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0" r:id="rId3"/>
    <p:sldId id="281" r:id="rId4"/>
    <p:sldId id="282" r:id="rId5"/>
    <p:sldId id="283" r:id="rId6"/>
    <p:sldId id="284" r:id="rId7"/>
    <p:sldId id="296" r:id="rId8"/>
    <p:sldId id="297" r:id="rId9"/>
    <p:sldId id="298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4" r:id="rId19"/>
    <p:sldId id="293" r:id="rId20"/>
    <p:sldId id="295" r:id="rId21"/>
  </p:sldIdLst>
  <p:sldSz cx="12192000" cy="6858000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43"/>
    <a:srgbClr val="86C3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smtClean="0">
                <a:ln>
                  <a:noFill/>
                </a:ln>
                <a:effectLst/>
                <a:uLnTx/>
                <a:uFillTx/>
                <a:sym typeface="+mn-ea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smtClean="0">
                <a:ln>
                  <a:noFill/>
                </a:ln>
                <a:effectLst/>
                <a:uLnTx/>
                <a:uFillTx/>
                <a:sym typeface="+mn-ea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smtClean="0">
                <a:ln>
                  <a:noFill/>
                </a:ln>
                <a:effectLst/>
                <a:uLnTx/>
                <a:uFillTx/>
                <a:sym typeface="+mn-ea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smtClean="0">
                <a:ln>
                  <a:noFill/>
                </a:ln>
                <a:effectLst/>
                <a:uLnTx/>
                <a:uFillTx/>
                <a:sym typeface="+mn-ea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noProof="0" smtClean="0">
                <a:ln>
                  <a:noFill/>
                </a:ln>
                <a:effectLst/>
                <a:uLnTx/>
                <a:uFillTx/>
                <a:sym typeface="+mn-ea"/>
              </a:rPr>
              <a:t>Fifth level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Click to edit Master title style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64399-DA1B-4C0A-BEE9-43B7B2A794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 advClick="0" advTm="3000">
    <p:wipe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smtClean="0">
                <a:sym typeface="+mn-ea"/>
              </a:rPr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smtClean="0">
                <a:sym typeface="+mn-ea"/>
              </a:rPr>
              <a:t>Click to edit Master text style</a:t>
            </a:r>
            <a:endParaRPr lang="zh-CN" altLang="en-US" dirty="0"/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3D64399-DA1B-4C0A-BEE9-43B7B2A794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slow" advClick="0" advTm="3000">
    <p:wipe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6230" y="1965643"/>
            <a:ext cx="9144000" cy="2387600"/>
          </a:xfrm>
        </p:spPr>
        <p:txBody>
          <a:bodyPr/>
          <a:p>
            <a:r>
              <a:rPr lang="en-IN" altLang="en-US"/>
              <a:t>HOTPOT - ONLINE FOOD DELIVERY APPLICATION</a:t>
            </a:r>
            <a:endParaRPr lang="en-I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90265" y="4990465"/>
            <a:ext cx="8573135" cy="1655445"/>
          </a:xfrm>
        </p:spPr>
        <p:txBody>
          <a:bodyPr/>
          <a:p>
            <a:pPr marL="914400" lvl="2" indent="457200"/>
            <a:endParaRPr lang="en-IN" altLang="en-US"/>
          </a:p>
          <a:p>
            <a:pPr algn="l"/>
            <a:r>
              <a:rPr lang="en-IN" altLang="en-US"/>
              <a:t>                               DEVELOPED BY:VARSHINEE VK</a:t>
            </a:r>
            <a:endParaRPr lang="en-IN" altLang="en-US"/>
          </a:p>
          <a:p>
            <a:pPr algn="r"/>
            <a:r>
              <a:rPr lang="en-IN" altLang="en-US">
                <a:sym typeface="+mn-ea"/>
              </a:rPr>
              <a:t>TRAINER NAME:JAVEED MOHAMMED HUSNUDDIN</a:t>
            </a:r>
            <a:endParaRPr lang="en-IN" altLang="en-US"/>
          </a:p>
          <a:p>
            <a:pPr algn="r"/>
            <a:endParaRPr lang="en-IN" altLang="en-US"/>
          </a:p>
        </p:txBody>
      </p:sp>
    </p:spTree>
  </p:cSld>
  <p:clrMapOvr>
    <a:masterClrMapping/>
  </p:clrMapOvr>
  <p:transition spd="slow" advClick="0" advTm="300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095" y="772795"/>
            <a:ext cx="4794250" cy="44932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l="13068" t="21441" b="8341"/>
          <a:stretch>
            <a:fillRect/>
          </a:stretch>
        </p:blipFill>
        <p:spPr>
          <a:xfrm>
            <a:off x="6755765" y="772795"/>
            <a:ext cx="4756150" cy="449326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208405" y="57842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LOGIN WITH BAD CREDENTIALS</a:t>
            </a:r>
            <a:endParaRPr lang="en-I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331075" y="56565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                     PROPER LOGIN</a:t>
            </a:r>
            <a:endParaRPr lang="en-IN" altLang="en-US"/>
          </a:p>
        </p:txBody>
      </p:sp>
    </p:spTree>
  </p:cSld>
  <p:clrMapOvr>
    <a:masterClrMapping/>
  </p:clrMapOvr>
  <p:transition spd="slow" advClick="0" advTm="300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2620" y="713105"/>
            <a:ext cx="8037830" cy="47967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307205" y="6059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RESTAURANT WITH MENU ITEMS</a:t>
            </a:r>
            <a:endParaRPr lang="en-IN" altLang="en-US"/>
          </a:p>
        </p:txBody>
      </p:sp>
    </p:spTree>
  </p:cSld>
  <p:clrMapOvr>
    <a:masterClrMapping/>
  </p:clrMapOvr>
  <p:transition spd="slow" advClick="0" advTm="300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190" y="1496060"/>
            <a:ext cx="10674985" cy="32067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285615" y="52431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                 CART WITH ITEM ADDED</a:t>
            </a:r>
            <a:endParaRPr lang="en-IN" altLang="en-US"/>
          </a:p>
        </p:txBody>
      </p:sp>
    </p:spTree>
  </p:cSld>
  <p:clrMapOvr>
    <a:masterClrMapping/>
  </p:clrMapOvr>
  <p:transition spd="slow" advClick="0" advTm="300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2460" y="533400"/>
            <a:ext cx="8387080" cy="54578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307205" y="63036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                  ORDER CHECKOUT</a:t>
            </a:r>
            <a:endParaRPr lang="en-IN" altLang="en-US"/>
          </a:p>
        </p:txBody>
      </p:sp>
    </p:spTree>
  </p:cSld>
  <p:clrMapOvr>
    <a:masterClrMapping/>
  </p:clrMapOvr>
  <p:transition spd="slow" advClick="0" advTm="300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755" y="578485"/>
            <a:ext cx="10009505" cy="50526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187825" y="61131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                         PAYMENT PAGE</a:t>
            </a:r>
            <a:endParaRPr lang="en-IN" altLang="en-US"/>
          </a:p>
        </p:txBody>
      </p:sp>
    </p:spTree>
  </p:cSld>
  <p:clrMapOvr>
    <a:masterClrMapping/>
  </p:clrMapOvr>
  <p:transition spd="slow" advClick="0" advTm="300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04035" y="867410"/>
            <a:ext cx="8267700" cy="47009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007610" y="6049010"/>
            <a:ext cx="2696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ADD MENU ITEM</a:t>
            </a:r>
            <a:endParaRPr lang="en-IN" altLang="en-US"/>
          </a:p>
        </p:txBody>
      </p:sp>
    </p:spTree>
  </p:cSld>
  <p:clrMapOvr>
    <a:masterClrMapping/>
  </p:clrMapOvr>
  <p:transition spd="slow" advClick="0" advTm="300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6955" y="508000"/>
            <a:ext cx="9968865" cy="55416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455160" y="62617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/>
              <a:t>MANAGE MENU</a:t>
            </a:r>
            <a:endParaRPr lang="en-IN" altLang="en-US"/>
          </a:p>
        </p:txBody>
      </p:sp>
    </p:spTree>
  </p:cSld>
  <p:clrMapOvr>
    <a:masterClrMapping/>
  </p:clrMapOvr>
  <p:transition spd="slow" advClick="0" advTm="300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7805" y="466090"/>
            <a:ext cx="9660255" cy="572389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551045" y="63176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/>
              <a:t>CATEGORIES MANAGEMENT</a:t>
            </a:r>
            <a:endParaRPr lang="en-IN" altLang="en-US"/>
          </a:p>
        </p:txBody>
      </p:sp>
    </p:spTree>
  </p:cSld>
  <p:clrMapOvr>
    <a:masterClrMapping/>
  </p:clrMapOvr>
  <p:transition spd="slow" advClick="0" advTm="300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5750" y="638175"/>
            <a:ext cx="9080500" cy="53695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583430" y="63150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/>
              <a:t>USER MANAGEMENT</a:t>
            </a:r>
            <a:endParaRPr lang="en-IN" altLang="en-US"/>
          </a:p>
        </p:txBody>
      </p:sp>
    </p:spTree>
  </p:cSld>
  <p:clrMapOvr>
    <a:masterClrMapping/>
  </p:clrMapOvr>
  <p:transition spd="slow" advClick="0" advTm="300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Rectangles 4"/>
          <p:cNvSpPr/>
          <p:nvPr/>
        </p:nvSpPr>
        <p:spPr>
          <a:xfrm>
            <a:off x="3729990" y="2829560"/>
            <a:ext cx="473202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en-IN" altLang="en-US" sz="72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IN" altLang="en-US" sz="72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 advClick="0" advTm="300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36295" y="992505"/>
            <a:ext cx="566674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TECHNOLOGIES USED: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FRONT END : React.js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BACKEND-Spring BOOT, Java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DATABSE- MYSQL 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>
              <a:buFont typeface="Arial" panose="020B0604020202020204" pitchFamily="34" charset="0"/>
            </a:pPr>
            <a:r>
              <a:rPr lang="en-IN" altLang="en-US">
                <a:latin typeface="Times New Roman" panose="02020603050405020304" charset="0"/>
                <a:cs typeface="Times New Roman" panose="02020603050405020304" charset="0"/>
              </a:rPr>
              <a:t>TOOLS USED:</a:t>
            </a:r>
            <a:endParaRPr lang="en-I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buFont typeface="Arial" panose="020B0604020202020204" pitchFamily="34" charset="0"/>
            </a:pP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VISUAL STUDIO CODE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ECLIPSE</a:t>
            </a: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/>
              <a:t>MYSQL WORKBENCK</a:t>
            </a:r>
            <a:endParaRPr lang="en-IN" altLang="en-US"/>
          </a:p>
        </p:txBody>
      </p:sp>
    </p:spTree>
  </p:cSld>
  <p:clrMapOvr>
    <a:masterClrMapping/>
  </p:clrMapOvr>
  <p:transition spd="slow" advClick="0" advTm="3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230880" y="459105"/>
            <a:ext cx="53746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PROJECT INTRODUCTION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46075" y="1102360"/>
            <a:ext cx="11499850" cy="13220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 b="1">
                <a:solidFill>
                  <a:srgbClr val="000000"/>
                </a:solidFill>
                <a:latin typeface="Arial Rounded MT Bold" panose="020F0704030504030204" charset="0"/>
                <a:ea typeface="Calibri-Bold"/>
                <a:cs typeface="Arial Rounded MT Bold" panose="020F0704030504030204" charset="0"/>
              </a:rPr>
              <a:t>Problem statement: </a:t>
            </a:r>
            <a:endParaRPr lang="en-US" altLang="zh-CN" sz="1600" b="1">
              <a:solidFill>
                <a:srgbClr val="000000"/>
              </a:solidFill>
              <a:latin typeface="Arial Rounded MT Bold" panose="020F0704030504030204" charset="0"/>
              <a:ea typeface="Calibri-Bold"/>
              <a:cs typeface="Arial Rounded MT Bold" panose="020F0704030504030204" charset="0"/>
            </a:endParaRPr>
          </a:p>
          <a:p>
            <a:endParaRPr lang="en-US" altLang="zh-CN" sz="1600" b="1">
              <a:solidFill>
                <a:srgbClr val="000000"/>
              </a:solidFill>
              <a:latin typeface="Arial Rounded MT Bold" panose="020F0704030504030204" charset="0"/>
              <a:ea typeface="Calibri-Bold"/>
              <a:cs typeface="Arial Rounded MT Bold" panose="020F0704030504030204" charset="0"/>
            </a:endParaRPr>
          </a:p>
          <a:p>
            <a:pPr algn="l"/>
            <a:r>
              <a:rPr lang="en-US" altLang="zh-CN" sz="1600">
                <a:solidFill>
                  <a:srgbClr val="000000"/>
                </a:solidFill>
                <a:latin typeface="Arial Rounded MT Bold" panose="020F0704030504030204" charset="0"/>
                <a:ea typeface="Calibri" panose="020F0502020204030204"/>
                <a:cs typeface="Arial Rounded MT Bold" panose="020F0704030504030204" charset="0"/>
              </a:rPr>
              <a:t>A popular restaurant chain sought to capitalize on the growing trend of online food ordering by developing a state-of-the-art full stack web application. The goal was to provide customers with a seamless and user-friendly platform for ordering food online, enhancing their overall dining experience</a:t>
            </a:r>
            <a:r>
              <a:rPr lang="en-US" altLang="zh-CN" sz="1600">
                <a:solidFill>
                  <a:srgbClr val="000000"/>
                </a:solidFill>
                <a:latin typeface="Calibri" panose="020F0502020204030204"/>
                <a:ea typeface="Calibri" panose="020F0502020204030204"/>
              </a:rPr>
              <a:t>.</a:t>
            </a:r>
            <a:endParaRPr lang="en-US" altLang="zh-CN" sz="1600">
              <a:solidFill>
                <a:srgbClr val="000000"/>
              </a:solidFill>
              <a:latin typeface="Calibri" panose="020F0502020204030204"/>
              <a:ea typeface="Calibri" panose="020F05020202040302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50825" y="2424430"/>
            <a:ext cx="10903585" cy="416687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2000" b="1">
                <a:solidFill>
                  <a:srgbClr val="000000"/>
                </a:solidFill>
                <a:latin typeface="+mn-lt"/>
                <a:ea typeface="Calibri-Bold"/>
                <a:cs typeface="+mn-lt"/>
              </a:rPr>
              <a:t>Scope </a:t>
            </a:r>
            <a:endParaRPr lang="en-US" altLang="zh-CN" sz="2000" b="1">
              <a:solidFill>
                <a:srgbClr val="000000"/>
              </a:solidFill>
              <a:latin typeface="+mn-lt"/>
              <a:ea typeface="Calibri-Bold"/>
              <a:cs typeface="+mn-lt"/>
            </a:endParaRPr>
          </a:p>
          <a:p>
            <a:endParaRPr lang="en-US" altLang="zh-CN" sz="2000" b="1">
              <a:solidFill>
                <a:srgbClr val="000000"/>
              </a:solidFill>
              <a:latin typeface="+mn-lt"/>
              <a:ea typeface="Calibri-Bold"/>
              <a:cs typeface="+mn-lt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+mn-lt"/>
                <a:ea typeface="Calibri" panose="020F0502020204030204"/>
                <a:cs typeface="+mn-lt"/>
              </a:rPr>
              <a:t>1. </a:t>
            </a:r>
            <a:r>
              <a:rPr lang="en-US" altLang="zh-CN" sz="1600" b="1">
                <a:solidFill>
                  <a:srgbClr val="000000"/>
                </a:solidFill>
                <a:latin typeface="+mn-lt"/>
                <a:ea typeface="Calibri-Bold"/>
                <a:cs typeface="+mn-lt"/>
              </a:rPr>
              <a:t>User Registration and Authentication: </a:t>
            </a:r>
            <a:r>
              <a:rPr lang="en-US" altLang="zh-CN" sz="1600">
                <a:solidFill>
                  <a:srgbClr val="000000"/>
                </a:solidFill>
                <a:latin typeface="+mn-lt"/>
                <a:ea typeface="Calibri" panose="020F0502020204030204"/>
                <a:cs typeface="+mn-lt"/>
              </a:rPr>
              <a:t>Allow users to register, log in, and securely manage their </a:t>
            </a:r>
            <a:r>
              <a:rPr lang="en-IN" altLang="en-US" sz="1600">
                <a:solidFill>
                  <a:srgbClr val="000000"/>
                </a:solidFill>
                <a:latin typeface="+mn-lt"/>
                <a:ea typeface="Calibri" panose="020F0502020204030204"/>
                <a:cs typeface="+mn-lt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+mn-lt"/>
                <a:ea typeface="Calibri" panose="020F0502020204030204"/>
                <a:cs typeface="+mn-lt"/>
              </a:rPr>
              <a:t>accounts. </a:t>
            </a:r>
            <a:endParaRPr lang="en-US" altLang="zh-CN" sz="1600">
              <a:solidFill>
                <a:srgbClr val="000000"/>
              </a:solidFill>
              <a:latin typeface="+mn-lt"/>
              <a:ea typeface="Calibri" panose="020F0502020204030204"/>
              <a:cs typeface="+mn-lt"/>
            </a:endParaRPr>
          </a:p>
          <a:p>
            <a:endParaRPr lang="en-US" altLang="zh-CN" sz="1600">
              <a:solidFill>
                <a:srgbClr val="000000"/>
              </a:solidFill>
              <a:latin typeface="+mn-lt"/>
              <a:ea typeface="Calibri" panose="020F0502020204030204"/>
              <a:cs typeface="+mn-lt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+mn-lt"/>
                <a:ea typeface="Calibri" panose="020F0502020204030204"/>
                <a:cs typeface="+mn-lt"/>
              </a:rPr>
              <a:t>2. </a:t>
            </a:r>
            <a:r>
              <a:rPr lang="en-US" altLang="zh-CN" sz="1600" b="1">
                <a:solidFill>
                  <a:srgbClr val="000000"/>
                </a:solidFill>
                <a:latin typeface="+mn-lt"/>
                <a:ea typeface="Calibri-Bold"/>
                <a:cs typeface="+mn-lt"/>
              </a:rPr>
              <a:t>Menu Management: </a:t>
            </a:r>
            <a:r>
              <a:rPr lang="en-US" altLang="zh-CN" sz="1600">
                <a:solidFill>
                  <a:srgbClr val="000000"/>
                </a:solidFill>
                <a:latin typeface="+mn-lt"/>
                <a:ea typeface="Calibri" panose="020F0502020204030204"/>
                <a:cs typeface="+mn-lt"/>
              </a:rPr>
              <a:t>Restaurant staff/admin manage menu listings, track menu, and update menu availability. menu with</a:t>
            </a:r>
            <a:r>
              <a:rPr lang="en-IN" altLang="en-US" sz="1600">
                <a:solidFill>
                  <a:srgbClr val="000000"/>
                </a:solidFill>
                <a:latin typeface="+mn-lt"/>
                <a:ea typeface="Calibri" panose="020F0502020204030204"/>
                <a:cs typeface="+mn-lt"/>
              </a:rPr>
              <a:t> </a:t>
            </a:r>
            <a:r>
              <a:rPr lang="en-US" altLang="zh-CN" sz="1600">
                <a:solidFill>
                  <a:srgbClr val="000000"/>
                </a:solidFill>
                <a:latin typeface="+mn-lt"/>
                <a:ea typeface="Calibri" panose="020F0502020204030204"/>
                <a:cs typeface="+mn-lt"/>
              </a:rPr>
              <a:t>detailed item descriptions, prices, and images. Implement menu categorization for breakfast, lunch, and dinner, Appetizer, Main Course, Dessert, burger, pizza, </a:t>
            </a:r>
            <a:r>
              <a:rPr lang="en-IN" altLang="en-US" sz="1600">
                <a:solidFill>
                  <a:srgbClr val="000000"/>
                </a:solidFill>
                <a:latin typeface="+mn-lt"/>
                <a:ea typeface="Calibri" panose="020F0502020204030204"/>
                <a:cs typeface="+mn-lt"/>
              </a:rPr>
              <a:t>I</a:t>
            </a:r>
            <a:r>
              <a:rPr lang="en-US" altLang="zh-CN" sz="1600">
                <a:solidFill>
                  <a:srgbClr val="000000"/>
                </a:solidFill>
                <a:latin typeface="+mn-lt"/>
                <a:ea typeface="Calibri" panose="020F0502020204030204"/>
                <a:cs typeface="+mn-lt"/>
              </a:rPr>
              <a:t>talian, Arabian etc items. </a:t>
            </a:r>
            <a:endParaRPr lang="en-US" altLang="zh-CN" sz="1600">
              <a:solidFill>
                <a:srgbClr val="000000"/>
              </a:solidFill>
              <a:latin typeface="+mn-lt"/>
              <a:ea typeface="Calibri" panose="020F0502020204030204"/>
              <a:cs typeface="+mn-lt"/>
            </a:endParaRPr>
          </a:p>
          <a:p>
            <a:endParaRPr lang="en-US" altLang="zh-CN" sz="1600">
              <a:solidFill>
                <a:srgbClr val="000000"/>
              </a:solidFill>
              <a:latin typeface="+mn-lt"/>
              <a:ea typeface="Calibri" panose="020F0502020204030204"/>
              <a:cs typeface="+mn-lt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+mn-lt"/>
                <a:ea typeface="Calibri" panose="020F0502020204030204"/>
                <a:cs typeface="+mn-lt"/>
              </a:rPr>
              <a:t>3. </a:t>
            </a:r>
            <a:r>
              <a:rPr lang="en-US" altLang="zh-CN" sz="1600" b="1">
                <a:solidFill>
                  <a:srgbClr val="000000"/>
                </a:solidFill>
                <a:latin typeface="+mn-lt"/>
                <a:ea typeface="Calibri-Bold"/>
                <a:cs typeface="+mn-lt"/>
              </a:rPr>
              <a:t>Efficient Order Placement: </a:t>
            </a:r>
            <a:r>
              <a:rPr lang="en-US" altLang="zh-CN" sz="1600">
                <a:solidFill>
                  <a:srgbClr val="000000"/>
                </a:solidFill>
                <a:latin typeface="+mn-lt"/>
                <a:ea typeface="Calibri" panose="020F0502020204030204"/>
                <a:cs typeface="+mn-lt"/>
              </a:rPr>
              <a:t>Develop user-friendly interface for customers to place food orders efficiently and should be notified by email. </a:t>
            </a:r>
            <a:endParaRPr lang="en-US" altLang="zh-CN" sz="1600">
              <a:solidFill>
                <a:srgbClr val="000000"/>
              </a:solidFill>
              <a:latin typeface="+mn-lt"/>
              <a:ea typeface="Calibri" panose="020F0502020204030204"/>
              <a:cs typeface="+mn-lt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+mn-lt"/>
                <a:ea typeface="Calibri" panose="020F0502020204030204"/>
                <a:cs typeface="+mn-lt"/>
              </a:rPr>
              <a:t>4. </a:t>
            </a:r>
            <a:r>
              <a:rPr lang="en-US" altLang="zh-CN" sz="1600" b="1">
                <a:solidFill>
                  <a:srgbClr val="000000"/>
                </a:solidFill>
                <a:latin typeface="+mn-lt"/>
                <a:ea typeface="Calibri-Bold"/>
                <a:cs typeface="+mn-lt"/>
              </a:rPr>
              <a:t>Cart Management: </a:t>
            </a:r>
            <a:r>
              <a:rPr lang="en-US" altLang="zh-CN" sz="1600">
                <a:solidFill>
                  <a:srgbClr val="000000"/>
                </a:solidFill>
                <a:latin typeface="+mn-lt"/>
                <a:ea typeface="Calibri" panose="020F0502020204030204"/>
                <a:cs typeface="+mn-lt"/>
              </a:rPr>
              <a:t>Enable users to add, remove, and manage items in their carts before checkout. </a:t>
            </a:r>
            <a:endParaRPr lang="en-US" altLang="zh-CN" sz="1600">
              <a:solidFill>
                <a:srgbClr val="000000"/>
              </a:solidFill>
              <a:latin typeface="+mn-lt"/>
              <a:ea typeface="Calibri" panose="020F0502020204030204"/>
              <a:cs typeface="+mn-lt"/>
            </a:endParaRPr>
          </a:p>
          <a:p>
            <a:endParaRPr lang="en-US" altLang="zh-CN" sz="1600">
              <a:solidFill>
                <a:srgbClr val="000000"/>
              </a:solidFill>
              <a:latin typeface="+mn-lt"/>
              <a:ea typeface="Calibri" panose="020F0502020204030204"/>
              <a:cs typeface="+mn-lt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+mn-lt"/>
                <a:ea typeface="Calibri" panose="020F0502020204030204"/>
                <a:cs typeface="+mn-lt"/>
              </a:rPr>
              <a:t>5. </a:t>
            </a:r>
            <a:r>
              <a:rPr lang="en-US" altLang="zh-CN" sz="1600" b="1">
                <a:solidFill>
                  <a:srgbClr val="000000"/>
                </a:solidFill>
                <a:latin typeface="+mn-lt"/>
                <a:ea typeface="Calibri-Bold"/>
                <a:cs typeface="+mn-lt"/>
              </a:rPr>
              <a:t>Order Tracking and Notifications: </a:t>
            </a:r>
            <a:r>
              <a:rPr lang="en-US" altLang="zh-CN" sz="1600">
                <a:solidFill>
                  <a:srgbClr val="000000"/>
                </a:solidFill>
                <a:latin typeface="+mn-lt"/>
                <a:ea typeface="Calibri" panose="020F0502020204030204"/>
                <a:cs typeface="+mn-lt"/>
              </a:rPr>
              <a:t>Integrate real-time order tracking [order confirmations, dispatch, and estimated delivery times to keep customers informed about the status of their orders through email. </a:t>
            </a:r>
            <a:endParaRPr lang="en-US" altLang="zh-CN" sz="1600">
              <a:solidFill>
                <a:srgbClr val="000000"/>
              </a:solidFill>
              <a:latin typeface="+mn-lt"/>
              <a:ea typeface="Calibri" panose="020F0502020204030204"/>
              <a:cs typeface="+mn-lt"/>
            </a:endParaRPr>
          </a:p>
          <a:p>
            <a:endParaRPr lang="en-US" altLang="zh-CN" sz="1600">
              <a:solidFill>
                <a:srgbClr val="000000"/>
              </a:solidFill>
              <a:latin typeface="+mn-lt"/>
              <a:ea typeface="Calibri" panose="020F0502020204030204"/>
              <a:cs typeface="+mn-lt"/>
            </a:endParaRPr>
          </a:p>
          <a:p>
            <a:r>
              <a:rPr lang="en-US" altLang="zh-CN" sz="1600">
                <a:solidFill>
                  <a:srgbClr val="000000"/>
                </a:solidFill>
                <a:latin typeface="+mn-lt"/>
                <a:ea typeface="Calibri" panose="020F0502020204030204"/>
                <a:cs typeface="+mn-lt"/>
              </a:rPr>
              <a:t>6. </a:t>
            </a:r>
            <a:r>
              <a:rPr lang="en-US" altLang="zh-CN" sz="1600" b="1">
                <a:solidFill>
                  <a:srgbClr val="000000"/>
                </a:solidFill>
                <a:latin typeface="+mn-lt"/>
                <a:ea typeface="Calibri-Bold"/>
                <a:cs typeface="+mn-lt"/>
              </a:rPr>
              <a:t>Restaurant Management: </a:t>
            </a:r>
            <a:r>
              <a:rPr lang="en-US" altLang="zh-CN" sz="1600">
                <a:solidFill>
                  <a:srgbClr val="000000"/>
                </a:solidFill>
                <a:latin typeface="+mn-lt"/>
                <a:ea typeface="Calibri" panose="020F0502020204030204"/>
                <a:cs typeface="+mn-lt"/>
              </a:rPr>
              <a:t>Restaurant can add menu and fix the discount price for the menu. Restaurant can view the orders, update the order status</a:t>
            </a:r>
            <a:endParaRPr lang="en-US" altLang="zh-CN" sz="1600">
              <a:solidFill>
                <a:srgbClr val="000000"/>
              </a:solidFill>
              <a:latin typeface="+mn-lt"/>
              <a:ea typeface="Calibri" panose="020F0502020204030204"/>
              <a:cs typeface="+mn-lt"/>
            </a:endParaRPr>
          </a:p>
        </p:txBody>
      </p:sp>
    </p:spTree>
  </p:cSld>
  <p:clrMapOvr>
    <a:masterClrMapping/>
  </p:clrMapOvr>
  <p:transition spd="slow" advClick="0" advTm="3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738120" y="281305"/>
            <a:ext cx="6043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latin typeface="Arial Rounded MT Bold" panose="020F0704030504030204" charset="0"/>
                <a:cs typeface="Arial Rounded MT Bold" panose="020F0704030504030204" charset="0"/>
              </a:rPr>
              <a:t>ER DIAGRAM</a:t>
            </a:r>
            <a:endParaRPr lang="en-IN" altLang="en-US" b="1"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  <p:pic>
        <p:nvPicPr>
          <p:cNvPr id="5" name="Picture 4" descr="er 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3855" y="1003300"/>
            <a:ext cx="5877560" cy="5697855"/>
          </a:xfrm>
          <a:prstGeom prst="rect">
            <a:avLst/>
          </a:prstGeom>
          <a:ln w="28575" cmpd="sng">
            <a:solidFill>
              <a:schemeClr val="tx1"/>
            </a:solidFill>
            <a:prstDash val="solid"/>
          </a:ln>
        </p:spPr>
      </p:pic>
    </p:spTree>
  </p:cSld>
  <p:clrMapOvr>
    <a:masterClrMapping/>
  </p:clrMapOvr>
  <p:transition spd="slow" advClick="0" advTm="3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0" y="941705"/>
            <a:ext cx="6781800" cy="5288280"/>
          </a:xfrm>
          <a:prstGeom prst="rect">
            <a:avLst/>
          </a:prstGeom>
          <a:ln w="28575" cmpd="dbl">
            <a:solidFill>
              <a:schemeClr val="accent1">
                <a:shade val="50000"/>
              </a:schemeClr>
            </a:solidFill>
            <a:prstDash val="solid"/>
          </a:ln>
        </p:spPr>
      </p:pic>
      <p:sp>
        <p:nvSpPr>
          <p:cNvPr id="5" name="Text Box 4"/>
          <p:cNvSpPr txBox="1"/>
          <p:nvPr/>
        </p:nvSpPr>
        <p:spPr>
          <a:xfrm>
            <a:off x="3763645" y="302260"/>
            <a:ext cx="4349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/>
              <a:t>USE CASE DIAGRAM</a:t>
            </a:r>
            <a:endParaRPr lang="en-IN" altLang="en-US" b="1"/>
          </a:p>
        </p:txBody>
      </p:sp>
    </p:spTree>
  </p:cSld>
  <p:clrMapOvr>
    <a:masterClrMapping/>
  </p:clrMapOvr>
  <p:transition spd="slow" advClick="0" advTm="300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customer service diagr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2260" y="1274445"/>
            <a:ext cx="6814185" cy="43091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988435" y="3829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/>
              <a:t>CLASS UML DIAGRAM</a:t>
            </a:r>
            <a:endParaRPr lang="en-IN" altLang="en-US" b="1"/>
          </a:p>
        </p:txBody>
      </p:sp>
    </p:spTree>
  </p:cSld>
  <p:clrMapOvr>
    <a:masterClrMapping/>
  </p:clrMapOvr>
  <p:transition spd="slow" advClick="0" advTm="300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restaura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220" y="1057910"/>
            <a:ext cx="4241800" cy="4295775"/>
          </a:xfrm>
          <a:prstGeom prst="rect">
            <a:avLst/>
          </a:prstGeom>
        </p:spPr>
      </p:pic>
      <p:pic>
        <p:nvPicPr>
          <p:cNvPr id="5" name="Picture 4" descr="menu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540" y="1289685"/>
            <a:ext cx="6463030" cy="383222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96315" y="57524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RESTAURANT SERVICE DIAGRAM</a:t>
            </a:r>
            <a:endParaRPr lang="en-IN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7066280" y="57524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MENU SERVICE DIAGRAM</a:t>
            </a:r>
            <a:endParaRPr lang="en-IN" altLang="en-US"/>
          </a:p>
        </p:txBody>
      </p:sp>
    </p:spTree>
  </p:cSld>
  <p:clrMapOvr>
    <a:masterClrMapping/>
  </p:clrMapOvr>
  <p:transition spd="slow" advClick="0" advTm="300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cartserv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3715" y="720090"/>
            <a:ext cx="5829935" cy="21056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707515" y="3429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/>
              <a:t>CART SERVICE</a:t>
            </a:r>
            <a:endParaRPr lang="en-IN" altLang="en-US"/>
          </a:p>
        </p:txBody>
      </p:sp>
      <p:pic>
        <p:nvPicPr>
          <p:cNvPr id="6" name="Picture 5" descr="paymentserv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785" y="2590165"/>
            <a:ext cx="4883150" cy="34632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363460" y="63036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/>
              <a:t>PAYMENT SERVICE</a:t>
            </a:r>
            <a:endParaRPr lang="en-IN" altLang="en-US"/>
          </a:p>
        </p:txBody>
      </p:sp>
    </p:spTree>
  </p:cSld>
  <p:clrMapOvr>
    <a:masterClrMapping/>
  </p:clrMapOvr>
  <p:transition spd="slow" advClick="0" advTm="300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645535" y="5111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/>
              <a:t>OUTPUTS</a:t>
            </a:r>
            <a:endParaRPr lang="en-IN" alt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1610" y="1327785"/>
            <a:ext cx="9006840" cy="47269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777105" y="62617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LANDING HOME PAGE</a:t>
            </a:r>
            <a:endParaRPr lang="en-IN" altLang="en-US"/>
          </a:p>
        </p:txBody>
      </p:sp>
    </p:spTree>
  </p:cSld>
  <p:clrMapOvr>
    <a:masterClrMapping/>
  </p:clrMapOvr>
  <p:transition spd="slow" advClick="0" advTm="3000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2019</Words>
  <Application>WPS Presentation</Application>
  <PresentationFormat>宽屏</PresentationFormat>
  <Paragraphs>81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6" baseType="lpstr">
      <vt:lpstr>Arial</vt:lpstr>
      <vt:lpstr>SimSun</vt:lpstr>
      <vt:lpstr>Wingdings</vt:lpstr>
      <vt:lpstr>Calibri</vt:lpstr>
      <vt:lpstr>Microsoft YaHei</vt:lpstr>
      <vt:lpstr>Adobe Garamond Pro</vt:lpstr>
      <vt:lpstr>Garamond</vt:lpstr>
      <vt:lpstr>Arial Unicode MS</vt:lpstr>
      <vt:lpstr>Calibri Light</vt:lpstr>
      <vt:lpstr>Impact</vt:lpstr>
      <vt:lpstr>Times New Roman</vt:lpstr>
      <vt:lpstr>Calibri-Bold</vt:lpstr>
      <vt:lpstr>Calibri</vt:lpstr>
      <vt:lpstr>Segoe Print</vt:lpstr>
      <vt:lpstr>Arial Narrow</vt:lpstr>
      <vt:lpstr>Arial Rounded MT Bold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varshinee</cp:lastModifiedBy>
  <cp:revision>17</cp:revision>
  <dcterms:created xsi:type="dcterms:W3CDTF">2014-09-27T10:23:00Z</dcterms:created>
  <dcterms:modified xsi:type="dcterms:W3CDTF">2025-09-09T03:05:54Z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1033-12.2.0.21931</vt:lpwstr>
  </property>
  <property fmtid="{D5CDD505-2E9C-101B-9397-08002B2CF9AE}" pid="3" name="ICV">
    <vt:lpwstr>9F6DB3E91ABA4048AA3A984E07F52373_13</vt:lpwstr>
  </property>
</Properties>
</file>