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74" r:id="rId4"/>
    <p:sldId id="260" r:id="rId5"/>
    <p:sldId id="270" r:id="rId6"/>
    <p:sldId id="269" r:id="rId7"/>
    <p:sldId id="261" r:id="rId8"/>
    <p:sldId id="263" r:id="rId9"/>
    <p:sldId id="264" r:id="rId10"/>
    <p:sldId id="276" r:id="rId11"/>
    <p:sldId id="275" r:id="rId12"/>
    <p:sldId id="266" r:id="rId13"/>
    <p:sldId id="272"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94684" autoAdjust="0"/>
  </p:normalViewPr>
  <p:slideViewPr>
    <p:cSldViewPr snapToGrid="0">
      <p:cViewPr varScale="1">
        <p:scale>
          <a:sx n="68" d="100"/>
          <a:sy n="68" d="100"/>
        </p:scale>
        <p:origin x="786" y="78"/>
      </p:cViewPr>
      <p:guideLst/>
    </p:cSldViewPr>
  </p:slideViewPr>
  <p:outlineViewPr>
    <p:cViewPr>
      <p:scale>
        <a:sx n="33" d="100"/>
        <a:sy n="33" d="100"/>
      </p:scale>
      <p:origin x="0" y="-172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9968F-8CFA-1BCD-A155-849D5D2E94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6C10EC4-CD38-86AA-08DF-A880AD5C41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EDD50C-4FAE-A298-DE16-B3893CF3AE7D}"/>
              </a:ext>
            </a:extLst>
          </p:cNvPr>
          <p:cNvSpPr>
            <a:spLocks noGrp="1"/>
          </p:cNvSpPr>
          <p:nvPr>
            <p:ph type="dt" sz="half" idx="10"/>
          </p:nvPr>
        </p:nvSpPr>
        <p:spPr/>
        <p:txBody>
          <a:bodyPr/>
          <a:lstStyle/>
          <a:p>
            <a:fld id="{8CB5DD25-04CF-4536-973D-EBF8DF35E650}" type="datetimeFigureOut">
              <a:rPr lang="en-IN" smtClean="0"/>
              <a:t>01-11-2023</a:t>
            </a:fld>
            <a:endParaRPr lang="en-IN"/>
          </a:p>
        </p:txBody>
      </p:sp>
      <p:sp>
        <p:nvSpPr>
          <p:cNvPr id="5" name="Footer Placeholder 4">
            <a:extLst>
              <a:ext uri="{FF2B5EF4-FFF2-40B4-BE49-F238E27FC236}">
                <a16:creationId xmlns:a16="http://schemas.microsoft.com/office/drawing/2014/main" id="{24259B44-0D1C-D944-6C4D-DD04D86A84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A9EFF5-CC2F-6411-1453-BF97D2F7BE29}"/>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376400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D12E4-DFC9-8AD6-E28B-6AB9A4119C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B1B472-7276-1678-4683-50D3D44CF5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8AB667-7B92-7D4B-F836-39AEAB52C030}"/>
              </a:ext>
            </a:extLst>
          </p:cNvPr>
          <p:cNvSpPr>
            <a:spLocks noGrp="1"/>
          </p:cNvSpPr>
          <p:nvPr>
            <p:ph type="dt" sz="half" idx="10"/>
          </p:nvPr>
        </p:nvSpPr>
        <p:spPr/>
        <p:txBody>
          <a:bodyPr/>
          <a:lstStyle/>
          <a:p>
            <a:fld id="{8CB5DD25-04CF-4536-973D-EBF8DF35E650}" type="datetimeFigureOut">
              <a:rPr lang="en-IN" smtClean="0"/>
              <a:t>01-11-2023</a:t>
            </a:fld>
            <a:endParaRPr lang="en-IN"/>
          </a:p>
        </p:txBody>
      </p:sp>
      <p:sp>
        <p:nvSpPr>
          <p:cNvPr id="5" name="Footer Placeholder 4">
            <a:extLst>
              <a:ext uri="{FF2B5EF4-FFF2-40B4-BE49-F238E27FC236}">
                <a16:creationId xmlns:a16="http://schemas.microsoft.com/office/drawing/2014/main" id="{AC11FCBF-B626-72F8-09C7-E2DA66B196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DF657E-3315-8ECC-E5C1-D68F2BABD373}"/>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4264007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136D20-6435-11BC-5839-78BA2F0FF7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7345C1-B0B1-C423-CA27-83A5BC0514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E6E144-4DB8-8876-CA76-6E1DC8C19114}"/>
              </a:ext>
            </a:extLst>
          </p:cNvPr>
          <p:cNvSpPr>
            <a:spLocks noGrp="1"/>
          </p:cNvSpPr>
          <p:nvPr>
            <p:ph type="dt" sz="half" idx="10"/>
          </p:nvPr>
        </p:nvSpPr>
        <p:spPr/>
        <p:txBody>
          <a:bodyPr/>
          <a:lstStyle/>
          <a:p>
            <a:fld id="{8CB5DD25-04CF-4536-973D-EBF8DF35E650}" type="datetimeFigureOut">
              <a:rPr lang="en-IN" smtClean="0"/>
              <a:t>01-11-2023</a:t>
            </a:fld>
            <a:endParaRPr lang="en-IN"/>
          </a:p>
        </p:txBody>
      </p:sp>
      <p:sp>
        <p:nvSpPr>
          <p:cNvPr id="5" name="Footer Placeholder 4">
            <a:extLst>
              <a:ext uri="{FF2B5EF4-FFF2-40B4-BE49-F238E27FC236}">
                <a16:creationId xmlns:a16="http://schemas.microsoft.com/office/drawing/2014/main" id="{A3B9D125-AD5C-202E-DE4D-0FB0833305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E6AD26-701D-FB82-D950-6892C06B1626}"/>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2594079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F7A72-CB7D-E828-9410-50BDF7EA99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9BEF22-52C2-C2A0-F95E-4747BBEC72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3D0E30-62B5-5B7E-D006-646A97726F24}"/>
              </a:ext>
            </a:extLst>
          </p:cNvPr>
          <p:cNvSpPr>
            <a:spLocks noGrp="1"/>
          </p:cNvSpPr>
          <p:nvPr>
            <p:ph type="dt" sz="half" idx="10"/>
          </p:nvPr>
        </p:nvSpPr>
        <p:spPr/>
        <p:txBody>
          <a:bodyPr/>
          <a:lstStyle/>
          <a:p>
            <a:fld id="{8CB5DD25-04CF-4536-973D-EBF8DF35E650}" type="datetimeFigureOut">
              <a:rPr lang="en-IN" smtClean="0"/>
              <a:t>01-11-2023</a:t>
            </a:fld>
            <a:endParaRPr lang="en-IN"/>
          </a:p>
        </p:txBody>
      </p:sp>
      <p:sp>
        <p:nvSpPr>
          <p:cNvPr id="5" name="Footer Placeholder 4">
            <a:extLst>
              <a:ext uri="{FF2B5EF4-FFF2-40B4-BE49-F238E27FC236}">
                <a16:creationId xmlns:a16="http://schemas.microsoft.com/office/drawing/2014/main" id="{58914EB1-666C-ED89-9AF3-CBAEC4370A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DFEB2D-F5D5-8A53-E05D-830DE7D0EB0B}"/>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2017434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DDB8-4752-A54B-DAB4-55053D0BE8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605D833-0463-590A-28A4-FD426CFB0D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F9100D-36F0-32C9-4CB4-CF433D799CC7}"/>
              </a:ext>
            </a:extLst>
          </p:cNvPr>
          <p:cNvSpPr>
            <a:spLocks noGrp="1"/>
          </p:cNvSpPr>
          <p:nvPr>
            <p:ph type="dt" sz="half" idx="10"/>
          </p:nvPr>
        </p:nvSpPr>
        <p:spPr/>
        <p:txBody>
          <a:bodyPr/>
          <a:lstStyle/>
          <a:p>
            <a:fld id="{8CB5DD25-04CF-4536-973D-EBF8DF35E650}" type="datetimeFigureOut">
              <a:rPr lang="en-IN" smtClean="0"/>
              <a:t>01-11-2023</a:t>
            </a:fld>
            <a:endParaRPr lang="en-IN"/>
          </a:p>
        </p:txBody>
      </p:sp>
      <p:sp>
        <p:nvSpPr>
          <p:cNvPr id="5" name="Footer Placeholder 4">
            <a:extLst>
              <a:ext uri="{FF2B5EF4-FFF2-40B4-BE49-F238E27FC236}">
                <a16:creationId xmlns:a16="http://schemas.microsoft.com/office/drawing/2014/main" id="{FB8A5115-2DA7-E018-7971-87EFBE8C56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EDF16F-923E-1E87-1971-71F99CE16DC9}"/>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799119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595F5-570F-985D-916B-BD50B115AB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F87347-E9DE-E2A3-5B00-E173E8B6A9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06DA61-A32E-B51A-2889-153F762C77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3C39F6-576B-3553-DC2A-956B6F400DF5}"/>
              </a:ext>
            </a:extLst>
          </p:cNvPr>
          <p:cNvSpPr>
            <a:spLocks noGrp="1"/>
          </p:cNvSpPr>
          <p:nvPr>
            <p:ph type="dt" sz="half" idx="10"/>
          </p:nvPr>
        </p:nvSpPr>
        <p:spPr/>
        <p:txBody>
          <a:bodyPr/>
          <a:lstStyle/>
          <a:p>
            <a:fld id="{8CB5DD25-04CF-4536-973D-EBF8DF35E650}" type="datetimeFigureOut">
              <a:rPr lang="en-IN" smtClean="0"/>
              <a:t>01-11-2023</a:t>
            </a:fld>
            <a:endParaRPr lang="en-IN"/>
          </a:p>
        </p:txBody>
      </p:sp>
      <p:sp>
        <p:nvSpPr>
          <p:cNvPr id="6" name="Footer Placeholder 5">
            <a:extLst>
              <a:ext uri="{FF2B5EF4-FFF2-40B4-BE49-F238E27FC236}">
                <a16:creationId xmlns:a16="http://schemas.microsoft.com/office/drawing/2014/main" id="{A4AC75F8-6502-88C8-CDAC-A9ECB03629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2BAD30-4F52-CC64-AF99-22FD1DE98104}"/>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3376680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2C2C6-CCD1-2BFF-2A94-240A3DB632F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8292BA-1871-EE0F-7DEE-A91A3DEAA7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C55E86-4388-F2C3-8A5C-CEDA8632D3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CF772C-F25D-B942-4C25-D0E6811B61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632521-42F2-A511-0BB6-2023AA270F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1ABDD0F-9B8A-7F7B-66AF-1EE4D387AA1C}"/>
              </a:ext>
            </a:extLst>
          </p:cNvPr>
          <p:cNvSpPr>
            <a:spLocks noGrp="1"/>
          </p:cNvSpPr>
          <p:nvPr>
            <p:ph type="dt" sz="half" idx="10"/>
          </p:nvPr>
        </p:nvSpPr>
        <p:spPr/>
        <p:txBody>
          <a:bodyPr/>
          <a:lstStyle/>
          <a:p>
            <a:fld id="{8CB5DD25-04CF-4536-973D-EBF8DF35E650}" type="datetimeFigureOut">
              <a:rPr lang="en-IN" smtClean="0"/>
              <a:t>01-11-2023</a:t>
            </a:fld>
            <a:endParaRPr lang="en-IN"/>
          </a:p>
        </p:txBody>
      </p:sp>
      <p:sp>
        <p:nvSpPr>
          <p:cNvPr id="8" name="Footer Placeholder 7">
            <a:extLst>
              <a:ext uri="{FF2B5EF4-FFF2-40B4-BE49-F238E27FC236}">
                <a16:creationId xmlns:a16="http://schemas.microsoft.com/office/drawing/2014/main" id="{B38D5270-4866-B316-31E3-92BFC589E84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ED406A1-25D5-709C-E8B2-6AF22A3ADCE7}"/>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2459538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EFE88-FE99-CB4B-93B5-513FCECA96C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774346C-BBE7-92D0-2F5E-CA08C634FCF4}"/>
              </a:ext>
            </a:extLst>
          </p:cNvPr>
          <p:cNvSpPr>
            <a:spLocks noGrp="1"/>
          </p:cNvSpPr>
          <p:nvPr>
            <p:ph type="dt" sz="half" idx="10"/>
          </p:nvPr>
        </p:nvSpPr>
        <p:spPr/>
        <p:txBody>
          <a:bodyPr/>
          <a:lstStyle/>
          <a:p>
            <a:fld id="{8CB5DD25-04CF-4536-973D-EBF8DF35E650}" type="datetimeFigureOut">
              <a:rPr lang="en-IN" smtClean="0"/>
              <a:t>01-11-2023</a:t>
            </a:fld>
            <a:endParaRPr lang="en-IN"/>
          </a:p>
        </p:txBody>
      </p:sp>
      <p:sp>
        <p:nvSpPr>
          <p:cNvPr id="4" name="Footer Placeholder 3">
            <a:extLst>
              <a:ext uri="{FF2B5EF4-FFF2-40B4-BE49-F238E27FC236}">
                <a16:creationId xmlns:a16="http://schemas.microsoft.com/office/drawing/2014/main" id="{D092A582-FE29-0E09-AF0B-75EEC25E878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801BDEB-76BB-5F2C-1D35-2AC0F50562F9}"/>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420649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727E3-C926-7489-C6FE-28B6A3502880}"/>
              </a:ext>
            </a:extLst>
          </p:cNvPr>
          <p:cNvSpPr>
            <a:spLocks noGrp="1"/>
          </p:cNvSpPr>
          <p:nvPr>
            <p:ph type="dt" sz="half" idx="10"/>
          </p:nvPr>
        </p:nvSpPr>
        <p:spPr/>
        <p:txBody>
          <a:bodyPr/>
          <a:lstStyle/>
          <a:p>
            <a:fld id="{8CB5DD25-04CF-4536-973D-EBF8DF35E650}" type="datetimeFigureOut">
              <a:rPr lang="en-IN" smtClean="0"/>
              <a:t>01-11-2023</a:t>
            </a:fld>
            <a:endParaRPr lang="en-IN"/>
          </a:p>
        </p:txBody>
      </p:sp>
      <p:sp>
        <p:nvSpPr>
          <p:cNvPr id="3" name="Footer Placeholder 2">
            <a:extLst>
              <a:ext uri="{FF2B5EF4-FFF2-40B4-BE49-F238E27FC236}">
                <a16:creationId xmlns:a16="http://schemas.microsoft.com/office/drawing/2014/main" id="{1E2FB964-F55B-4EB8-E37A-5BA01FDED65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3031AB4-7D2E-D86B-E458-5D7D1580A753}"/>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1974163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1DA9-657B-99A5-9E0C-1FD1793E56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DE88A41-73DE-46CE-026B-A079179AE1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32AF5A6-AFB1-25CE-9325-E399F0EBE3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8E33A7-38A0-04C3-A01D-C5D3AFD898F3}"/>
              </a:ext>
            </a:extLst>
          </p:cNvPr>
          <p:cNvSpPr>
            <a:spLocks noGrp="1"/>
          </p:cNvSpPr>
          <p:nvPr>
            <p:ph type="dt" sz="half" idx="10"/>
          </p:nvPr>
        </p:nvSpPr>
        <p:spPr/>
        <p:txBody>
          <a:bodyPr/>
          <a:lstStyle/>
          <a:p>
            <a:fld id="{8CB5DD25-04CF-4536-973D-EBF8DF35E650}" type="datetimeFigureOut">
              <a:rPr lang="en-IN" smtClean="0"/>
              <a:t>01-11-2023</a:t>
            </a:fld>
            <a:endParaRPr lang="en-IN"/>
          </a:p>
        </p:txBody>
      </p:sp>
      <p:sp>
        <p:nvSpPr>
          <p:cNvPr id="6" name="Footer Placeholder 5">
            <a:extLst>
              <a:ext uri="{FF2B5EF4-FFF2-40B4-BE49-F238E27FC236}">
                <a16:creationId xmlns:a16="http://schemas.microsoft.com/office/drawing/2014/main" id="{F78A36E0-9B91-4F96-9BD9-3C055A5F84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B4EB95-08C9-FAE0-A887-748C62DF63B8}"/>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1455850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4C2D9-7BBA-30FE-4EA0-3C7CB52208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EA019E-9377-9A80-A7E2-ECC9B9B4FF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B5D8449-4260-9B89-F096-A9BEE766E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D9BEB9-AA21-3F97-5527-C246433C1260}"/>
              </a:ext>
            </a:extLst>
          </p:cNvPr>
          <p:cNvSpPr>
            <a:spLocks noGrp="1"/>
          </p:cNvSpPr>
          <p:nvPr>
            <p:ph type="dt" sz="half" idx="10"/>
          </p:nvPr>
        </p:nvSpPr>
        <p:spPr/>
        <p:txBody>
          <a:bodyPr/>
          <a:lstStyle/>
          <a:p>
            <a:fld id="{8CB5DD25-04CF-4536-973D-EBF8DF35E650}" type="datetimeFigureOut">
              <a:rPr lang="en-IN" smtClean="0"/>
              <a:t>01-11-2023</a:t>
            </a:fld>
            <a:endParaRPr lang="en-IN"/>
          </a:p>
        </p:txBody>
      </p:sp>
      <p:sp>
        <p:nvSpPr>
          <p:cNvPr id="6" name="Footer Placeholder 5">
            <a:extLst>
              <a:ext uri="{FF2B5EF4-FFF2-40B4-BE49-F238E27FC236}">
                <a16:creationId xmlns:a16="http://schemas.microsoft.com/office/drawing/2014/main" id="{4E2D193F-1D42-E232-6074-6CFE8976BC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02DB53-44E6-87CE-C056-0DBD3AF952EB}"/>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399043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3782BB-22B7-EE73-3DF1-F369AA03EC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3EE4A8-437D-EDB9-7FD4-67A73EFCA8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4D4019-429F-E56E-D6C9-14875F2006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B5DD25-04CF-4536-973D-EBF8DF35E650}" type="datetimeFigureOut">
              <a:rPr lang="en-IN" smtClean="0"/>
              <a:t>01-11-2023</a:t>
            </a:fld>
            <a:endParaRPr lang="en-IN"/>
          </a:p>
        </p:txBody>
      </p:sp>
      <p:sp>
        <p:nvSpPr>
          <p:cNvPr id="5" name="Footer Placeholder 4">
            <a:extLst>
              <a:ext uri="{FF2B5EF4-FFF2-40B4-BE49-F238E27FC236}">
                <a16:creationId xmlns:a16="http://schemas.microsoft.com/office/drawing/2014/main" id="{96C925DF-0FB5-CBE6-80C1-9026548932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0B89ED0-5ADF-5031-DEE5-790C0D8785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419D05-53EE-4DEE-A774-51F38AA631C6}" type="slidenum">
              <a:rPr lang="en-IN" smtClean="0"/>
              <a:t>‹#›</a:t>
            </a:fld>
            <a:endParaRPr lang="en-IN"/>
          </a:p>
        </p:txBody>
      </p:sp>
    </p:spTree>
    <p:extLst>
      <p:ext uri="{BB962C8B-B14F-4D97-AF65-F5344CB8AC3E}">
        <p14:creationId xmlns:p14="http://schemas.microsoft.com/office/powerpoint/2010/main" val="1734635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id="{6CB64189-9B9B-E56C-EB8E-8C2ECE0C97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1325" y="432027"/>
            <a:ext cx="7409349" cy="10865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F7CF5D8-6AFE-1FB4-5510-F6EB36969F9B}"/>
              </a:ext>
            </a:extLst>
          </p:cNvPr>
          <p:cNvSpPr txBox="1"/>
          <p:nvPr/>
        </p:nvSpPr>
        <p:spPr>
          <a:xfrm>
            <a:off x="1371599" y="2253343"/>
            <a:ext cx="9644743" cy="400110"/>
          </a:xfrm>
          <a:prstGeom prst="rect">
            <a:avLst/>
          </a:prstGeom>
          <a:noFill/>
        </p:spPr>
        <p:txBody>
          <a:bodyPr wrap="square" rtlCol="0">
            <a:spAutoFit/>
          </a:bodyPr>
          <a:lstStyle/>
          <a:p>
            <a:pPr algn="ctr"/>
            <a:r>
              <a:rPr lang="en-US" sz="2000" b="1" dirty="0">
                <a:latin typeface="Bell MT" panose="02020503060305020303" pitchFamily="18" charset="0"/>
              </a:rPr>
              <a:t>DEPARTMENT OF ARTIFICIAL INTELLIGENCE AND DATA SCIENCE</a:t>
            </a:r>
            <a:endParaRPr lang="en-IN" sz="2000" b="1" dirty="0">
              <a:latin typeface="Bell MT" panose="02020503060305020303" pitchFamily="18" charset="0"/>
            </a:endParaRPr>
          </a:p>
        </p:txBody>
      </p:sp>
      <p:sp>
        <p:nvSpPr>
          <p:cNvPr id="3" name="TextBox 2">
            <a:extLst>
              <a:ext uri="{FF2B5EF4-FFF2-40B4-BE49-F238E27FC236}">
                <a16:creationId xmlns:a16="http://schemas.microsoft.com/office/drawing/2014/main" id="{CF85D6CB-9C95-50A0-966F-9039C81E317D}"/>
              </a:ext>
            </a:extLst>
          </p:cNvPr>
          <p:cNvSpPr txBox="1"/>
          <p:nvPr/>
        </p:nvSpPr>
        <p:spPr>
          <a:xfrm>
            <a:off x="1823357" y="3184071"/>
            <a:ext cx="5633357" cy="461665"/>
          </a:xfrm>
          <a:prstGeom prst="rect">
            <a:avLst/>
          </a:prstGeom>
          <a:noFill/>
        </p:spPr>
        <p:txBody>
          <a:bodyPr wrap="square" rtlCol="0">
            <a:spAutoFit/>
          </a:bodyPr>
          <a:lstStyle/>
          <a:p>
            <a:r>
              <a:rPr lang="en-US" sz="2000" dirty="0">
                <a:latin typeface="Bell MT" panose="02020503060305020303" pitchFamily="18" charset="0"/>
              </a:rPr>
              <a:t>Project name : </a:t>
            </a:r>
            <a:r>
              <a:rPr lang="en-US" sz="2400" dirty="0">
                <a:latin typeface="Bell MT" panose="02020503060305020303" pitchFamily="18" charset="0"/>
              </a:rPr>
              <a:t>Environmental monitoring </a:t>
            </a:r>
            <a:endParaRPr lang="en-IN" sz="2400" dirty="0">
              <a:latin typeface="Bell MT" panose="02020503060305020303" pitchFamily="18" charset="0"/>
            </a:endParaRPr>
          </a:p>
        </p:txBody>
      </p:sp>
      <p:sp>
        <p:nvSpPr>
          <p:cNvPr id="4" name="TextBox 3">
            <a:extLst>
              <a:ext uri="{FF2B5EF4-FFF2-40B4-BE49-F238E27FC236}">
                <a16:creationId xmlns:a16="http://schemas.microsoft.com/office/drawing/2014/main" id="{04683BA2-7BF6-E06D-686A-3D674B15A613}"/>
              </a:ext>
            </a:extLst>
          </p:cNvPr>
          <p:cNvSpPr txBox="1"/>
          <p:nvPr/>
        </p:nvSpPr>
        <p:spPr>
          <a:xfrm>
            <a:off x="1823357" y="3712029"/>
            <a:ext cx="5007429" cy="769441"/>
          </a:xfrm>
          <a:prstGeom prst="rect">
            <a:avLst/>
          </a:prstGeom>
          <a:noFill/>
        </p:spPr>
        <p:txBody>
          <a:bodyPr wrap="square" rtlCol="0">
            <a:spAutoFit/>
          </a:bodyPr>
          <a:lstStyle/>
          <a:p>
            <a:r>
              <a:rPr lang="en-IN" sz="2000" dirty="0">
                <a:latin typeface="Bell MT" panose="02020503060305020303" pitchFamily="18" charset="0"/>
              </a:rPr>
              <a:t>Team name :</a:t>
            </a:r>
            <a:r>
              <a:rPr lang="en-IN" sz="2400" dirty="0">
                <a:latin typeface="Bell MT" panose="02020503060305020303" pitchFamily="18" charset="0"/>
              </a:rPr>
              <a:t>Proj_224786_Team4</a:t>
            </a:r>
          </a:p>
          <a:p>
            <a:endParaRPr lang="en-IN" sz="2000" dirty="0">
              <a:latin typeface="Bell MT" panose="02020503060305020303" pitchFamily="18" charset="0"/>
            </a:endParaRPr>
          </a:p>
        </p:txBody>
      </p:sp>
      <p:sp>
        <p:nvSpPr>
          <p:cNvPr id="5" name="TextBox 4">
            <a:extLst>
              <a:ext uri="{FF2B5EF4-FFF2-40B4-BE49-F238E27FC236}">
                <a16:creationId xmlns:a16="http://schemas.microsoft.com/office/drawing/2014/main" id="{C55FE924-851E-9C5B-0133-F1718FA22BAB}"/>
              </a:ext>
            </a:extLst>
          </p:cNvPr>
          <p:cNvSpPr txBox="1"/>
          <p:nvPr/>
        </p:nvSpPr>
        <p:spPr>
          <a:xfrm>
            <a:off x="1823357" y="4288971"/>
            <a:ext cx="4152900" cy="400110"/>
          </a:xfrm>
          <a:prstGeom prst="rect">
            <a:avLst/>
          </a:prstGeom>
          <a:noFill/>
        </p:spPr>
        <p:txBody>
          <a:bodyPr wrap="square" rtlCol="0">
            <a:spAutoFit/>
          </a:bodyPr>
          <a:lstStyle/>
          <a:p>
            <a:r>
              <a:rPr lang="en-IN" sz="2000" dirty="0">
                <a:latin typeface="Bell MT" panose="02020503060305020303" pitchFamily="18" charset="0"/>
              </a:rPr>
              <a:t>Team members :</a:t>
            </a:r>
          </a:p>
        </p:txBody>
      </p:sp>
      <p:sp>
        <p:nvSpPr>
          <p:cNvPr id="6" name="TextBox 5">
            <a:extLst>
              <a:ext uri="{FF2B5EF4-FFF2-40B4-BE49-F238E27FC236}">
                <a16:creationId xmlns:a16="http://schemas.microsoft.com/office/drawing/2014/main" id="{AC844832-AC23-825D-B818-4E0B27624942}"/>
              </a:ext>
            </a:extLst>
          </p:cNvPr>
          <p:cNvSpPr txBox="1"/>
          <p:nvPr/>
        </p:nvSpPr>
        <p:spPr>
          <a:xfrm>
            <a:off x="2680398" y="4773580"/>
            <a:ext cx="5830555" cy="1200329"/>
          </a:xfrm>
          <a:prstGeom prst="rect">
            <a:avLst/>
          </a:prstGeom>
          <a:noFill/>
        </p:spPr>
        <p:txBody>
          <a:bodyPr wrap="square" rtlCol="0">
            <a:spAutoFit/>
          </a:bodyPr>
          <a:lstStyle/>
          <a:p>
            <a:r>
              <a:rPr lang="en-US" sz="2400" dirty="0" err="1"/>
              <a:t>Arulmozhi</a:t>
            </a:r>
            <a:r>
              <a:rPr lang="en-US" sz="2400" dirty="0"/>
              <a:t> .K.N</a:t>
            </a:r>
          </a:p>
          <a:p>
            <a:r>
              <a:rPr lang="en-US" sz="2400" dirty="0" err="1"/>
              <a:t>Varshini.P</a:t>
            </a:r>
            <a:endParaRPr lang="en-US" sz="2400" dirty="0"/>
          </a:p>
          <a:p>
            <a:r>
              <a:rPr lang="en-US" sz="2400" dirty="0" err="1">
                <a:latin typeface="Bell MT" panose="02020503060305020303" pitchFamily="18" charset="0"/>
              </a:rPr>
              <a:t>Poonguzhali.V</a:t>
            </a:r>
            <a:endParaRPr lang="en-IN" sz="2400" dirty="0">
              <a:latin typeface="Bell MT" panose="02020503060305020303" pitchFamily="18" charset="0"/>
            </a:endParaRPr>
          </a:p>
        </p:txBody>
      </p:sp>
    </p:spTree>
    <p:extLst>
      <p:ext uri="{BB962C8B-B14F-4D97-AF65-F5344CB8AC3E}">
        <p14:creationId xmlns:p14="http://schemas.microsoft.com/office/powerpoint/2010/main" val="3953636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3CBA7-FD2E-E8C3-14A0-C0FE475F8D1E}"/>
              </a:ext>
            </a:extLst>
          </p:cNvPr>
          <p:cNvSpPr>
            <a:spLocks noGrp="1"/>
          </p:cNvSpPr>
          <p:nvPr>
            <p:ph type="title"/>
          </p:nvPr>
        </p:nvSpPr>
        <p:spPr>
          <a:xfrm>
            <a:off x="472440" y="399365"/>
            <a:ext cx="10515600" cy="838592"/>
          </a:xfrm>
        </p:spPr>
        <p:txBody>
          <a:bodyPr>
            <a:noAutofit/>
          </a:bodyPr>
          <a:lstStyle/>
          <a:p>
            <a:r>
              <a:rPr lang="en-US" sz="3600" dirty="0">
                <a:latin typeface="Times New Roman" panose="02020603050405020304" pitchFamily="18" charset="0"/>
                <a:cs typeface="Times New Roman" panose="02020603050405020304" pitchFamily="18" charset="0"/>
              </a:rPr>
              <a:t> FLOW CHART</a:t>
            </a:r>
          </a:p>
        </p:txBody>
      </p:sp>
      <p:pic>
        <p:nvPicPr>
          <p:cNvPr id="4" name="Content Placeholder 3">
            <a:extLst>
              <a:ext uri="{FF2B5EF4-FFF2-40B4-BE49-F238E27FC236}">
                <a16:creationId xmlns:a16="http://schemas.microsoft.com/office/drawing/2014/main" id="{133065C8-4238-A055-DFD0-1F09BA8F3C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1679" y="1533378"/>
            <a:ext cx="8976361" cy="4925257"/>
          </a:xfrm>
          <a:prstGeom prst="rect">
            <a:avLst/>
          </a:prstGeom>
        </p:spPr>
      </p:pic>
    </p:spTree>
    <p:extLst>
      <p:ext uri="{BB962C8B-B14F-4D97-AF65-F5344CB8AC3E}">
        <p14:creationId xmlns:p14="http://schemas.microsoft.com/office/powerpoint/2010/main" val="1371060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EA0EA-8967-C2BC-A947-5389B8799610}"/>
              </a:ext>
            </a:extLst>
          </p:cNvPr>
          <p:cNvSpPr>
            <a:spLocks noGrp="1"/>
          </p:cNvSpPr>
          <p:nvPr>
            <p:ph type="title"/>
          </p:nvPr>
        </p:nvSpPr>
        <p:spPr>
          <a:xfrm>
            <a:off x="444304" y="182246"/>
            <a:ext cx="9276471" cy="739188"/>
          </a:xfrm>
        </p:spPr>
        <p:txBody>
          <a:bodyPr>
            <a:normAutofit/>
          </a:bodyPr>
          <a:lstStyle/>
          <a:p>
            <a:r>
              <a:rPr lang="en-US" sz="4000" dirty="0"/>
              <a:t>SCREENSHOTS OF THE IOT DEVICES</a:t>
            </a:r>
          </a:p>
        </p:txBody>
      </p:sp>
      <p:pic>
        <p:nvPicPr>
          <p:cNvPr id="4" name="Content Placeholder 3">
            <a:extLst>
              <a:ext uri="{FF2B5EF4-FFF2-40B4-BE49-F238E27FC236}">
                <a16:creationId xmlns:a16="http://schemas.microsoft.com/office/drawing/2014/main" id="{319E29DF-53B8-B19A-49ED-47C7D3706C3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439" t="29017" r="13599" b="7835"/>
          <a:stretch/>
        </p:blipFill>
        <p:spPr>
          <a:xfrm>
            <a:off x="1024278" y="1547446"/>
            <a:ext cx="10004032" cy="4389121"/>
          </a:xfrm>
          <a:prstGeom prst="rect">
            <a:avLst/>
          </a:prstGeom>
        </p:spPr>
      </p:pic>
    </p:spTree>
    <p:extLst>
      <p:ext uri="{BB962C8B-B14F-4D97-AF65-F5344CB8AC3E}">
        <p14:creationId xmlns:p14="http://schemas.microsoft.com/office/powerpoint/2010/main" val="4281013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948EA0-3509-13DD-31B6-89CE760284BE}"/>
              </a:ext>
            </a:extLst>
          </p:cNvPr>
          <p:cNvSpPr txBox="1"/>
          <p:nvPr/>
        </p:nvSpPr>
        <p:spPr>
          <a:xfrm>
            <a:off x="689906" y="469389"/>
            <a:ext cx="8864752" cy="461665"/>
          </a:xfrm>
          <a:prstGeom prst="rect">
            <a:avLst/>
          </a:prstGeom>
          <a:noFill/>
        </p:spPr>
        <p:txBody>
          <a:bodyPr wrap="square" rtlCol="0">
            <a:spAutoFit/>
          </a:bodyPr>
          <a:lstStyle/>
          <a:p>
            <a:r>
              <a:rPr lang="en-IN" sz="2400" b="1" dirty="0">
                <a:effectLst/>
                <a:latin typeface="Times New Roman" panose="02020603050405020304" pitchFamily="18" charset="0"/>
                <a:ea typeface="Malgun Gothic" panose="020B0503020000020004" pitchFamily="34" charset="-127"/>
              </a:rPr>
              <a:t>SCREENSHOT OF </a:t>
            </a:r>
            <a:r>
              <a:rPr lang="en-IN" sz="2400" b="1" dirty="0">
                <a:latin typeface="Times New Roman" panose="02020603050405020304" pitchFamily="18" charset="0"/>
                <a:ea typeface="Malgun Gothic" panose="020B0503020000020004" pitchFamily="34" charset="-127"/>
              </a:rPr>
              <a:t>HTML</a:t>
            </a:r>
            <a:r>
              <a:rPr lang="en-IN" sz="2400" b="1" dirty="0">
                <a:effectLst/>
                <a:latin typeface="Times New Roman" panose="02020603050405020304" pitchFamily="18" charset="0"/>
                <a:ea typeface="Malgun Gothic" panose="020B0503020000020004" pitchFamily="34" charset="-127"/>
              </a:rPr>
              <a:t> CODE </a:t>
            </a:r>
            <a:r>
              <a:rPr lang="en-IN" sz="1800" b="1" dirty="0">
                <a:effectLst/>
                <a:latin typeface="Times New Roman" panose="02020603050405020304" pitchFamily="18" charset="0"/>
                <a:ea typeface="Malgun Gothic" panose="020B0503020000020004" pitchFamily="34" charset="-127"/>
              </a:rPr>
              <a:t>:</a:t>
            </a:r>
            <a:endParaRPr lang="en-IN" dirty="0"/>
          </a:p>
        </p:txBody>
      </p:sp>
      <p:pic>
        <p:nvPicPr>
          <p:cNvPr id="2050" name="Picture 2" descr="Arduino Based Air Quality Monitoring IOT Project">
            <a:extLst>
              <a:ext uri="{FF2B5EF4-FFF2-40B4-BE49-F238E27FC236}">
                <a16:creationId xmlns:a16="http://schemas.microsoft.com/office/drawing/2014/main" id="{6C28B4DF-614E-FD1F-3DE3-E9E5947AD7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4800" y="1492761"/>
            <a:ext cx="8463280" cy="489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8486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68213-D422-C94E-D0FC-5BD06BEFB967}"/>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Conclusion</a:t>
            </a:r>
            <a:r>
              <a:rPr lang="en-IN" sz="2400" b="1" dirty="0">
                <a:latin typeface="Bell MT" panose="02020503060305020303" pitchFamily="18" charset="0"/>
              </a:rPr>
              <a:t>:</a:t>
            </a:r>
          </a:p>
        </p:txBody>
      </p:sp>
      <p:sp>
        <p:nvSpPr>
          <p:cNvPr id="3" name="Content Placeholder 2">
            <a:extLst>
              <a:ext uri="{FF2B5EF4-FFF2-40B4-BE49-F238E27FC236}">
                <a16:creationId xmlns:a16="http://schemas.microsoft.com/office/drawing/2014/main" id="{3F9F050F-2CBF-37B4-BE6C-FCA420766D27}"/>
              </a:ext>
            </a:extLst>
          </p:cNvPr>
          <p:cNvSpPr>
            <a:spLocks noGrp="1"/>
          </p:cNvSpPr>
          <p:nvPr>
            <p:ph idx="1"/>
          </p:nvPr>
        </p:nvSpPr>
        <p:spPr>
          <a:xfrm>
            <a:off x="1687286" y="1377043"/>
            <a:ext cx="9666514" cy="4799920"/>
          </a:xfrm>
        </p:spPr>
        <p:txBody>
          <a:bodyPr>
            <a:noAutofit/>
          </a:bodyPr>
          <a:lstStyle/>
          <a:p>
            <a:pPr marL="0" indent="0">
              <a:lnSpc>
                <a:spcPct val="150000"/>
              </a:lnSpc>
              <a:buNone/>
            </a:pPr>
            <a:r>
              <a:rPr lang="en-US" b="0" i="0" dirty="0">
                <a:effectLst/>
                <a:latin typeface="Söhne"/>
              </a:rPr>
              <a:t>Our IoT project on environmental monitoring demonstrates the power of technology in addressing pressing environmental issues. By leveraging IoT solutions, we can monitor and analyze environmental data effectively, leading to informed decisions and sustainable practices. The project's success underscores the importance of collaborative efforts in preserving our environment for future generations.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2385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64221B-837E-9B2B-CB8D-77975E0CC163}"/>
              </a:ext>
            </a:extLst>
          </p:cNvPr>
          <p:cNvSpPr txBox="1"/>
          <p:nvPr/>
        </p:nvSpPr>
        <p:spPr>
          <a:xfrm>
            <a:off x="4697185" y="2966357"/>
            <a:ext cx="6302829"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67934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BD3BC-4DAF-5185-C93F-48444155F193}"/>
              </a:ext>
            </a:extLst>
          </p:cNvPr>
          <p:cNvSpPr>
            <a:spLocks noGrp="1"/>
          </p:cNvSpPr>
          <p:nvPr>
            <p:ph type="ctrTitle"/>
          </p:nvPr>
        </p:nvSpPr>
        <p:spPr>
          <a:xfrm>
            <a:off x="881743" y="91395"/>
            <a:ext cx="8539843" cy="624794"/>
          </a:xfrm>
        </p:spPr>
        <p:txBody>
          <a:bodyPr>
            <a:normAutofit/>
          </a:bodyPr>
          <a:lstStyle/>
          <a:p>
            <a:pPr algn="l"/>
            <a:r>
              <a:rPr lang="en-US" sz="2400" b="1" dirty="0">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74E3925-58AC-E390-4429-BB1E2EF12FB2}"/>
              </a:ext>
            </a:extLst>
          </p:cNvPr>
          <p:cNvSpPr>
            <a:spLocks noGrp="1"/>
          </p:cNvSpPr>
          <p:nvPr>
            <p:ph type="subTitle" idx="1"/>
          </p:nvPr>
        </p:nvSpPr>
        <p:spPr>
          <a:xfrm>
            <a:off x="1053193" y="1362165"/>
            <a:ext cx="10085614" cy="1929675"/>
          </a:xfrm>
        </p:spPr>
        <p:txBody>
          <a:bodyPr>
            <a:noAutofit/>
          </a:bodyPr>
          <a:lstStyle/>
          <a:p>
            <a:pPr algn="l"/>
            <a:r>
              <a:rPr lang="en-US" sz="3600" i="0" dirty="0">
                <a:effectLst/>
                <a:latin typeface="Söhne"/>
              </a:rPr>
              <a:t>Environmental monitoring plays a vital role in ensuring the sustainability of our planet. With the rise in environmental concerns, the need for effective monitoring solutions has become paramount. In this context, IoT technology offers innovative ways to monitor various environmental parameters in real-time, enabling informed decision-making and environmental conservation.</a:t>
            </a:r>
          </a:p>
          <a:p>
            <a:br>
              <a:rPr lang="en-US" sz="3600" dirty="0"/>
            </a:b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5544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BD3BC-4DAF-5185-C93F-48444155F193}"/>
              </a:ext>
            </a:extLst>
          </p:cNvPr>
          <p:cNvSpPr>
            <a:spLocks noGrp="1"/>
          </p:cNvSpPr>
          <p:nvPr>
            <p:ph type="ctrTitle"/>
          </p:nvPr>
        </p:nvSpPr>
        <p:spPr>
          <a:xfrm>
            <a:off x="881743" y="91395"/>
            <a:ext cx="8539843" cy="624794"/>
          </a:xfrm>
        </p:spPr>
        <p:txBody>
          <a:bodyPr>
            <a:normAutofit/>
          </a:bodyPr>
          <a:lstStyle/>
          <a:p>
            <a:pPr algn="l"/>
            <a:r>
              <a:rPr lang="en-US" sz="2400" b="1" dirty="0">
                <a:latin typeface="Times New Roman" panose="02020603050405020304" pitchFamily="18" charset="0"/>
                <a:cs typeface="Times New Roman" panose="02020603050405020304" pitchFamily="18" charset="0"/>
              </a:rPr>
              <a:t>Description:</a:t>
            </a:r>
            <a:endParaRPr lang="en-IN"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74E3925-58AC-E390-4429-BB1E2EF12FB2}"/>
              </a:ext>
            </a:extLst>
          </p:cNvPr>
          <p:cNvSpPr>
            <a:spLocks noGrp="1"/>
          </p:cNvSpPr>
          <p:nvPr>
            <p:ph type="subTitle" idx="1"/>
          </p:nvPr>
        </p:nvSpPr>
        <p:spPr>
          <a:xfrm>
            <a:off x="1333500" y="925285"/>
            <a:ext cx="10085614" cy="5470071"/>
          </a:xfrm>
        </p:spPr>
        <p:txBody>
          <a:bodyPr>
            <a:normAutofit/>
          </a:bodyPr>
          <a:lstStyle/>
          <a:p>
            <a:pPr algn="l"/>
            <a:r>
              <a:rPr lang="en-US" sz="3600" dirty="0">
                <a:latin typeface="Times New Roman" panose="02020603050405020304" pitchFamily="18" charset="0"/>
                <a:cs typeface="Times New Roman" panose="02020603050405020304" pitchFamily="18" charset="0"/>
              </a:rPr>
              <a:t>	</a:t>
            </a:r>
            <a:r>
              <a:rPr lang="en-US" sz="3600" b="0" i="0" dirty="0">
                <a:effectLst/>
                <a:latin typeface="Söhne"/>
              </a:rPr>
              <a:t>Our environmental monitoring project focuses on real-time monitoring of key environmental parameters, including air quality, temperature, and humidity. By collecting and analyzing this data, we aim to raise awareness about environmental issues and contribute to conservation efforts. The project employs IoT technology to enable efficient data collection and analysis.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0133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CBCC5-322B-339A-59B6-F346168B7F44}"/>
              </a:ext>
            </a:extLst>
          </p:cNvPr>
          <p:cNvSpPr>
            <a:spLocks noGrp="1"/>
          </p:cNvSpPr>
          <p:nvPr>
            <p:ph type="title"/>
          </p:nvPr>
        </p:nvSpPr>
        <p:spPr>
          <a:xfrm>
            <a:off x="674916" y="455385"/>
            <a:ext cx="8942614" cy="451303"/>
          </a:xfrm>
        </p:spPr>
        <p:txBody>
          <a:bodyPr>
            <a:noAutofit/>
          </a:bodyPr>
          <a:lstStyle/>
          <a:p>
            <a:r>
              <a:rPr lang="en-IN" sz="2400" b="1" kern="100" dirty="0">
                <a:effectLst/>
                <a:latin typeface="Times New Roman" panose="02020603050405020304" pitchFamily="18" charset="0"/>
                <a:ea typeface="Malgun Gothic" panose="020B0503020000020004" pitchFamily="34" charset="-127"/>
                <a:cs typeface="Times New Roman" panose="02020603050405020304" pitchFamily="18" charset="0"/>
              </a:rPr>
              <a:t>Objective:</a:t>
            </a:r>
            <a:br>
              <a:rPr lang="en-IN" sz="2400" kern="100" dirty="0">
                <a:effectLst/>
                <a:latin typeface="Calibri" panose="020F0502020204030204" pitchFamily="34" charset="0"/>
                <a:ea typeface="Malgun Gothic" panose="020B0503020000020004" pitchFamily="34" charset="-127"/>
                <a:cs typeface="Times New Roman" panose="02020603050405020304" pitchFamily="18" charset="0"/>
              </a:rPr>
            </a:br>
            <a:endParaRPr lang="en-IN" sz="2400" dirty="0"/>
          </a:p>
        </p:txBody>
      </p:sp>
      <p:sp>
        <p:nvSpPr>
          <p:cNvPr id="3" name="Content Placeholder 2">
            <a:extLst>
              <a:ext uri="{FF2B5EF4-FFF2-40B4-BE49-F238E27FC236}">
                <a16:creationId xmlns:a16="http://schemas.microsoft.com/office/drawing/2014/main" id="{83FC874F-7968-48F1-F49B-A844603FF9F4}"/>
              </a:ext>
            </a:extLst>
          </p:cNvPr>
          <p:cNvSpPr>
            <a:spLocks noGrp="1"/>
          </p:cNvSpPr>
          <p:nvPr>
            <p:ph idx="1"/>
          </p:nvPr>
        </p:nvSpPr>
        <p:spPr>
          <a:xfrm>
            <a:off x="996041" y="1363887"/>
            <a:ext cx="10515600" cy="5210027"/>
          </a:xfrm>
        </p:spPr>
        <p:txBody>
          <a:bodyPr>
            <a:normAutofit/>
          </a:bodyPr>
          <a:lstStyle/>
          <a:p>
            <a:pPr algn="l">
              <a:buFont typeface="Arial" panose="020B0604020202020204" pitchFamily="34" charset="0"/>
              <a:buChar char="•"/>
            </a:pPr>
            <a:r>
              <a:rPr lang="en-US" sz="3600" b="0" i="0" dirty="0">
                <a:effectLst/>
                <a:latin typeface="Söhne"/>
              </a:rPr>
              <a:t>Real-time monitoring of crucial environmental parameters.</a:t>
            </a:r>
          </a:p>
          <a:p>
            <a:pPr algn="l">
              <a:buFont typeface="Arial" panose="020B0604020202020204" pitchFamily="34" charset="0"/>
              <a:buChar char="•"/>
            </a:pPr>
            <a:r>
              <a:rPr lang="en-US" sz="3600" b="0" i="0" dirty="0">
                <a:effectLst/>
                <a:latin typeface="Söhne"/>
              </a:rPr>
              <a:t>Data collection for in-depth analysis and informed decision-making.</a:t>
            </a:r>
          </a:p>
          <a:p>
            <a:pPr algn="l">
              <a:buFont typeface="Arial" panose="020B0604020202020204" pitchFamily="34" charset="0"/>
              <a:buChar char="•"/>
            </a:pPr>
            <a:r>
              <a:rPr lang="en-US" sz="3600" b="0" i="0" dirty="0">
                <a:effectLst/>
                <a:latin typeface="Söhne"/>
              </a:rPr>
              <a:t>Raising awareness about environmental issues and promoting sustainable practices.</a:t>
            </a:r>
          </a:p>
          <a:p>
            <a:pPr algn="l">
              <a:buFont typeface="Arial" panose="020B0604020202020204" pitchFamily="34" charset="0"/>
              <a:buChar char="•"/>
            </a:pPr>
            <a:r>
              <a:rPr lang="en-US" sz="3600" b="0" i="0" dirty="0">
                <a:effectLst/>
                <a:latin typeface="Söhne"/>
              </a:rPr>
              <a:t>Contributing to environmental conservation efforts through actionable insights.</a:t>
            </a:r>
          </a:p>
          <a:p>
            <a:pPr marL="0" indent="0">
              <a:buNone/>
            </a:pPr>
            <a:endParaRPr lang="en-IN" dirty="0"/>
          </a:p>
        </p:txBody>
      </p:sp>
    </p:spTree>
    <p:extLst>
      <p:ext uri="{BB962C8B-B14F-4D97-AF65-F5344CB8AC3E}">
        <p14:creationId xmlns:p14="http://schemas.microsoft.com/office/powerpoint/2010/main" val="4103144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669DC-D89B-2783-A713-9FC550DEF683}"/>
              </a:ext>
            </a:extLst>
          </p:cNvPr>
          <p:cNvSpPr>
            <a:spLocks noGrp="1"/>
          </p:cNvSpPr>
          <p:nvPr>
            <p:ph type="title"/>
          </p:nvPr>
        </p:nvSpPr>
        <p:spPr>
          <a:xfrm>
            <a:off x="838200" y="365126"/>
            <a:ext cx="10515600" cy="948770"/>
          </a:xfrm>
        </p:spPr>
        <p:txBody>
          <a:bodyPr>
            <a:normAutofit/>
          </a:bodyPr>
          <a:lstStyle/>
          <a:p>
            <a:r>
              <a:rPr lang="en-IN" sz="2400" b="1" dirty="0">
                <a:latin typeface="Times New Roman" panose="02020603050405020304" pitchFamily="18" charset="0"/>
                <a:cs typeface="Times New Roman" panose="02020603050405020304" pitchFamily="18" charset="0"/>
              </a:rPr>
              <a:t>Web development technologies</a:t>
            </a:r>
            <a:r>
              <a:rPr lang="en-IN" sz="2400" b="1" dirty="0">
                <a:latin typeface="Bell MT" panose="02020503060305020303" pitchFamily="18" charset="0"/>
              </a:rPr>
              <a:t>:</a:t>
            </a:r>
          </a:p>
        </p:txBody>
      </p:sp>
      <p:sp>
        <p:nvSpPr>
          <p:cNvPr id="3" name="Content Placeholder 2">
            <a:extLst>
              <a:ext uri="{FF2B5EF4-FFF2-40B4-BE49-F238E27FC236}">
                <a16:creationId xmlns:a16="http://schemas.microsoft.com/office/drawing/2014/main" id="{85B60762-6665-55A1-2EA7-4E852417E7DE}"/>
              </a:ext>
            </a:extLst>
          </p:cNvPr>
          <p:cNvSpPr>
            <a:spLocks noGrp="1"/>
          </p:cNvSpPr>
          <p:nvPr>
            <p:ph idx="1"/>
          </p:nvPr>
        </p:nvSpPr>
        <p:spPr>
          <a:xfrm>
            <a:off x="1346926" y="1471386"/>
            <a:ext cx="9285513" cy="4756377"/>
          </a:xfrm>
        </p:spPr>
        <p:txBody>
          <a:bodyPr>
            <a:normAutofit/>
          </a:bodyPr>
          <a:lstStyle/>
          <a:p>
            <a:pPr algn="l">
              <a:buFont typeface="Arial" panose="020B0604020202020204" pitchFamily="34" charset="0"/>
              <a:buChar char="•"/>
            </a:pPr>
            <a:r>
              <a:rPr lang="en-US" sz="3600" b="0" i="0" dirty="0">
                <a:effectLst/>
                <a:latin typeface="Söhne"/>
              </a:rPr>
              <a:t>Front-end technologies: HTML, CSS, JavaScript for building user interfaces.</a:t>
            </a:r>
          </a:p>
          <a:p>
            <a:pPr algn="l">
              <a:buFont typeface="Arial" panose="020B0604020202020204" pitchFamily="34" charset="0"/>
              <a:buChar char="•"/>
            </a:pPr>
            <a:r>
              <a:rPr lang="en-US" sz="3600" b="0" i="0" dirty="0">
                <a:effectLst/>
                <a:latin typeface="Söhne"/>
              </a:rPr>
              <a:t>Back-end technologies: Node.js, Express.js for server-side scripting.</a:t>
            </a:r>
          </a:p>
          <a:p>
            <a:pPr algn="l">
              <a:buFont typeface="Arial" panose="020B0604020202020204" pitchFamily="34" charset="0"/>
              <a:buChar char="•"/>
            </a:pPr>
            <a:r>
              <a:rPr lang="en-US" sz="3600" b="0" i="0" dirty="0">
                <a:effectLst/>
                <a:latin typeface="Söhne"/>
              </a:rPr>
              <a:t>Database management: MongoDB for efficient data storage and retrieval.</a:t>
            </a:r>
          </a:p>
          <a:p>
            <a:pPr algn="l">
              <a:buFont typeface="Arial" panose="020B0604020202020204" pitchFamily="34" charset="0"/>
              <a:buChar char="•"/>
            </a:pPr>
            <a:r>
              <a:rPr lang="en-US" sz="3600" b="0" i="0" dirty="0">
                <a:effectLst/>
                <a:latin typeface="Söhne"/>
              </a:rPr>
              <a:t>Visualization: D3.js and Chart.js for dynamic data visualization.</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6676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C709E-312C-A290-0A72-7B1E2D4CD421}"/>
              </a:ext>
            </a:extLst>
          </p:cNvPr>
          <p:cNvSpPr>
            <a:spLocks noGrp="1"/>
          </p:cNvSpPr>
          <p:nvPr>
            <p:ph type="ctrTitle"/>
          </p:nvPr>
        </p:nvSpPr>
        <p:spPr>
          <a:xfrm>
            <a:off x="865414" y="333149"/>
            <a:ext cx="8245929" cy="385308"/>
          </a:xfrm>
        </p:spPr>
        <p:txBody>
          <a:bodyPr>
            <a:normAutofit fontScale="90000"/>
          </a:bodyPr>
          <a:lstStyle/>
          <a:p>
            <a:pPr algn="l"/>
            <a:r>
              <a:rPr lang="en-IN" sz="2700" b="1" dirty="0">
                <a:latin typeface="Times New Roman" panose="02020603050405020304" pitchFamily="18" charset="0"/>
                <a:cs typeface="Times New Roman" panose="02020603050405020304" pitchFamily="18" charset="0"/>
              </a:rPr>
              <a:t>Platform required</a:t>
            </a:r>
            <a:r>
              <a:rPr lang="en-IN" sz="2400" b="1" dirty="0">
                <a:latin typeface="Bell MT" panose="02020503060305020303" pitchFamily="18" charset="0"/>
              </a:rPr>
              <a:t>:</a:t>
            </a:r>
          </a:p>
        </p:txBody>
      </p:sp>
      <p:sp>
        <p:nvSpPr>
          <p:cNvPr id="3" name="Subtitle 2">
            <a:extLst>
              <a:ext uri="{FF2B5EF4-FFF2-40B4-BE49-F238E27FC236}">
                <a16:creationId xmlns:a16="http://schemas.microsoft.com/office/drawing/2014/main" id="{D1C32D66-AF77-C61E-7FA5-B2A174096719}"/>
              </a:ext>
            </a:extLst>
          </p:cNvPr>
          <p:cNvSpPr>
            <a:spLocks noGrp="1"/>
          </p:cNvSpPr>
          <p:nvPr>
            <p:ph type="subTitle" idx="1"/>
          </p:nvPr>
        </p:nvSpPr>
        <p:spPr>
          <a:xfrm>
            <a:off x="1432560" y="983250"/>
            <a:ext cx="9144000" cy="5584372"/>
          </a:xfrm>
        </p:spPr>
        <p:txBody>
          <a:bodyPr>
            <a:normAutofit lnSpcReduction="10000"/>
          </a:bodyPr>
          <a:lstStyle/>
          <a:p>
            <a:pPr algn="l">
              <a:buFont typeface="Arial" panose="020B0604020202020204" pitchFamily="34" charset="0"/>
              <a:buChar char="•"/>
            </a:pPr>
            <a:r>
              <a:rPr lang="en-US" sz="3600" b="0" i="0" dirty="0">
                <a:effectLst/>
                <a:latin typeface="Söhne"/>
              </a:rPr>
              <a:t>Hardware requirements: Various sensors (gas sensors, temperature sensors) and microcontrollers (Arduino, Raspberry Pi) for data collection.</a:t>
            </a:r>
          </a:p>
          <a:p>
            <a:pPr algn="l">
              <a:buFont typeface="Arial" panose="020B0604020202020204" pitchFamily="34" charset="0"/>
              <a:buChar char="•"/>
            </a:pPr>
            <a:r>
              <a:rPr lang="en-US" sz="3600" b="0" i="0" dirty="0">
                <a:effectLst/>
                <a:latin typeface="Söhne"/>
              </a:rPr>
              <a:t>Software requirements: Integrated Development Environments (IDEs) like Arduino IDE, text editors, and necessary libraries/frameworks for coding.</a:t>
            </a:r>
          </a:p>
          <a:p>
            <a:pPr algn="l">
              <a:buFont typeface="Arial" panose="020B0604020202020204" pitchFamily="34" charset="0"/>
              <a:buChar char="•"/>
            </a:pPr>
            <a:r>
              <a:rPr lang="en-US" sz="3600" b="0" i="0" dirty="0">
                <a:effectLst/>
                <a:latin typeface="Söhne"/>
              </a:rPr>
              <a:t>Network requirements: Wi-Fi connectivity for seamless data transmission and communication with the cloud platform.</a:t>
            </a:r>
          </a:p>
          <a:p>
            <a:pPr algn="l"/>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9482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2BC0C2-F1DE-02B3-7BE3-C144DE4C6C2A}"/>
              </a:ext>
            </a:extLst>
          </p:cNvPr>
          <p:cNvSpPr txBox="1"/>
          <p:nvPr/>
        </p:nvSpPr>
        <p:spPr>
          <a:xfrm>
            <a:off x="462643" y="255814"/>
            <a:ext cx="4321628" cy="460895"/>
          </a:xfrm>
          <a:prstGeom prst="rect">
            <a:avLst/>
          </a:prstGeom>
          <a:noFill/>
        </p:spPr>
        <p:txBody>
          <a:bodyPr wrap="square" rtlCol="0">
            <a:spAutoFit/>
          </a:bodyPr>
          <a:lstStyle/>
          <a:p>
            <a:pPr>
              <a:lnSpc>
                <a:spcPct val="107000"/>
              </a:lnSpc>
              <a:spcAft>
                <a:spcPts val="800"/>
              </a:spcAft>
            </a:pPr>
            <a:r>
              <a:rPr lang="en-IN" sz="2400" b="1" kern="100" dirty="0">
                <a:effectLst/>
                <a:latin typeface="Times New Roman" panose="02020603050405020304" pitchFamily="18" charset="0"/>
                <a:ea typeface="Malgun Gothic" panose="020B0503020000020004" pitchFamily="34" charset="-127"/>
                <a:cs typeface="Times New Roman" panose="02020603050405020304" pitchFamily="18" charset="0"/>
              </a:rPr>
              <a:t>IoT Device Setup</a:t>
            </a:r>
            <a:r>
              <a:rPr lang="en-IN" sz="1800" b="1" kern="1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p:txBody>
      </p:sp>
      <p:sp>
        <p:nvSpPr>
          <p:cNvPr id="3" name="TextBox 2">
            <a:extLst>
              <a:ext uri="{FF2B5EF4-FFF2-40B4-BE49-F238E27FC236}">
                <a16:creationId xmlns:a16="http://schemas.microsoft.com/office/drawing/2014/main" id="{8A05468B-6253-1313-352B-37632232F3A6}"/>
              </a:ext>
            </a:extLst>
          </p:cNvPr>
          <p:cNvSpPr txBox="1"/>
          <p:nvPr/>
        </p:nvSpPr>
        <p:spPr>
          <a:xfrm>
            <a:off x="1069521" y="1289953"/>
            <a:ext cx="10052957" cy="4278094"/>
          </a:xfrm>
          <a:prstGeom prst="rect">
            <a:avLst/>
          </a:prstGeom>
          <a:noFill/>
        </p:spPr>
        <p:txBody>
          <a:bodyPr wrap="square" rtlCol="0">
            <a:spAutoFit/>
          </a:bodyPr>
          <a:lstStyle/>
          <a:p>
            <a:pPr algn="l">
              <a:buFont typeface="Arial" panose="020B0604020202020204" pitchFamily="34" charset="0"/>
              <a:buChar char="•"/>
            </a:pPr>
            <a:r>
              <a:rPr lang="en-US" sz="3600" b="0" i="0" dirty="0">
                <a:effectLst/>
                <a:latin typeface="Söhne"/>
              </a:rPr>
              <a:t>Sensors: Gas sensors for air quality monitoring, temperature and humidity sensors for climate data.</a:t>
            </a:r>
          </a:p>
          <a:p>
            <a:pPr algn="l">
              <a:buFont typeface="Arial" panose="020B0604020202020204" pitchFamily="34" charset="0"/>
              <a:buChar char="•"/>
            </a:pPr>
            <a:r>
              <a:rPr lang="en-US" sz="3600" b="0" i="0" dirty="0">
                <a:effectLst/>
                <a:latin typeface="Söhne"/>
              </a:rPr>
              <a:t>Microcontrollers: Arduino Uno for sensor interfacing and data processing.</a:t>
            </a:r>
          </a:p>
          <a:p>
            <a:pPr algn="l">
              <a:buFont typeface="Arial" panose="020B0604020202020204" pitchFamily="34" charset="0"/>
              <a:buChar char="•"/>
            </a:pPr>
            <a:r>
              <a:rPr lang="en-US" sz="3600" b="0" i="0" dirty="0">
                <a:effectLst/>
                <a:latin typeface="Söhne"/>
              </a:rPr>
              <a:t>Connectivity: Wi-Fi module for internet connectivity, enabling real-time data transmission to the cloud platform.</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1085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61978A-6818-535E-D453-6220EF58A551}"/>
              </a:ext>
            </a:extLst>
          </p:cNvPr>
          <p:cNvSpPr txBox="1"/>
          <p:nvPr/>
        </p:nvSpPr>
        <p:spPr>
          <a:xfrm>
            <a:off x="495300" y="511629"/>
            <a:ext cx="5246914" cy="460895"/>
          </a:xfrm>
          <a:prstGeom prst="rect">
            <a:avLst/>
          </a:prstGeom>
          <a:noFill/>
        </p:spPr>
        <p:txBody>
          <a:bodyPr wrap="square" rtlCol="0">
            <a:spAutoFit/>
          </a:bodyPr>
          <a:lstStyle/>
          <a:p>
            <a:pPr>
              <a:lnSpc>
                <a:spcPct val="107000"/>
              </a:lnSpc>
              <a:spcAft>
                <a:spcPts val="800"/>
              </a:spcAft>
            </a:pPr>
            <a:r>
              <a:rPr lang="en-IN" sz="2400" b="1" kern="100" dirty="0">
                <a:effectLst/>
                <a:latin typeface="Times New Roman" panose="02020603050405020304" pitchFamily="18" charset="0"/>
                <a:ea typeface="Malgun Gothic" panose="020B0503020000020004" pitchFamily="34" charset="-127"/>
                <a:cs typeface="Times New Roman" panose="02020603050405020304" pitchFamily="18" charset="0"/>
              </a:rPr>
              <a:t>Platform Development</a:t>
            </a:r>
            <a:r>
              <a:rPr lang="en-IN" sz="1800" b="1" kern="1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p:txBody>
      </p:sp>
      <p:sp>
        <p:nvSpPr>
          <p:cNvPr id="3" name="TextBox 2">
            <a:extLst>
              <a:ext uri="{FF2B5EF4-FFF2-40B4-BE49-F238E27FC236}">
                <a16:creationId xmlns:a16="http://schemas.microsoft.com/office/drawing/2014/main" id="{81C2A023-F98E-3A4D-AF8D-7F9E30A8D944}"/>
              </a:ext>
            </a:extLst>
          </p:cNvPr>
          <p:cNvSpPr txBox="1"/>
          <p:nvPr/>
        </p:nvSpPr>
        <p:spPr>
          <a:xfrm>
            <a:off x="867984" y="1058290"/>
            <a:ext cx="10520950" cy="5386090"/>
          </a:xfrm>
          <a:prstGeom prst="rect">
            <a:avLst/>
          </a:prstGeom>
          <a:noFill/>
        </p:spPr>
        <p:txBody>
          <a:bodyPr wrap="square" rtlCol="0">
            <a:spAutoFit/>
          </a:bodyPr>
          <a:lstStyle/>
          <a:p>
            <a:pPr algn="l"/>
            <a:r>
              <a:rPr lang="en-US" sz="3600" b="0" i="0" dirty="0">
                <a:effectLst/>
                <a:latin typeface="Söhne"/>
              </a:rPr>
              <a:t>Raspberry Pi is a versatile single-board computer that can be used for IoT projects. Microsoft Azure IoT offers comprehensive services and tools for building IoT applications. You can connect your Raspberry Pi devices to Azure IoT Hub, where you can manage and analyze the collected data. Azure provides various services like Azure IoT Hub, Azure Stream Analytics, and Azure Functions for building scalable and reliable IoT solutions.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9021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83A87F-23A0-D08E-109B-E56A426C512D}"/>
              </a:ext>
            </a:extLst>
          </p:cNvPr>
          <p:cNvSpPr txBox="1"/>
          <p:nvPr/>
        </p:nvSpPr>
        <p:spPr>
          <a:xfrm>
            <a:off x="702683" y="279247"/>
            <a:ext cx="10786634" cy="1628331"/>
          </a:xfrm>
          <a:prstGeom prst="rect">
            <a:avLst/>
          </a:prstGeom>
          <a:noFill/>
        </p:spPr>
        <p:txBody>
          <a:bodyPr wrap="square" rtlCol="0">
            <a:spAutoFit/>
          </a:bodyPr>
          <a:lstStyle/>
          <a:p>
            <a:pPr>
              <a:lnSpc>
                <a:spcPct val="107000"/>
              </a:lnSpc>
              <a:spcAft>
                <a:spcPts val="800"/>
              </a:spcAft>
            </a:pPr>
            <a:r>
              <a:rPr lang="en-IN" sz="2400" b="1" kern="100" dirty="0">
                <a:effectLst/>
                <a:latin typeface="Times New Roman" panose="02020603050405020304" pitchFamily="18" charset="0"/>
                <a:ea typeface="Malgun Gothic" panose="020B0503020000020004" pitchFamily="34" charset="-127"/>
                <a:cs typeface="Times New Roman" panose="02020603050405020304" pitchFamily="18" charset="0"/>
              </a:rPr>
              <a:t>Diagram and Schematics:</a:t>
            </a:r>
            <a:endParaRPr lang="en-IN" sz="24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IN" sz="2000" kern="100" dirty="0">
                <a:effectLst/>
                <a:latin typeface="Times New Roman" panose="02020603050405020304" pitchFamily="18" charset="0"/>
                <a:ea typeface="Malgun Gothic" panose="020B0503020000020004" pitchFamily="34" charset="-127"/>
                <a:cs typeface="Times New Roman" panose="02020603050405020304" pitchFamily="18" charset="0"/>
              </a:rPr>
              <a:t>Create a system architecture diagram showing how devices connect to the platform. Include schematics for the IoT devices' connectivity and power sources.</a:t>
            </a:r>
          </a:p>
          <a:p>
            <a:endParaRPr lang="en-IN" dirty="0"/>
          </a:p>
        </p:txBody>
      </p:sp>
      <p:pic>
        <p:nvPicPr>
          <p:cNvPr id="1026" name="Picture 2" descr="Real-Time Air Quality Monitoring System Based on IoT - Keysight IoT ...">
            <a:extLst>
              <a:ext uri="{FF2B5EF4-FFF2-40B4-BE49-F238E27FC236}">
                <a16:creationId xmlns:a16="http://schemas.microsoft.com/office/drawing/2014/main" id="{C0BB8E53-3F23-D9B9-BC62-9D91469E41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0111" y="2072639"/>
            <a:ext cx="5331778" cy="4330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32899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540</Words>
  <Application>Microsoft Office PowerPoint</Application>
  <PresentationFormat>Widescreen</PresentationFormat>
  <Paragraphs>40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Bell MT</vt:lpstr>
      <vt:lpstr>Calibri</vt:lpstr>
      <vt:lpstr>Calibri Light</vt:lpstr>
      <vt:lpstr>Söhne</vt:lpstr>
      <vt:lpstr>Times New Roman</vt:lpstr>
      <vt:lpstr>Office Theme</vt:lpstr>
      <vt:lpstr>PowerPoint Presentation</vt:lpstr>
      <vt:lpstr>Introduction:</vt:lpstr>
      <vt:lpstr>Description:</vt:lpstr>
      <vt:lpstr>Objective: </vt:lpstr>
      <vt:lpstr>Web development technologies:</vt:lpstr>
      <vt:lpstr>Platform required:</vt:lpstr>
      <vt:lpstr>PowerPoint Presentation</vt:lpstr>
      <vt:lpstr>PowerPoint Presentation</vt:lpstr>
      <vt:lpstr>PowerPoint Presentation</vt:lpstr>
      <vt:lpstr> FLOW CHART</vt:lpstr>
      <vt:lpstr>SCREENSHOTS OF THE IOT DEVICES</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Palanisamy</dc:creator>
  <cp:lastModifiedBy>My</cp:lastModifiedBy>
  <cp:revision>18</cp:revision>
  <dcterms:created xsi:type="dcterms:W3CDTF">2023-10-31T15:29:23Z</dcterms:created>
  <dcterms:modified xsi:type="dcterms:W3CDTF">2023-11-01T14:55:55Z</dcterms:modified>
</cp:coreProperties>
</file>