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5" r:id="rId5"/>
    <p:sldId id="267" r:id="rId6"/>
    <p:sldId id="268" r:id="rId7"/>
    <p:sldId id="269" r:id="rId8"/>
    <p:sldId id="270" r:id="rId9"/>
    <p:sldId id="271" r:id="rId10"/>
    <p:sldId id="272"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666" y="-90"/>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15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222369" y="2705163"/>
            <a:ext cx="3747261" cy="849629"/>
          </a:xfrm>
          <a:prstGeom prst="rect">
            <a:avLst/>
          </a:prstGeom>
        </p:spPr>
        <p:txBody>
          <a:bodyPr wrap="square" lIns="0" tIns="0" rIns="0" bIns="0">
            <a:spAutoFit/>
          </a:bodyPr>
          <a:lstStyle>
            <a:lvl1pPr>
              <a:defRPr sz="5400" b="1" i="0">
                <a:solidFill>
                  <a:schemeClr val="tx1"/>
                </a:solidFill>
                <a:latin typeface="Calibri"/>
                <a:cs typeface="Calibri"/>
              </a:defRPr>
            </a:lvl1pPr>
          </a:lstStyle>
          <a:p>
            <a:endParaRPr/>
          </a:p>
        </p:txBody>
      </p:sp>
      <p:sp>
        <p:nvSpPr>
          <p:cNvPr id="3" name="Holder 3"/>
          <p:cNvSpPr>
            <a:spLocks noGrp="1"/>
          </p:cNvSpPr>
          <p:nvPr>
            <p:ph type="body" idx="1"/>
          </p:nvPr>
        </p:nvSpPr>
        <p:spPr>
          <a:xfrm>
            <a:off x="1297304" y="1561464"/>
            <a:ext cx="9597390" cy="2475865"/>
          </a:xfrm>
          <a:prstGeom prst="rect">
            <a:avLst/>
          </a:prstGeom>
        </p:spPr>
        <p:txBody>
          <a:bodyPr wrap="square" lIns="0" tIns="0" rIns="0" bIns="0">
            <a:spAutoFit/>
          </a:bodyPr>
          <a:lstStyle>
            <a:lvl1pPr>
              <a:defRPr sz="215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10/26/2023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099421" y="542925"/>
            <a:ext cx="7583582" cy="1100998"/>
          </a:xfrm>
          <a:prstGeom prst="rect">
            <a:avLst/>
          </a:prstGeom>
        </p:spPr>
      </p:pic>
      <p:sp>
        <p:nvSpPr>
          <p:cNvPr id="3" name="object 3"/>
          <p:cNvSpPr txBox="1">
            <a:spLocks noGrp="1"/>
          </p:cNvSpPr>
          <p:nvPr>
            <p:ph type="title"/>
          </p:nvPr>
        </p:nvSpPr>
        <p:spPr>
          <a:xfrm>
            <a:off x="2660650" y="2350497"/>
            <a:ext cx="6189345" cy="351155"/>
          </a:xfrm>
          <a:prstGeom prst="rect">
            <a:avLst/>
          </a:prstGeom>
        </p:spPr>
        <p:txBody>
          <a:bodyPr vert="horz" wrap="square" lIns="0" tIns="17145" rIns="0" bIns="0" rtlCol="0">
            <a:spAutoFit/>
          </a:bodyPr>
          <a:lstStyle/>
          <a:p>
            <a:pPr marL="12700">
              <a:lnSpc>
                <a:spcPct val="100000"/>
              </a:lnSpc>
              <a:spcBef>
                <a:spcPts val="135"/>
              </a:spcBef>
            </a:pPr>
            <a:r>
              <a:rPr sz="2100" i="1" spc="-180" dirty="0">
                <a:latin typeface="Georgia"/>
                <a:cs typeface="Georgia"/>
              </a:rPr>
              <a:t>DEPARTMENT</a:t>
            </a:r>
            <a:r>
              <a:rPr sz="2100" i="1" spc="-100" dirty="0">
                <a:latin typeface="Georgia"/>
                <a:cs typeface="Georgia"/>
              </a:rPr>
              <a:t> </a:t>
            </a:r>
            <a:r>
              <a:rPr sz="2100" i="1" spc="-160" dirty="0">
                <a:latin typeface="Georgia"/>
                <a:cs typeface="Georgia"/>
              </a:rPr>
              <a:t>OF</a:t>
            </a:r>
            <a:r>
              <a:rPr sz="2100" i="1" spc="-130" dirty="0">
                <a:latin typeface="Georgia"/>
                <a:cs typeface="Georgia"/>
              </a:rPr>
              <a:t> </a:t>
            </a:r>
            <a:r>
              <a:rPr sz="2100" i="1" spc="-195" dirty="0">
                <a:latin typeface="Georgia"/>
                <a:cs typeface="Georgia"/>
              </a:rPr>
              <a:t>INFORMATION</a:t>
            </a:r>
            <a:r>
              <a:rPr sz="2100" i="1" spc="-125" dirty="0">
                <a:latin typeface="Georgia"/>
                <a:cs typeface="Georgia"/>
              </a:rPr>
              <a:t> </a:t>
            </a:r>
            <a:r>
              <a:rPr sz="2100" i="1" spc="-140" dirty="0">
                <a:latin typeface="Georgia"/>
                <a:cs typeface="Georgia"/>
              </a:rPr>
              <a:t>TECHNOLOGY</a:t>
            </a:r>
            <a:endParaRPr sz="2100">
              <a:latin typeface="Georgia"/>
              <a:cs typeface="Georgia"/>
            </a:endParaRPr>
          </a:p>
        </p:txBody>
      </p:sp>
      <p:sp>
        <p:nvSpPr>
          <p:cNvPr id="4" name="object 4"/>
          <p:cNvSpPr txBox="1"/>
          <p:nvPr/>
        </p:nvSpPr>
        <p:spPr>
          <a:xfrm>
            <a:off x="2808604" y="3160712"/>
            <a:ext cx="5186680" cy="273558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Arial"/>
                <a:cs typeface="Arial"/>
              </a:rPr>
              <a:t>Project</a:t>
            </a:r>
            <a:r>
              <a:rPr sz="1800" b="1" spc="15" dirty="0">
                <a:latin typeface="Arial"/>
                <a:cs typeface="Arial"/>
              </a:rPr>
              <a:t> </a:t>
            </a:r>
            <a:r>
              <a:rPr sz="1800" b="1" spc="-25" dirty="0">
                <a:latin typeface="Arial"/>
                <a:cs typeface="Arial"/>
              </a:rPr>
              <a:t>Name:</a:t>
            </a:r>
            <a:r>
              <a:rPr sz="1800" b="1" spc="445" dirty="0">
                <a:latin typeface="Arial"/>
                <a:cs typeface="Arial"/>
              </a:rPr>
              <a:t> </a:t>
            </a:r>
            <a:r>
              <a:rPr sz="2700" b="1" i="1" spc="-44" baseline="1543" dirty="0">
                <a:latin typeface="Arial"/>
                <a:cs typeface="Arial"/>
              </a:rPr>
              <a:t>ENVIRONMENTAL</a:t>
            </a:r>
            <a:r>
              <a:rPr sz="2700" b="1" i="1" spc="284" baseline="1543" dirty="0">
                <a:latin typeface="Arial"/>
                <a:cs typeface="Arial"/>
              </a:rPr>
              <a:t> </a:t>
            </a:r>
            <a:r>
              <a:rPr sz="2700" b="1" i="1" spc="-15" baseline="1543" dirty="0">
                <a:latin typeface="Arial"/>
                <a:cs typeface="Arial"/>
              </a:rPr>
              <a:t>MONITORING</a:t>
            </a:r>
            <a:endParaRPr sz="2700" baseline="1543">
              <a:latin typeface="Arial"/>
              <a:cs typeface="Arial"/>
            </a:endParaRPr>
          </a:p>
          <a:p>
            <a:pPr>
              <a:lnSpc>
                <a:spcPct val="100000"/>
              </a:lnSpc>
              <a:spcBef>
                <a:spcPts val="20"/>
              </a:spcBef>
            </a:pPr>
            <a:endParaRPr sz="2600">
              <a:latin typeface="Arial"/>
              <a:cs typeface="Arial"/>
            </a:endParaRPr>
          </a:p>
          <a:p>
            <a:pPr marL="12700">
              <a:lnSpc>
                <a:spcPct val="100000"/>
              </a:lnSpc>
              <a:spcBef>
                <a:spcPts val="5"/>
              </a:spcBef>
              <a:tabLst>
                <a:tab pos="1524000" algn="l"/>
              </a:tabLst>
            </a:pPr>
            <a:r>
              <a:rPr sz="2700" b="1" spc="-75" baseline="1543" dirty="0">
                <a:latin typeface="Arial"/>
                <a:cs typeface="Arial"/>
              </a:rPr>
              <a:t>Team</a:t>
            </a:r>
            <a:r>
              <a:rPr sz="2700" b="1" spc="112" baseline="1543" dirty="0">
                <a:latin typeface="Arial"/>
                <a:cs typeface="Arial"/>
              </a:rPr>
              <a:t> </a:t>
            </a:r>
            <a:r>
              <a:rPr sz="2700" b="1" spc="-37" baseline="1543" dirty="0">
                <a:latin typeface="Arial"/>
                <a:cs typeface="Arial"/>
              </a:rPr>
              <a:t>Name:	</a:t>
            </a:r>
            <a:r>
              <a:rPr sz="1800" b="1" i="1" spc="-25" dirty="0">
                <a:latin typeface="Arial"/>
                <a:cs typeface="Arial"/>
              </a:rPr>
              <a:t>Proj_224786_Team</a:t>
            </a:r>
            <a:r>
              <a:rPr sz="1800" b="1" i="1" spc="240" dirty="0">
                <a:latin typeface="Arial"/>
                <a:cs typeface="Arial"/>
              </a:rPr>
              <a:t> </a:t>
            </a:r>
            <a:r>
              <a:rPr sz="1800" b="1" i="1" dirty="0">
                <a:latin typeface="Arial"/>
                <a:cs typeface="Arial"/>
              </a:rPr>
              <a:t>4</a:t>
            </a:r>
            <a:endParaRPr sz="1800">
              <a:latin typeface="Arial"/>
              <a:cs typeface="Arial"/>
            </a:endParaRPr>
          </a:p>
          <a:p>
            <a:pPr>
              <a:lnSpc>
                <a:spcPct val="100000"/>
              </a:lnSpc>
              <a:spcBef>
                <a:spcPts val="55"/>
              </a:spcBef>
            </a:pPr>
            <a:endParaRPr sz="2650">
              <a:latin typeface="Arial"/>
              <a:cs typeface="Arial"/>
            </a:endParaRPr>
          </a:p>
          <a:p>
            <a:pPr marL="12700">
              <a:lnSpc>
                <a:spcPct val="100000"/>
              </a:lnSpc>
              <a:tabLst>
                <a:tab pos="1882139" algn="l"/>
              </a:tabLst>
            </a:pPr>
            <a:r>
              <a:rPr sz="1800" b="1" spc="-50" dirty="0">
                <a:latin typeface="Arial"/>
                <a:cs typeface="Arial"/>
              </a:rPr>
              <a:t>Team</a:t>
            </a:r>
            <a:r>
              <a:rPr sz="1800" b="1" spc="85" dirty="0">
                <a:latin typeface="Arial"/>
                <a:cs typeface="Arial"/>
              </a:rPr>
              <a:t> </a:t>
            </a:r>
            <a:r>
              <a:rPr sz="1800" b="1" spc="-10" dirty="0">
                <a:latin typeface="Arial"/>
                <a:cs typeface="Arial"/>
              </a:rPr>
              <a:t>Members:	</a:t>
            </a:r>
            <a:r>
              <a:rPr sz="1800" b="1" i="1" spc="-25" dirty="0">
                <a:latin typeface="Arial"/>
                <a:cs typeface="Arial"/>
              </a:rPr>
              <a:t>Arulmozhi.K.N(113321205006)</a:t>
            </a:r>
            <a:endParaRPr sz="1800">
              <a:latin typeface="Arial"/>
              <a:cs typeface="Arial"/>
            </a:endParaRPr>
          </a:p>
          <a:p>
            <a:pPr>
              <a:lnSpc>
                <a:spcPct val="100000"/>
              </a:lnSpc>
              <a:spcBef>
                <a:spcPts val="5"/>
              </a:spcBef>
            </a:pPr>
            <a:endParaRPr sz="1850">
              <a:latin typeface="Arial"/>
              <a:cs typeface="Arial"/>
            </a:endParaRPr>
          </a:p>
          <a:p>
            <a:pPr marL="1882139">
              <a:lnSpc>
                <a:spcPct val="100000"/>
              </a:lnSpc>
            </a:pPr>
            <a:r>
              <a:rPr sz="1800" b="1" i="1" spc="-25" dirty="0">
                <a:latin typeface="Arial"/>
                <a:cs typeface="Arial"/>
              </a:rPr>
              <a:t>Varshini.P(113321205053)</a:t>
            </a:r>
            <a:endParaRPr sz="1800">
              <a:latin typeface="Arial"/>
              <a:cs typeface="Arial"/>
            </a:endParaRPr>
          </a:p>
          <a:p>
            <a:pPr>
              <a:lnSpc>
                <a:spcPct val="100000"/>
              </a:lnSpc>
              <a:spcBef>
                <a:spcPts val="40"/>
              </a:spcBef>
            </a:pPr>
            <a:endParaRPr sz="1950">
              <a:latin typeface="Arial"/>
              <a:cs typeface="Arial"/>
            </a:endParaRPr>
          </a:p>
          <a:p>
            <a:pPr marL="1882139">
              <a:lnSpc>
                <a:spcPct val="100000"/>
              </a:lnSpc>
            </a:pPr>
            <a:r>
              <a:rPr sz="1800" b="1" i="1" spc="-20" dirty="0">
                <a:latin typeface="Arial"/>
                <a:cs typeface="Arial"/>
              </a:rPr>
              <a:t>Poonguzhali.V(113321205036)</a:t>
            </a:r>
            <a:endParaRPr sz="18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a:xfrm>
            <a:off x="1297304" y="1561464"/>
            <a:ext cx="9597390" cy="5039841"/>
          </a:xfrm>
        </p:spPr>
        <p:txBody>
          <a:bodyPr/>
          <a:lstStyle/>
          <a:p>
            <a:r>
              <a:rPr lang="en-US" sz="2400" dirty="0" smtClean="0"/>
              <a:t>CONCLUSION</a:t>
            </a:r>
          </a:p>
          <a:p>
            <a:endParaRPr lang="en-US" sz="2400" dirty="0" smtClean="0"/>
          </a:p>
          <a:p>
            <a:r>
              <a:rPr lang="en-IN" dirty="0" smtClean="0"/>
              <a:t>In </a:t>
            </a:r>
            <a:r>
              <a:rPr lang="en-IN" dirty="0" smtClean="0"/>
              <a:t>conclusion, environmental monitoring plays a crucial role in safeguarding our planet and ensuring the well-being of both current and future generations. It serves as a vital tool for tracking the state of our environment, identifying emerging issues, and guiding decision-makers toward more sustainable practices. The information collected through various monitoring techniques, such as air and water quality assessments, wildlife tracking, and climate change observations, helps us understand the impact of human activities on the natural world</a:t>
            </a:r>
            <a:r>
              <a:rPr lang="en-IN" dirty="0" smtClean="0"/>
              <a:t>.</a:t>
            </a:r>
            <a:endParaRPr lang="en-IN" dirty="0" smtClean="0"/>
          </a:p>
          <a:p>
            <a:r>
              <a:rPr lang="en-IN" dirty="0" smtClean="0"/>
              <a:t>Environmental monitoring empowers us to take proactive measures to mitigate the adverse effects of pollution, habitat destruction, and climate change. It provides us with the data needed to develop effective policies, make informed choices, and hold responsible parties accountable for their actions. Moreover, it allows us to assess the success of conservation efforts and adaptation strategies.</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22369" y="2705163"/>
            <a:ext cx="3464560" cy="849630"/>
          </a:xfrm>
          <a:prstGeom prst="rect">
            <a:avLst/>
          </a:prstGeom>
        </p:spPr>
        <p:txBody>
          <a:bodyPr vert="horz" wrap="square" lIns="0" tIns="13335" rIns="0" bIns="0" rtlCol="0">
            <a:spAutoFit/>
          </a:bodyPr>
          <a:lstStyle/>
          <a:p>
            <a:pPr marL="12700">
              <a:lnSpc>
                <a:spcPct val="100000"/>
              </a:lnSpc>
              <a:spcBef>
                <a:spcPts val="105"/>
              </a:spcBef>
            </a:pPr>
            <a:r>
              <a:rPr spc="-5" dirty="0"/>
              <a:t>THANK</a:t>
            </a:r>
            <a:r>
              <a:rPr spc="-65" dirty="0"/>
              <a:t> </a:t>
            </a:r>
            <a:r>
              <a:rPr spc="-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71878" y="219455"/>
            <a:ext cx="3524885" cy="518159"/>
          </a:xfrm>
          <a:prstGeom prst="rect">
            <a:avLst/>
          </a:prstGeom>
        </p:spPr>
        <p:txBody>
          <a:bodyPr vert="horz" wrap="square" lIns="0" tIns="16510" rIns="0" bIns="0" rtlCol="0">
            <a:spAutoFit/>
          </a:bodyPr>
          <a:lstStyle/>
          <a:p>
            <a:pPr marL="12700">
              <a:lnSpc>
                <a:spcPct val="100000"/>
              </a:lnSpc>
              <a:spcBef>
                <a:spcPts val="130"/>
              </a:spcBef>
            </a:pPr>
            <a:r>
              <a:rPr sz="3200" spc="5" dirty="0">
                <a:solidFill>
                  <a:srgbClr val="303030"/>
                </a:solidFill>
                <a:latin typeface="Times New Roman"/>
                <a:cs typeface="Times New Roman"/>
              </a:rPr>
              <a:t>Problem</a:t>
            </a:r>
            <a:r>
              <a:rPr sz="3200" spc="-114" dirty="0">
                <a:solidFill>
                  <a:srgbClr val="303030"/>
                </a:solidFill>
                <a:latin typeface="Times New Roman"/>
                <a:cs typeface="Times New Roman"/>
              </a:rPr>
              <a:t> </a:t>
            </a:r>
            <a:r>
              <a:rPr sz="3200" spc="5" dirty="0">
                <a:solidFill>
                  <a:srgbClr val="303030"/>
                </a:solidFill>
                <a:latin typeface="Times New Roman"/>
                <a:cs typeface="Times New Roman"/>
              </a:rPr>
              <a:t>Statement:</a:t>
            </a:r>
            <a:endParaRPr sz="3200">
              <a:latin typeface="Times New Roman"/>
              <a:cs typeface="Times New Roman"/>
            </a:endParaRPr>
          </a:p>
        </p:txBody>
      </p:sp>
      <p:sp>
        <p:nvSpPr>
          <p:cNvPr id="3" name="object 3"/>
          <p:cNvSpPr txBox="1">
            <a:spLocks noGrp="1"/>
          </p:cNvSpPr>
          <p:nvPr>
            <p:ph type="body" idx="1"/>
          </p:nvPr>
        </p:nvSpPr>
        <p:spPr>
          <a:prstGeom prst="rect">
            <a:avLst/>
          </a:prstGeom>
        </p:spPr>
        <p:txBody>
          <a:bodyPr vert="horz" wrap="square" lIns="0" tIns="41275" rIns="0" bIns="0" rtlCol="0">
            <a:spAutoFit/>
          </a:bodyPr>
          <a:lstStyle/>
          <a:p>
            <a:pPr marL="323850" marR="5080">
              <a:lnSpc>
                <a:spcPct val="92300"/>
              </a:lnSpc>
              <a:spcBef>
                <a:spcPts val="325"/>
              </a:spcBef>
            </a:pPr>
            <a:r>
              <a:rPr spc="-5" dirty="0"/>
              <a:t>In </a:t>
            </a:r>
            <a:r>
              <a:rPr dirty="0"/>
              <a:t>today’s</a:t>
            </a:r>
            <a:r>
              <a:rPr spc="5" dirty="0"/>
              <a:t> </a:t>
            </a:r>
            <a:r>
              <a:rPr spc="10" dirty="0"/>
              <a:t>rapidly </a:t>
            </a:r>
            <a:r>
              <a:rPr spc="5" dirty="0"/>
              <a:t>changing world,there</a:t>
            </a:r>
            <a:r>
              <a:rPr spc="10" dirty="0"/>
              <a:t> </a:t>
            </a:r>
            <a:r>
              <a:rPr spc="20" dirty="0"/>
              <a:t>is </a:t>
            </a:r>
            <a:r>
              <a:rPr spc="10" dirty="0"/>
              <a:t>a growing </a:t>
            </a:r>
            <a:r>
              <a:rPr spc="-5" dirty="0"/>
              <a:t>concern</a:t>
            </a:r>
            <a:r>
              <a:rPr dirty="0"/>
              <a:t> about </a:t>
            </a:r>
            <a:r>
              <a:rPr spc="10" dirty="0"/>
              <a:t>the state </a:t>
            </a:r>
            <a:r>
              <a:rPr dirty="0"/>
              <a:t>of </a:t>
            </a:r>
            <a:r>
              <a:rPr spc="5" dirty="0"/>
              <a:t> </a:t>
            </a:r>
            <a:r>
              <a:rPr dirty="0"/>
              <a:t>environment.Climate</a:t>
            </a:r>
            <a:r>
              <a:rPr spc="5" dirty="0"/>
              <a:t> change,pollution</a:t>
            </a:r>
            <a:r>
              <a:rPr spc="10" dirty="0"/>
              <a:t> </a:t>
            </a:r>
            <a:r>
              <a:rPr spc="5" dirty="0"/>
              <a:t>and natural </a:t>
            </a:r>
            <a:r>
              <a:rPr dirty="0"/>
              <a:t>disasters </a:t>
            </a:r>
            <a:r>
              <a:rPr spc="10" dirty="0"/>
              <a:t>are </a:t>
            </a:r>
            <a:r>
              <a:rPr dirty="0"/>
              <a:t>posing </a:t>
            </a:r>
            <a:r>
              <a:rPr spc="10" dirty="0"/>
              <a:t>significant </a:t>
            </a:r>
            <a:r>
              <a:rPr spc="-475" dirty="0"/>
              <a:t> </a:t>
            </a:r>
            <a:r>
              <a:rPr spc="5" dirty="0"/>
              <a:t>threats</a:t>
            </a:r>
            <a:r>
              <a:rPr spc="90" dirty="0"/>
              <a:t> </a:t>
            </a:r>
            <a:r>
              <a:rPr spc="20" dirty="0"/>
              <a:t>to</a:t>
            </a:r>
            <a:r>
              <a:rPr spc="15" dirty="0"/>
              <a:t> </a:t>
            </a:r>
            <a:r>
              <a:rPr spc="-5" dirty="0"/>
              <a:t>our</a:t>
            </a:r>
            <a:r>
              <a:rPr spc="35" dirty="0"/>
              <a:t> </a:t>
            </a:r>
            <a:r>
              <a:rPr dirty="0"/>
              <a:t>planet</a:t>
            </a:r>
            <a:r>
              <a:rPr spc="135" dirty="0"/>
              <a:t> </a:t>
            </a:r>
            <a:r>
              <a:rPr spc="5" dirty="0"/>
              <a:t>and</a:t>
            </a:r>
            <a:r>
              <a:rPr spc="25" dirty="0"/>
              <a:t> </a:t>
            </a:r>
            <a:r>
              <a:rPr spc="10" dirty="0"/>
              <a:t>the</a:t>
            </a:r>
            <a:r>
              <a:rPr spc="80" dirty="0"/>
              <a:t> </a:t>
            </a:r>
            <a:r>
              <a:rPr spc="5" dirty="0"/>
              <a:t>well-being</a:t>
            </a:r>
            <a:r>
              <a:rPr spc="55" dirty="0"/>
              <a:t> </a:t>
            </a:r>
            <a:r>
              <a:rPr spc="-5" dirty="0"/>
              <a:t>of</a:t>
            </a:r>
            <a:r>
              <a:rPr spc="45" dirty="0"/>
              <a:t> </a:t>
            </a:r>
            <a:r>
              <a:rPr spc="10" dirty="0"/>
              <a:t>it’s </a:t>
            </a:r>
            <a:r>
              <a:rPr spc="5" dirty="0"/>
              <a:t>inhabitants.To</a:t>
            </a:r>
            <a:r>
              <a:rPr spc="95" dirty="0"/>
              <a:t> </a:t>
            </a:r>
            <a:r>
              <a:rPr spc="-5" dirty="0"/>
              <a:t>adress</a:t>
            </a:r>
            <a:r>
              <a:rPr spc="160" dirty="0"/>
              <a:t> </a:t>
            </a:r>
            <a:r>
              <a:rPr spc="-5" dirty="0"/>
              <a:t>these </a:t>
            </a:r>
            <a:r>
              <a:rPr dirty="0"/>
              <a:t> challenges,there</a:t>
            </a:r>
            <a:r>
              <a:rPr spc="5" dirty="0"/>
              <a:t> </a:t>
            </a:r>
            <a:r>
              <a:rPr spc="20" dirty="0"/>
              <a:t>is </a:t>
            </a:r>
            <a:r>
              <a:rPr spc="10" dirty="0"/>
              <a:t>a </a:t>
            </a:r>
            <a:r>
              <a:rPr spc="-5" dirty="0"/>
              <a:t>processing</a:t>
            </a:r>
            <a:r>
              <a:rPr dirty="0"/>
              <a:t> </a:t>
            </a:r>
            <a:r>
              <a:rPr spc="-10" dirty="0"/>
              <a:t>need</a:t>
            </a:r>
            <a:r>
              <a:rPr spc="-5" dirty="0"/>
              <a:t> </a:t>
            </a:r>
            <a:r>
              <a:rPr spc="5" dirty="0"/>
              <a:t>for </a:t>
            </a:r>
            <a:r>
              <a:rPr spc="15" dirty="0"/>
              <a:t>an </a:t>
            </a:r>
            <a:r>
              <a:rPr dirty="0"/>
              <a:t>advanced Environment</a:t>
            </a:r>
            <a:r>
              <a:rPr spc="5" dirty="0"/>
              <a:t> </a:t>
            </a:r>
            <a:r>
              <a:rPr spc="10" dirty="0"/>
              <a:t>Monitoring </a:t>
            </a:r>
            <a:r>
              <a:rPr spc="15" dirty="0"/>
              <a:t> </a:t>
            </a:r>
            <a:r>
              <a:rPr spc="5" dirty="0"/>
              <a:t>System(EMS)that</a:t>
            </a:r>
            <a:r>
              <a:rPr spc="210" dirty="0"/>
              <a:t> </a:t>
            </a:r>
            <a:r>
              <a:rPr spc="5" dirty="0"/>
              <a:t>can</a:t>
            </a:r>
            <a:r>
              <a:rPr spc="95" dirty="0"/>
              <a:t> </a:t>
            </a:r>
            <a:r>
              <a:rPr dirty="0"/>
              <a:t>provide</a:t>
            </a:r>
            <a:r>
              <a:rPr spc="80" dirty="0"/>
              <a:t> </a:t>
            </a:r>
            <a:r>
              <a:rPr spc="5" dirty="0"/>
              <a:t>real-time</a:t>
            </a:r>
            <a:r>
              <a:rPr spc="75" dirty="0"/>
              <a:t> </a:t>
            </a:r>
            <a:r>
              <a:rPr spc="10" dirty="0"/>
              <a:t>data</a:t>
            </a:r>
            <a:r>
              <a:rPr spc="-35" dirty="0"/>
              <a:t> </a:t>
            </a:r>
            <a:r>
              <a:rPr dirty="0"/>
              <a:t>on</a:t>
            </a:r>
            <a:r>
              <a:rPr spc="90" dirty="0"/>
              <a:t> </a:t>
            </a:r>
            <a:r>
              <a:rPr spc="-5" dirty="0"/>
              <a:t>key</a:t>
            </a:r>
            <a:r>
              <a:rPr spc="100" dirty="0"/>
              <a:t> </a:t>
            </a:r>
            <a:r>
              <a:rPr dirty="0"/>
              <a:t>environmental </a:t>
            </a:r>
            <a:r>
              <a:rPr spc="5" dirty="0"/>
              <a:t> </a:t>
            </a:r>
            <a:r>
              <a:rPr dirty="0"/>
              <a:t>parameters.This</a:t>
            </a:r>
            <a:r>
              <a:rPr spc="250" dirty="0"/>
              <a:t> </a:t>
            </a:r>
            <a:r>
              <a:rPr dirty="0"/>
              <a:t>system</a:t>
            </a:r>
            <a:r>
              <a:rPr spc="180" dirty="0"/>
              <a:t> </a:t>
            </a:r>
            <a:r>
              <a:rPr dirty="0"/>
              <a:t>should</a:t>
            </a:r>
            <a:r>
              <a:rPr spc="180" dirty="0"/>
              <a:t> </a:t>
            </a:r>
            <a:r>
              <a:rPr dirty="0"/>
              <a:t>be</a:t>
            </a:r>
            <a:r>
              <a:rPr spc="10" dirty="0"/>
              <a:t> </a:t>
            </a:r>
            <a:r>
              <a:rPr spc="5" dirty="0"/>
              <a:t>capable</a:t>
            </a:r>
            <a:r>
              <a:rPr spc="90" dirty="0"/>
              <a:t> </a:t>
            </a:r>
            <a:r>
              <a:rPr spc="-5" dirty="0"/>
              <a:t>of</a:t>
            </a:r>
            <a:r>
              <a:rPr spc="55" dirty="0"/>
              <a:t> </a:t>
            </a:r>
            <a:r>
              <a:rPr spc="5" dirty="0"/>
              <a:t>monitoring</a:t>
            </a:r>
            <a:r>
              <a:rPr spc="140" dirty="0"/>
              <a:t> </a:t>
            </a:r>
            <a:r>
              <a:rPr spc="5" dirty="0"/>
              <a:t>and</a:t>
            </a:r>
            <a:r>
              <a:rPr spc="30" dirty="0"/>
              <a:t> </a:t>
            </a:r>
            <a:r>
              <a:rPr dirty="0"/>
              <a:t>reporting</a:t>
            </a:r>
            <a:r>
              <a:rPr spc="140" dirty="0"/>
              <a:t> </a:t>
            </a:r>
            <a:r>
              <a:rPr dirty="0"/>
              <a:t>on</a:t>
            </a:r>
            <a:r>
              <a:rPr spc="105" dirty="0"/>
              <a:t> </a:t>
            </a:r>
            <a:r>
              <a:rPr spc="5" dirty="0"/>
              <a:t>factors </a:t>
            </a:r>
            <a:r>
              <a:rPr spc="-470" dirty="0"/>
              <a:t> </a:t>
            </a:r>
            <a:r>
              <a:rPr spc="-5" dirty="0"/>
              <a:t>such</a:t>
            </a:r>
            <a:r>
              <a:rPr spc="95" dirty="0"/>
              <a:t> </a:t>
            </a:r>
            <a:r>
              <a:rPr spc="10" dirty="0"/>
              <a:t>as </a:t>
            </a:r>
            <a:r>
              <a:rPr spc="15" dirty="0"/>
              <a:t>air</a:t>
            </a:r>
            <a:r>
              <a:rPr spc="30" dirty="0"/>
              <a:t> </a:t>
            </a:r>
            <a:r>
              <a:rPr spc="5" dirty="0"/>
              <a:t>quality,temperature,humidity,water</a:t>
            </a:r>
            <a:r>
              <a:rPr spc="409" dirty="0"/>
              <a:t> </a:t>
            </a:r>
            <a:r>
              <a:rPr spc="15" dirty="0"/>
              <a:t>quality</a:t>
            </a:r>
            <a:r>
              <a:rPr spc="30" dirty="0"/>
              <a:t> </a:t>
            </a:r>
            <a:r>
              <a:rPr spc="5" dirty="0"/>
              <a:t>and</a:t>
            </a:r>
            <a:r>
              <a:rPr spc="25" dirty="0"/>
              <a:t> </a:t>
            </a:r>
            <a:r>
              <a:rPr dirty="0"/>
              <a:t>more</a:t>
            </a:r>
            <a:r>
              <a:rPr spc="80" dirty="0"/>
              <a:t> </a:t>
            </a:r>
            <a:r>
              <a:rPr spc="20" dirty="0"/>
              <a:t>in </a:t>
            </a:r>
            <a:r>
              <a:rPr spc="5" dirty="0"/>
              <a:t>various </a:t>
            </a:r>
            <a:r>
              <a:rPr spc="10" dirty="0"/>
              <a:t> location</a:t>
            </a:r>
            <a:r>
              <a:rPr spc="15" dirty="0"/>
              <a:t> </a:t>
            </a:r>
            <a:r>
              <a:rPr spc="5" dirty="0"/>
              <a:t>and</a:t>
            </a:r>
            <a:r>
              <a:rPr spc="95" dirty="0"/>
              <a:t> </a:t>
            </a:r>
            <a:r>
              <a:rPr spc="-10" dirty="0"/>
              <a:t>ecosystems.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7219" y="417194"/>
            <a:ext cx="1998345" cy="518159"/>
          </a:xfrm>
          <a:prstGeom prst="rect">
            <a:avLst/>
          </a:prstGeom>
        </p:spPr>
        <p:txBody>
          <a:bodyPr vert="horz" wrap="square" lIns="0" tIns="16510" rIns="0" bIns="0" rtlCol="0">
            <a:spAutoFit/>
          </a:bodyPr>
          <a:lstStyle/>
          <a:p>
            <a:pPr marL="12700">
              <a:lnSpc>
                <a:spcPct val="100000"/>
              </a:lnSpc>
              <a:spcBef>
                <a:spcPts val="130"/>
              </a:spcBef>
            </a:pPr>
            <a:r>
              <a:rPr sz="3200" spc="-20" dirty="0">
                <a:latin typeface="Times New Roman"/>
                <a:cs typeface="Times New Roman"/>
              </a:rPr>
              <a:t>O</a:t>
            </a:r>
            <a:r>
              <a:rPr sz="3200" spc="15" dirty="0">
                <a:latin typeface="Times New Roman"/>
                <a:cs typeface="Times New Roman"/>
              </a:rPr>
              <a:t>b</a:t>
            </a:r>
            <a:r>
              <a:rPr sz="3200" spc="-20" dirty="0">
                <a:latin typeface="Times New Roman"/>
                <a:cs typeface="Times New Roman"/>
              </a:rPr>
              <a:t>j</a:t>
            </a:r>
            <a:r>
              <a:rPr sz="3200" spc="10" dirty="0">
                <a:latin typeface="Times New Roman"/>
                <a:cs typeface="Times New Roman"/>
              </a:rPr>
              <a:t>e</a:t>
            </a:r>
            <a:r>
              <a:rPr sz="3200" spc="-10" dirty="0">
                <a:latin typeface="Times New Roman"/>
                <a:cs typeface="Times New Roman"/>
              </a:rPr>
              <a:t>c</a:t>
            </a:r>
            <a:r>
              <a:rPr sz="3200" spc="-20" dirty="0">
                <a:latin typeface="Times New Roman"/>
                <a:cs typeface="Times New Roman"/>
              </a:rPr>
              <a:t>t</a:t>
            </a:r>
            <a:r>
              <a:rPr sz="3200" spc="5" dirty="0">
                <a:latin typeface="Times New Roman"/>
                <a:cs typeface="Times New Roman"/>
              </a:rPr>
              <a:t>i</a:t>
            </a:r>
            <a:r>
              <a:rPr sz="3200" spc="45" dirty="0">
                <a:latin typeface="Times New Roman"/>
                <a:cs typeface="Times New Roman"/>
              </a:rPr>
              <a:t>v</a:t>
            </a:r>
            <a:r>
              <a:rPr sz="3200" spc="10" dirty="0">
                <a:latin typeface="Times New Roman"/>
                <a:cs typeface="Times New Roman"/>
              </a:rPr>
              <a:t>es:</a:t>
            </a:r>
            <a:endParaRPr sz="3200">
              <a:latin typeface="Times New Roman"/>
              <a:cs typeface="Times New Roman"/>
            </a:endParaRPr>
          </a:p>
        </p:txBody>
      </p:sp>
      <p:sp>
        <p:nvSpPr>
          <p:cNvPr id="3" name="object 3"/>
          <p:cNvSpPr txBox="1"/>
          <p:nvPr/>
        </p:nvSpPr>
        <p:spPr>
          <a:xfrm>
            <a:off x="707707" y="1043368"/>
            <a:ext cx="8642350" cy="5004435"/>
          </a:xfrm>
          <a:prstGeom prst="rect">
            <a:avLst/>
          </a:prstGeom>
        </p:spPr>
        <p:txBody>
          <a:bodyPr vert="horz" wrap="square" lIns="0" tIns="104775" rIns="0" bIns="0" rtlCol="0">
            <a:spAutoFit/>
          </a:bodyPr>
          <a:lstStyle/>
          <a:p>
            <a:pPr marL="231775" indent="-219710">
              <a:lnSpc>
                <a:spcPct val="100000"/>
              </a:lnSpc>
              <a:spcBef>
                <a:spcPts val="825"/>
              </a:spcBef>
              <a:buFont typeface="Arial MT"/>
              <a:buChar char="•"/>
              <a:tabLst>
                <a:tab pos="232410" algn="l"/>
              </a:tabLst>
            </a:pPr>
            <a:r>
              <a:rPr sz="2400" b="1" spc="-5" dirty="0">
                <a:latin typeface="Calibri"/>
                <a:cs typeface="Calibri"/>
              </a:rPr>
              <a:t>Assessment</a:t>
            </a:r>
            <a:r>
              <a:rPr sz="2400" b="1" spc="-30" dirty="0">
                <a:latin typeface="Calibri"/>
                <a:cs typeface="Calibri"/>
              </a:rPr>
              <a:t> </a:t>
            </a:r>
            <a:r>
              <a:rPr sz="2400" b="1" spc="10" dirty="0">
                <a:latin typeface="Calibri"/>
                <a:cs typeface="Calibri"/>
              </a:rPr>
              <a:t>Of</a:t>
            </a:r>
            <a:r>
              <a:rPr sz="2400" b="1" spc="-30" dirty="0">
                <a:latin typeface="Calibri"/>
                <a:cs typeface="Calibri"/>
              </a:rPr>
              <a:t> </a:t>
            </a:r>
            <a:r>
              <a:rPr sz="2400" b="1" spc="-10" dirty="0">
                <a:latin typeface="Calibri"/>
                <a:cs typeface="Calibri"/>
              </a:rPr>
              <a:t>Environmental</a:t>
            </a:r>
            <a:r>
              <a:rPr sz="2400" b="1" spc="60" dirty="0">
                <a:latin typeface="Calibri"/>
                <a:cs typeface="Calibri"/>
              </a:rPr>
              <a:t> </a:t>
            </a:r>
            <a:r>
              <a:rPr sz="2400" b="1" dirty="0">
                <a:latin typeface="Calibri"/>
                <a:cs typeface="Calibri"/>
              </a:rPr>
              <a:t>Quality</a:t>
            </a:r>
            <a:r>
              <a:rPr sz="2400" dirty="0">
                <a:latin typeface="Calibri"/>
                <a:cs typeface="Calibri"/>
              </a:rPr>
              <a:t>:</a:t>
            </a:r>
            <a:endParaRPr sz="2400">
              <a:latin typeface="Calibri"/>
              <a:cs typeface="Calibri"/>
            </a:endParaRPr>
          </a:p>
          <a:p>
            <a:pPr marL="231775" marR="126364" indent="342900">
              <a:lnSpc>
                <a:spcPts val="2630"/>
              </a:lnSpc>
              <a:spcBef>
                <a:spcPts val="1019"/>
              </a:spcBef>
            </a:pPr>
            <a:r>
              <a:rPr sz="2400" spc="10" dirty="0">
                <a:latin typeface="Calibri"/>
                <a:cs typeface="Calibri"/>
              </a:rPr>
              <a:t>To</a:t>
            </a:r>
            <a:r>
              <a:rPr sz="2400" spc="-90" dirty="0">
                <a:latin typeface="Calibri"/>
                <a:cs typeface="Calibri"/>
              </a:rPr>
              <a:t> </a:t>
            </a:r>
            <a:r>
              <a:rPr sz="2400" spc="-15" dirty="0">
                <a:latin typeface="Calibri"/>
                <a:cs typeface="Calibri"/>
              </a:rPr>
              <a:t>evaluate</a:t>
            </a:r>
            <a:r>
              <a:rPr sz="2400" spc="65" dirty="0">
                <a:latin typeface="Calibri"/>
                <a:cs typeface="Calibri"/>
              </a:rPr>
              <a:t> </a:t>
            </a:r>
            <a:r>
              <a:rPr sz="2400" spc="5" dirty="0">
                <a:latin typeface="Calibri"/>
                <a:cs typeface="Calibri"/>
              </a:rPr>
              <a:t>the</a:t>
            </a:r>
            <a:r>
              <a:rPr sz="2400" spc="-15" dirty="0">
                <a:latin typeface="Calibri"/>
                <a:cs typeface="Calibri"/>
              </a:rPr>
              <a:t> overall</a:t>
            </a:r>
            <a:r>
              <a:rPr sz="2400" spc="105" dirty="0">
                <a:latin typeface="Calibri"/>
                <a:cs typeface="Calibri"/>
              </a:rPr>
              <a:t> </a:t>
            </a:r>
            <a:r>
              <a:rPr sz="2400" spc="-5" dirty="0">
                <a:latin typeface="Calibri"/>
                <a:cs typeface="Calibri"/>
              </a:rPr>
              <a:t>health</a:t>
            </a:r>
            <a:r>
              <a:rPr sz="2400" spc="-10" dirty="0">
                <a:latin typeface="Calibri"/>
                <a:cs typeface="Calibri"/>
              </a:rPr>
              <a:t> and</a:t>
            </a:r>
            <a:r>
              <a:rPr sz="2400" spc="-5" dirty="0">
                <a:latin typeface="Calibri"/>
                <a:cs typeface="Calibri"/>
              </a:rPr>
              <a:t> </a:t>
            </a:r>
            <a:r>
              <a:rPr sz="2400" spc="-10" dirty="0">
                <a:latin typeface="Calibri"/>
                <a:cs typeface="Calibri"/>
              </a:rPr>
              <a:t>quality</a:t>
            </a:r>
            <a:r>
              <a:rPr sz="2400" spc="15" dirty="0">
                <a:latin typeface="Calibri"/>
                <a:cs typeface="Calibri"/>
              </a:rPr>
              <a:t> </a:t>
            </a:r>
            <a:r>
              <a:rPr sz="2400" dirty="0">
                <a:latin typeface="Calibri"/>
                <a:cs typeface="Calibri"/>
              </a:rPr>
              <a:t>of</a:t>
            </a:r>
            <a:r>
              <a:rPr sz="2400" spc="-75" dirty="0">
                <a:latin typeface="Calibri"/>
                <a:cs typeface="Calibri"/>
              </a:rPr>
              <a:t> </a:t>
            </a:r>
            <a:r>
              <a:rPr sz="2400" spc="-5" dirty="0">
                <a:latin typeface="Calibri"/>
                <a:cs typeface="Calibri"/>
              </a:rPr>
              <a:t>natural</a:t>
            </a:r>
            <a:r>
              <a:rPr sz="2400" spc="30" dirty="0">
                <a:latin typeface="Calibri"/>
                <a:cs typeface="Calibri"/>
              </a:rPr>
              <a:t> </a:t>
            </a:r>
            <a:r>
              <a:rPr sz="2400" spc="10" dirty="0">
                <a:latin typeface="Calibri"/>
                <a:cs typeface="Calibri"/>
              </a:rPr>
              <a:t>ecosystems </a:t>
            </a:r>
            <a:r>
              <a:rPr sz="2400" spc="-525" dirty="0">
                <a:latin typeface="Calibri"/>
                <a:cs typeface="Calibri"/>
              </a:rPr>
              <a:t> </a:t>
            </a:r>
            <a:r>
              <a:rPr sz="2400" spc="-5" dirty="0">
                <a:latin typeface="Calibri"/>
                <a:cs typeface="Calibri"/>
              </a:rPr>
              <a:t>including</a:t>
            </a:r>
            <a:r>
              <a:rPr sz="2400" spc="-25" dirty="0">
                <a:latin typeface="Calibri"/>
                <a:cs typeface="Calibri"/>
              </a:rPr>
              <a:t> </a:t>
            </a:r>
            <a:r>
              <a:rPr sz="2400" spc="-10" dirty="0">
                <a:latin typeface="Calibri"/>
                <a:cs typeface="Calibri"/>
              </a:rPr>
              <a:t>air,water,soil</a:t>
            </a:r>
            <a:r>
              <a:rPr sz="2400" spc="30" dirty="0">
                <a:latin typeface="Calibri"/>
                <a:cs typeface="Calibri"/>
              </a:rPr>
              <a:t> </a:t>
            </a:r>
            <a:r>
              <a:rPr sz="2400" spc="-10" dirty="0">
                <a:latin typeface="Calibri"/>
                <a:cs typeface="Calibri"/>
              </a:rPr>
              <a:t>and biodiversity.</a:t>
            </a:r>
            <a:endParaRPr sz="2400">
              <a:latin typeface="Calibri"/>
              <a:cs typeface="Calibri"/>
            </a:endParaRPr>
          </a:p>
          <a:p>
            <a:pPr marL="231775" indent="-219710">
              <a:lnSpc>
                <a:spcPct val="100000"/>
              </a:lnSpc>
              <a:spcBef>
                <a:spcPts val="675"/>
              </a:spcBef>
              <a:buFont typeface="Arial MT"/>
              <a:buChar char="•"/>
              <a:tabLst>
                <a:tab pos="232410" algn="l"/>
              </a:tabLst>
            </a:pPr>
            <a:r>
              <a:rPr sz="2400" b="1" spc="-15" dirty="0">
                <a:latin typeface="Calibri"/>
                <a:cs typeface="Calibri"/>
              </a:rPr>
              <a:t>Detection</a:t>
            </a:r>
            <a:r>
              <a:rPr sz="2400" b="1" spc="25" dirty="0">
                <a:latin typeface="Calibri"/>
                <a:cs typeface="Calibri"/>
              </a:rPr>
              <a:t> </a:t>
            </a:r>
            <a:r>
              <a:rPr sz="2400" b="1" spc="10" dirty="0">
                <a:latin typeface="Calibri"/>
                <a:cs typeface="Calibri"/>
              </a:rPr>
              <a:t>Of</a:t>
            </a:r>
            <a:r>
              <a:rPr sz="2400" b="1" spc="-45" dirty="0">
                <a:latin typeface="Calibri"/>
                <a:cs typeface="Calibri"/>
              </a:rPr>
              <a:t> </a:t>
            </a:r>
            <a:r>
              <a:rPr sz="2400" b="1" spc="-5" dirty="0">
                <a:latin typeface="Calibri"/>
                <a:cs typeface="Calibri"/>
              </a:rPr>
              <a:t>Pollution</a:t>
            </a:r>
            <a:r>
              <a:rPr sz="2400" spc="-5" dirty="0">
                <a:latin typeface="Calibri"/>
                <a:cs typeface="Calibri"/>
              </a:rPr>
              <a:t>:</a:t>
            </a:r>
            <a:endParaRPr sz="2400">
              <a:latin typeface="Calibri"/>
              <a:cs typeface="Calibri"/>
            </a:endParaRPr>
          </a:p>
          <a:p>
            <a:pPr marL="231775" marR="5080" indent="342900">
              <a:lnSpc>
                <a:spcPts val="2630"/>
              </a:lnSpc>
              <a:spcBef>
                <a:spcPts val="944"/>
              </a:spcBef>
            </a:pPr>
            <a:r>
              <a:rPr sz="2400" spc="10" dirty="0">
                <a:latin typeface="Calibri"/>
                <a:cs typeface="Calibri"/>
              </a:rPr>
              <a:t>To</a:t>
            </a:r>
            <a:r>
              <a:rPr sz="2400" spc="-85" dirty="0">
                <a:latin typeface="Calibri"/>
                <a:cs typeface="Calibri"/>
              </a:rPr>
              <a:t> </a:t>
            </a:r>
            <a:r>
              <a:rPr sz="2400" spc="-5" dirty="0">
                <a:latin typeface="Calibri"/>
                <a:cs typeface="Calibri"/>
              </a:rPr>
              <a:t>identify</a:t>
            </a:r>
            <a:r>
              <a:rPr sz="2400" spc="20" dirty="0">
                <a:latin typeface="Calibri"/>
                <a:cs typeface="Calibri"/>
              </a:rPr>
              <a:t> </a:t>
            </a:r>
            <a:r>
              <a:rPr sz="2400" spc="-10" dirty="0">
                <a:latin typeface="Calibri"/>
                <a:cs typeface="Calibri"/>
              </a:rPr>
              <a:t>and</a:t>
            </a:r>
            <a:r>
              <a:rPr sz="2400" dirty="0">
                <a:latin typeface="Calibri"/>
                <a:cs typeface="Calibri"/>
              </a:rPr>
              <a:t> quantify</a:t>
            </a:r>
            <a:r>
              <a:rPr sz="2400" spc="-50" dirty="0">
                <a:latin typeface="Calibri"/>
                <a:cs typeface="Calibri"/>
              </a:rPr>
              <a:t> </a:t>
            </a:r>
            <a:r>
              <a:rPr sz="2400" spc="5" dirty="0">
                <a:latin typeface="Calibri"/>
                <a:cs typeface="Calibri"/>
              </a:rPr>
              <a:t>the</a:t>
            </a:r>
            <a:r>
              <a:rPr sz="2400" spc="-10" dirty="0">
                <a:latin typeface="Calibri"/>
                <a:cs typeface="Calibri"/>
              </a:rPr>
              <a:t> </a:t>
            </a:r>
            <a:r>
              <a:rPr sz="2400" spc="10" dirty="0">
                <a:latin typeface="Calibri"/>
                <a:cs typeface="Calibri"/>
              </a:rPr>
              <a:t>presence</a:t>
            </a:r>
            <a:r>
              <a:rPr sz="2400" spc="-85" dirty="0">
                <a:latin typeface="Calibri"/>
                <a:cs typeface="Calibri"/>
              </a:rPr>
              <a:t> </a:t>
            </a:r>
            <a:r>
              <a:rPr sz="2400" dirty="0">
                <a:latin typeface="Calibri"/>
                <a:cs typeface="Calibri"/>
              </a:rPr>
              <a:t>of</a:t>
            </a:r>
            <a:r>
              <a:rPr sz="2400" spc="-70" dirty="0">
                <a:latin typeface="Calibri"/>
                <a:cs typeface="Calibri"/>
              </a:rPr>
              <a:t> </a:t>
            </a:r>
            <a:r>
              <a:rPr sz="2400" dirty="0">
                <a:latin typeface="Calibri"/>
                <a:cs typeface="Calibri"/>
              </a:rPr>
              <a:t>pollutants,contaminants </a:t>
            </a:r>
            <a:r>
              <a:rPr sz="2400" spc="-530" dirty="0">
                <a:latin typeface="Calibri"/>
                <a:cs typeface="Calibri"/>
              </a:rPr>
              <a:t> </a:t>
            </a:r>
            <a:r>
              <a:rPr sz="2400" spc="-10" dirty="0">
                <a:latin typeface="Calibri"/>
                <a:cs typeface="Calibri"/>
              </a:rPr>
              <a:t>and </a:t>
            </a:r>
            <a:r>
              <a:rPr sz="2400" spc="-5" dirty="0">
                <a:latin typeface="Calibri"/>
                <a:cs typeface="Calibri"/>
              </a:rPr>
              <a:t>hazardous</a:t>
            </a:r>
            <a:r>
              <a:rPr sz="2400" spc="-60" dirty="0">
                <a:latin typeface="Calibri"/>
                <a:cs typeface="Calibri"/>
              </a:rPr>
              <a:t> </a:t>
            </a:r>
            <a:r>
              <a:rPr sz="2400" spc="10" dirty="0">
                <a:latin typeface="Calibri"/>
                <a:cs typeface="Calibri"/>
              </a:rPr>
              <a:t>subsatnces</a:t>
            </a:r>
            <a:r>
              <a:rPr sz="2400" spc="-135" dirty="0">
                <a:latin typeface="Calibri"/>
                <a:cs typeface="Calibri"/>
              </a:rPr>
              <a:t> </a:t>
            </a:r>
            <a:r>
              <a:rPr sz="2400" spc="-15" dirty="0">
                <a:latin typeface="Calibri"/>
                <a:cs typeface="Calibri"/>
              </a:rPr>
              <a:t>in</a:t>
            </a:r>
            <a:r>
              <a:rPr sz="2400" spc="-10" dirty="0">
                <a:latin typeface="Calibri"/>
                <a:cs typeface="Calibri"/>
              </a:rPr>
              <a:t> </a:t>
            </a:r>
            <a:r>
              <a:rPr sz="2400" spc="5" dirty="0">
                <a:latin typeface="Calibri"/>
                <a:cs typeface="Calibri"/>
              </a:rPr>
              <a:t>the</a:t>
            </a:r>
            <a:r>
              <a:rPr sz="2400" spc="-20" dirty="0">
                <a:latin typeface="Calibri"/>
                <a:cs typeface="Calibri"/>
              </a:rPr>
              <a:t> </a:t>
            </a:r>
            <a:r>
              <a:rPr sz="2400" dirty="0">
                <a:latin typeface="Calibri"/>
                <a:cs typeface="Calibri"/>
              </a:rPr>
              <a:t>environment.</a:t>
            </a:r>
            <a:endParaRPr sz="2400">
              <a:latin typeface="Calibri"/>
              <a:cs typeface="Calibri"/>
            </a:endParaRPr>
          </a:p>
          <a:p>
            <a:pPr marL="231775" indent="-219710">
              <a:lnSpc>
                <a:spcPct val="100000"/>
              </a:lnSpc>
              <a:spcBef>
                <a:spcPts val="680"/>
              </a:spcBef>
              <a:buFont typeface="Arial MT"/>
              <a:buChar char="•"/>
              <a:tabLst>
                <a:tab pos="232410" algn="l"/>
              </a:tabLst>
            </a:pPr>
            <a:r>
              <a:rPr sz="2400" b="1" dirty="0">
                <a:latin typeface="Calibri"/>
                <a:cs typeface="Calibri"/>
              </a:rPr>
              <a:t>Early</a:t>
            </a:r>
            <a:r>
              <a:rPr sz="2400" b="1" spc="-35" dirty="0">
                <a:latin typeface="Calibri"/>
                <a:cs typeface="Calibri"/>
              </a:rPr>
              <a:t> </a:t>
            </a:r>
            <a:r>
              <a:rPr sz="2400" b="1" spc="-10" dirty="0">
                <a:latin typeface="Calibri"/>
                <a:cs typeface="Calibri"/>
              </a:rPr>
              <a:t>Warning</a:t>
            </a:r>
            <a:r>
              <a:rPr sz="2400" b="1" spc="-35" dirty="0">
                <a:latin typeface="Calibri"/>
                <a:cs typeface="Calibri"/>
              </a:rPr>
              <a:t> </a:t>
            </a:r>
            <a:r>
              <a:rPr sz="2400" b="1" spc="10" dirty="0">
                <a:latin typeface="Calibri"/>
                <a:cs typeface="Calibri"/>
              </a:rPr>
              <a:t>Of</a:t>
            </a:r>
            <a:r>
              <a:rPr sz="2400" b="1" spc="-35" dirty="0">
                <a:latin typeface="Calibri"/>
                <a:cs typeface="Calibri"/>
              </a:rPr>
              <a:t> </a:t>
            </a:r>
            <a:r>
              <a:rPr sz="2400" b="1" spc="-10" dirty="0">
                <a:latin typeface="Calibri"/>
                <a:cs typeface="Calibri"/>
              </a:rPr>
              <a:t>Environmental</a:t>
            </a:r>
            <a:r>
              <a:rPr sz="2400" b="1" spc="60" dirty="0">
                <a:latin typeface="Calibri"/>
                <a:cs typeface="Calibri"/>
              </a:rPr>
              <a:t> </a:t>
            </a:r>
            <a:r>
              <a:rPr sz="2400" b="1" spc="10" dirty="0">
                <a:latin typeface="Calibri"/>
                <a:cs typeface="Calibri"/>
              </a:rPr>
              <a:t>Risks</a:t>
            </a:r>
            <a:r>
              <a:rPr sz="2400" spc="10" dirty="0">
                <a:latin typeface="Calibri"/>
                <a:cs typeface="Calibri"/>
              </a:rPr>
              <a:t>:</a:t>
            </a:r>
            <a:endParaRPr sz="2400">
              <a:latin typeface="Calibri"/>
              <a:cs typeface="Calibri"/>
            </a:endParaRPr>
          </a:p>
          <a:p>
            <a:pPr marL="231775" marR="1308100" indent="342900">
              <a:lnSpc>
                <a:spcPts val="2630"/>
              </a:lnSpc>
              <a:spcBef>
                <a:spcPts val="1019"/>
              </a:spcBef>
            </a:pPr>
            <a:r>
              <a:rPr sz="2400" spc="10" dirty="0">
                <a:latin typeface="Calibri"/>
                <a:cs typeface="Calibri"/>
              </a:rPr>
              <a:t>To </a:t>
            </a:r>
            <a:r>
              <a:rPr sz="2400" spc="-10" dirty="0">
                <a:latin typeface="Calibri"/>
                <a:cs typeface="Calibri"/>
              </a:rPr>
              <a:t>provide </a:t>
            </a:r>
            <a:r>
              <a:rPr sz="2400" spc="-5" dirty="0">
                <a:latin typeface="Calibri"/>
                <a:cs typeface="Calibri"/>
              </a:rPr>
              <a:t>timely </a:t>
            </a:r>
            <a:r>
              <a:rPr sz="2400" spc="-10" dirty="0">
                <a:latin typeface="Calibri"/>
                <a:cs typeface="Calibri"/>
              </a:rPr>
              <a:t>warnings </a:t>
            </a:r>
            <a:r>
              <a:rPr sz="2400" dirty="0">
                <a:latin typeface="Calibri"/>
                <a:cs typeface="Calibri"/>
              </a:rPr>
              <a:t>of potential </a:t>
            </a:r>
            <a:r>
              <a:rPr sz="2400" spc="-5" dirty="0">
                <a:latin typeface="Calibri"/>
                <a:cs typeface="Calibri"/>
              </a:rPr>
              <a:t>environmental </a:t>
            </a:r>
            <a:r>
              <a:rPr sz="2400" spc="-530" dirty="0">
                <a:latin typeface="Calibri"/>
                <a:cs typeface="Calibri"/>
              </a:rPr>
              <a:t> </a:t>
            </a:r>
            <a:r>
              <a:rPr sz="2400" spc="10" dirty="0">
                <a:latin typeface="Calibri"/>
                <a:cs typeface="Calibri"/>
              </a:rPr>
              <a:t>d</a:t>
            </a:r>
            <a:r>
              <a:rPr sz="2400" spc="-30" dirty="0">
                <a:latin typeface="Calibri"/>
                <a:cs typeface="Calibri"/>
              </a:rPr>
              <a:t>i</a:t>
            </a:r>
            <a:r>
              <a:rPr sz="2400" spc="30" dirty="0">
                <a:latin typeface="Calibri"/>
                <a:cs typeface="Calibri"/>
              </a:rPr>
              <a:t>s</a:t>
            </a:r>
            <a:r>
              <a:rPr sz="2400" spc="-30" dirty="0">
                <a:latin typeface="Calibri"/>
                <a:cs typeface="Calibri"/>
              </a:rPr>
              <a:t>a</a:t>
            </a:r>
            <a:r>
              <a:rPr sz="2400" spc="30" dirty="0">
                <a:latin typeface="Calibri"/>
                <a:cs typeface="Calibri"/>
              </a:rPr>
              <a:t>s</a:t>
            </a:r>
            <a:r>
              <a:rPr sz="2400" spc="15" dirty="0">
                <a:latin typeface="Calibri"/>
                <a:cs typeface="Calibri"/>
              </a:rPr>
              <a:t>t</a:t>
            </a:r>
            <a:r>
              <a:rPr sz="2400" dirty="0">
                <a:latin typeface="Calibri"/>
                <a:cs typeface="Calibri"/>
              </a:rPr>
              <a:t>e</a:t>
            </a:r>
            <a:r>
              <a:rPr sz="2400" spc="-10" dirty="0">
                <a:latin typeface="Calibri"/>
                <a:cs typeface="Calibri"/>
              </a:rPr>
              <a:t>r</a:t>
            </a:r>
            <a:r>
              <a:rPr sz="2400" spc="30" dirty="0">
                <a:latin typeface="Calibri"/>
                <a:cs typeface="Calibri"/>
              </a:rPr>
              <a:t>s</a:t>
            </a:r>
            <a:r>
              <a:rPr sz="2400" dirty="0">
                <a:latin typeface="Calibri"/>
                <a:cs typeface="Calibri"/>
              </a:rPr>
              <a:t>,</a:t>
            </a:r>
            <a:r>
              <a:rPr sz="2400" spc="30" dirty="0">
                <a:latin typeface="Calibri"/>
                <a:cs typeface="Calibri"/>
              </a:rPr>
              <a:t>s</a:t>
            </a:r>
            <a:r>
              <a:rPr sz="2400" spc="10" dirty="0">
                <a:latin typeface="Calibri"/>
                <a:cs typeface="Calibri"/>
              </a:rPr>
              <a:t>u</a:t>
            </a:r>
            <a:r>
              <a:rPr sz="2400" spc="30" dirty="0">
                <a:latin typeface="Calibri"/>
                <a:cs typeface="Calibri"/>
              </a:rPr>
              <a:t>c</a:t>
            </a:r>
            <a:r>
              <a:rPr sz="2400" dirty="0">
                <a:latin typeface="Calibri"/>
                <a:cs typeface="Calibri"/>
              </a:rPr>
              <a:t>h</a:t>
            </a:r>
            <a:r>
              <a:rPr sz="2400" spc="-235" dirty="0">
                <a:latin typeface="Calibri"/>
                <a:cs typeface="Calibri"/>
              </a:rPr>
              <a:t> </a:t>
            </a:r>
            <a:r>
              <a:rPr sz="2400" spc="-30" dirty="0">
                <a:latin typeface="Calibri"/>
                <a:cs typeface="Calibri"/>
              </a:rPr>
              <a:t>a</a:t>
            </a:r>
            <a:r>
              <a:rPr sz="2400" dirty="0">
                <a:latin typeface="Calibri"/>
                <a:cs typeface="Calibri"/>
              </a:rPr>
              <a:t>s</a:t>
            </a:r>
            <a:r>
              <a:rPr sz="2400" spc="15" dirty="0">
                <a:latin typeface="Calibri"/>
                <a:cs typeface="Calibri"/>
              </a:rPr>
              <a:t> </a:t>
            </a:r>
            <a:r>
              <a:rPr sz="2400" spc="10" dirty="0">
                <a:latin typeface="Calibri"/>
                <a:cs typeface="Calibri"/>
              </a:rPr>
              <a:t>f</a:t>
            </a:r>
            <a:r>
              <a:rPr sz="2400" spc="-30" dirty="0">
                <a:latin typeface="Calibri"/>
                <a:cs typeface="Calibri"/>
              </a:rPr>
              <a:t>l</a:t>
            </a:r>
            <a:r>
              <a:rPr sz="2400" spc="5" dirty="0">
                <a:latin typeface="Calibri"/>
                <a:cs typeface="Calibri"/>
              </a:rPr>
              <a:t>oo</a:t>
            </a:r>
            <a:r>
              <a:rPr sz="2400" spc="10" dirty="0">
                <a:latin typeface="Calibri"/>
                <a:cs typeface="Calibri"/>
              </a:rPr>
              <a:t>d</a:t>
            </a:r>
            <a:r>
              <a:rPr sz="2400" spc="30" dirty="0">
                <a:latin typeface="Calibri"/>
                <a:cs typeface="Calibri"/>
              </a:rPr>
              <a:t>s</a:t>
            </a:r>
            <a:r>
              <a:rPr sz="2400" dirty="0">
                <a:latin typeface="Calibri"/>
                <a:cs typeface="Calibri"/>
              </a:rPr>
              <a:t>,</a:t>
            </a:r>
            <a:r>
              <a:rPr sz="2400" spc="5" dirty="0">
                <a:latin typeface="Calibri"/>
                <a:cs typeface="Calibri"/>
              </a:rPr>
              <a:t>w</a:t>
            </a:r>
            <a:r>
              <a:rPr sz="2400" spc="-30" dirty="0">
                <a:latin typeface="Calibri"/>
                <a:cs typeface="Calibri"/>
              </a:rPr>
              <a:t>il</a:t>
            </a:r>
            <a:r>
              <a:rPr sz="2400" spc="10" dirty="0">
                <a:latin typeface="Calibri"/>
                <a:cs typeface="Calibri"/>
              </a:rPr>
              <a:t>df</a:t>
            </a:r>
            <a:r>
              <a:rPr sz="2400" spc="-30" dirty="0">
                <a:latin typeface="Calibri"/>
                <a:cs typeface="Calibri"/>
              </a:rPr>
              <a:t>i</a:t>
            </a:r>
            <a:r>
              <a:rPr sz="2400" spc="-15" dirty="0">
                <a:latin typeface="Calibri"/>
                <a:cs typeface="Calibri"/>
              </a:rPr>
              <a:t>r</a:t>
            </a:r>
            <a:r>
              <a:rPr sz="2400" dirty="0">
                <a:latin typeface="Calibri"/>
                <a:cs typeface="Calibri"/>
              </a:rPr>
              <a:t>e</a:t>
            </a:r>
            <a:r>
              <a:rPr sz="2400" spc="35" dirty="0">
                <a:latin typeface="Calibri"/>
                <a:cs typeface="Calibri"/>
              </a:rPr>
              <a:t>s</a:t>
            </a:r>
            <a:r>
              <a:rPr sz="2400" dirty="0">
                <a:latin typeface="Calibri"/>
                <a:cs typeface="Calibri"/>
              </a:rPr>
              <a:t>,</a:t>
            </a:r>
            <a:r>
              <a:rPr sz="2400" spc="5" dirty="0">
                <a:latin typeface="Calibri"/>
                <a:cs typeface="Calibri"/>
              </a:rPr>
              <a:t>o</a:t>
            </a:r>
            <a:r>
              <a:rPr sz="2400" dirty="0">
                <a:latin typeface="Calibri"/>
                <a:cs typeface="Calibri"/>
              </a:rPr>
              <a:t>r</a:t>
            </a:r>
            <a:r>
              <a:rPr sz="2400" spc="-30" dirty="0">
                <a:latin typeface="Calibri"/>
                <a:cs typeface="Calibri"/>
              </a:rPr>
              <a:t> </a:t>
            </a:r>
            <a:r>
              <a:rPr sz="2400" spc="30" dirty="0">
                <a:latin typeface="Calibri"/>
                <a:cs typeface="Calibri"/>
              </a:rPr>
              <a:t>c</a:t>
            </a:r>
            <a:r>
              <a:rPr sz="2400" spc="10" dirty="0">
                <a:latin typeface="Calibri"/>
                <a:cs typeface="Calibri"/>
              </a:rPr>
              <a:t>h</a:t>
            </a:r>
            <a:r>
              <a:rPr sz="2400" dirty="0">
                <a:latin typeface="Calibri"/>
                <a:cs typeface="Calibri"/>
              </a:rPr>
              <a:t>e</a:t>
            </a:r>
            <a:r>
              <a:rPr sz="2400" spc="30" dirty="0">
                <a:latin typeface="Calibri"/>
                <a:cs typeface="Calibri"/>
              </a:rPr>
              <a:t>m</a:t>
            </a:r>
            <a:r>
              <a:rPr sz="2400" spc="-30" dirty="0">
                <a:latin typeface="Calibri"/>
                <a:cs typeface="Calibri"/>
              </a:rPr>
              <a:t>i</a:t>
            </a:r>
            <a:r>
              <a:rPr sz="2400" spc="30" dirty="0">
                <a:latin typeface="Calibri"/>
                <a:cs typeface="Calibri"/>
              </a:rPr>
              <a:t>c</a:t>
            </a:r>
            <a:r>
              <a:rPr sz="2400" spc="-30" dirty="0">
                <a:latin typeface="Calibri"/>
                <a:cs typeface="Calibri"/>
              </a:rPr>
              <a:t>a</a:t>
            </a:r>
            <a:r>
              <a:rPr sz="2400" dirty="0">
                <a:latin typeface="Calibri"/>
                <a:cs typeface="Calibri"/>
              </a:rPr>
              <a:t>l</a:t>
            </a:r>
            <a:r>
              <a:rPr sz="2400" spc="-120" dirty="0">
                <a:latin typeface="Calibri"/>
                <a:cs typeface="Calibri"/>
              </a:rPr>
              <a:t> </a:t>
            </a:r>
            <a:r>
              <a:rPr sz="2400" spc="30" dirty="0">
                <a:latin typeface="Calibri"/>
                <a:cs typeface="Calibri"/>
              </a:rPr>
              <a:t>s</a:t>
            </a:r>
            <a:r>
              <a:rPr sz="2400" spc="10" dirty="0">
                <a:latin typeface="Calibri"/>
                <a:cs typeface="Calibri"/>
              </a:rPr>
              <a:t>p</a:t>
            </a:r>
            <a:r>
              <a:rPr sz="2400" spc="-30" dirty="0">
                <a:latin typeface="Calibri"/>
                <a:cs typeface="Calibri"/>
              </a:rPr>
              <a:t>ill</a:t>
            </a:r>
            <a:r>
              <a:rPr sz="2400" spc="30" dirty="0">
                <a:latin typeface="Calibri"/>
                <a:cs typeface="Calibri"/>
              </a:rPr>
              <a:t>s</a:t>
            </a:r>
            <a:r>
              <a:rPr sz="2400" dirty="0">
                <a:latin typeface="Calibri"/>
                <a:cs typeface="Calibri"/>
              </a:rPr>
              <a:t>.</a:t>
            </a:r>
            <a:endParaRPr sz="2400">
              <a:latin typeface="Calibri"/>
              <a:cs typeface="Calibri"/>
            </a:endParaRPr>
          </a:p>
          <a:p>
            <a:pPr marL="231775" indent="-219710">
              <a:lnSpc>
                <a:spcPct val="100000"/>
              </a:lnSpc>
              <a:spcBef>
                <a:spcPts val="605"/>
              </a:spcBef>
              <a:buFont typeface="Arial MT"/>
              <a:buChar char="•"/>
              <a:tabLst>
                <a:tab pos="232410" algn="l"/>
              </a:tabLst>
            </a:pPr>
            <a:r>
              <a:rPr sz="2400" b="1" spc="-10" dirty="0">
                <a:latin typeface="Calibri"/>
                <a:cs typeface="Calibri"/>
              </a:rPr>
              <a:t>Compliance</a:t>
            </a:r>
            <a:r>
              <a:rPr sz="2400" b="1" spc="30" dirty="0">
                <a:latin typeface="Calibri"/>
                <a:cs typeface="Calibri"/>
              </a:rPr>
              <a:t> </a:t>
            </a:r>
            <a:r>
              <a:rPr sz="2400" b="1" spc="-10" dirty="0">
                <a:latin typeface="Calibri"/>
                <a:cs typeface="Calibri"/>
              </a:rPr>
              <a:t>Monitoring</a:t>
            </a:r>
            <a:r>
              <a:rPr sz="2400" spc="-10" dirty="0">
                <a:latin typeface="Calibri"/>
                <a:cs typeface="Calibri"/>
              </a:rPr>
              <a:t>:</a:t>
            </a:r>
            <a:endParaRPr sz="2400">
              <a:latin typeface="Calibri"/>
              <a:cs typeface="Calibri"/>
            </a:endParaRPr>
          </a:p>
          <a:p>
            <a:pPr marL="574675">
              <a:lnSpc>
                <a:spcPts val="2755"/>
              </a:lnSpc>
              <a:spcBef>
                <a:spcPts val="725"/>
              </a:spcBef>
            </a:pPr>
            <a:r>
              <a:rPr sz="2400" spc="10" dirty="0">
                <a:latin typeface="Calibri"/>
                <a:cs typeface="Calibri"/>
              </a:rPr>
              <a:t>To</a:t>
            </a:r>
            <a:r>
              <a:rPr sz="2400" spc="-90" dirty="0">
                <a:latin typeface="Calibri"/>
                <a:cs typeface="Calibri"/>
              </a:rPr>
              <a:t> </a:t>
            </a:r>
            <a:r>
              <a:rPr sz="2400" spc="5" dirty="0">
                <a:latin typeface="Calibri"/>
                <a:cs typeface="Calibri"/>
              </a:rPr>
              <a:t>ensure</a:t>
            </a:r>
            <a:r>
              <a:rPr sz="2400" spc="-10" dirty="0">
                <a:latin typeface="Calibri"/>
                <a:cs typeface="Calibri"/>
              </a:rPr>
              <a:t> </a:t>
            </a:r>
            <a:r>
              <a:rPr sz="2400" spc="-5" dirty="0">
                <a:latin typeface="Calibri"/>
                <a:cs typeface="Calibri"/>
              </a:rPr>
              <a:t>that</a:t>
            </a:r>
            <a:r>
              <a:rPr sz="2400" spc="-75" dirty="0">
                <a:latin typeface="Calibri"/>
                <a:cs typeface="Calibri"/>
              </a:rPr>
              <a:t> </a:t>
            </a:r>
            <a:r>
              <a:rPr sz="2400" spc="-5" dirty="0">
                <a:latin typeface="Calibri"/>
                <a:cs typeface="Calibri"/>
              </a:rPr>
              <a:t>industrial</a:t>
            </a:r>
            <a:r>
              <a:rPr sz="2400" spc="40" dirty="0">
                <a:latin typeface="Calibri"/>
                <a:cs typeface="Calibri"/>
              </a:rPr>
              <a:t> </a:t>
            </a:r>
            <a:r>
              <a:rPr sz="2400" spc="-10" dirty="0">
                <a:latin typeface="Calibri"/>
                <a:cs typeface="Calibri"/>
              </a:rPr>
              <a:t>and</a:t>
            </a:r>
            <a:r>
              <a:rPr sz="2400" spc="-5" dirty="0">
                <a:latin typeface="Calibri"/>
                <a:cs typeface="Calibri"/>
              </a:rPr>
              <a:t> </a:t>
            </a:r>
            <a:r>
              <a:rPr sz="2400" dirty="0">
                <a:latin typeface="Calibri"/>
                <a:cs typeface="Calibri"/>
              </a:rPr>
              <a:t>human</a:t>
            </a:r>
            <a:r>
              <a:rPr sz="2400" spc="-80" dirty="0">
                <a:latin typeface="Calibri"/>
                <a:cs typeface="Calibri"/>
              </a:rPr>
              <a:t> </a:t>
            </a:r>
            <a:r>
              <a:rPr sz="2400" spc="-10" dirty="0">
                <a:latin typeface="Calibri"/>
                <a:cs typeface="Calibri"/>
              </a:rPr>
              <a:t>activities</a:t>
            </a:r>
            <a:r>
              <a:rPr sz="2400" spc="25" dirty="0">
                <a:latin typeface="Calibri"/>
                <a:cs typeface="Calibri"/>
              </a:rPr>
              <a:t> </a:t>
            </a:r>
            <a:r>
              <a:rPr sz="2400" spc="-15" dirty="0">
                <a:latin typeface="Calibri"/>
                <a:cs typeface="Calibri"/>
              </a:rPr>
              <a:t>are</a:t>
            </a:r>
            <a:r>
              <a:rPr sz="2400" spc="65" dirty="0">
                <a:latin typeface="Calibri"/>
                <a:cs typeface="Calibri"/>
              </a:rPr>
              <a:t> </a:t>
            </a:r>
            <a:r>
              <a:rPr sz="2400" spc="-15" dirty="0">
                <a:latin typeface="Calibri"/>
                <a:cs typeface="Calibri"/>
              </a:rPr>
              <a:t>in</a:t>
            </a:r>
            <a:r>
              <a:rPr sz="2400" spc="-5" dirty="0">
                <a:latin typeface="Calibri"/>
                <a:cs typeface="Calibri"/>
              </a:rPr>
              <a:t> </a:t>
            </a:r>
            <a:r>
              <a:rPr sz="2400" dirty="0">
                <a:latin typeface="Calibri"/>
                <a:cs typeface="Calibri"/>
              </a:rPr>
              <a:t>compilance</a:t>
            </a:r>
            <a:endParaRPr sz="2400">
              <a:latin typeface="Calibri"/>
              <a:cs typeface="Calibri"/>
            </a:endParaRPr>
          </a:p>
          <a:p>
            <a:pPr marL="231775">
              <a:lnSpc>
                <a:spcPts val="2755"/>
              </a:lnSpc>
            </a:pPr>
            <a:r>
              <a:rPr sz="2400" spc="-5" dirty="0">
                <a:latin typeface="Calibri"/>
                <a:cs typeface="Calibri"/>
              </a:rPr>
              <a:t>with</a:t>
            </a:r>
            <a:r>
              <a:rPr sz="2400" spc="-10" dirty="0">
                <a:latin typeface="Calibri"/>
                <a:cs typeface="Calibri"/>
              </a:rPr>
              <a:t> </a:t>
            </a:r>
            <a:r>
              <a:rPr sz="2400" spc="-5" dirty="0">
                <a:latin typeface="Calibri"/>
                <a:cs typeface="Calibri"/>
              </a:rPr>
              <a:t>environmental</a:t>
            </a:r>
            <a:r>
              <a:rPr sz="2400" spc="-45" dirty="0">
                <a:latin typeface="Calibri"/>
                <a:cs typeface="Calibri"/>
              </a:rPr>
              <a:t> </a:t>
            </a:r>
            <a:r>
              <a:rPr sz="2400" spc="-15" dirty="0">
                <a:latin typeface="Calibri"/>
                <a:cs typeface="Calibri"/>
              </a:rPr>
              <a:t>laws</a:t>
            </a:r>
            <a:r>
              <a:rPr sz="2400" spc="15" dirty="0">
                <a:latin typeface="Calibri"/>
                <a:cs typeface="Calibri"/>
              </a:rPr>
              <a:t> </a:t>
            </a:r>
            <a:r>
              <a:rPr sz="2400" spc="-10" dirty="0">
                <a:latin typeface="Calibri"/>
                <a:cs typeface="Calibri"/>
              </a:rPr>
              <a:t>and</a:t>
            </a:r>
            <a:r>
              <a:rPr sz="2400" spc="-5" dirty="0">
                <a:latin typeface="Calibri"/>
                <a:cs typeface="Calibri"/>
              </a:rPr>
              <a:t> regulations.</a:t>
            </a:r>
            <a:endParaRPr sz="24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4219" y="385762"/>
            <a:ext cx="3925570" cy="448945"/>
          </a:xfrm>
          <a:prstGeom prst="rect">
            <a:avLst/>
          </a:prstGeom>
        </p:spPr>
        <p:txBody>
          <a:bodyPr vert="horz" wrap="square" lIns="0" tIns="15875" rIns="0" bIns="0" rtlCol="0">
            <a:spAutoFit/>
          </a:bodyPr>
          <a:lstStyle/>
          <a:p>
            <a:pPr marL="12700">
              <a:lnSpc>
                <a:spcPct val="100000"/>
              </a:lnSpc>
              <a:spcBef>
                <a:spcPts val="125"/>
              </a:spcBef>
            </a:pPr>
            <a:r>
              <a:rPr sz="2750" spc="5" dirty="0"/>
              <a:t>INTEGRATION</a:t>
            </a:r>
            <a:r>
              <a:rPr sz="2750" spc="195" dirty="0"/>
              <a:t> </a:t>
            </a:r>
            <a:r>
              <a:rPr sz="2750" spc="10" dirty="0"/>
              <a:t>APPROACH:</a:t>
            </a:r>
            <a:endParaRPr sz="2750"/>
          </a:p>
        </p:txBody>
      </p:sp>
      <p:sp>
        <p:nvSpPr>
          <p:cNvPr id="3" name="object 3"/>
          <p:cNvSpPr txBox="1"/>
          <p:nvPr/>
        </p:nvSpPr>
        <p:spPr>
          <a:xfrm>
            <a:off x="347662" y="973391"/>
            <a:ext cx="11141075" cy="4981575"/>
          </a:xfrm>
          <a:prstGeom prst="rect">
            <a:avLst/>
          </a:prstGeom>
        </p:spPr>
        <p:txBody>
          <a:bodyPr vert="horz" wrap="square" lIns="0" tIns="113030" rIns="0" bIns="0" rtlCol="0">
            <a:spAutoFit/>
          </a:bodyPr>
          <a:lstStyle/>
          <a:p>
            <a:pPr marL="231775" marR="5080">
              <a:lnSpc>
                <a:spcPct val="68600"/>
              </a:lnSpc>
              <a:spcBef>
                <a:spcPts val="890"/>
              </a:spcBef>
            </a:pPr>
            <a:r>
              <a:rPr sz="2100" spc="-10" dirty="0">
                <a:latin typeface="Calibri"/>
                <a:cs typeface="Calibri"/>
              </a:rPr>
              <a:t>List</a:t>
            </a:r>
            <a:r>
              <a:rPr sz="2100" spc="35" dirty="0">
                <a:latin typeface="Calibri"/>
                <a:cs typeface="Calibri"/>
              </a:rPr>
              <a:t> </a:t>
            </a:r>
            <a:r>
              <a:rPr sz="2100" spc="-25" dirty="0">
                <a:latin typeface="Calibri"/>
                <a:cs typeface="Calibri"/>
              </a:rPr>
              <a:t>all</a:t>
            </a:r>
            <a:r>
              <a:rPr sz="2100" spc="95" dirty="0">
                <a:latin typeface="Calibri"/>
                <a:cs typeface="Calibri"/>
              </a:rPr>
              <a:t> </a:t>
            </a:r>
            <a:r>
              <a:rPr sz="2100" spc="-5" dirty="0">
                <a:latin typeface="Calibri"/>
                <a:cs typeface="Calibri"/>
              </a:rPr>
              <a:t>the</a:t>
            </a:r>
            <a:r>
              <a:rPr sz="2100" spc="-10" dirty="0">
                <a:latin typeface="Calibri"/>
                <a:cs typeface="Calibri"/>
              </a:rPr>
              <a:t> </a:t>
            </a:r>
            <a:r>
              <a:rPr sz="2100" dirty="0">
                <a:latin typeface="Calibri"/>
                <a:cs typeface="Calibri"/>
              </a:rPr>
              <a:t>components,</a:t>
            </a:r>
            <a:r>
              <a:rPr sz="2100" spc="-85" dirty="0">
                <a:latin typeface="Calibri"/>
                <a:cs typeface="Calibri"/>
              </a:rPr>
              <a:t> </a:t>
            </a:r>
            <a:r>
              <a:rPr sz="2100" spc="-5" dirty="0">
                <a:latin typeface="Calibri"/>
                <a:cs typeface="Calibri"/>
              </a:rPr>
              <a:t>systems,</a:t>
            </a:r>
            <a:r>
              <a:rPr sz="2100" spc="60" dirty="0">
                <a:latin typeface="Calibri"/>
                <a:cs typeface="Calibri"/>
              </a:rPr>
              <a:t> </a:t>
            </a:r>
            <a:r>
              <a:rPr sz="2100" spc="5" dirty="0">
                <a:latin typeface="Calibri"/>
                <a:cs typeface="Calibri"/>
              </a:rPr>
              <a:t>or</a:t>
            </a:r>
            <a:r>
              <a:rPr sz="2100" dirty="0">
                <a:latin typeface="Calibri"/>
                <a:cs typeface="Calibri"/>
              </a:rPr>
              <a:t> </a:t>
            </a:r>
            <a:r>
              <a:rPr sz="2100" spc="-10" dirty="0">
                <a:latin typeface="Calibri"/>
                <a:cs typeface="Calibri"/>
              </a:rPr>
              <a:t>elements</a:t>
            </a:r>
            <a:r>
              <a:rPr sz="2100" spc="60" dirty="0">
                <a:latin typeface="Calibri"/>
                <a:cs typeface="Calibri"/>
              </a:rPr>
              <a:t> </a:t>
            </a:r>
            <a:r>
              <a:rPr sz="2100" spc="-10" dirty="0">
                <a:latin typeface="Calibri"/>
                <a:cs typeface="Calibri"/>
              </a:rPr>
              <a:t>that</a:t>
            </a:r>
            <a:r>
              <a:rPr sz="2100" spc="25" dirty="0">
                <a:latin typeface="Calibri"/>
                <a:cs typeface="Calibri"/>
              </a:rPr>
              <a:t> </a:t>
            </a:r>
            <a:r>
              <a:rPr sz="2100" spc="5" dirty="0">
                <a:latin typeface="Calibri"/>
                <a:cs typeface="Calibri"/>
              </a:rPr>
              <a:t>need</a:t>
            </a:r>
            <a:r>
              <a:rPr sz="2100" spc="-75" dirty="0">
                <a:latin typeface="Calibri"/>
                <a:cs typeface="Calibri"/>
              </a:rPr>
              <a:t> </a:t>
            </a:r>
            <a:r>
              <a:rPr sz="2100" spc="-15" dirty="0">
                <a:latin typeface="Calibri"/>
                <a:cs typeface="Calibri"/>
              </a:rPr>
              <a:t>to</a:t>
            </a:r>
            <a:r>
              <a:rPr sz="2100" spc="70" dirty="0">
                <a:latin typeface="Calibri"/>
                <a:cs typeface="Calibri"/>
              </a:rPr>
              <a:t> </a:t>
            </a:r>
            <a:r>
              <a:rPr sz="2100" spc="10" dirty="0">
                <a:latin typeface="Calibri"/>
                <a:cs typeface="Calibri"/>
              </a:rPr>
              <a:t>be</a:t>
            </a:r>
            <a:r>
              <a:rPr sz="2100" spc="-10" dirty="0">
                <a:latin typeface="Calibri"/>
                <a:cs typeface="Calibri"/>
              </a:rPr>
              <a:t> integrated.</a:t>
            </a:r>
            <a:r>
              <a:rPr sz="2100" spc="55" dirty="0">
                <a:latin typeface="Calibri"/>
                <a:cs typeface="Calibri"/>
              </a:rPr>
              <a:t> </a:t>
            </a:r>
            <a:r>
              <a:rPr sz="2100" dirty="0">
                <a:latin typeface="Calibri"/>
                <a:cs typeface="Calibri"/>
              </a:rPr>
              <a:t>This</a:t>
            </a:r>
            <a:r>
              <a:rPr sz="2100" spc="-15" dirty="0">
                <a:latin typeface="Calibri"/>
                <a:cs typeface="Calibri"/>
              </a:rPr>
              <a:t> </a:t>
            </a:r>
            <a:r>
              <a:rPr sz="2100" spc="-10" dirty="0">
                <a:latin typeface="Calibri"/>
                <a:cs typeface="Calibri"/>
              </a:rPr>
              <a:t>can</a:t>
            </a:r>
            <a:r>
              <a:rPr sz="2100" spc="10" dirty="0">
                <a:latin typeface="Calibri"/>
                <a:cs typeface="Calibri"/>
              </a:rPr>
              <a:t> </a:t>
            </a:r>
            <a:r>
              <a:rPr sz="2100" dirty="0">
                <a:latin typeface="Calibri"/>
                <a:cs typeface="Calibri"/>
              </a:rPr>
              <a:t>include</a:t>
            </a:r>
            <a:r>
              <a:rPr sz="2100" spc="-15" dirty="0">
                <a:latin typeface="Calibri"/>
                <a:cs typeface="Calibri"/>
              </a:rPr>
              <a:t> </a:t>
            </a:r>
            <a:r>
              <a:rPr sz="2100" dirty="0">
                <a:latin typeface="Calibri"/>
                <a:cs typeface="Calibri"/>
              </a:rPr>
              <a:t>hardware, </a:t>
            </a:r>
            <a:r>
              <a:rPr sz="2100" spc="-455" dirty="0">
                <a:latin typeface="Calibri"/>
                <a:cs typeface="Calibri"/>
              </a:rPr>
              <a:t> </a:t>
            </a:r>
            <a:r>
              <a:rPr sz="2100" dirty="0">
                <a:latin typeface="Calibri"/>
                <a:cs typeface="Calibri"/>
              </a:rPr>
              <a:t>software,</a:t>
            </a:r>
            <a:r>
              <a:rPr sz="2100" spc="-20" dirty="0">
                <a:latin typeface="Calibri"/>
                <a:cs typeface="Calibri"/>
              </a:rPr>
              <a:t> </a:t>
            </a:r>
            <a:r>
              <a:rPr sz="2100" spc="5" dirty="0">
                <a:latin typeface="Calibri"/>
                <a:cs typeface="Calibri"/>
              </a:rPr>
              <a:t>processes,</a:t>
            </a:r>
            <a:r>
              <a:rPr sz="2100" spc="-95" dirty="0">
                <a:latin typeface="Calibri"/>
                <a:cs typeface="Calibri"/>
              </a:rPr>
              <a:t> </a:t>
            </a:r>
            <a:r>
              <a:rPr sz="2100" spc="-10" dirty="0">
                <a:latin typeface="Calibri"/>
                <a:cs typeface="Calibri"/>
              </a:rPr>
              <a:t>data</a:t>
            </a:r>
            <a:r>
              <a:rPr sz="2100" spc="15" dirty="0">
                <a:latin typeface="Calibri"/>
                <a:cs typeface="Calibri"/>
              </a:rPr>
              <a:t> </a:t>
            </a:r>
            <a:r>
              <a:rPr sz="2100" spc="5" dirty="0">
                <a:latin typeface="Calibri"/>
                <a:cs typeface="Calibri"/>
              </a:rPr>
              <a:t>sources,</a:t>
            </a:r>
            <a:r>
              <a:rPr sz="2100" spc="-25" dirty="0">
                <a:latin typeface="Calibri"/>
                <a:cs typeface="Calibri"/>
              </a:rPr>
              <a:t> </a:t>
            </a:r>
            <a:r>
              <a:rPr sz="2100" spc="-5" dirty="0">
                <a:latin typeface="Calibri"/>
                <a:cs typeface="Calibri"/>
              </a:rPr>
              <a:t>and external</a:t>
            </a:r>
            <a:r>
              <a:rPr sz="2100" spc="15" dirty="0">
                <a:latin typeface="Calibri"/>
                <a:cs typeface="Calibri"/>
              </a:rPr>
              <a:t> </a:t>
            </a:r>
            <a:r>
              <a:rPr sz="2100" spc="-5" dirty="0">
                <a:latin typeface="Calibri"/>
                <a:cs typeface="Calibri"/>
              </a:rPr>
              <a:t>systems.</a:t>
            </a:r>
            <a:endParaRPr sz="2100">
              <a:latin typeface="Calibri"/>
              <a:cs typeface="Calibri"/>
            </a:endParaRPr>
          </a:p>
          <a:p>
            <a:pPr>
              <a:lnSpc>
                <a:spcPct val="100000"/>
              </a:lnSpc>
              <a:spcBef>
                <a:spcPts val="50"/>
              </a:spcBef>
            </a:pPr>
            <a:endParaRPr sz="3000">
              <a:latin typeface="Calibri"/>
              <a:cs typeface="Calibri"/>
            </a:endParaRPr>
          </a:p>
          <a:p>
            <a:pPr marL="231775" indent="-219075">
              <a:lnSpc>
                <a:spcPct val="100000"/>
              </a:lnSpc>
              <a:buFont typeface="Arial MT"/>
              <a:buChar char="•"/>
              <a:tabLst>
                <a:tab pos="231775" algn="l"/>
              </a:tabLst>
            </a:pPr>
            <a:r>
              <a:rPr sz="2100" spc="-5" dirty="0">
                <a:latin typeface="Calibri"/>
                <a:cs typeface="Calibri"/>
              </a:rPr>
              <a:t>Assess</a:t>
            </a:r>
            <a:r>
              <a:rPr sz="2100" spc="-50" dirty="0">
                <a:latin typeface="Calibri"/>
                <a:cs typeface="Calibri"/>
              </a:rPr>
              <a:t> </a:t>
            </a:r>
            <a:r>
              <a:rPr sz="2100" spc="-15" dirty="0">
                <a:latin typeface="Calibri"/>
                <a:cs typeface="Calibri"/>
              </a:rPr>
              <a:t>Compatibility</a:t>
            </a:r>
            <a:endParaRPr sz="2100">
              <a:latin typeface="Calibri"/>
              <a:cs typeface="Calibri"/>
            </a:endParaRPr>
          </a:p>
          <a:p>
            <a:pPr marL="231775" indent="-219075">
              <a:lnSpc>
                <a:spcPct val="100000"/>
              </a:lnSpc>
              <a:spcBef>
                <a:spcPts val="715"/>
              </a:spcBef>
              <a:buFont typeface="Arial MT"/>
              <a:buChar char="•"/>
              <a:tabLst>
                <a:tab pos="231775" algn="l"/>
              </a:tabLst>
            </a:pPr>
            <a:r>
              <a:rPr sz="2100" spc="-5" dirty="0">
                <a:latin typeface="Calibri"/>
                <a:cs typeface="Calibri"/>
              </a:rPr>
              <a:t>Select</a:t>
            </a:r>
            <a:r>
              <a:rPr sz="2100" spc="10" dirty="0">
                <a:latin typeface="Calibri"/>
                <a:cs typeface="Calibri"/>
              </a:rPr>
              <a:t> </a:t>
            </a:r>
            <a:r>
              <a:rPr sz="2100" spc="-10" dirty="0">
                <a:latin typeface="Calibri"/>
                <a:cs typeface="Calibri"/>
              </a:rPr>
              <a:t>Integration</a:t>
            </a:r>
            <a:r>
              <a:rPr sz="2100" spc="65" dirty="0">
                <a:latin typeface="Calibri"/>
                <a:cs typeface="Calibri"/>
              </a:rPr>
              <a:t> </a:t>
            </a:r>
            <a:r>
              <a:rPr sz="2100" dirty="0">
                <a:latin typeface="Calibri"/>
                <a:cs typeface="Calibri"/>
              </a:rPr>
              <a:t>Technologies</a:t>
            </a:r>
            <a:endParaRPr sz="2100">
              <a:latin typeface="Calibri"/>
              <a:cs typeface="Calibri"/>
            </a:endParaRPr>
          </a:p>
          <a:p>
            <a:pPr marL="231775" indent="-219075">
              <a:lnSpc>
                <a:spcPct val="100000"/>
              </a:lnSpc>
              <a:spcBef>
                <a:spcPts val="630"/>
              </a:spcBef>
              <a:buFont typeface="Arial MT"/>
              <a:buChar char="•"/>
              <a:tabLst>
                <a:tab pos="231775" algn="l"/>
              </a:tabLst>
            </a:pPr>
            <a:r>
              <a:rPr sz="2100" spc="-10" dirty="0">
                <a:latin typeface="Calibri"/>
                <a:cs typeface="Calibri"/>
              </a:rPr>
              <a:t>Design</a:t>
            </a:r>
            <a:r>
              <a:rPr sz="2100" spc="60" dirty="0">
                <a:latin typeface="Calibri"/>
                <a:cs typeface="Calibri"/>
              </a:rPr>
              <a:t> </a:t>
            </a:r>
            <a:r>
              <a:rPr sz="2100" spc="-10" dirty="0">
                <a:latin typeface="Calibri"/>
                <a:cs typeface="Calibri"/>
              </a:rPr>
              <a:t>Integration</a:t>
            </a:r>
            <a:r>
              <a:rPr sz="2100" spc="60" dirty="0">
                <a:latin typeface="Calibri"/>
                <a:cs typeface="Calibri"/>
              </a:rPr>
              <a:t> </a:t>
            </a:r>
            <a:r>
              <a:rPr sz="2100" spc="-5" dirty="0">
                <a:latin typeface="Calibri"/>
                <a:cs typeface="Calibri"/>
              </a:rPr>
              <a:t>Architecture</a:t>
            </a:r>
            <a:endParaRPr sz="2100">
              <a:latin typeface="Calibri"/>
              <a:cs typeface="Calibri"/>
            </a:endParaRPr>
          </a:p>
          <a:p>
            <a:pPr marL="231775" indent="-219075">
              <a:lnSpc>
                <a:spcPct val="100000"/>
              </a:lnSpc>
              <a:spcBef>
                <a:spcPts val="635"/>
              </a:spcBef>
              <a:buFont typeface="Arial MT"/>
              <a:buChar char="•"/>
              <a:tabLst>
                <a:tab pos="231775" algn="l"/>
              </a:tabLst>
            </a:pPr>
            <a:r>
              <a:rPr sz="2100" spc="-20" dirty="0">
                <a:latin typeface="Calibri"/>
                <a:cs typeface="Calibri"/>
              </a:rPr>
              <a:t>Data</a:t>
            </a:r>
            <a:r>
              <a:rPr sz="2100" spc="10" dirty="0">
                <a:latin typeface="Calibri"/>
                <a:cs typeface="Calibri"/>
              </a:rPr>
              <a:t> </a:t>
            </a:r>
            <a:r>
              <a:rPr sz="2100" dirty="0">
                <a:latin typeface="Calibri"/>
                <a:cs typeface="Calibri"/>
              </a:rPr>
              <a:t>Mapping</a:t>
            </a:r>
            <a:r>
              <a:rPr sz="2100" spc="30" dirty="0">
                <a:latin typeface="Calibri"/>
                <a:cs typeface="Calibri"/>
              </a:rPr>
              <a:t> </a:t>
            </a:r>
            <a:r>
              <a:rPr sz="2100" spc="-5" dirty="0">
                <a:latin typeface="Calibri"/>
                <a:cs typeface="Calibri"/>
              </a:rPr>
              <a:t>and</a:t>
            </a:r>
            <a:r>
              <a:rPr sz="2100" spc="-10" dirty="0">
                <a:latin typeface="Calibri"/>
                <a:cs typeface="Calibri"/>
              </a:rPr>
              <a:t> </a:t>
            </a:r>
            <a:r>
              <a:rPr sz="2100" spc="-5" dirty="0">
                <a:latin typeface="Calibri"/>
                <a:cs typeface="Calibri"/>
              </a:rPr>
              <a:t>Transformation</a:t>
            </a:r>
            <a:endParaRPr sz="2100">
              <a:latin typeface="Calibri"/>
              <a:cs typeface="Calibri"/>
            </a:endParaRPr>
          </a:p>
          <a:p>
            <a:pPr marL="231775" indent="-219075">
              <a:lnSpc>
                <a:spcPct val="100000"/>
              </a:lnSpc>
              <a:spcBef>
                <a:spcPts val="635"/>
              </a:spcBef>
              <a:buFont typeface="Arial MT"/>
              <a:buChar char="•"/>
              <a:tabLst>
                <a:tab pos="231775" algn="l"/>
              </a:tabLst>
            </a:pPr>
            <a:r>
              <a:rPr sz="2100" dirty="0">
                <a:latin typeface="Calibri"/>
                <a:cs typeface="Calibri"/>
              </a:rPr>
              <a:t>Develop</a:t>
            </a:r>
            <a:r>
              <a:rPr sz="2100" spc="-15" dirty="0">
                <a:latin typeface="Calibri"/>
                <a:cs typeface="Calibri"/>
              </a:rPr>
              <a:t> </a:t>
            </a:r>
            <a:r>
              <a:rPr sz="2100" spc="-10" dirty="0">
                <a:latin typeface="Calibri"/>
                <a:cs typeface="Calibri"/>
              </a:rPr>
              <a:t>Integration</a:t>
            </a:r>
            <a:r>
              <a:rPr sz="2100" spc="60" dirty="0">
                <a:latin typeface="Calibri"/>
                <a:cs typeface="Calibri"/>
              </a:rPr>
              <a:t> </a:t>
            </a:r>
            <a:r>
              <a:rPr sz="2100" spc="10" dirty="0">
                <a:latin typeface="Calibri"/>
                <a:cs typeface="Calibri"/>
              </a:rPr>
              <a:t>Code</a:t>
            </a:r>
            <a:r>
              <a:rPr sz="2100" spc="-25" dirty="0">
                <a:latin typeface="Calibri"/>
                <a:cs typeface="Calibri"/>
              </a:rPr>
              <a:t> </a:t>
            </a:r>
            <a:r>
              <a:rPr sz="2100" spc="5" dirty="0">
                <a:latin typeface="Calibri"/>
                <a:cs typeface="Calibri"/>
              </a:rPr>
              <a:t>or</a:t>
            </a:r>
            <a:r>
              <a:rPr sz="2100" spc="-15" dirty="0">
                <a:latin typeface="Calibri"/>
                <a:cs typeface="Calibri"/>
              </a:rPr>
              <a:t> </a:t>
            </a:r>
            <a:r>
              <a:rPr sz="2100" dirty="0">
                <a:latin typeface="Calibri"/>
                <a:cs typeface="Calibri"/>
              </a:rPr>
              <a:t>Configurations</a:t>
            </a:r>
            <a:endParaRPr sz="2100">
              <a:latin typeface="Calibri"/>
              <a:cs typeface="Calibri"/>
            </a:endParaRPr>
          </a:p>
          <a:p>
            <a:pPr marL="231775" indent="-219075">
              <a:lnSpc>
                <a:spcPct val="100000"/>
              </a:lnSpc>
              <a:spcBef>
                <a:spcPts val="635"/>
              </a:spcBef>
              <a:buFont typeface="Arial MT"/>
              <a:buChar char="•"/>
              <a:tabLst>
                <a:tab pos="231775" algn="l"/>
              </a:tabLst>
            </a:pPr>
            <a:r>
              <a:rPr sz="2100" spc="-5" dirty="0">
                <a:latin typeface="Calibri"/>
                <a:cs typeface="Calibri"/>
              </a:rPr>
              <a:t>Testing</a:t>
            </a:r>
            <a:r>
              <a:rPr sz="2100" spc="15" dirty="0">
                <a:latin typeface="Calibri"/>
                <a:cs typeface="Calibri"/>
              </a:rPr>
              <a:t> </a:t>
            </a:r>
            <a:r>
              <a:rPr sz="2100" spc="-5" dirty="0">
                <a:latin typeface="Calibri"/>
                <a:cs typeface="Calibri"/>
              </a:rPr>
              <a:t>and</a:t>
            </a:r>
            <a:r>
              <a:rPr sz="2100" spc="-20" dirty="0">
                <a:latin typeface="Calibri"/>
                <a:cs typeface="Calibri"/>
              </a:rPr>
              <a:t> </a:t>
            </a:r>
            <a:r>
              <a:rPr sz="2100" spc="-15" dirty="0">
                <a:latin typeface="Calibri"/>
                <a:cs typeface="Calibri"/>
              </a:rPr>
              <a:t>Validation</a:t>
            </a:r>
            <a:endParaRPr sz="2100">
              <a:latin typeface="Calibri"/>
              <a:cs typeface="Calibri"/>
            </a:endParaRPr>
          </a:p>
          <a:p>
            <a:pPr marL="231775" indent="-219075">
              <a:lnSpc>
                <a:spcPct val="100000"/>
              </a:lnSpc>
              <a:spcBef>
                <a:spcPts val="710"/>
              </a:spcBef>
              <a:buFont typeface="Arial MT"/>
              <a:buChar char="•"/>
              <a:tabLst>
                <a:tab pos="231775" algn="l"/>
              </a:tabLst>
            </a:pPr>
            <a:r>
              <a:rPr sz="2100" spc="-5" dirty="0">
                <a:latin typeface="Calibri"/>
                <a:cs typeface="Calibri"/>
              </a:rPr>
              <a:t>Security</a:t>
            </a:r>
            <a:r>
              <a:rPr sz="2100" spc="-15" dirty="0">
                <a:latin typeface="Calibri"/>
                <a:cs typeface="Calibri"/>
              </a:rPr>
              <a:t> </a:t>
            </a:r>
            <a:r>
              <a:rPr sz="2100" spc="-5" dirty="0">
                <a:latin typeface="Calibri"/>
                <a:cs typeface="Calibri"/>
              </a:rPr>
              <a:t>and</a:t>
            </a:r>
            <a:r>
              <a:rPr sz="2100" spc="-10" dirty="0">
                <a:latin typeface="Calibri"/>
                <a:cs typeface="Calibri"/>
              </a:rPr>
              <a:t> </a:t>
            </a:r>
            <a:r>
              <a:rPr sz="2100" spc="-5" dirty="0">
                <a:latin typeface="Calibri"/>
                <a:cs typeface="Calibri"/>
              </a:rPr>
              <a:t>Logging</a:t>
            </a:r>
            <a:endParaRPr sz="2100">
              <a:latin typeface="Calibri"/>
              <a:cs typeface="Calibri"/>
            </a:endParaRPr>
          </a:p>
          <a:p>
            <a:pPr marL="231775" indent="-219075">
              <a:lnSpc>
                <a:spcPct val="100000"/>
              </a:lnSpc>
              <a:spcBef>
                <a:spcPts val="635"/>
              </a:spcBef>
              <a:buFont typeface="Arial MT"/>
              <a:buChar char="•"/>
              <a:tabLst>
                <a:tab pos="231775" algn="l"/>
              </a:tabLst>
            </a:pPr>
            <a:r>
              <a:rPr sz="2100" dirty="0">
                <a:latin typeface="Calibri"/>
                <a:cs typeface="Calibri"/>
              </a:rPr>
              <a:t>User</a:t>
            </a:r>
            <a:r>
              <a:rPr sz="2100" spc="-5" dirty="0">
                <a:latin typeface="Calibri"/>
                <a:cs typeface="Calibri"/>
              </a:rPr>
              <a:t> Training</a:t>
            </a:r>
            <a:r>
              <a:rPr sz="2100" spc="35" dirty="0">
                <a:latin typeface="Calibri"/>
                <a:cs typeface="Calibri"/>
              </a:rPr>
              <a:t> </a:t>
            </a:r>
            <a:r>
              <a:rPr sz="2100" spc="-5" dirty="0">
                <a:latin typeface="Calibri"/>
                <a:cs typeface="Calibri"/>
              </a:rPr>
              <a:t>and </a:t>
            </a:r>
            <a:r>
              <a:rPr sz="2100" spc="-10" dirty="0">
                <a:latin typeface="Calibri"/>
                <a:cs typeface="Calibri"/>
              </a:rPr>
              <a:t>Documentation</a:t>
            </a:r>
            <a:endParaRPr sz="2100">
              <a:latin typeface="Calibri"/>
              <a:cs typeface="Calibri"/>
            </a:endParaRPr>
          </a:p>
          <a:p>
            <a:pPr marL="231775" indent="-219075">
              <a:lnSpc>
                <a:spcPct val="100000"/>
              </a:lnSpc>
              <a:spcBef>
                <a:spcPts val="635"/>
              </a:spcBef>
              <a:buFont typeface="Arial MT"/>
              <a:buChar char="•"/>
              <a:tabLst>
                <a:tab pos="231775" algn="l"/>
              </a:tabLst>
            </a:pPr>
            <a:r>
              <a:rPr sz="2100" dirty="0">
                <a:latin typeface="Calibri"/>
                <a:cs typeface="Calibri"/>
              </a:rPr>
              <a:t>Change</a:t>
            </a:r>
            <a:r>
              <a:rPr sz="2100" spc="-55" dirty="0">
                <a:latin typeface="Calibri"/>
                <a:cs typeface="Calibri"/>
              </a:rPr>
              <a:t> </a:t>
            </a:r>
            <a:r>
              <a:rPr sz="2100" spc="-5" dirty="0">
                <a:latin typeface="Calibri"/>
                <a:cs typeface="Calibri"/>
              </a:rPr>
              <a:t>Management</a:t>
            </a:r>
            <a:endParaRPr sz="2100">
              <a:latin typeface="Calibri"/>
              <a:cs typeface="Calibri"/>
            </a:endParaRPr>
          </a:p>
          <a:p>
            <a:pPr marL="231775" indent="-219075">
              <a:lnSpc>
                <a:spcPct val="100000"/>
              </a:lnSpc>
              <a:spcBef>
                <a:spcPts val="635"/>
              </a:spcBef>
              <a:buFont typeface="Arial MT"/>
              <a:buChar char="•"/>
              <a:tabLst>
                <a:tab pos="231775" algn="l"/>
              </a:tabLst>
            </a:pPr>
            <a:r>
              <a:rPr sz="2100" spc="-10" dirty="0">
                <a:latin typeface="Calibri"/>
                <a:cs typeface="Calibri"/>
              </a:rPr>
              <a:t>Communication</a:t>
            </a:r>
            <a:r>
              <a:rPr sz="2100" spc="45" dirty="0">
                <a:latin typeface="Calibri"/>
                <a:cs typeface="Calibri"/>
              </a:rPr>
              <a:t> </a:t>
            </a:r>
            <a:r>
              <a:rPr sz="2100" spc="-5" dirty="0">
                <a:latin typeface="Calibri"/>
                <a:cs typeface="Calibri"/>
              </a:rPr>
              <a:t>and</a:t>
            </a:r>
            <a:r>
              <a:rPr sz="2100" spc="-15" dirty="0">
                <a:latin typeface="Calibri"/>
                <a:cs typeface="Calibri"/>
              </a:rPr>
              <a:t> </a:t>
            </a:r>
            <a:r>
              <a:rPr sz="2100" dirty="0">
                <a:latin typeface="Calibri"/>
                <a:cs typeface="Calibri"/>
              </a:rPr>
              <a:t>Reporting</a:t>
            </a:r>
            <a:endParaRPr sz="210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Text Placeholder 3"/>
          <p:cNvSpPr>
            <a:spLocks noGrp="1"/>
          </p:cNvSpPr>
          <p:nvPr>
            <p:ph type="body" idx="1"/>
          </p:nvPr>
        </p:nvSpPr>
        <p:spPr>
          <a:xfrm>
            <a:off x="1297304" y="1561464"/>
            <a:ext cx="9597390" cy="4462760"/>
          </a:xfrm>
        </p:spPr>
        <p:txBody>
          <a:bodyPr/>
          <a:lstStyle/>
          <a:p>
            <a:r>
              <a:rPr lang="en-IN" sz="3200" b="1" dirty="0" smtClean="0"/>
              <a:t>PYTHON CODE</a:t>
            </a:r>
          </a:p>
          <a:p>
            <a:endParaRPr lang="en-IN" dirty="0" smtClean="0"/>
          </a:p>
          <a:p>
            <a:r>
              <a:rPr lang="en-IN" dirty="0" smtClean="0"/>
              <a:t># </a:t>
            </a:r>
            <a:r>
              <a:rPr lang="en-IN" dirty="0" smtClean="0"/>
              <a:t>SPDX-</a:t>
            </a:r>
            <a:r>
              <a:rPr lang="en-IN" dirty="0" err="1" smtClean="0"/>
              <a:t>FileCopyrightText</a:t>
            </a:r>
            <a:r>
              <a:rPr lang="en-IN" dirty="0" smtClean="0"/>
              <a:t>: 2018 Brent </a:t>
            </a:r>
            <a:r>
              <a:rPr lang="en-IN" dirty="0" err="1" smtClean="0"/>
              <a:t>Rubell</a:t>
            </a:r>
            <a:r>
              <a:rPr lang="en-IN" dirty="0" smtClean="0"/>
              <a:t> for </a:t>
            </a:r>
            <a:r>
              <a:rPr lang="en-IN" dirty="0" err="1" smtClean="0"/>
              <a:t>Adafruit</a:t>
            </a:r>
            <a:r>
              <a:rPr lang="en-IN" dirty="0" smtClean="0"/>
              <a:t> Industries  </a:t>
            </a:r>
          </a:p>
          <a:p>
            <a:r>
              <a:rPr lang="en-IN" dirty="0" smtClean="0"/>
              <a:t> </a:t>
            </a:r>
            <a:r>
              <a:rPr lang="en-IN" dirty="0" smtClean="0"/>
              <a:t># SPDX-License-Identifier: MIT  </a:t>
            </a:r>
            <a:endParaRPr lang="en-IN" dirty="0" smtClean="0"/>
          </a:p>
          <a:p>
            <a:r>
              <a:rPr lang="en-IN" dirty="0" smtClean="0"/>
              <a:t> </a:t>
            </a:r>
            <a:r>
              <a:rPr lang="en-IN" dirty="0" smtClean="0"/>
              <a:t># </a:t>
            </a:r>
            <a:r>
              <a:rPr lang="en-IN" dirty="0" err="1" smtClean="0"/>
              <a:t>Adafruit</a:t>
            </a:r>
            <a:r>
              <a:rPr lang="en-IN" dirty="0" smtClean="0"/>
              <a:t> IO Environmental Monitor for Feather or Raspberry Pi </a:t>
            </a:r>
            <a:r>
              <a:rPr lang="en-IN" dirty="0" smtClean="0"/>
              <a:t>– </a:t>
            </a:r>
          </a:p>
          <a:p>
            <a:r>
              <a:rPr lang="en-IN" dirty="0" smtClean="0"/>
              <a:t> </a:t>
            </a:r>
            <a:r>
              <a:rPr lang="en-IN" dirty="0" smtClean="0"/>
              <a:t># an internet-enabled environmental monitor    </a:t>
            </a:r>
            <a:endParaRPr lang="en-IN" dirty="0" smtClean="0"/>
          </a:p>
          <a:p>
            <a:r>
              <a:rPr lang="en-IN" dirty="0" smtClean="0"/>
              <a:t># </a:t>
            </a:r>
            <a:r>
              <a:rPr lang="en-IN" dirty="0" smtClean="0"/>
              <a:t>Import standard python modules  import time    </a:t>
            </a:r>
            <a:endParaRPr lang="en-IN" dirty="0" smtClean="0"/>
          </a:p>
          <a:p>
            <a:r>
              <a:rPr lang="en-IN" dirty="0" smtClean="0"/>
              <a:t># </a:t>
            </a:r>
            <a:r>
              <a:rPr lang="en-IN" dirty="0" smtClean="0"/>
              <a:t>import </a:t>
            </a:r>
            <a:r>
              <a:rPr lang="en-IN" dirty="0" err="1" smtClean="0"/>
              <a:t>Adafruit</a:t>
            </a:r>
            <a:r>
              <a:rPr lang="en-IN" dirty="0" smtClean="0"/>
              <a:t> </a:t>
            </a:r>
            <a:r>
              <a:rPr lang="en-IN" dirty="0" err="1" smtClean="0"/>
              <a:t>Blinka</a:t>
            </a:r>
            <a:r>
              <a:rPr lang="en-IN" dirty="0" smtClean="0"/>
              <a:t>  import board  import </a:t>
            </a:r>
            <a:r>
              <a:rPr lang="en-IN" dirty="0" err="1" smtClean="0"/>
              <a:t>busio</a:t>
            </a:r>
            <a:r>
              <a:rPr lang="en-IN" dirty="0" smtClean="0"/>
              <a:t> </a:t>
            </a:r>
            <a:endParaRPr lang="en-IN" dirty="0" smtClean="0"/>
          </a:p>
          <a:p>
            <a:r>
              <a:rPr lang="en-IN" dirty="0" smtClean="0"/>
              <a:t> # import </a:t>
            </a:r>
            <a:r>
              <a:rPr lang="en-IN" dirty="0" err="1" smtClean="0"/>
              <a:t>CircuitPython</a:t>
            </a:r>
            <a:r>
              <a:rPr lang="en-IN" dirty="0" smtClean="0"/>
              <a:t> sensor libraries  </a:t>
            </a:r>
            <a:endParaRPr lang="en-IN" dirty="0" smtClean="0"/>
          </a:p>
          <a:p>
            <a:r>
              <a:rPr lang="en-IN" dirty="0" smtClean="0"/>
              <a:t>import </a:t>
            </a:r>
            <a:r>
              <a:rPr lang="en-IN" dirty="0" smtClean="0"/>
              <a:t>adafruit_sgp30  </a:t>
            </a:r>
            <a:endParaRPr lang="en-IN" dirty="0" smtClean="0"/>
          </a:p>
          <a:p>
            <a:r>
              <a:rPr lang="en-IN" dirty="0" smtClean="0"/>
              <a:t>import </a:t>
            </a:r>
            <a:r>
              <a:rPr lang="en-IN" dirty="0" smtClean="0"/>
              <a:t>adafruit_veml6070  from adafruit_bme280 import basic as adafruit_bme280    </a:t>
            </a:r>
            <a:endParaRPr lang="en-IN" dirty="0" smtClean="0"/>
          </a:p>
          <a:p>
            <a:r>
              <a:rPr lang="en-IN" dirty="0" smtClean="0"/>
              <a:t># </a:t>
            </a:r>
            <a:r>
              <a:rPr lang="en-IN" dirty="0" smtClean="0"/>
              <a:t>import </a:t>
            </a:r>
            <a:r>
              <a:rPr lang="en-IN" dirty="0" err="1" smtClean="0"/>
              <a:t>Adafruit</a:t>
            </a:r>
            <a:r>
              <a:rPr lang="en-IN" dirty="0" smtClean="0"/>
              <a:t> IO REST client  from </a:t>
            </a:r>
            <a:r>
              <a:rPr lang="en-IN" dirty="0" err="1" smtClean="0"/>
              <a:t>Adafruit_IO</a:t>
            </a:r>
            <a:r>
              <a:rPr lang="en-IN" dirty="0" smtClean="0"/>
              <a:t> import Client, Feed, </a:t>
            </a:r>
            <a:r>
              <a:rPr lang="en-IN" dirty="0" err="1" smtClean="0"/>
              <a:t>RequestError</a:t>
            </a:r>
            <a:r>
              <a:rPr lang="en-IN" dirty="0" smtClean="0"/>
              <a:t>    # loop timeout, in seconds.  LOOP_DELAY = 10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a:xfrm>
            <a:off x="1297304" y="1561464"/>
            <a:ext cx="9597390" cy="4962897"/>
          </a:xfrm>
        </p:spPr>
        <p:txBody>
          <a:bodyPr/>
          <a:lstStyle/>
          <a:p>
            <a:r>
              <a:rPr lang="en-IN" dirty="0" smtClean="0"/>
              <a:t> try: </a:t>
            </a:r>
            <a:r>
              <a:rPr lang="en-IN" dirty="0" smtClean="0"/>
              <a:t/>
            </a:r>
            <a:br>
              <a:rPr lang="en-IN" dirty="0" smtClean="0"/>
            </a:br>
            <a:r>
              <a:rPr lang="en-IN" dirty="0" smtClean="0"/>
              <a:t># </a:t>
            </a:r>
            <a:r>
              <a:rPr lang="en-IN" dirty="0" smtClean="0"/>
              <a:t>if we already have the feeds, assign them.     </a:t>
            </a:r>
            <a:endParaRPr lang="en-IN" dirty="0" smtClean="0"/>
          </a:p>
          <a:p>
            <a:r>
              <a:rPr lang="en-IN" dirty="0" smtClean="0"/>
              <a:t> </a:t>
            </a:r>
            <a:r>
              <a:rPr lang="en-IN" dirty="0" err="1" smtClean="0"/>
              <a:t>tvoc_feed</a:t>
            </a:r>
            <a:r>
              <a:rPr lang="en-IN" dirty="0" smtClean="0"/>
              <a:t> = </a:t>
            </a:r>
            <a:r>
              <a:rPr lang="en-IN" dirty="0" err="1" smtClean="0"/>
              <a:t>aio.feeds</a:t>
            </a:r>
            <a:r>
              <a:rPr lang="en-IN" dirty="0" smtClean="0"/>
              <a:t>('</a:t>
            </a:r>
            <a:r>
              <a:rPr lang="en-IN" dirty="0" err="1" smtClean="0"/>
              <a:t>tvoc</a:t>
            </a:r>
            <a:r>
              <a:rPr lang="en-IN" dirty="0" smtClean="0"/>
              <a:t>')      eCO2_feed = </a:t>
            </a:r>
            <a:r>
              <a:rPr lang="en-IN" dirty="0" err="1" smtClean="0"/>
              <a:t>aio.feeds</a:t>
            </a:r>
            <a:r>
              <a:rPr lang="en-IN" dirty="0" smtClean="0"/>
              <a:t>('eco2')      </a:t>
            </a:r>
            <a:endParaRPr lang="en-IN" dirty="0" smtClean="0"/>
          </a:p>
          <a:p>
            <a:r>
              <a:rPr lang="en-IN" dirty="0" err="1" smtClean="0"/>
              <a:t>uv_feed</a:t>
            </a:r>
            <a:r>
              <a:rPr lang="en-IN" dirty="0" smtClean="0"/>
              <a:t> </a:t>
            </a:r>
            <a:r>
              <a:rPr lang="en-IN" dirty="0" smtClean="0"/>
              <a:t>= </a:t>
            </a:r>
            <a:r>
              <a:rPr lang="en-IN" dirty="0" err="1" smtClean="0"/>
              <a:t>aio.feeds</a:t>
            </a:r>
            <a:r>
              <a:rPr lang="en-IN" dirty="0" smtClean="0"/>
              <a:t>('</a:t>
            </a:r>
            <a:r>
              <a:rPr lang="en-IN" dirty="0" err="1" smtClean="0"/>
              <a:t>uv</a:t>
            </a:r>
            <a:r>
              <a:rPr lang="en-IN" dirty="0" smtClean="0"/>
              <a:t>')    </a:t>
            </a:r>
            <a:endParaRPr lang="en-IN" dirty="0" smtClean="0"/>
          </a:p>
          <a:p>
            <a:r>
              <a:rPr lang="en-IN" dirty="0" smtClean="0"/>
              <a:t>  </a:t>
            </a:r>
            <a:r>
              <a:rPr lang="en-IN" dirty="0" err="1" smtClean="0"/>
              <a:t>temperature_feed</a:t>
            </a:r>
            <a:r>
              <a:rPr lang="en-IN" dirty="0" smtClean="0"/>
              <a:t> = </a:t>
            </a:r>
            <a:r>
              <a:rPr lang="en-IN" dirty="0" err="1" smtClean="0"/>
              <a:t>aio.feeds</a:t>
            </a:r>
            <a:r>
              <a:rPr lang="en-IN" dirty="0" smtClean="0"/>
              <a:t>('temperature')      </a:t>
            </a:r>
            <a:r>
              <a:rPr lang="en-IN" dirty="0" err="1" smtClean="0"/>
              <a:t>humidity_feed</a:t>
            </a:r>
            <a:r>
              <a:rPr lang="en-IN" dirty="0" smtClean="0"/>
              <a:t> = </a:t>
            </a:r>
            <a:r>
              <a:rPr lang="en-IN" dirty="0" err="1" smtClean="0"/>
              <a:t>aio.feeds</a:t>
            </a:r>
            <a:r>
              <a:rPr lang="en-IN" dirty="0" smtClean="0"/>
              <a:t>('humidity')      </a:t>
            </a:r>
            <a:endParaRPr lang="en-IN" dirty="0" smtClean="0"/>
          </a:p>
          <a:p>
            <a:r>
              <a:rPr lang="en-IN" dirty="0" err="1" smtClean="0"/>
              <a:t>pressure_feed</a:t>
            </a:r>
            <a:r>
              <a:rPr lang="en-IN" dirty="0" smtClean="0"/>
              <a:t> </a:t>
            </a:r>
            <a:r>
              <a:rPr lang="en-IN" dirty="0" smtClean="0"/>
              <a:t>= </a:t>
            </a:r>
            <a:r>
              <a:rPr lang="en-IN" dirty="0" err="1" smtClean="0"/>
              <a:t>aio.feeds</a:t>
            </a:r>
            <a:r>
              <a:rPr lang="en-IN" dirty="0" smtClean="0"/>
              <a:t>('pressure')      </a:t>
            </a:r>
            <a:endParaRPr lang="en-IN" dirty="0" smtClean="0"/>
          </a:p>
          <a:p>
            <a:r>
              <a:rPr lang="en-IN" dirty="0" err="1" smtClean="0"/>
              <a:t>altitude_feed</a:t>
            </a:r>
            <a:r>
              <a:rPr lang="en-IN" dirty="0" smtClean="0"/>
              <a:t> </a:t>
            </a:r>
            <a:r>
              <a:rPr lang="en-IN" dirty="0" smtClean="0"/>
              <a:t>= </a:t>
            </a:r>
            <a:r>
              <a:rPr lang="en-IN" dirty="0" err="1" smtClean="0"/>
              <a:t>aio.feeds</a:t>
            </a:r>
            <a:r>
              <a:rPr lang="en-IN" dirty="0" smtClean="0"/>
              <a:t>('altitude')  except </a:t>
            </a:r>
            <a:r>
              <a:rPr lang="en-IN" dirty="0" err="1" smtClean="0"/>
              <a:t>RequestError</a:t>
            </a:r>
            <a:r>
              <a:rPr lang="en-IN" dirty="0" smtClean="0"/>
              <a:t>: # if we don't, create and assign them.      </a:t>
            </a:r>
            <a:r>
              <a:rPr lang="en-IN" dirty="0" err="1" smtClean="0"/>
              <a:t>tvoc_feed</a:t>
            </a:r>
            <a:r>
              <a:rPr lang="en-IN" dirty="0" smtClean="0"/>
              <a:t> = </a:t>
            </a:r>
            <a:r>
              <a:rPr lang="en-IN" dirty="0" err="1" smtClean="0"/>
              <a:t>aio.create_feed</a:t>
            </a:r>
            <a:r>
              <a:rPr lang="en-IN" dirty="0" smtClean="0"/>
              <a:t>(Feed(name='</a:t>
            </a:r>
            <a:r>
              <a:rPr lang="en-IN" dirty="0" err="1" smtClean="0"/>
              <a:t>tvoc</a:t>
            </a:r>
            <a:r>
              <a:rPr lang="en-IN" dirty="0" smtClean="0"/>
              <a:t>'))      eCO2_feed = </a:t>
            </a:r>
            <a:r>
              <a:rPr lang="en-IN" dirty="0" err="1" smtClean="0"/>
              <a:t>aio.create_feed</a:t>
            </a:r>
            <a:r>
              <a:rPr lang="en-IN" dirty="0" smtClean="0"/>
              <a:t>(Feed(name='eco2'))      </a:t>
            </a:r>
            <a:endParaRPr lang="en-IN" dirty="0" smtClean="0"/>
          </a:p>
          <a:p>
            <a:r>
              <a:rPr lang="en-IN" dirty="0" err="1" smtClean="0"/>
              <a:t>uv_feed</a:t>
            </a:r>
            <a:r>
              <a:rPr lang="en-IN" dirty="0" smtClean="0"/>
              <a:t> </a:t>
            </a:r>
            <a:r>
              <a:rPr lang="en-IN" dirty="0" smtClean="0"/>
              <a:t>= </a:t>
            </a:r>
            <a:r>
              <a:rPr lang="en-IN" dirty="0" err="1" smtClean="0"/>
              <a:t>aio.create_feed</a:t>
            </a:r>
            <a:r>
              <a:rPr lang="en-IN" dirty="0" smtClean="0"/>
              <a:t>(Feed(name='</a:t>
            </a:r>
            <a:r>
              <a:rPr lang="en-IN" dirty="0" err="1" smtClean="0"/>
              <a:t>uv</a:t>
            </a:r>
            <a:r>
              <a:rPr lang="en-IN" dirty="0" smtClean="0"/>
              <a:t>'))      </a:t>
            </a:r>
            <a:r>
              <a:rPr lang="en-IN" dirty="0" err="1" smtClean="0"/>
              <a:t>temperature_feed</a:t>
            </a:r>
            <a:r>
              <a:rPr lang="en-IN" dirty="0" smtClean="0"/>
              <a:t> = </a:t>
            </a:r>
            <a:r>
              <a:rPr lang="en-IN" dirty="0" err="1" smtClean="0"/>
              <a:t>aio.create_feed</a:t>
            </a:r>
            <a:r>
              <a:rPr lang="en-IN" dirty="0" smtClean="0"/>
              <a:t>(Feed(name='temperature'))      </a:t>
            </a:r>
            <a:r>
              <a:rPr lang="en-IN" dirty="0" err="1" smtClean="0"/>
              <a:t>humidity_feed</a:t>
            </a:r>
            <a:r>
              <a:rPr lang="en-IN" dirty="0" smtClean="0"/>
              <a:t> = </a:t>
            </a:r>
            <a:r>
              <a:rPr lang="en-IN" dirty="0" err="1" smtClean="0"/>
              <a:t>aio.create_feed</a:t>
            </a:r>
            <a:r>
              <a:rPr lang="en-IN" dirty="0" smtClean="0"/>
              <a:t>(Feed(name='humidity'))      </a:t>
            </a:r>
            <a:r>
              <a:rPr lang="en-IN" dirty="0" err="1" smtClean="0"/>
              <a:t>pressure_feed</a:t>
            </a:r>
            <a:r>
              <a:rPr lang="en-IN" dirty="0" smtClean="0"/>
              <a:t> = </a:t>
            </a:r>
            <a:r>
              <a:rPr lang="en-IN" dirty="0" err="1" smtClean="0"/>
              <a:t>aio.create_feed</a:t>
            </a:r>
            <a:r>
              <a:rPr lang="en-IN" dirty="0" smtClean="0"/>
              <a:t>(Feed(name='pressure'))      </a:t>
            </a:r>
            <a:r>
              <a:rPr lang="en-IN" dirty="0" err="1" smtClean="0"/>
              <a:t>altitude_feed</a:t>
            </a:r>
            <a:r>
              <a:rPr lang="en-IN" dirty="0" smtClean="0"/>
              <a:t> = </a:t>
            </a:r>
            <a:r>
              <a:rPr lang="en-IN" dirty="0" err="1" smtClean="0"/>
              <a:t>aio.create_feed</a:t>
            </a:r>
            <a:r>
              <a:rPr lang="en-IN" dirty="0" smtClean="0"/>
              <a:t>(Feed(name='altitude'))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a:xfrm>
            <a:off x="1297304" y="1561464"/>
            <a:ext cx="9597390" cy="4632037"/>
          </a:xfrm>
        </p:spPr>
        <p:txBody>
          <a:bodyPr/>
          <a:lstStyle/>
          <a:p>
            <a:r>
              <a:rPr lang="en-IN" dirty="0" smtClean="0"/>
              <a:t> # Create </a:t>
            </a:r>
            <a:r>
              <a:rPr lang="en-IN" dirty="0" err="1" smtClean="0"/>
              <a:t>busio</a:t>
            </a:r>
            <a:r>
              <a:rPr lang="en-IN" dirty="0" smtClean="0"/>
              <a:t> I2C  </a:t>
            </a:r>
            <a:r>
              <a:rPr lang="en-IN" dirty="0" err="1" smtClean="0"/>
              <a:t>i2c</a:t>
            </a:r>
            <a:r>
              <a:rPr lang="en-IN" dirty="0" smtClean="0"/>
              <a:t> = busio.I2C(board.SCL, board.SDA)  </a:t>
            </a:r>
            <a:endParaRPr lang="en-IN" dirty="0" smtClean="0"/>
          </a:p>
          <a:p>
            <a:r>
              <a:rPr lang="en-IN" dirty="0" smtClean="0"/>
              <a:t># </a:t>
            </a:r>
            <a:r>
              <a:rPr lang="en-IN" dirty="0" smtClean="0"/>
              <a:t>Create VEML6070 object.  </a:t>
            </a:r>
            <a:r>
              <a:rPr lang="en-IN" dirty="0" err="1" smtClean="0"/>
              <a:t>uv</a:t>
            </a:r>
            <a:r>
              <a:rPr lang="en-IN" dirty="0" smtClean="0"/>
              <a:t> = adafruit_veml6070.VEML6070(i2c) </a:t>
            </a:r>
            <a:endParaRPr lang="en-IN" dirty="0" smtClean="0"/>
          </a:p>
          <a:p>
            <a:r>
              <a:rPr lang="en-IN" dirty="0" smtClean="0"/>
              <a:t> </a:t>
            </a:r>
            <a:r>
              <a:rPr lang="en-IN" dirty="0" smtClean="0"/>
              <a:t># Create BME280 object.  bme280 = adafruit_bme280.Adafruit_BME280_I2C(i2c)  bme280.sea_level_pressure = 1013.25  </a:t>
            </a:r>
            <a:endParaRPr lang="en-IN" dirty="0" smtClean="0"/>
          </a:p>
          <a:p>
            <a:r>
              <a:rPr lang="en-IN" dirty="0" smtClean="0"/>
              <a:t># </a:t>
            </a:r>
            <a:r>
              <a:rPr lang="en-IN" dirty="0" smtClean="0"/>
              <a:t>Create SGP30 object using I2C.  sgp30 = adafruit_sgp30.Adafruit_SGP30(i2c)  sgp30.iaq_init()  sgp30.set_iaq_baseline(0x8973, 0x8aae) </a:t>
            </a:r>
            <a:endParaRPr lang="en-IN" dirty="0" smtClean="0"/>
          </a:p>
          <a:p>
            <a:r>
              <a:rPr lang="en-IN" dirty="0" smtClean="0"/>
              <a:t># Sample VEML6070  def </a:t>
            </a:r>
            <a:r>
              <a:rPr lang="en-IN" dirty="0" err="1" smtClean="0"/>
              <a:t>sample_VEML</a:t>
            </a:r>
            <a:r>
              <a:rPr lang="en-IN" dirty="0" smtClean="0"/>
              <a:t>():     </a:t>
            </a:r>
            <a:endParaRPr lang="en-IN" dirty="0" smtClean="0"/>
          </a:p>
          <a:p>
            <a:r>
              <a:rPr lang="en-IN" dirty="0" smtClean="0"/>
              <a:t> </a:t>
            </a:r>
            <a:r>
              <a:rPr lang="en-IN" dirty="0" smtClean="0"/>
              <a:t>for _ in range(10):          </a:t>
            </a:r>
            <a:endParaRPr lang="en-IN" dirty="0" smtClean="0"/>
          </a:p>
          <a:p>
            <a:r>
              <a:rPr lang="en-IN" dirty="0" err="1" smtClean="0"/>
              <a:t>uv_raw</a:t>
            </a:r>
            <a:r>
              <a:rPr lang="en-IN" dirty="0" smtClean="0"/>
              <a:t> </a:t>
            </a:r>
            <a:r>
              <a:rPr lang="en-IN" dirty="0" smtClean="0"/>
              <a:t>= </a:t>
            </a:r>
            <a:r>
              <a:rPr lang="en-IN" dirty="0" err="1" smtClean="0"/>
              <a:t>uv.uv_raw</a:t>
            </a:r>
            <a:r>
              <a:rPr lang="en-IN" dirty="0" smtClean="0"/>
              <a:t>      return </a:t>
            </a:r>
            <a:r>
              <a:rPr lang="en-IN" dirty="0" err="1" smtClean="0"/>
              <a:t>uv_raw</a:t>
            </a:r>
            <a:r>
              <a:rPr lang="en-IN" dirty="0" smtClean="0"/>
              <a:t>    </a:t>
            </a:r>
            <a:endParaRPr lang="en-IN" dirty="0" smtClean="0"/>
          </a:p>
          <a:p>
            <a:r>
              <a:rPr lang="en-IN" dirty="0" smtClean="0"/>
              <a:t>while </a:t>
            </a:r>
            <a:r>
              <a:rPr lang="en-IN" dirty="0" smtClean="0"/>
              <a:t>True:  </a:t>
            </a:r>
            <a:endParaRPr lang="en-IN" dirty="0" smtClean="0"/>
          </a:p>
          <a:p>
            <a:r>
              <a:rPr lang="en-IN" dirty="0" smtClean="0"/>
              <a:t>    </a:t>
            </a:r>
            <a:r>
              <a:rPr lang="en-IN" dirty="0" smtClean="0"/>
              <a:t>print('Reading sensors...')   </a:t>
            </a:r>
            <a:endParaRPr lang="en-IN" dirty="0" smtClean="0"/>
          </a:p>
          <a:p>
            <a:r>
              <a:rPr lang="en-IN" dirty="0" smtClean="0"/>
              <a:t>   </a:t>
            </a:r>
            <a:r>
              <a:rPr lang="en-IN" dirty="0" smtClean="0"/>
              <a:t># Read SGP30.      </a:t>
            </a:r>
            <a:endParaRPr lang="en-IN" dirty="0" smtClean="0"/>
          </a:p>
          <a:p>
            <a:r>
              <a:rPr lang="en-IN" dirty="0" smtClean="0"/>
              <a:t>eCO2_data </a:t>
            </a:r>
            <a:r>
              <a:rPr lang="en-IN" dirty="0" smtClean="0"/>
              <a:t>= sgp30.eCO2     </a:t>
            </a:r>
            <a:endParaRPr lang="en-IN" dirty="0" smtClean="0"/>
          </a:p>
          <a:p>
            <a:r>
              <a:rPr lang="en-IN" dirty="0" smtClean="0"/>
              <a:t> </a:t>
            </a:r>
            <a:r>
              <a:rPr lang="en-IN" dirty="0" err="1" smtClean="0"/>
              <a:t>tvoc_data</a:t>
            </a:r>
            <a:r>
              <a:rPr lang="en-IN" dirty="0" smtClean="0"/>
              <a:t> = sgp30.TVOC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a:xfrm>
            <a:off x="1297304" y="1561464"/>
            <a:ext cx="9597390" cy="4962897"/>
          </a:xfrm>
        </p:spPr>
        <p:txBody>
          <a:bodyPr/>
          <a:lstStyle/>
          <a:p>
            <a:r>
              <a:rPr lang="en-IN" dirty="0" err="1" smtClean="0"/>
              <a:t>uv_data</a:t>
            </a:r>
            <a:r>
              <a:rPr lang="en-IN" dirty="0" smtClean="0"/>
              <a:t> = </a:t>
            </a:r>
            <a:r>
              <a:rPr lang="en-IN" dirty="0" err="1" smtClean="0"/>
              <a:t>sample_VEML</a:t>
            </a:r>
            <a:r>
              <a:rPr lang="en-IN" dirty="0" smtClean="0"/>
              <a:t>()       </a:t>
            </a:r>
            <a:endParaRPr lang="en-IN" dirty="0" smtClean="0"/>
          </a:p>
          <a:p>
            <a:r>
              <a:rPr lang="en-IN" dirty="0" smtClean="0"/>
              <a:t> </a:t>
            </a:r>
            <a:r>
              <a:rPr lang="en-IN" dirty="0" smtClean="0"/>
              <a:t># Read BME280.      </a:t>
            </a:r>
            <a:r>
              <a:rPr lang="en-IN" dirty="0" err="1" smtClean="0"/>
              <a:t>temp_data</a:t>
            </a:r>
            <a:r>
              <a:rPr lang="en-IN" dirty="0" smtClean="0"/>
              <a:t> = bme280.temperature    </a:t>
            </a:r>
            <a:endParaRPr lang="en-IN" dirty="0" smtClean="0"/>
          </a:p>
          <a:p>
            <a:r>
              <a:rPr lang="en-IN" dirty="0" smtClean="0"/>
              <a:t>  </a:t>
            </a:r>
            <a:r>
              <a:rPr lang="en-IN" dirty="0" smtClean="0"/>
              <a:t># convert temperature (C-&gt;F)      </a:t>
            </a:r>
            <a:endParaRPr lang="en-IN" dirty="0" smtClean="0"/>
          </a:p>
          <a:p>
            <a:r>
              <a:rPr lang="en-IN" dirty="0" err="1" smtClean="0"/>
              <a:t>temp_data</a:t>
            </a:r>
            <a:r>
              <a:rPr lang="en-IN" dirty="0" smtClean="0"/>
              <a:t> </a:t>
            </a:r>
            <a:r>
              <a:rPr lang="en-IN" dirty="0" smtClean="0"/>
              <a:t>= </a:t>
            </a:r>
            <a:r>
              <a:rPr lang="en-IN" dirty="0" err="1" smtClean="0"/>
              <a:t>int</a:t>
            </a:r>
            <a:r>
              <a:rPr lang="en-IN" dirty="0" smtClean="0"/>
              <a:t>(</a:t>
            </a:r>
            <a:r>
              <a:rPr lang="en-IN" dirty="0" err="1" smtClean="0"/>
              <a:t>temp_data</a:t>
            </a:r>
            <a:r>
              <a:rPr lang="en-IN" dirty="0" smtClean="0"/>
              <a:t>) * 1.8 + 32    </a:t>
            </a:r>
            <a:endParaRPr lang="en-IN" dirty="0" smtClean="0"/>
          </a:p>
          <a:p>
            <a:r>
              <a:rPr lang="en-IN" dirty="0" smtClean="0"/>
              <a:t>  </a:t>
            </a:r>
            <a:r>
              <a:rPr lang="en-IN" dirty="0" err="1" smtClean="0"/>
              <a:t>humid_data</a:t>
            </a:r>
            <a:r>
              <a:rPr lang="en-IN" dirty="0" smtClean="0"/>
              <a:t> = bme280.humidity      </a:t>
            </a:r>
            <a:r>
              <a:rPr lang="en-IN" dirty="0" err="1" smtClean="0"/>
              <a:t>pressure_data</a:t>
            </a:r>
            <a:r>
              <a:rPr lang="en-IN" dirty="0" smtClean="0"/>
              <a:t> = bme280.pressure     </a:t>
            </a:r>
            <a:endParaRPr lang="en-IN" dirty="0" smtClean="0"/>
          </a:p>
          <a:p>
            <a:r>
              <a:rPr lang="en-IN" dirty="0" smtClean="0"/>
              <a:t> </a:t>
            </a:r>
            <a:r>
              <a:rPr lang="en-IN" dirty="0" err="1" smtClean="0"/>
              <a:t>alt_data</a:t>
            </a:r>
            <a:r>
              <a:rPr lang="en-IN" dirty="0" smtClean="0"/>
              <a:t> = bme280.altitude      </a:t>
            </a:r>
            <a:endParaRPr lang="en-IN" dirty="0" smtClean="0"/>
          </a:p>
          <a:p>
            <a:r>
              <a:rPr lang="en-IN" dirty="0" smtClean="0"/>
              <a:t>  </a:t>
            </a:r>
            <a:r>
              <a:rPr lang="en-IN" dirty="0" smtClean="0"/>
              <a:t>print('sending data to </a:t>
            </a:r>
            <a:r>
              <a:rPr lang="en-IN" dirty="0" err="1" smtClean="0"/>
              <a:t>adafruit</a:t>
            </a:r>
            <a:r>
              <a:rPr lang="en-IN" dirty="0" smtClean="0"/>
              <a:t> </a:t>
            </a:r>
            <a:r>
              <a:rPr lang="en-IN" dirty="0" err="1" smtClean="0"/>
              <a:t>io</a:t>
            </a:r>
            <a:r>
              <a:rPr lang="en-IN" dirty="0" smtClean="0"/>
              <a:t>...')      </a:t>
            </a:r>
            <a:endParaRPr lang="en-IN" dirty="0" smtClean="0"/>
          </a:p>
          <a:p>
            <a:r>
              <a:rPr lang="en-IN" dirty="0" smtClean="0"/>
              <a:t># </a:t>
            </a:r>
            <a:r>
              <a:rPr lang="en-IN" dirty="0" smtClean="0"/>
              <a:t>Send SGP30 Data to </a:t>
            </a:r>
            <a:r>
              <a:rPr lang="en-IN" dirty="0" err="1" smtClean="0"/>
              <a:t>Adafruit</a:t>
            </a:r>
            <a:r>
              <a:rPr lang="en-IN" dirty="0" smtClean="0"/>
              <a:t> IO.      print('eCO2:', eCO2_data)      </a:t>
            </a:r>
            <a:r>
              <a:rPr lang="en-IN" dirty="0" err="1" smtClean="0"/>
              <a:t>aio.send</a:t>
            </a:r>
            <a:r>
              <a:rPr lang="en-IN" dirty="0" smtClean="0"/>
              <a:t>(eCO2_feed.key, eCO2_data)  </a:t>
            </a:r>
            <a:endParaRPr lang="en-IN" dirty="0" smtClean="0"/>
          </a:p>
          <a:p>
            <a:r>
              <a:rPr lang="en-IN" dirty="0" smtClean="0"/>
              <a:t>    </a:t>
            </a:r>
            <a:r>
              <a:rPr lang="en-IN" dirty="0" smtClean="0"/>
              <a:t>print('</a:t>
            </a:r>
            <a:r>
              <a:rPr lang="en-IN" dirty="0" err="1" smtClean="0"/>
              <a:t>tvoc</a:t>
            </a:r>
            <a:r>
              <a:rPr lang="en-IN" dirty="0" smtClean="0"/>
              <a:t>:', </a:t>
            </a:r>
            <a:r>
              <a:rPr lang="en-IN" dirty="0" err="1" smtClean="0"/>
              <a:t>tvoc_data</a:t>
            </a:r>
            <a:r>
              <a:rPr lang="en-IN" dirty="0" smtClean="0"/>
              <a:t>)      </a:t>
            </a:r>
            <a:endParaRPr lang="en-IN" dirty="0" smtClean="0"/>
          </a:p>
          <a:p>
            <a:r>
              <a:rPr lang="en-IN" dirty="0" err="1" smtClean="0"/>
              <a:t>aio.send</a:t>
            </a:r>
            <a:r>
              <a:rPr lang="en-IN" dirty="0" smtClean="0"/>
              <a:t>(tvoc_feed.key</a:t>
            </a:r>
            <a:r>
              <a:rPr lang="en-IN" dirty="0" smtClean="0"/>
              <a:t>, </a:t>
            </a:r>
            <a:r>
              <a:rPr lang="en-IN" dirty="0" err="1" smtClean="0"/>
              <a:t>tvoc_data</a:t>
            </a:r>
            <a:r>
              <a:rPr lang="en-IN" dirty="0" smtClean="0"/>
              <a:t>)      </a:t>
            </a:r>
            <a:r>
              <a:rPr lang="en-IN" dirty="0" err="1" smtClean="0"/>
              <a:t>time.sleep</a:t>
            </a:r>
            <a:r>
              <a:rPr lang="en-IN" dirty="0" smtClean="0"/>
              <a:t>(2)    </a:t>
            </a:r>
            <a:endParaRPr lang="en-IN" dirty="0" smtClean="0"/>
          </a:p>
          <a:p>
            <a:r>
              <a:rPr lang="en-IN" dirty="0" smtClean="0"/>
              <a:t>  </a:t>
            </a:r>
            <a:r>
              <a:rPr lang="en-IN" dirty="0" smtClean="0"/>
              <a:t># Send VEML6070 Data to </a:t>
            </a:r>
            <a:r>
              <a:rPr lang="en-IN" dirty="0" err="1" smtClean="0"/>
              <a:t>Adafruit</a:t>
            </a:r>
            <a:r>
              <a:rPr lang="en-IN" dirty="0" smtClean="0"/>
              <a:t> IO.      </a:t>
            </a:r>
            <a:endParaRPr lang="en-IN" dirty="0" smtClean="0"/>
          </a:p>
          <a:p>
            <a:r>
              <a:rPr lang="en-IN" dirty="0" smtClean="0"/>
              <a:t>print</a:t>
            </a:r>
            <a:r>
              <a:rPr lang="en-IN" dirty="0" smtClean="0"/>
              <a:t>('UV Level: ', </a:t>
            </a:r>
            <a:r>
              <a:rPr lang="en-IN" dirty="0" err="1" smtClean="0"/>
              <a:t>uv_data</a:t>
            </a:r>
            <a:r>
              <a:rPr lang="en-IN" dirty="0" smtClean="0"/>
              <a:t>)      </a:t>
            </a:r>
            <a:endParaRPr lang="en-IN" dirty="0" smtClean="0"/>
          </a:p>
          <a:p>
            <a:r>
              <a:rPr lang="en-IN" dirty="0" err="1" smtClean="0"/>
              <a:t>aio.send</a:t>
            </a:r>
            <a:r>
              <a:rPr lang="en-IN" dirty="0" smtClean="0"/>
              <a:t>(uv_feed.key</a:t>
            </a:r>
            <a:r>
              <a:rPr lang="en-IN" dirty="0" smtClean="0"/>
              <a:t>, </a:t>
            </a:r>
            <a:r>
              <a:rPr lang="en-IN" dirty="0" err="1" smtClean="0"/>
              <a:t>uv_data</a:t>
            </a:r>
            <a:r>
              <a:rPr lang="en-IN" dirty="0" smtClean="0"/>
              <a:t>)    </a:t>
            </a:r>
            <a:endParaRPr lang="en-IN" dirty="0" smtClean="0"/>
          </a:p>
          <a:p>
            <a:r>
              <a:rPr lang="en-IN" dirty="0" smtClean="0"/>
              <a:t>  </a:t>
            </a:r>
            <a:r>
              <a:rPr lang="en-IN" dirty="0" err="1" smtClean="0"/>
              <a:t>time.sleep</a:t>
            </a:r>
            <a:r>
              <a:rPr lang="en-IN" dirty="0" smtClean="0"/>
              <a:t>(2) </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a:xfrm>
            <a:off x="1297304" y="1561464"/>
            <a:ext cx="9597390" cy="3308598"/>
          </a:xfrm>
        </p:spPr>
        <p:txBody>
          <a:bodyPr/>
          <a:lstStyle/>
          <a:p>
            <a:r>
              <a:rPr lang="en-IN" dirty="0" smtClean="0"/>
              <a:t> print('Temperature: %0.1f C' % </a:t>
            </a:r>
            <a:r>
              <a:rPr lang="en-IN" dirty="0" err="1" smtClean="0"/>
              <a:t>temp_data</a:t>
            </a:r>
            <a:r>
              <a:rPr lang="en-IN" dirty="0" smtClean="0"/>
              <a:t>)     </a:t>
            </a:r>
            <a:endParaRPr lang="en-IN" dirty="0" smtClean="0"/>
          </a:p>
          <a:p>
            <a:r>
              <a:rPr lang="en-IN" dirty="0" smtClean="0"/>
              <a:t> </a:t>
            </a:r>
            <a:r>
              <a:rPr lang="en-IN" dirty="0" err="1" smtClean="0"/>
              <a:t>aio.send</a:t>
            </a:r>
            <a:r>
              <a:rPr lang="en-IN" dirty="0" smtClean="0"/>
              <a:t>(temperature_feed.key, </a:t>
            </a:r>
            <a:r>
              <a:rPr lang="en-IN" dirty="0" err="1" smtClean="0"/>
              <a:t>temp_data</a:t>
            </a:r>
            <a:r>
              <a:rPr lang="en-IN" dirty="0" smtClean="0"/>
              <a:t>)      </a:t>
            </a:r>
            <a:endParaRPr lang="en-IN" dirty="0" smtClean="0"/>
          </a:p>
          <a:p>
            <a:r>
              <a:rPr lang="en-IN" dirty="0" smtClean="0"/>
              <a:t>print</a:t>
            </a:r>
            <a:r>
              <a:rPr lang="en-IN" dirty="0" smtClean="0"/>
              <a:t>("Humidity: %0.1f %%" % </a:t>
            </a:r>
            <a:r>
              <a:rPr lang="en-IN" dirty="0" err="1" smtClean="0"/>
              <a:t>humid_data</a:t>
            </a:r>
            <a:r>
              <a:rPr lang="en-IN" dirty="0" smtClean="0"/>
              <a:t>)      </a:t>
            </a:r>
            <a:endParaRPr lang="en-IN" dirty="0" smtClean="0"/>
          </a:p>
          <a:p>
            <a:r>
              <a:rPr lang="en-IN" dirty="0" err="1" smtClean="0"/>
              <a:t>aio.send</a:t>
            </a:r>
            <a:r>
              <a:rPr lang="en-IN" dirty="0" smtClean="0"/>
              <a:t>(humidity_feed.key</a:t>
            </a:r>
            <a:r>
              <a:rPr lang="en-IN" dirty="0" smtClean="0"/>
              <a:t>, </a:t>
            </a:r>
            <a:r>
              <a:rPr lang="en-IN" dirty="0" err="1" smtClean="0"/>
              <a:t>int</a:t>
            </a:r>
            <a:r>
              <a:rPr lang="en-IN" dirty="0" smtClean="0"/>
              <a:t>(</a:t>
            </a:r>
            <a:r>
              <a:rPr lang="en-IN" dirty="0" err="1" smtClean="0"/>
              <a:t>humid_data</a:t>
            </a:r>
            <a:r>
              <a:rPr lang="en-IN" dirty="0" smtClean="0"/>
              <a:t>))  </a:t>
            </a:r>
            <a:endParaRPr lang="en-IN" dirty="0" smtClean="0"/>
          </a:p>
          <a:p>
            <a:r>
              <a:rPr lang="en-IN" dirty="0" smtClean="0"/>
              <a:t>    </a:t>
            </a:r>
            <a:r>
              <a:rPr lang="en-IN" dirty="0" err="1" smtClean="0"/>
              <a:t>time.sleep</a:t>
            </a:r>
            <a:r>
              <a:rPr lang="en-IN" dirty="0" smtClean="0"/>
              <a:t>(2)      </a:t>
            </a:r>
            <a:endParaRPr lang="en-IN" dirty="0" smtClean="0"/>
          </a:p>
          <a:p>
            <a:r>
              <a:rPr lang="en-IN" dirty="0" smtClean="0"/>
              <a:t>print</a:t>
            </a:r>
            <a:r>
              <a:rPr lang="en-IN" dirty="0" smtClean="0"/>
              <a:t>("Pressure: %0.1f </a:t>
            </a:r>
            <a:r>
              <a:rPr lang="en-IN" dirty="0" err="1" smtClean="0"/>
              <a:t>hPa</a:t>
            </a:r>
            <a:r>
              <a:rPr lang="en-IN" dirty="0" smtClean="0"/>
              <a:t>" % </a:t>
            </a:r>
            <a:r>
              <a:rPr lang="en-IN" dirty="0" err="1" smtClean="0"/>
              <a:t>pressure_data</a:t>
            </a:r>
            <a:r>
              <a:rPr lang="en-IN" dirty="0" smtClean="0"/>
              <a:t>)     </a:t>
            </a:r>
            <a:endParaRPr lang="en-IN" dirty="0" smtClean="0"/>
          </a:p>
          <a:p>
            <a:r>
              <a:rPr lang="en-IN" dirty="0" smtClean="0"/>
              <a:t> </a:t>
            </a:r>
            <a:r>
              <a:rPr lang="en-IN" dirty="0" err="1" smtClean="0"/>
              <a:t>aio.send</a:t>
            </a:r>
            <a:r>
              <a:rPr lang="en-IN" dirty="0" smtClean="0"/>
              <a:t>(pressure_feed.key, </a:t>
            </a:r>
            <a:r>
              <a:rPr lang="en-IN" dirty="0" err="1" smtClean="0"/>
              <a:t>int</a:t>
            </a:r>
            <a:r>
              <a:rPr lang="en-IN" dirty="0" smtClean="0"/>
              <a:t>(</a:t>
            </a:r>
            <a:r>
              <a:rPr lang="en-IN" dirty="0" err="1" smtClean="0"/>
              <a:t>pressure_data</a:t>
            </a:r>
            <a:r>
              <a:rPr lang="en-IN" dirty="0" smtClean="0"/>
              <a:t>))    </a:t>
            </a:r>
            <a:endParaRPr lang="en-IN" dirty="0" smtClean="0"/>
          </a:p>
          <a:p>
            <a:r>
              <a:rPr lang="en-IN" dirty="0" smtClean="0"/>
              <a:t>  </a:t>
            </a:r>
            <a:r>
              <a:rPr lang="en-IN" dirty="0" smtClean="0"/>
              <a:t>print("Altitude = %0.2f meters" % </a:t>
            </a:r>
            <a:r>
              <a:rPr lang="en-IN" dirty="0" err="1" smtClean="0"/>
              <a:t>alt_data</a:t>
            </a:r>
            <a:r>
              <a:rPr lang="en-IN" dirty="0" smtClean="0"/>
              <a:t>)     </a:t>
            </a:r>
            <a:endParaRPr lang="en-IN" dirty="0" smtClean="0"/>
          </a:p>
          <a:p>
            <a:r>
              <a:rPr lang="en-IN" dirty="0" smtClean="0"/>
              <a:t> </a:t>
            </a:r>
            <a:r>
              <a:rPr lang="en-IN" dirty="0" err="1" smtClean="0"/>
              <a:t>aio.send</a:t>
            </a:r>
            <a:r>
              <a:rPr lang="en-IN" dirty="0" smtClean="0"/>
              <a:t>(altitude_feed.key, </a:t>
            </a:r>
            <a:r>
              <a:rPr lang="en-IN" dirty="0" err="1" smtClean="0"/>
              <a:t>int</a:t>
            </a:r>
            <a:r>
              <a:rPr lang="en-IN" dirty="0" smtClean="0"/>
              <a:t>(</a:t>
            </a:r>
            <a:r>
              <a:rPr lang="en-IN" dirty="0" err="1" smtClean="0"/>
              <a:t>alt_data</a:t>
            </a:r>
            <a:r>
              <a:rPr lang="en-IN" dirty="0" smtClean="0"/>
              <a:t>))     </a:t>
            </a:r>
            <a:endParaRPr lang="en-IN" dirty="0" smtClean="0"/>
          </a:p>
          <a:p>
            <a:r>
              <a:rPr lang="en-IN" dirty="0" smtClean="0"/>
              <a:t> </a:t>
            </a:r>
            <a:r>
              <a:rPr lang="en-IN" dirty="0" smtClean="0"/>
              <a:t># avoid timeout from </a:t>
            </a:r>
            <a:r>
              <a:rPr lang="en-IN" dirty="0" err="1" smtClean="0"/>
              <a:t>adafruit</a:t>
            </a:r>
            <a:r>
              <a:rPr lang="en-IN" dirty="0" smtClean="0"/>
              <a:t> </a:t>
            </a:r>
            <a:r>
              <a:rPr lang="en-IN" dirty="0" err="1" smtClean="0"/>
              <a:t>io</a:t>
            </a:r>
            <a:r>
              <a:rPr lang="en-IN" dirty="0" smtClean="0"/>
              <a:t>      </a:t>
            </a:r>
            <a:r>
              <a:rPr lang="en-IN" dirty="0" err="1" smtClean="0"/>
              <a:t>time.sleep</a:t>
            </a:r>
            <a:r>
              <a:rPr lang="en-IN" dirty="0" smtClean="0"/>
              <a:t>(LOOP_DELAY * 60)</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TotalTime>
  <Words>751</Words>
  <Application>Microsoft Office PowerPoint</Application>
  <PresentationFormat>Custom</PresentationFormat>
  <Paragraphs>95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DEPARTMENT OF INFORMATION TECHNOLOGY</vt:lpstr>
      <vt:lpstr>Problem Statement:</vt:lpstr>
      <vt:lpstr>Objectives:</vt:lpstr>
      <vt:lpstr>INTEGRATION APPROACH:</vt:lpstr>
      <vt:lpstr>Slide 5</vt:lpstr>
      <vt:lpstr>Slide 6</vt:lpstr>
      <vt:lpstr>Slide 7</vt:lpstr>
      <vt:lpstr>Slide 8</vt:lpstr>
      <vt:lpstr>Slide 9</vt:lpstr>
      <vt:lpstr>Slide 10</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TECHNOLOGY</dc:title>
  <dc:creator>it27</dc:creator>
  <cp:lastModifiedBy>it27</cp:lastModifiedBy>
  <cp:revision>6</cp:revision>
  <dcterms:created xsi:type="dcterms:W3CDTF">2023-10-17T14:28:20Z</dcterms:created>
  <dcterms:modified xsi:type="dcterms:W3CDTF">2023-10-26T06:56:18Z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2023-10-10T00:00:00Z</vt:filetime>
  </property>
  <property fmtid="{D5CDD505-2E9C-101B-9397-08002B2CF9AE}" pid="3" name="LastSaved">
    <vt:filetime>2023-10-17T00:00:00Z</vt:filetime>
  </property>
</Properties>
</file>