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fontAlgn="base"/>
            <a:r>
              <a:rPr b="1" dirty="0" i="0" lang="en-US">
                <a:solidFill>
                  <a:schemeClr val="tx2"/>
                </a:solidFill>
                <a:effectLst/>
                <a:latin typeface="inherit"/>
              </a:rPr>
              <a:t>TNSDC - Fundamentals of Cybersecurity with Kali Linux</a:t>
            </a:r>
            <a:endParaRPr b="1" dirty="0" i="0" lang="en-US">
              <a:solidFill>
                <a:schemeClr val="tx2"/>
              </a:solidFill>
              <a:effectLst/>
              <a:latin typeface="IBMPlexSans-Regular"/>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endParaRPr b="1" dirty="0" sz="2000" lang="en-US">
              <a:solidFill>
                <a:schemeClr val="accent1">
                  <a:lumMod val="75000"/>
                </a:schemeClr>
              </a:solidFill>
              <a:latin typeface="Arial"/>
              <a:cs typeface="Arial"/>
            </a:endParaRPr>
          </a:p>
          <a:p>
            <a:r>
              <a:rPr b="1" dirty="0" sz="2000" lang="en-US" err="1">
                <a:solidFill>
                  <a:schemeClr val="accent1">
                    <a:lumMod val="75000"/>
                  </a:schemeClr>
                </a:solidFill>
                <a:latin typeface="Arial"/>
                <a:cs typeface="Arial"/>
              </a:rPr>
              <a:t>M.P.Nachimuthu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a:t>
            </a:r>
            <a:r>
              <a:rPr b="1" dirty="0" sz="2000" lang="en-IN">
                <a:solidFill>
                  <a:schemeClr val="accent1">
                    <a:lumMod val="75000"/>
                  </a:schemeClr>
                </a:solidFill>
                <a:latin typeface="Arial"/>
                <a:cs typeface="Arial"/>
              </a:rPr>
              <a:t>Engineering college,</a:t>
            </a:r>
          </a:p>
          <a:p>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lgn="l">
              <a:buFont typeface="+mj-lt"/>
              <a:buAutoNum type="arabicPeriod"/>
            </a:pPr>
            <a:r>
              <a:rPr b="0" dirty="0" i="0" lang="en-US">
                <a:solidFill>
                  <a:schemeClr val="tx1"/>
                </a:solidFill>
                <a:effectLst/>
                <a:latin typeface="Söhne"/>
              </a:rPr>
              <a:t>Academic Journals:</a:t>
            </a:r>
          </a:p>
          <a:p>
            <a:pPr algn="l" indent="-285750" lvl="1" marL="742950">
              <a:buFont typeface="+mj-lt"/>
              <a:buAutoNum type="arabicPeriod"/>
            </a:pPr>
            <a:r>
              <a:rPr b="0" dirty="0" i="0" lang="en-US">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b="0" dirty="0" i="0" lang="en-US">
                <a:solidFill>
                  <a:schemeClr val="tx1"/>
                </a:solidFill>
                <a:effectLst/>
                <a:latin typeface="Söhne"/>
              </a:rPr>
              <a:t>Conference Proceedings:</a:t>
            </a:r>
          </a:p>
          <a:p>
            <a:pPr algn="l" indent="-285750" lvl="1" marL="742950">
              <a:buFont typeface="+mj-lt"/>
              <a:buAutoNum type="arabicPeriod"/>
            </a:pPr>
            <a:r>
              <a:rPr b="0" dirty="0" i="0" lang="en-US">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b="0" dirty="0" i="0" lang="en-US">
                <a:solidFill>
                  <a:schemeClr val="tx1"/>
                </a:solidFill>
                <a:effectLst/>
                <a:latin typeface="Söhne"/>
              </a:rPr>
              <a:t>Books and Textbooks:</a:t>
            </a:r>
          </a:p>
          <a:p>
            <a:pPr algn="l" indent="-285750" lvl="1" marL="742950">
              <a:buFont typeface="+mj-lt"/>
              <a:buAutoNum type="arabicPeriod"/>
            </a:pPr>
            <a:r>
              <a:rPr b="0" dirty="0" i="0" lang="en-US">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b="0" dirty="0" i="0" lang="en-US">
                <a:solidFill>
                  <a:schemeClr val="tx1"/>
                </a:solidFill>
                <a:effectLst/>
                <a:latin typeface="Söhne"/>
              </a:rPr>
              <a:t>Online Resources:</a:t>
            </a:r>
          </a:p>
          <a:p>
            <a:pPr algn="l" indent="-285750" lvl="1" marL="742950">
              <a:buFont typeface="+mj-lt"/>
              <a:buAutoNum type="arabicPeriod"/>
            </a:pPr>
            <a:r>
              <a:rPr b="0" dirty="0" i="0" lang="en-US">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b="0" dirty="0" i="0" lang="en-US">
                <a:solidFill>
                  <a:schemeClr val="tx1"/>
                </a:solidFill>
                <a:effectLst/>
                <a:latin typeface="Söhne"/>
              </a:rPr>
              <a:t>Research Institutions and Organizations:</a:t>
            </a:r>
          </a:p>
          <a:p>
            <a:pPr algn="l" indent="-285750" lvl="1" marL="742950">
              <a:buFont typeface="+mj-lt"/>
              <a:buAutoNum type="arabicPeriod"/>
            </a:pPr>
            <a:r>
              <a:rPr b="0" dirty="0" i="0" lang="en-US">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400" lang="en-US">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126706"/>
            <a:ext cx="11613485" cy="5563973"/>
          </a:xfrm>
        </p:spPr>
        <p:txBody>
          <a:bodyPr anchor="ctr" bIns="45720" lIns="91440" rIns="91440" rtlCol="0" tIns="45720" vert="horz">
            <a:noAutofit/>
          </a:bodyPr>
          <a:p>
            <a:pPr indent="0" marL="0">
              <a:lnSpc>
                <a:spcPct val="100000"/>
              </a:lnSpc>
              <a:spcBef>
                <a:spcPts val="0"/>
              </a:spcBef>
              <a:spcAft>
                <a:spcPts val="0"/>
              </a:spcAft>
              <a:buNone/>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To mitigate the threat posed by keyloggers in cybersecurity, a multi-faceted approach combining technological innovation, user education, and proactive security measures is essential.</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indent="-305435" marL="305435">
              <a:lnSpc>
                <a:spcPct val="100000"/>
              </a:lnSpc>
              <a:spcBef>
                <a:spcPts val="0"/>
              </a:spcBef>
              <a:spcAft>
                <a:spcPts val="0"/>
              </a:spcAft>
            </a:pPr>
            <a:endParaRPr dirty="0" sz="1200" lang="en-US">
              <a:latin typeface="Calibri"/>
              <a:ea typeface="+mn-lt"/>
              <a:cs typeface="+mn-lt"/>
            </a:endParaRPr>
          </a:p>
          <a:p>
            <a:pPr indent="0" marL="0">
              <a:lnSpc>
                <a:spcPct val="100000"/>
              </a:lnSpc>
              <a:spcBef>
                <a:spcPts val="0"/>
              </a:spcBef>
              <a:spcAft>
                <a:spcPts val="0"/>
              </a:spcAft>
              <a:buNone/>
            </a:pPr>
            <a:endParaRPr dirty="0" sz="1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2" y="1302025"/>
            <a:ext cx="11029615" cy="5206929"/>
          </a:xfrm>
        </p:spPr>
        <p:txBody>
          <a:bodyPr>
            <a:normAutofit/>
          </a:bodyPr>
          <a:p>
            <a:pPr indent="0" marL="0">
              <a:buNone/>
            </a:pPr>
            <a:r>
              <a:rPr dirty="0" sz="1100" lang="en-US">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indent="0" marL="0">
              <a:buNone/>
            </a:pPr>
            <a:r>
              <a:rPr b="1" dirty="0" sz="1100" lang="en-US">
                <a:solidFill>
                  <a:srgbClr val="0F0F0F"/>
                </a:solidFill>
              </a:rPr>
              <a:t>System Requirements:</a:t>
            </a:r>
          </a:p>
          <a:p>
            <a:pPr indent="0" marL="0">
              <a:buNone/>
            </a:pPr>
            <a:r>
              <a:rPr dirty="0" sz="1100" lang="en-US">
                <a:solidFill>
                  <a:srgbClr val="0F0F0F"/>
                </a:solidFill>
              </a:rPr>
              <a:t>1. Operating System: The system should be compatible with major operating systems such as Windows, macOS, and Linux to ensure broad applicability across diverse computing environments.</a:t>
            </a:r>
          </a:p>
          <a:p>
            <a:pPr indent="0" marL="0">
              <a:buNone/>
            </a:pPr>
            <a:r>
              <a:rPr dirty="0" sz="1100" lang="en-US">
                <a:solidFill>
                  <a:srgbClr val="0F0F0F"/>
                </a:solidFill>
              </a:rPr>
              <a:t>2. Hardware: The system should have sufficient computational resources, including CPU and memory, to execute machine learning algorithms efficiently and handle real-time data processing.</a:t>
            </a:r>
          </a:p>
          <a:p>
            <a:pPr indent="0" marL="0">
              <a:buNone/>
            </a:pPr>
            <a:r>
              <a:rPr dirty="0" sz="1100" lang="en-US">
                <a:solidFill>
                  <a:srgbClr val="0F0F0F"/>
                </a:solidFill>
              </a:rPr>
              <a:t>3. Network Connectivity: Internet connectivity may be required for accessing threat intelligence feeds, software updates, and cloud-based services for enhanced detection capabilities.</a:t>
            </a:r>
          </a:p>
          <a:p>
            <a:pPr indent="0" marL="0">
              <a:buNone/>
            </a:pPr>
            <a:r>
              <a:rPr dirty="0" sz="1100" lang="en-US">
                <a:solidFill>
                  <a:srgbClr val="0F0F0F"/>
                </a:solidFill>
              </a:rPr>
              <a:t>4. User Interface: The system may include a user-friendly interface for configuring settings, viewing detection alerts, and managing security policies.</a:t>
            </a:r>
          </a:p>
          <a:p>
            <a:pPr indent="0" marL="0">
              <a:buNone/>
            </a:pPr>
            <a:r>
              <a:rPr dirty="0" sz="1100" lang="en-US">
                <a:solidFill>
                  <a:srgbClr val="0F0F0F"/>
                </a:solidFill>
              </a:rPr>
              <a:t>5. Logging and Reporting: The system should support logging capabilities to record keylogger detection events, generate reports, and facilitate forensic analysis for incident response purposes.</a:t>
            </a:r>
          </a:p>
          <a:p>
            <a:pPr indent="0" marL="0">
              <a:buNone/>
            </a:pPr>
            <a:r>
              <a:rPr b="1" dirty="0" sz="1100" lang="en-US">
                <a:solidFill>
                  <a:srgbClr val="0F0F0F"/>
                </a:solidFill>
              </a:rPr>
              <a:t>Library Requirements:</a:t>
            </a:r>
          </a:p>
          <a:p>
            <a:pPr indent="0" marL="0">
              <a:buNone/>
            </a:pPr>
            <a:r>
              <a:rPr dirty="0" sz="1100" lang="en-US">
                <a:solidFill>
                  <a:srgbClr val="0F0F0F"/>
                </a:solidFill>
              </a:rPr>
              <a:t>1. Python: Utilize Python as the primary programming language for developing the keylogger detection and prevention model due to its extensive support for machine learning libraries and frameworks.</a:t>
            </a:r>
          </a:p>
          <a:p>
            <a:pPr indent="0" marL="0">
              <a:buNone/>
            </a:pPr>
            <a:r>
              <a:rPr dirty="0" sz="1100" lang="en-US">
                <a:solidFill>
                  <a:srgbClr val="0F0F0F"/>
                </a:solidFill>
              </a:rPr>
              <a:t>2. Scikit-learn: Leverage the scikit-learn library to implement machine learning algorithms for detecting anomalous keystroke patterns indicative of keylogger activity.</a:t>
            </a:r>
          </a:p>
          <a:p>
            <a:pPr indent="0" marL="0">
              <a:buNone/>
            </a:pPr>
            <a:r>
              <a:rPr dirty="0" sz="1100" lang="en-US">
                <a:solidFill>
                  <a:srgbClr val="0F0F0F"/>
                </a:solidFill>
              </a:rPr>
              <a:t>3. TensorFlow or </a:t>
            </a:r>
            <a:r>
              <a:rPr dirty="0" sz="1100" lang="en-US" err="1">
                <a:solidFill>
                  <a:srgbClr val="0F0F0F"/>
                </a:solidFill>
              </a:rPr>
              <a:t>PyTorch</a:t>
            </a:r>
            <a:r>
              <a:rPr dirty="0" sz="1100" lang="en-US">
                <a:solidFill>
                  <a:srgbClr val="0F0F0F"/>
                </a:solidFill>
              </a:rPr>
              <a:t>: Choose TensorFlow or </a:t>
            </a:r>
            <a:r>
              <a:rPr dirty="0" sz="1100" lang="en-US" err="1">
                <a:solidFill>
                  <a:srgbClr val="0F0F0F"/>
                </a:solidFill>
              </a:rPr>
              <a:t>PyTorch</a:t>
            </a:r>
            <a:r>
              <a:rPr dirty="0" sz="1100" lang="en-US">
                <a:solidFill>
                  <a:srgbClr val="0F0F0F"/>
                </a:solidFill>
              </a:rPr>
              <a:t> as deep learning frameworks for building neural network models capable of recognizing complex patterns and behaviors associated with keyloggers.</a:t>
            </a:r>
          </a:p>
          <a:p>
            <a:pPr indent="0" marL="0">
              <a:buNone/>
            </a:pPr>
            <a:r>
              <a:rPr dirty="0" sz="1100" lang="en-US">
                <a:solidFill>
                  <a:srgbClr val="0F0F0F"/>
                </a:solidFill>
              </a:rPr>
              <a:t>4. Pandas and NumPy: Use Pandas and NumPy for data manipulation, preprocessing, and feature engineering tasks to prepare input data for machine learning algorithms.</a:t>
            </a:r>
          </a:p>
          <a:p>
            <a:pPr indent="0" marL="0">
              <a:buNone/>
            </a:pPr>
            <a:r>
              <a:rPr dirty="0" sz="1100" lang="en-US">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1302025"/>
            <a:ext cx="11029615" cy="5118439"/>
          </a:xfrm>
        </p:spPr>
        <p:txBody>
          <a:bodyPr>
            <a:normAutofit fontScale="90476"/>
          </a:bodyPr>
          <a:p>
            <a:pPr indent="-305435" marL="305435">
              <a:spcBef>
                <a:spcPts val="0"/>
              </a:spcBef>
              <a:spcAft>
                <a:spcPts val="0"/>
              </a:spcAft>
            </a:pPr>
            <a:r>
              <a:rPr b="1" dirty="0" sz="1300" lang="en-US">
                <a:ea typeface="+mn-lt"/>
                <a:cs typeface="+mn-lt"/>
              </a:rPr>
              <a:t>Algorithm:</a:t>
            </a:r>
          </a:p>
          <a:p>
            <a:pPr indent="-305435" marL="305435">
              <a:spcBef>
                <a:spcPts val="0"/>
              </a:spcBef>
              <a:spcAft>
                <a:spcPts val="0"/>
              </a:spcAft>
            </a:pPr>
            <a:r>
              <a:rPr dirty="0" sz="1050" lang="en-US">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Data Input:</a:t>
            </a:r>
          </a:p>
          <a:p>
            <a:pPr indent="-305435" marL="305435">
              <a:spcBef>
                <a:spcPts val="0"/>
              </a:spcBef>
              <a:spcAft>
                <a:spcPts val="0"/>
              </a:spcAft>
            </a:pPr>
            <a:r>
              <a:rPr dirty="0" sz="1050" lang="en-US">
                <a:ea typeface="+mn-lt"/>
                <a:cs typeface="+mn-lt"/>
              </a:rPr>
              <a:t>The input data for training the keylogger detection model consists of features extracted from sequences of keystrokes. These features may include:</a:t>
            </a:r>
          </a:p>
          <a:p>
            <a:pPr indent="-305435" marL="305435">
              <a:spcBef>
                <a:spcPts val="0"/>
              </a:spcBef>
              <a:spcAft>
                <a:spcPts val="0"/>
              </a:spcAft>
            </a:pPr>
            <a:r>
              <a:rPr dirty="0" sz="1050" lang="en-US">
                <a:ea typeface="+mn-lt"/>
                <a:cs typeface="+mn-lt"/>
              </a:rPr>
              <a:t>1. Key press timing: Duration between consecutive key presses.</a:t>
            </a:r>
          </a:p>
          <a:p>
            <a:pPr indent="-305435" marL="305435">
              <a:spcBef>
                <a:spcPts val="0"/>
              </a:spcBef>
              <a:spcAft>
                <a:spcPts val="0"/>
              </a:spcAft>
            </a:pPr>
            <a:r>
              <a:rPr dirty="0" sz="1050" lang="en-US">
                <a:ea typeface="+mn-lt"/>
                <a:cs typeface="+mn-lt"/>
              </a:rPr>
              <a:t>2. Key press frequency: Frequency of each key press within a given time window.</a:t>
            </a:r>
          </a:p>
          <a:p>
            <a:pPr indent="-305435" marL="305435">
              <a:spcBef>
                <a:spcPts val="0"/>
              </a:spcBef>
              <a:spcAft>
                <a:spcPts val="0"/>
              </a:spcAft>
            </a:pPr>
            <a:r>
              <a:rPr dirty="0" sz="1050" lang="en-US">
                <a:ea typeface="+mn-lt"/>
                <a:cs typeface="+mn-lt"/>
              </a:rPr>
              <a:t>3. Key combinations: Patterns of key combinations frequently used in legitimate user interactions.</a:t>
            </a:r>
          </a:p>
          <a:p>
            <a:pPr indent="-305435" marL="305435">
              <a:spcBef>
                <a:spcPts val="0"/>
              </a:spcBef>
              <a:spcAft>
                <a:spcPts val="0"/>
              </a:spcAft>
            </a:pPr>
            <a:r>
              <a:rPr dirty="0" sz="1050" lang="en-US">
                <a:ea typeface="+mn-lt"/>
                <a:cs typeface="+mn-lt"/>
              </a:rPr>
              <a:t>4. Keystroke dynamics: Behavioral characteristics such as typing speed, rhythm, and keystroke intervals.</a:t>
            </a:r>
          </a:p>
          <a:p>
            <a:pPr indent="-305435" marL="305435">
              <a:spcBef>
                <a:spcPts val="0"/>
              </a:spcBef>
              <a:spcAft>
                <a:spcPts val="0"/>
              </a:spcAft>
            </a:pPr>
            <a:r>
              <a:rPr dirty="0" sz="1050" lang="en-US">
                <a:ea typeface="+mn-lt"/>
                <a:cs typeface="+mn-lt"/>
              </a:rPr>
              <a:t>5. Contextual information: Additional context such as application usage, user login sessions, or website URLs.</a:t>
            </a:r>
          </a:p>
          <a:p>
            <a:pPr indent="-305435" marL="305435">
              <a:spcBef>
                <a:spcPts val="0"/>
              </a:spcBef>
              <a:spcAft>
                <a:spcPts val="0"/>
              </a:spcAft>
            </a:pPr>
            <a:endParaRPr dirty="0" sz="1300" lang="en-US">
              <a:ea typeface="+mn-lt"/>
              <a:cs typeface="+mn-lt"/>
            </a:endParaRPr>
          </a:p>
          <a:p>
            <a:pPr indent="-305435" marL="305435">
              <a:spcBef>
                <a:spcPts val="0"/>
              </a:spcBef>
              <a:spcAft>
                <a:spcPts val="0"/>
              </a:spcAft>
            </a:pPr>
            <a:r>
              <a:rPr b="1" dirty="0" sz="1500" lang="en-US">
                <a:ea typeface="+mn-lt"/>
                <a:cs typeface="+mn-lt"/>
              </a:rPr>
              <a:t>Training Process:</a:t>
            </a:r>
          </a:p>
          <a:p>
            <a:pPr indent="-305435" marL="305435">
              <a:spcBef>
                <a:spcPts val="0"/>
              </a:spcBef>
              <a:spcAft>
                <a:spcPts val="0"/>
              </a:spcAft>
            </a:pPr>
            <a:r>
              <a:rPr dirty="0" sz="1050" lang="en-US">
                <a:ea typeface="+mn-lt"/>
                <a:cs typeface="+mn-lt"/>
              </a:rPr>
              <a:t>1. Data Collection: Gather a labeled dataset comprising sequences of keystrokes labeled as benign or malicious. This dataset can be collected from simulated environments, public datasets, or real-world user interactions.</a:t>
            </a:r>
          </a:p>
          <a:p>
            <a:pPr indent="-305435" marL="305435">
              <a:spcBef>
                <a:spcPts val="0"/>
              </a:spcBef>
              <a:spcAft>
                <a:spcPts val="0"/>
              </a:spcAft>
            </a:pPr>
            <a:r>
              <a:rPr dirty="0" sz="1050" lang="en-US">
                <a:ea typeface="+mn-lt"/>
                <a:cs typeface="+mn-lt"/>
              </a:rPr>
              <a:t>2. Feature Extraction: Extract relevant features from the input data, such as key press timing, frequency, and contextual information.</a:t>
            </a:r>
          </a:p>
          <a:p>
            <a:pPr indent="-305435" marL="305435">
              <a:spcBef>
                <a:spcPts val="0"/>
              </a:spcBef>
              <a:spcAft>
                <a:spcPts val="0"/>
              </a:spcAft>
            </a:pPr>
            <a:r>
              <a:rPr dirty="0" sz="1050" lang="en-US">
                <a:ea typeface="+mn-lt"/>
                <a:cs typeface="+mn-lt"/>
              </a:rPr>
              <a:t>3. Data Preprocessing: Preprocess the input data by normalizing features, handling missing values, and encoding categorical variables.</a:t>
            </a:r>
          </a:p>
          <a:p>
            <a:pPr indent="-305435" marL="305435">
              <a:spcBef>
                <a:spcPts val="0"/>
              </a:spcBef>
              <a:spcAft>
                <a:spcPts val="0"/>
              </a:spcAft>
            </a:pPr>
            <a:r>
              <a:rPr dirty="0" sz="1050" lang="en-US">
                <a:ea typeface="+mn-lt"/>
                <a:cs typeface="+mn-lt"/>
              </a:rPr>
              <a:t>4. Model Training: Train the keylogger detection model using the labeled dataset and selected machine learning algorithm. Split the dataset into training and validation sets for model evaluation and hyperparameter tuning.</a:t>
            </a:r>
          </a:p>
          <a:p>
            <a:pPr indent="-305435" marL="305435">
              <a:spcBef>
                <a:spcPts val="0"/>
              </a:spcBef>
              <a:spcAft>
                <a:spcPts val="0"/>
              </a:spcAft>
            </a:pPr>
            <a:r>
              <a:rPr dirty="0" sz="1050" lang="en-US">
                <a:ea typeface="+mn-lt"/>
                <a:cs typeface="+mn-lt"/>
              </a:rPr>
              <a:t>5. Model Evaluation: Evaluate the trained model's performance using metrics such as accuracy, precision, recall, and F1-score on the validation set to assess its effectiveness in detecting keylogger activity.</a:t>
            </a:r>
          </a:p>
          <a:p>
            <a:pPr indent="-305435" marL="305435">
              <a:spcBef>
                <a:spcPts val="0"/>
              </a:spcBef>
              <a:spcAft>
                <a:spcPts val="0"/>
              </a:spcAft>
            </a:pPr>
            <a:r>
              <a:rPr dirty="0" sz="1050" lang="en-US">
                <a:ea typeface="+mn-lt"/>
                <a:cs typeface="+mn-lt"/>
              </a:rPr>
              <a:t>6. Model Optimization: Fine-tune the model parameters and feature selection techniques to improve detection accuracy and reduce false positives/negatives.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Prediction Process:</a:t>
            </a:r>
          </a:p>
          <a:p>
            <a:pPr indent="-305435" marL="305435">
              <a:spcBef>
                <a:spcPts val="0"/>
              </a:spcBef>
              <a:spcAft>
                <a:spcPts val="0"/>
              </a:spcAft>
            </a:pPr>
            <a:r>
              <a:rPr dirty="0" sz="1050" lang="en-US">
                <a:ea typeface="+mn-lt"/>
                <a:cs typeface="+mn-lt"/>
              </a:rPr>
              <a:t>1. Data Acquisition: Continuously monitor user keystrokes and collect sequences of keystrokes in real-time.</a:t>
            </a:r>
          </a:p>
          <a:p>
            <a:pPr indent="-305435" marL="305435">
              <a:spcBef>
                <a:spcPts val="0"/>
              </a:spcBef>
              <a:spcAft>
                <a:spcPts val="0"/>
              </a:spcAft>
            </a:pPr>
            <a:r>
              <a:rPr dirty="0" sz="1050" lang="en-US">
                <a:ea typeface="+mn-lt"/>
                <a:cs typeface="+mn-lt"/>
              </a:rPr>
              <a:t>2. Feature Extraction: Extract features from the incoming keystroke sequences, similar to the training process.</a:t>
            </a:r>
          </a:p>
          <a:p>
            <a:pPr indent="-305435" marL="305435">
              <a:spcBef>
                <a:spcPts val="0"/>
              </a:spcBef>
              <a:spcAft>
                <a:spcPts val="0"/>
              </a:spcAft>
            </a:pPr>
            <a:r>
              <a:rPr dirty="0" sz="1050" lang="en-US">
                <a:ea typeface="+mn-lt"/>
                <a:cs typeface="+mn-lt"/>
              </a:rPr>
              <a:t>3. Preprocessing: Preprocess the extracted features using the same preprocessing steps applied during training.</a:t>
            </a:r>
          </a:p>
          <a:p>
            <a:pPr indent="-305435" marL="305435">
              <a:spcBef>
                <a:spcPts val="0"/>
              </a:spcBef>
              <a:spcAft>
                <a:spcPts val="0"/>
              </a:spcAft>
            </a:pPr>
            <a:r>
              <a:rPr dirty="0" sz="1050" lang="en-US">
                <a:ea typeface="+mn-lt"/>
                <a:cs typeface="+mn-lt"/>
              </a:rPr>
              <a:t>4. Model Prediction: Feed the preprocessed features into the trained keylogger detection model to predict whether the current sequence of keystrokes is benign or malicious.</a:t>
            </a:r>
          </a:p>
          <a:p>
            <a:pPr indent="-305435" marL="305435">
              <a:spcBef>
                <a:spcPts val="0"/>
              </a:spcBef>
              <a:spcAft>
                <a:spcPts val="0"/>
              </a:spcAft>
            </a:pPr>
            <a:r>
              <a:rPr dirty="0" sz="1050" lang="en-US">
                <a:ea typeface="+mn-lt"/>
                <a:cs typeface="+mn-lt"/>
              </a:rPr>
              <a:t>5. Decision Making: Based on the model prediction, trigger appropriate actions such as generating an alert, blocking the suspicious activity, or logging the event for further analysis.</a:t>
            </a:r>
          </a:p>
          <a:p>
            <a:pPr indent="-305435" marL="305435">
              <a:spcBef>
                <a:spcPts val="0"/>
              </a:spcBef>
              <a:spcAft>
                <a:spcPts val="0"/>
              </a:spcAft>
            </a:pPr>
            <a:r>
              <a:rPr dirty="0" sz="1050" lang="en-US">
                <a:ea typeface="+mn-lt"/>
                <a:cs typeface="+mn-lt"/>
              </a:rPr>
              <a:t>6. Feedback Loop: Incorporate feedback mechanisms to update the model based on new labeled data and adapt to evolving keylogger behaviors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lnSpc>
                <a:spcPct val="120000"/>
              </a:lnSpc>
              <a:spcBef>
                <a:spcPts val="0"/>
              </a:spcBef>
              <a:spcAft>
                <a:spcPts val="0"/>
              </a:spcAft>
              <a:buNone/>
            </a:pPr>
            <a:r>
              <a:rPr dirty="0" sz="1400" lang="en-US">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1. True Positive (TP): The model correctly identifies a sequence of keystrokes as malicious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2. True Negative (TN): The model correctly identifies a sequence of keystrokes as benign, i.e., not associated with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3. False Positive (FP): The model incorrectly classifies a benign sequence of keystrokes as malicious, leading to a false alarm.</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4. False Negative (FN): The model fails to detect a sequence of keystrokes as malicious, erroneously categorizing it as benign.</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The performance of the keylogger detection system can be evaluated using metrics such as accuracy, precision, recall, and F1-score. </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 Accuracy: Measures the overall correctness of the model's predictions.</a:t>
            </a:r>
          </a:p>
          <a:p>
            <a:pPr indent="0" marL="0">
              <a:lnSpc>
                <a:spcPct val="120000"/>
              </a:lnSpc>
              <a:spcBef>
                <a:spcPts val="0"/>
              </a:spcBef>
              <a:spcAft>
                <a:spcPts val="0"/>
              </a:spcAft>
              <a:buNone/>
            </a:pPr>
            <a:r>
              <a:rPr dirty="0" sz="1400" lang="en-US">
                <a:solidFill>
                  <a:srgbClr val="0F0F0F"/>
                </a:solidFill>
                <a:ea typeface="+mn-lt"/>
                <a:cs typeface="+mn-lt"/>
              </a:rPr>
              <a:t>- Precision: Measures the proportion of true positive predictions among all positive predictions, indicating the model's ability to avoid false positives.</a:t>
            </a:r>
          </a:p>
          <a:p>
            <a:pPr indent="0" marL="0">
              <a:lnSpc>
                <a:spcPct val="120000"/>
              </a:lnSpc>
              <a:spcBef>
                <a:spcPts val="0"/>
              </a:spcBef>
              <a:spcAft>
                <a:spcPts val="0"/>
              </a:spcAft>
              <a:buNone/>
            </a:pPr>
            <a:r>
              <a:rPr dirty="0" sz="1400" lang="en-US">
                <a:solidFill>
                  <a:srgbClr val="0F0F0F"/>
                </a:solidFill>
                <a:ea typeface="+mn-lt"/>
                <a:cs typeface="+mn-lt"/>
              </a:rPr>
              <a:t>- Recall: Measures the proportion of true positive predictions among all actual positive instances, indicating the model's ability to avoid false negatives.</a:t>
            </a:r>
          </a:p>
          <a:p>
            <a:pPr indent="0" marL="0">
              <a:lnSpc>
                <a:spcPct val="120000"/>
              </a:lnSpc>
              <a:spcBef>
                <a:spcPts val="0"/>
              </a:spcBef>
              <a:spcAft>
                <a:spcPts val="0"/>
              </a:spcAft>
              <a:buNone/>
            </a:pPr>
            <a:r>
              <a:rPr dirty="0" sz="1400" lang="en-US">
                <a:solidFill>
                  <a:srgbClr val="0F0F0F"/>
                </a:solidFill>
                <a:ea typeface="+mn-lt"/>
                <a:cs typeface="+mn-lt"/>
              </a:rPr>
              <a:t>- F1-score: Harmonic mean of precision and recall, providing a balance between the two metrics.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dirty="0" sz="1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08" name="Content Placeholder 1"/>
          <p:cNvSpPr>
            <a:spLocks noGrp="1"/>
          </p:cNvSpPr>
          <p:nvPr>
            <p:ph idx="1"/>
          </p:nvPr>
        </p:nvSpPr>
        <p:spPr/>
        <p:txBody>
          <a:bodyPr>
            <a:normAutofit/>
          </a:bodyPr>
          <a:p>
            <a:pPr indent="-305435" marL="305435"/>
            <a:r>
              <a:rPr b="0" dirty="0" sz="2000" i="0" lang="en-US">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dirty="0" sz="2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Mohanakrishna S</cp:lastModifiedBy>
  <dcterms:created xsi:type="dcterms:W3CDTF">2021-05-26T05:50:10Z</dcterms:created>
  <dcterms:modified xsi:type="dcterms:W3CDTF">2024-04-04T09:04:18Z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bb39318236254381bac176e16889af4a</vt:lpwstr>
  </property>
</Properties>
</file>