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121" autoAdjust="0"/>
    <p:restoredTop sz="94660"/>
  </p:normalViewPr>
  <p:slideViewPr>
    <p:cSldViewPr>
      <p:cViewPr>
        <p:scale>
          <a:sx n="85" d="100"/>
          <a:sy n="85" d="100"/>
        </p:scale>
        <p:origin x="-5456" y="-15440"/>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DDB87B-26B5-6447-BA01-4245AF7100CD}" type="doc">
      <dgm:prSet loTypeId="urn:microsoft.com/office/officeart/2005/8/layout/process4" loCatId="" qsTypeId="urn:microsoft.com/office/officeart/2005/8/quickstyle/simple4" qsCatId="simple" csTypeId="urn:microsoft.com/office/officeart/2005/8/colors/accent2_3" csCatId="accent2" phldr="1"/>
      <dgm:spPr/>
    </dgm:pt>
    <dgm:pt modelId="{9C23665D-AFA3-1044-A8E3-F2FD706EE894}">
      <dgm:prSet phldrT="[Text]" custT="1"/>
      <dgm:spPr>
        <a:solidFill>
          <a:schemeClr val="accent2">
            <a:lumMod val="20000"/>
            <a:lumOff val="80000"/>
          </a:schemeClr>
        </a:solidFill>
      </dgm:spPr>
      <dgm:t>
        <a:bodyPr/>
        <a:lstStyle/>
        <a:p>
          <a:r>
            <a:rPr lang="en-US" sz="3000" dirty="0">
              <a:ln>
                <a:noFill/>
              </a:ln>
              <a:solidFill>
                <a:schemeClr val="tx1"/>
              </a:solidFill>
              <a:latin typeface="Arial Rounded MT Bold" charset="0"/>
              <a:ea typeface="Arial Rounded MT Bold" charset="0"/>
              <a:cs typeface="Arial Rounded MT Bold" charset="0"/>
            </a:rPr>
            <a:t>Retrieve</a:t>
          </a:r>
          <a:r>
            <a:rPr lang="en-US" sz="3000" dirty="0">
              <a:ln>
                <a:solidFill>
                  <a:schemeClr val="tx1"/>
                </a:solidFill>
              </a:ln>
              <a:solidFill>
                <a:schemeClr val="tx1"/>
              </a:solidFill>
              <a:latin typeface="Arial Rounded MT Bold" charset="0"/>
              <a:ea typeface="Arial Rounded MT Bold" charset="0"/>
              <a:cs typeface="Arial Rounded MT Bold" charset="0"/>
            </a:rPr>
            <a:t> </a:t>
          </a:r>
          <a:r>
            <a:rPr lang="en-US" sz="3000" dirty="0">
              <a:ln>
                <a:noFill/>
              </a:ln>
              <a:solidFill>
                <a:schemeClr val="tx1"/>
              </a:solidFill>
              <a:latin typeface="Arial Rounded MT Bold" charset="0"/>
              <a:ea typeface="Arial Rounded MT Bold" charset="0"/>
              <a:cs typeface="Arial Rounded MT Bold" charset="0"/>
            </a:rPr>
            <a:t>Data</a:t>
          </a:r>
        </a:p>
      </dgm:t>
    </dgm:pt>
    <dgm:pt modelId="{49900814-DA45-3748-AB66-BB4431128190}" type="parTrans" cxnId="{C281BEA8-A9EE-2943-9516-508F8CDDD593}">
      <dgm:prSet/>
      <dgm:spPr/>
      <dgm:t>
        <a:bodyPr/>
        <a:lstStyle/>
        <a:p>
          <a:endParaRPr lang="en-US"/>
        </a:p>
      </dgm:t>
    </dgm:pt>
    <dgm:pt modelId="{50A99CC2-23AC-0D4A-AD29-36621FF3AE8B}" type="sibTrans" cxnId="{C281BEA8-A9EE-2943-9516-508F8CDDD593}">
      <dgm:prSet/>
      <dgm:spPr/>
      <dgm:t>
        <a:bodyPr/>
        <a:lstStyle/>
        <a:p>
          <a:endParaRPr lang="en-US"/>
        </a:p>
      </dgm:t>
    </dgm:pt>
    <dgm:pt modelId="{65FECB55-474F-AB46-B992-5941DEDB2CCF}">
      <dgm:prSet phldrT="[Text]" custT="1"/>
      <dgm:spPr>
        <a:solidFill>
          <a:schemeClr val="accent2">
            <a:lumMod val="40000"/>
            <a:lumOff val="60000"/>
          </a:schemeClr>
        </a:solidFill>
      </dgm:spPr>
      <dgm:t>
        <a:bodyPr/>
        <a:lstStyle/>
        <a:p>
          <a:r>
            <a:rPr lang="en-US" sz="3000" dirty="0">
              <a:solidFill>
                <a:schemeClr val="tx1"/>
              </a:solidFill>
              <a:latin typeface="Arial Rounded MT Bold" charset="0"/>
              <a:ea typeface="Arial Rounded MT Bold" charset="0"/>
              <a:cs typeface="Arial Rounded MT Bold" charset="0"/>
            </a:rPr>
            <a:t>Data Wrangling</a:t>
          </a:r>
        </a:p>
      </dgm:t>
    </dgm:pt>
    <dgm:pt modelId="{AF53E6A8-EFA9-0040-8EBD-DA6C5979D1F8}" type="parTrans" cxnId="{4BCB11B9-EBDB-BE46-81AF-4100D02A2C00}">
      <dgm:prSet/>
      <dgm:spPr/>
      <dgm:t>
        <a:bodyPr/>
        <a:lstStyle/>
        <a:p>
          <a:endParaRPr lang="en-US"/>
        </a:p>
      </dgm:t>
    </dgm:pt>
    <dgm:pt modelId="{6E882666-2670-0845-B472-5753554E9939}" type="sibTrans" cxnId="{4BCB11B9-EBDB-BE46-81AF-4100D02A2C00}">
      <dgm:prSet/>
      <dgm:spPr/>
      <dgm:t>
        <a:bodyPr/>
        <a:lstStyle/>
        <a:p>
          <a:endParaRPr lang="en-US"/>
        </a:p>
      </dgm:t>
    </dgm:pt>
    <dgm:pt modelId="{F77CCECB-3AB7-6649-A6DA-CBCF03D7C7A3}">
      <dgm:prSet phldrT="[Text]" custT="1"/>
      <dgm:spPr>
        <a:solidFill>
          <a:schemeClr val="accent2">
            <a:lumMod val="50000"/>
          </a:schemeClr>
        </a:solidFill>
      </dgm:spPr>
      <dgm:t>
        <a:bodyPr/>
        <a:lstStyle/>
        <a:p>
          <a:r>
            <a:rPr lang="en-US" sz="3000" dirty="0">
              <a:solidFill>
                <a:schemeClr val="tx1"/>
              </a:solidFill>
              <a:latin typeface="Arial Rounded MT Bold" charset="0"/>
              <a:ea typeface="Arial Rounded MT Bold" charset="0"/>
              <a:cs typeface="Arial Rounded MT Bold" charset="0"/>
            </a:rPr>
            <a:t>Machine Learning</a:t>
          </a:r>
        </a:p>
      </dgm:t>
    </dgm:pt>
    <dgm:pt modelId="{24441806-4A56-2F4C-94A5-665F5E76B811}" type="parTrans" cxnId="{43F19D00-EBCA-F54C-B8FB-F37E865BBA89}">
      <dgm:prSet/>
      <dgm:spPr/>
      <dgm:t>
        <a:bodyPr/>
        <a:lstStyle/>
        <a:p>
          <a:endParaRPr lang="en-US"/>
        </a:p>
      </dgm:t>
    </dgm:pt>
    <dgm:pt modelId="{D61F2FA3-7917-184B-9347-3CD043D74119}" type="sibTrans" cxnId="{43F19D00-EBCA-F54C-B8FB-F37E865BBA89}">
      <dgm:prSet/>
      <dgm:spPr/>
      <dgm:t>
        <a:bodyPr/>
        <a:lstStyle/>
        <a:p>
          <a:endParaRPr lang="en-US"/>
        </a:p>
      </dgm:t>
    </dgm:pt>
    <dgm:pt modelId="{A4C43FF0-EBE3-2B4C-B68D-DBE95962A733}">
      <dgm:prSet phldrT="[Text]" custT="1"/>
      <dgm:spPr>
        <a:solidFill>
          <a:schemeClr val="accent2">
            <a:lumMod val="60000"/>
            <a:lumOff val="40000"/>
          </a:schemeClr>
        </a:solidFill>
      </dgm:spPr>
      <dgm:t>
        <a:bodyPr/>
        <a:lstStyle/>
        <a:p>
          <a:r>
            <a:rPr lang="en-US" sz="3000" dirty="0">
              <a:solidFill>
                <a:schemeClr val="tx1"/>
              </a:solidFill>
              <a:latin typeface="Arial Rounded MT Bold" charset="0"/>
              <a:ea typeface="Arial Rounded MT Bold" charset="0"/>
              <a:cs typeface="Arial Rounded MT Bold" charset="0"/>
            </a:rPr>
            <a:t>Visualization</a:t>
          </a:r>
        </a:p>
      </dgm:t>
    </dgm:pt>
    <dgm:pt modelId="{F846C127-902D-0744-A68A-287C49630BCB}" type="parTrans" cxnId="{8A8FFB19-97B1-F848-8F71-6DCDC014A971}">
      <dgm:prSet/>
      <dgm:spPr/>
      <dgm:t>
        <a:bodyPr/>
        <a:lstStyle/>
        <a:p>
          <a:endParaRPr lang="en-US"/>
        </a:p>
      </dgm:t>
    </dgm:pt>
    <dgm:pt modelId="{B36CCAE9-9F8D-984A-8F0C-D0CC165BE7A5}" type="sibTrans" cxnId="{8A8FFB19-97B1-F848-8F71-6DCDC014A971}">
      <dgm:prSet/>
      <dgm:spPr/>
      <dgm:t>
        <a:bodyPr/>
        <a:lstStyle/>
        <a:p>
          <a:endParaRPr lang="en-US"/>
        </a:p>
      </dgm:t>
    </dgm:pt>
    <dgm:pt modelId="{15A2164E-CC63-074A-90F0-CD8BB1F68B63}">
      <dgm:prSet phldrT="[Text]" custT="1"/>
      <dgm:spPr>
        <a:solidFill>
          <a:schemeClr val="accent2">
            <a:lumMod val="75000"/>
          </a:schemeClr>
        </a:solidFill>
      </dgm:spPr>
      <dgm:t>
        <a:bodyPr/>
        <a:lstStyle/>
        <a:p>
          <a:r>
            <a:rPr lang="en-US" sz="3000" dirty="0">
              <a:solidFill>
                <a:schemeClr val="tx1"/>
              </a:solidFill>
              <a:latin typeface="Arial Rounded MT Bold" charset="0"/>
              <a:ea typeface="Arial Rounded MT Bold" charset="0"/>
              <a:cs typeface="Arial Rounded MT Bold" charset="0"/>
            </a:rPr>
            <a:t>Relationship Analysis</a:t>
          </a:r>
        </a:p>
      </dgm:t>
    </dgm:pt>
    <dgm:pt modelId="{96509EA0-85DA-7A40-988C-48C420E2BC68}" type="parTrans" cxnId="{BDE3F9C8-7A45-804B-9A79-0008A5424C46}">
      <dgm:prSet/>
      <dgm:spPr/>
      <dgm:t>
        <a:bodyPr/>
        <a:lstStyle/>
        <a:p>
          <a:endParaRPr lang="en-US"/>
        </a:p>
      </dgm:t>
    </dgm:pt>
    <dgm:pt modelId="{FAA84657-6AB6-2647-845A-3A0F5BD91F03}" type="sibTrans" cxnId="{BDE3F9C8-7A45-804B-9A79-0008A5424C46}">
      <dgm:prSet/>
      <dgm:spPr/>
      <dgm:t>
        <a:bodyPr/>
        <a:lstStyle/>
        <a:p>
          <a:endParaRPr lang="en-US"/>
        </a:p>
      </dgm:t>
    </dgm:pt>
    <dgm:pt modelId="{204C5B7D-9D0E-2046-B3A6-3A19E9E1C297}">
      <dgm:prSet phldrT="[Text]" custT="1"/>
      <dgm:spPr>
        <a:solidFill>
          <a:schemeClr val="accent2">
            <a:lumMod val="20000"/>
            <a:lumOff val="80000"/>
          </a:schemeClr>
        </a:solidFill>
        <a:ln>
          <a:noFill/>
        </a:ln>
      </dgm:spPr>
      <dgm:t>
        <a:bodyPr/>
        <a:lstStyle/>
        <a:p>
          <a:r>
            <a:rPr lang="en-US" sz="2800" b="0" dirty="0">
              <a:ln>
                <a:noFill/>
              </a:ln>
              <a:solidFill>
                <a:schemeClr val="tx1">
                  <a:lumMod val="75000"/>
                  <a:lumOff val="25000"/>
                </a:schemeClr>
              </a:solidFill>
              <a:latin typeface="Arial Narrow" charset="0"/>
              <a:ea typeface="Arial Narrow" charset="0"/>
              <a:cs typeface="Arial Narrow" charset="0"/>
            </a:rPr>
            <a:t>Identify pertinent data</a:t>
          </a:r>
        </a:p>
      </dgm:t>
    </dgm:pt>
    <dgm:pt modelId="{DAA09234-EDBE-EE47-9AC1-BF0983C586EC}" type="parTrans" cxnId="{80BCC53F-C185-7E46-B0A0-B6CEEBC40C0E}">
      <dgm:prSet/>
      <dgm:spPr/>
      <dgm:t>
        <a:bodyPr/>
        <a:lstStyle/>
        <a:p>
          <a:endParaRPr lang="en-US"/>
        </a:p>
      </dgm:t>
    </dgm:pt>
    <dgm:pt modelId="{ADB5999A-94FD-794B-A10A-B8A35CF20BD5}" type="sibTrans" cxnId="{80BCC53F-C185-7E46-B0A0-B6CEEBC40C0E}">
      <dgm:prSet/>
      <dgm:spPr/>
      <dgm:t>
        <a:bodyPr/>
        <a:lstStyle/>
        <a:p>
          <a:endParaRPr lang="en-US"/>
        </a:p>
      </dgm:t>
    </dgm:pt>
    <dgm:pt modelId="{586635EA-C232-A543-8D45-2CBA071DB8B6}">
      <dgm:prSet phldrT="[Text]" custT="1"/>
      <dgm:spPr>
        <a:solidFill>
          <a:schemeClr val="accent2">
            <a:lumMod val="40000"/>
            <a:lumOff val="60000"/>
          </a:schemeClr>
        </a:solidFill>
        <a:ln>
          <a:noFill/>
        </a:ln>
      </dgm:spPr>
      <dgm:t>
        <a:bodyPr/>
        <a:lstStyle/>
        <a:p>
          <a:r>
            <a:rPr lang="en-US" sz="2800" dirty="0">
              <a:solidFill>
                <a:schemeClr val="tx1">
                  <a:lumMod val="65000"/>
                  <a:lumOff val="35000"/>
                </a:schemeClr>
              </a:solidFill>
              <a:latin typeface="Arial Narrow" charset="0"/>
              <a:ea typeface="Arial Narrow" charset="0"/>
              <a:cs typeface="Arial Narrow" charset="0"/>
            </a:rPr>
            <a:t>Unify diverse data types</a:t>
          </a:r>
        </a:p>
      </dgm:t>
    </dgm:pt>
    <dgm:pt modelId="{1E65485F-70D9-624D-8F4D-CF122F2B9626}" type="parTrans" cxnId="{DDB3E056-CE03-204F-BFDF-0FC3B02954F2}">
      <dgm:prSet/>
      <dgm:spPr/>
      <dgm:t>
        <a:bodyPr/>
        <a:lstStyle/>
        <a:p>
          <a:endParaRPr lang="en-US"/>
        </a:p>
      </dgm:t>
    </dgm:pt>
    <dgm:pt modelId="{A9BF3186-A6E3-1D48-AFB0-EEAE3B4250A3}" type="sibTrans" cxnId="{DDB3E056-CE03-204F-BFDF-0FC3B02954F2}">
      <dgm:prSet/>
      <dgm:spPr/>
      <dgm:t>
        <a:bodyPr/>
        <a:lstStyle/>
        <a:p>
          <a:endParaRPr lang="en-US"/>
        </a:p>
      </dgm:t>
    </dgm:pt>
    <dgm:pt modelId="{F129D9D6-FD54-3C42-806D-DA5858010BA2}">
      <dgm:prSet phldrT="[Text]" custT="1"/>
      <dgm:spPr>
        <a:solidFill>
          <a:schemeClr val="accent2">
            <a:lumMod val="60000"/>
            <a:lumOff val="40000"/>
          </a:schemeClr>
        </a:solidFill>
        <a:ln>
          <a:noFill/>
        </a:ln>
      </dgm:spPr>
      <dgm:t>
        <a:bodyPr/>
        <a:lstStyle/>
        <a:p>
          <a:r>
            <a:rPr lang="en-US" sz="2800" dirty="0">
              <a:solidFill>
                <a:schemeClr val="tx1">
                  <a:lumMod val="50000"/>
                  <a:lumOff val="50000"/>
                </a:schemeClr>
              </a:solidFill>
              <a:latin typeface="Arial Narrow" charset="0"/>
              <a:ea typeface="Arial Narrow" charset="0"/>
              <a:cs typeface="Arial Narrow" charset="0"/>
            </a:rPr>
            <a:t>Investigate data to identify qualitative trends</a:t>
          </a:r>
        </a:p>
      </dgm:t>
    </dgm:pt>
    <dgm:pt modelId="{9F396222-E07F-234C-9B45-A6423F80BF1A}" type="parTrans" cxnId="{91399783-3606-A142-9297-D5D73DE4BFE6}">
      <dgm:prSet/>
      <dgm:spPr/>
      <dgm:t>
        <a:bodyPr/>
        <a:lstStyle/>
        <a:p>
          <a:endParaRPr lang="en-US"/>
        </a:p>
      </dgm:t>
    </dgm:pt>
    <dgm:pt modelId="{DBCA7EB2-DAEF-394D-A8F4-E4D301C751F5}" type="sibTrans" cxnId="{91399783-3606-A142-9297-D5D73DE4BFE6}">
      <dgm:prSet/>
      <dgm:spPr/>
      <dgm:t>
        <a:bodyPr/>
        <a:lstStyle/>
        <a:p>
          <a:endParaRPr lang="en-US"/>
        </a:p>
      </dgm:t>
    </dgm:pt>
    <dgm:pt modelId="{EB881F37-979C-7C49-AAB7-01DAF502E08A}">
      <dgm:prSet phldrT="[Text]" custT="1"/>
      <dgm:spPr>
        <a:solidFill>
          <a:schemeClr val="accent2">
            <a:lumMod val="75000"/>
          </a:schemeClr>
        </a:solidFill>
        <a:ln>
          <a:noFill/>
        </a:ln>
      </dgm:spPr>
      <dgm:t>
        <a:bodyPr/>
        <a:lstStyle/>
        <a:p>
          <a:r>
            <a:rPr lang="en-US" sz="2800" dirty="0">
              <a:solidFill>
                <a:schemeClr val="bg1">
                  <a:lumMod val="85000"/>
                </a:schemeClr>
              </a:solidFill>
              <a:latin typeface="Arial Narrow" charset="0"/>
              <a:ea typeface="Arial Narrow" charset="0"/>
              <a:cs typeface="Arial Narrow" charset="0"/>
            </a:rPr>
            <a:t>Quantify found trends</a:t>
          </a:r>
        </a:p>
      </dgm:t>
    </dgm:pt>
    <dgm:pt modelId="{40D2161B-14BE-5547-9292-17202377F1CD}" type="parTrans" cxnId="{57584964-ABFF-B344-A80F-574B09C7794F}">
      <dgm:prSet/>
      <dgm:spPr/>
      <dgm:t>
        <a:bodyPr/>
        <a:lstStyle/>
        <a:p>
          <a:endParaRPr lang="en-US"/>
        </a:p>
      </dgm:t>
    </dgm:pt>
    <dgm:pt modelId="{1C01A5FC-0C82-8849-B4CA-5C8D5A3A5727}" type="sibTrans" cxnId="{57584964-ABFF-B344-A80F-574B09C7794F}">
      <dgm:prSet/>
      <dgm:spPr/>
      <dgm:t>
        <a:bodyPr/>
        <a:lstStyle/>
        <a:p>
          <a:endParaRPr lang="en-US"/>
        </a:p>
      </dgm:t>
    </dgm:pt>
    <dgm:pt modelId="{AC061EF3-3726-B043-88D3-A088C5F4523D}">
      <dgm:prSet phldrT="[Text]" custT="1"/>
      <dgm:spPr>
        <a:solidFill>
          <a:schemeClr val="accent2">
            <a:lumMod val="50000"/>
          </a:schemeClr>
        </a:solidFill>
        <a:ln>
          <a:noFill/>
        </a:ln>
      </dgm:spPr>
      <dgm:t>
        <a:bodyPr/>
        <a:lstStyle/>
        <a:p>
          <a:r>
            <a:rPr lang="en-US" sz="2800" dirty="0">
              <a:solidFill>
                <a:schemeClr val="bg1">
                  <a:lumMod val="95000"/>
                </a:schemeClr>
              </a:solidFill>
              <a:latin typeface="Arial Narrow" charset="0"/>
              <a:ea typeface="Arial Narrow" charset="0"/>
              <a:cs typeface="Arial Narrow" charset="0"/>
            </a:rPr>
            <a:t>Predict future trends</a:t>
          </a:r>
        </a:p>
      </dgm:t>
    </dgm:pt>
    <dgm:pt modelId="{53C53816-CF72-2C4D-B18A-D56227A3E748}" type="parTrans" cxnId="{94DCDBB9-3758-6F49-9534-579921CB565D}">
      <dgm:prSet/>
      <dgm:spPr/>
      <dgm:t>
        <a:bodyPr/>
        <a:lstStyle/>
        <a:p>
          <a:endParaRPr lang="en-US"/>
        </a:p>
      </dgm:t>
    </dgm:pt>
    <dgm:pt modelId="{890F76A7-518F-CF4D-A585-DA2D6B6677F4}" type="sibTrans" cxnId="{94DCDBB9-3758-6F49-9534-579921CB565D}">
      <dgm:prSet/>
      <dgm:spPr/>
      <dgm:t>
        <a:bodyPr/>
        <a:lstStyle/>
        <a:p>
          <a:endParaRPr lang="en-US"/>
        </a:p>
      </dgm:t>
    </dgm:pt>
    <dgm:pt modelId="{66C083D2-9229-8340-B319-B795585A980F}" type="pres">
      <dgm:prSet presAssocID="{9BDDB87B-26B5-6447-BA01-4245AF7100CD}" presName="Name0" presStyleCnt="0">
        <dgm:presLayoutVars>
          <dgm:dir/>
          <dgm:animLvl val="lvl"/>
          <dgm:resizeHandles val="exact"/>
        </dgm:presLayoutVars>
      </dgm:prSet>
      <dgm:spPr/>
    </dgm:pt>
    <dgm:pt modelId="{9233E606-6F66-2E41-9848-6F58C31E1E8B}" type="pres">
      <dgm:prSet presAssocID="{F77CCECB-3AB7-6649-A6DA-CBCF03D7C7A3}" presName="boxAndChildren" presStyleCnt="0"/>
      <dgm:spPr/>
    </dgm:pt>
    <dgm:pt modelId="{477849ED-204B-D943-AF16-7404F96A1AA3}" type="pres">
      <dgm:prSet presAssocID="{F77CCECB-3AB7-6649-A6DA-CBCF03D7C7A3}" presName="parentTextBox" presStyleLbl="node1" presStyleIdx="0" presStyleCnt="5"/>
      <dgm:spPr/>
      <dgm:t>
        <a:bodyPr/>
        <a:lstStyle/>
        <a:p>
          <a:endParaRPr lang="en-US"/>
        </a:p>
      </dgm:t>
    </dgm:pt>
    <dgm:pt modelId="{70B17CA4-6BEA-9C48-B3E4-BC01BA992407}" type="pres">
      <dgm:prSet presAssocID="{F77CCECB-3AB7-6649-A6DA-CBCF03D7C7A3}" presName="entireBox" presStyleLbl="node1" presStyleIdx="0" presStyleCnt="5"/>
      <dgm:spPr/>
      <dgm:t>
        <a:bodyPr/>
        <a:lstStyle/>
        <a:p>
          <a:endParaRPr lang="en-US"/>
        </a:p>
      </dgm:t>
    </dgm:pt>
    <dgm:pt modelId="{1DF81245-8E54-334D-BE7C-1762F8932A1A}" type="pres">
      <dgm:prSet presAssocID="{F77CCECB-3AB7-6649-A6DA-CBCF03D7C7A3}" presName="descendantBox" presStyleCnt="0"/>
      <dgm:spPr/>
    </dgm:pt>
    <dgm:pt modelId="{36101C9D-A511-BE44-827B-50CA63450DB6}" type="pres">
      <dgm:prSet presAssocID="{AC061EF3-3726-B043-88D3-A088C5F4523D}" presName="childTextBox" presStyleLbl="fgAccFollowNode1" presStyleIdx="0" presStyleCnt="5">
        <dgm:presLayoutVars>
          <dgm:bulletEnabled val="1"/>
        </dgm:presLayoutVars>
      </dgm:prSet>
      <dgm:spPr/>
      <dgm:t>
        <a:bodyPr/>
        <a:lstStyle/>
        <a:p>
          <a:endParaRPr lang="en-US"/>
        </a:p>
      </dgm:t>
    </dgm:pt>
    <dgm:pt modelId="{2F540D50-0DC2-544C-851C-EB460E7D51B8}" type="pres">
      <dgm:prSet presAssocID="{FAA84657-6AB6-2647-845A-3A0F5BD91F03}" presName="sp" presStyleCnt="0"/>
      <dgm:spPr/>
    </dgm:pt>
    <dgm:pt modelId="{25EB7093-13FB-D641-9ECE-28221DD08186}" type="pres">
      <dgm:prSet presAssocID="{15A2164E-CC63-074A-90F0-CD8BB1F68B63}" presName="arrowAndChildren" presStyleCnt="0"/>
      <dgm:spPr/>
    </dgm:pt>
    <dgm:pt modelId="{B9EFC3D6-6E0F-B549-B712-66DBB6BD840D}" type="pres">
      <dgm:prSet presAssocID="{15A2164E-CC63-074A-90F0-CD8BB1F68B63}" presName="parentTextArrow" presStyleLbl="node1" presStyleIdx="0" presStyleCnt="5"/>
      <dgm:spPr/>
      <dgm:t>
        <a:bodyPr/>
        <a:lstStyle/>
        <a:p>
          <a:endParaRPr lang="en-US"/>
        </a:p>
      </dgm:t>
    </dgm:pt>
    <dgm:pt modelId="{8F7048D3-6291-A940-96F3-92FBCA32CA8C}" type="pres">
      <dgm:prSet presAssocID="{15A2164E-CC63-074A-90F0-CD8BB1F68B63}" presName="arrow" presStyleLbl="node1" presStyleIdx="1" presStyleCnt="5"/>
      <dgm:spPr/>
      <dgm:t>
        <a:bodyPr/>
        <a:lstStyle/>
        <a:p>
          <a:endParaRPr lang="en-US"/>
        </a:p>
      </dgm:t>
    </dgm:pt>
    <dgm:pt modelId="{635BDE8E-950C-B14B-A837-28C37F555408}" type="pres">
      <dgm:prSet presAssocID="{15A2164E-CC63-074A-90F0-CD8BB1F68B63}" presName="descendantArrow" presStyleCnt="0"/>
      <dgm:spPr/>
    </dgm:pt>
    <dgm:pt modelId="{F747497F-D1C1-F346-9634-D613D66082E6}" type="pres">
      <dgm:prSet presAssocID="{EB881F37-979C-7C49-AAB7-01DAF502E08A}" presName="childTextArrow" presStyleLbl="fgAccFollowNode1" presStyleIdx="1" presStyleCnt="5">
        <dgm:presLayoutVars>
          <dgm:bulletEnabled val="1"/>
        </dgm:presLayoutVars>
      </dgm:prSet>
      <dgm:spPr/>
      <dgm:t>
        <a:bodyPr/>
        <a:lstStyle/>
        <a:p>
          <a:endParaRPr lang="en-US"/>
        </a:p>
      </dgm:t>
    </dgm:pt>
    <dgm:pt modelId="{F3795114-09B2-6B47-8EC5-8ED5A8832AE2}" type="pres">
      <dgm:prSet presAssocID="{B36CCAE9-9F8D-984A-8F0C-D0CC165BE7A5}" presName="sp" presStyleCnt="0"/>
      <dgm:spPr/>
    </dgm:pt>
    <dgm:pt modelId="{26C22ECB-32F7-E746-AB63-CBB635E2AB93}" type="pres">
      <dgm:prSet presAssocID="{A4C43FF0-EBE3-2B4C-B68D-DBE95962A733}" presName="arrowAndChildren" presStyleCnt="0"/>
      <dgm:spPr/>
    </dgm:pt>
    <dgm:pt modelId="{2F6A0125-3E99-0543-BC8C-96B508B0BBE7}" type="pres">
      <dgm:prSet presAssocID="{A4C43FF0-EBE3-2B4C-B68D-DBE95962A733}" presName="parentTextArrow" presStyleLbl="node1" presStyleIdx="1" presStyleCnt="5"/>
      <dgm:spPr/>
      <dgm:t>
        <a:bodyPr/>
        <a:lstStyle/>
        <a:p>
          <a:endParaRPr lang="en-US"/>
        </a:p>
      </dgm:t>
    </dgm:pt>
    <dgm:pt modelId="{B78FB8AA-51AD-6E4B-A3D3-206A48DADA80}" type="pres">
      <dgm:prSet presAssocID="{A4C43FF0-EBE3-2B4C-B68D-DBE95962A733}" presName="arrow" presStyleLbl="node1" presStyleIdx="2" presStyleCnt="5"/>
      <dgm:spPr/>
      <dgm:t>
        <a:bodyPr/>
        <a:lstStyle/>
        <a:p>
          <a:endParaRPr lang="en-US"/>
        </a:p>
      </dgm:t>
    </dgm:pt>
    <dgm:pt modelId="{F18CF50B-8235-7941-896A-0E64EFEB8F3E}" type="pres">
      <dgm:prSet presAssocID="{A4C43FF0-EBE3-2B4C-B68D-DBE95962A733}" presName="descendantArrow" presStyleCnt="0"/>
      <dgm:spPr/>
    </dgm:pt>
    <dgm:pt modelId="{EF0570C1-F947-794B-88EC-1E543C6962B2}" type="pres">
      <dgm:prSet presAssocID="{F129D9D6-FD54-3C42-806D-DA5858010BA2}" presName="childTextArrow" presStyleLbl="fgAccFollowNode1" presStyleIdx="2" presStyleCnt="5">
        <dgm:presLayoutVars>
          <dgm:bulletEnabled val="1"/>
        </dgm:presLayoutVars>
      </dgm:prSet>
      <dgm:spPr/>
      <dgm:t>
        <a:bodyPr/>
        <a:lstStyle/>
        <a:p>
          <a:endParaRPr lang="en-US"/>
        </a:p>
      </dgm:t>
    </dgm:pt>
    <dgm:pt modelId="{5B0CFCB4-DAE7-9246-9869-B1193BA144EC}" type="pres">
      <dgm:prSet presAssocID="{6E882666-2670-0845-B472-5753554E9939}" presName="sp" presStyleCnt="0"/>
      <dgm:spPr/>
    </dgm:pt>
    <dgm:pt modelId="{6AD8A61A-B324-9742-B6E6-FC057144EA0C}" type="pres">
      <dgm:prSet presAssocID="{65FECB55-474F-AB46-B992-5941DEDB2CCF}" presName="arrowAndChildren" presStyleCnt="0"/>
      <dgm:spPr/>
    </dgm:pt>
    <dgm:pt modelId="{D1400FD7-561D-6F4A-ADFE-8FDE49B79E34}" type="pres">
      <dgm:prSet presAssocID="{65FECB55-474F-AB46-B992-5941DEDB2CCF}" presName="parentTextArrow" presStyleLbl="node1" presStyleIdx="2" presStyleCnt="5" custLinFactNeighborY="-3148"/>
      <dgm:spPr/>
      <dgm:t>
        <a:bodyPr/>
        <a:lstStyle/>
        <a:p>
          <a:endParaRPr lang="en-US"/>
        </a:p>
      </dgm:t>
    </dgm:pt>
    <dgm:pt modelId="{19D38ECD-DD58-2D48-B86D-F6E27EF1BF6F}" type="pres">
      <dgm:prSet presAssocID="{65FECB55-474F-AB46-B992-5941DEDB2CCF}" presName="arrow" presStyleLbl="node1" presStyleIdx="3" presStyleCnt="5"/>
      <dgm:spPr/>
      <dgm:t>
        <a:bodyPr/>
        <a:lstStyle/>
        <a:p>
          <a:endParaRPr lang="en-US"/>
        </a:p>
      </dgm:t>
    </dgm:pt>
    <dgm:pt modelId="{6FC76C38-A379-7B4E-983E-0406C8C543CB}" type="pres">
      <dgm:prSet presAssocID="{65FECB55-474F-AB46-B992-5941DEDB2CCF}" presName="descendantArrow" presStyleCnt="0"/>
      <dgm:spPr/>
    </dgm:pt>
    <dgm:pt modelId="{757596E0-0100-7546-8948-69EA0BBA1EB0}" type="pres">
      <dgm:prSet presAssocID="{586635EA-C232-A543-8D45-2CBA071DB8B6}" presName="childTextArrow" presStyleLbl="fgAccFollowNode1" presStyleIdx="3" presStyleCnt="5">
        <dgm:presLayoutVars>
          <dgm:bulletEnabled val="1"/>
        </dgm:presLayoutVars>
      </dgm:prSet>
      <dgm:spPr/>
      <dgm:t>
        <a:bodyPr/>
        <a:lstStyle/>
        <a:p>
          <a:endParaRPr lang="en-US"/>
        </a:p>
      </dgm:t>
    </dgm:pt>
    <dgm:pt modelId="{24775025-C13A-9143-B27A-EAB44A5AC87B}" type="pres">
      <dgm:prSet presAssocID="{50A99CC2-23AC-0D4A-AD29-36621FF3AE8B}" presName="sp" presStyleCnt="0"/>
      <dgm:spPr/>
    </dgm:pt>
    <dgm:pt modelId="{33384C52-A2DC-C745-A9BB-546DF0BEAA44}" type="pres">
      <dgm:prSet presAssocID="{9C23665D-AFA3-1044-A8E3-F2FD706EE894}" presName="arrowAndChildren" presStyleCnt="0"/>
      <dgm:spPr/>
    </dgm:pt>
    <dgm:pt modelId="{EC58EF63-DC15-134D-88C6-728858101862}" type="pres">
      <dgm:prSet presAssocID="{9C23665D-AFA3-1044-A8E3-F2FD706EE894}" presName="parentTextArrow" presStyleLbl="node1" presStyleIdx="3" presStyleCnt="5"/>
      <dgm:spPr/>
      <dgm:t>
        <a:bodyPr/>
        <a:lstStyle/>
        <a:p>
          <a:endParaRPr lang="en-US"/>
        </a:p>
      </dgm:t>
    </dgm:pt>
    <dgm:pt modelId="{04EAE738-7E9B-404D-8D62-5434D6EEC221}" type="pres">
      <dgm:prSet presAssocID="{9C23665D-AFA3-1044-A8E3-F2FD706EE894}" presName="arrow" presStyleLbl="node1" presStyleIdx="4" presStyleCnt="5"/>
      <dgm:spPr/>
      <dgm:t>
        <a:bodyPr/>
        <a:lstStyle/>
        <a:p>
          <a:endParaRPr lang="en-US"/>
        </a:p>
      </dgm:t>
    </dgm:pt>
    <dgm:pt modelId="{76E6133D-9403-C94A-A949-4C4DA72CBFEC}" type="pres">
      <dgm:prSet presAssocID="{9C23665D-AFA3-1044-A8E3-F2FD706EE894}" presName="descendantArrow" presStyleCnt="0"/>
      <dgm:spPr/>
    </dgm:pt>
    <dgm:pt modelId="{BEA14648-1C59-6849-A967-EEE47FE171E7}" type="pres">
      <dgm:prSet presAssocID="{204C5B7D-9D0E-2046-B3A6-3A19E9E1C297}" presName="childTextArrow" presStyleLbl="fgAccFollowNode1" presStyleIdx="4" presStyleCnt="5">
        <dgm:presLayoutVars>
          <dgm:bulletEnabled val="1"/>
        </dgm:presLayoutVars>
      </dgm:prSet>
      <dgm:spPr/>
      <dgm:t>
        <a:bodyPr/>
        <a:lstStyle/>
        <a:p>
          <a:endParaRPr lang="en-US"/>
        </a:p>
      </dgm:t>
    </dgm:pt>
  </dgm:ptLst>
  <dgm:cxnLst>
    <dgm:cxn modelId="{43F19D00-EBCA-F54C-B8FB-F37E865BBA89}" srcId="{9BDDB87B-26B5-6447-BA01-4245AF7100CD}" destId="{F77CCECB-3AB7-6649-A6DA-CBCF03D7C7A3}" srcOrd="4" destOrd="0" parTransId="{24441806-4A56-2F4C-94A5-665F5E76B811}" sibTransId="{D61F2FA3-7917-184B-9347-3CD043D74119}"/>
    <dgm:cxn modelId="{8263262F-2F11-5746-8706-E0133E19D95B}" type="presOf" srcId="{65FECB55-474F-AB46-B992-5941DEDB2CCF}" destId="{D1400FD7-561D-6F4A-ADFE-8FDE49B79E34}" srcOrd="0" destOrd="0" presId="urn:microsoft.com/office/officeart/2005/8/layout/process4"/>
    <dgm:cxn modelId="{1BEEFFFA-6EBD-B84C-B3A7-A814762E9F6B}" type="presOf" srcId="{AC061EF3-3726-B043-88D3-A088C5F4523D}" destId="{36101C9D-A511-BE44-827B-50CA63450DB6}" srcOrd="0" destOrd="0" presId="urn:microsoft.com/office/officeart/2005/8/layout/process4"/>
    <dgm:cxn modelId="{8A8FFB19-97B1-F848-8F71-6DCDC014A971}" srcId="{9BDDB87B-26B5-6447-BA01-4245AF7100CD}" destId="{A4C43FF0-EBE3-2B4C-B68D-DBE95962A733}" srcOrd="2" destOrd="0" parTransId="{F846C127-902D-0744-A68A-287C49630BCB}" sibTransId="{B36CCAE9-9F8D-984A-8F0C-D0CC165BE7A5}"/>
    <dgm:cxn modelId="{91399783-3606-A142-9297-D5D73DE4BFE6}" srcId="{A4C43FF0-EBE3-2B4C-B68D-DBE95962A733}" destId="{F129D9D6-FD54-3C42-806D-DA5858010BA2}" srcOrd="0" destOrd="0" parTransId="{9F396222-E07F-234C-9B45-A6423F80BF1A}" sibTransId="{DBCA7EB2-DAEF-394D-A8F4-E4D301C751F5}"/>
    <dgm:cxn modelId="{B1A51924-3469-8149-9749-6548681B6554}" type="presOf" srcId="{9C23665D-AFA3-1044-A8E3-F2FD706EE894}" destId="{EC58EF63-DC15-134D-88C6-728858101862}" srcOrd="0" destOrd="0" presId="urn:microsoft.com/office/officeart/2005/8/layout/process4"/>
    <dgm:cxn modelId="{8AD2D648-429F-7340-B797-730BADB9EC58}" type="presOf" srcId="{65FECB55-474F-AB46-B992-5941DEDB2CCF}" destId="{19D38ECD-DD58-2D48-B86D-F6E27EF1BF6F}" srcOrd="1" destOrd="0" presId="urn:microsoft.com/office/officeart/2005/8/layout/process4"/>
    <dgm:cxn modelId="{88BE5269-F037-AA43-A7EC-7755C190B2E4}" type="presOf" srcId="{15A2164E-CC63-074A-90F0-CD8BB1F68B63}" destId="{8F7048D3-6291-A940-96F3-92FBCA32CA8C}" srcOrd="1" destOrd="0" presId="urn:microsoft.com/office/officeart/2005/8/layout/process4"/>
    <dgm:cxn modelId="{445413C0-0BBD-1E48-81FC-D3326063D2B0}" type="presOf" srcId="{204C5B7D-9D0E-2046-B3A6-3A19E9E1C297}" destId="{BEA14648-1C59-6849-A967-EEE47FE171E7}" srcOrd="0" destOrd="0" presId="urn:microsoft.com/office/officeart/2005/8/layout/process4"/>
    <dgm:cxn modelId="{C7DBDFF4-9035-9149-9EEE-93399C3365C0}" type="presOf" srcId="{15A2164E-CC63-074A-90F0-CD8BB1F68B63}" destId="{B9EFC3D6-6E0F-B549-B712-66DBB6BD840D}" srcOrd="0" destOrd="0" presId="urn:microsoft.com/office/officeart/2005/8/layout/process4"/>
    <dgm:cxn modelId="{2443B3BD-3A07-C847-9612-E581D47EBBE6}" type="presOf" srcId="{EB881F37-979C-7C49-AAB7-01DAF502E08A}" destId="{F747497F-D1C1-F346-9634-D613D66082E6}" srcOrd="0" destOrd="0" presId="urn:microsoft.com/office/officeart/2005/8/layout/process4"/>
    <dgm:cxn modelId="{9FF0F427-F0E5-2D4C-9C81-A5BF6EEA50CC}" type="presOf" srcId="{586635EA-C232-A543-8D45-2CBA071DB8B6}" destId="{757596E0-0100-7546-8948-69EA0BBA1EB0}" srcOrd="0" destOrd="0" presId="urn:microsoft.com/office/officeart/2005/8/layout/process4"/>
    <dgm:cxn modelId="{C281BEA8-A9EE-2943-9516-508F8CDDD593}" srcId="{9BDDB87B-26B5-6447-BA01-4245AF7100CD}" destId="{9C23665D-AFA3-1044-A8E3-F2FD706EE894}" srcOrd="0" destOrd="0" parTransId="{49900814-DA45-3748-AB66-BB4431128190}" sibTransId="{50A99CC2-23AC-0D4A-AD29-36621FF3AE8B}"/>
    <dgm:cxn modelId="{0D17CED7-7197-E24F-89DB-34D38732759E}" type="presOf" srcId="{F77CCECB-3AB7-6649-A6DA-CBCF03D7C7A3}" destId="{477849ED-204B-D943-AF16-7404F96A1AA3}" srcOrd="0" destOrd="0" presId="urn:microsoft.com/office/officeart/2005/8/layout/process4"/>
    <dgm:cxn modelId="{57584964-ABFF-B344-A80F-574B09C7794F}" srcId="{15A2164E-CC63-074A-90F0-CD8BB1F68B63}" destId="{EB881F37-979C-7C49-AAB7-01DAF502E08A}" srcOrd="0" destOrd="0" parTransId="{40D2161B-14BE-5547-9292-17202377F1CD}" sibTransId="{1C01A5FC-0C82-8849-B4CA-5C8D5A3A5727}"/>
    <dgm:cxn modelId="{94DCDBB9-3758-6F49-9534-579921CB565D}" srcId="{F77CCECB-3AB7-6649-A6DA-CBCF03D7C7A3}" destId="{AC061EF3-3726-B043-88D3-A088C5F4523D}" srcOrd="0" destOrd="0" parTransId="{53C53816-CF72-2C4D-B18A-D56227A3E748}" sibTransId="{890F76A7-518F-CF4D-A585-DA2D6B6677F4}"/>
    <dgm:cxn modelId="{BDE3F9C8-7A45-804B-9A79-0008A5424C46}" srcId="{9BDDB87B-26B5-6447-BA01-4245AF7100CD}" destId="{15A2164E-CC63-074A-90F0-CD8BB1F68B63}" srcOrd="3" destOrd="0" parTransId="{96509EA0-85DA-7A40-988C-48C420E2BC68}" sibTransId="{FAA84657-6AB6-2647-845A-3A0F5BD91F03}"/>
    <dgm:cxn modelId="{32B72AFF-B801-ED4F-84E7-E96992C76196}" type="presOf" srcId="{9C23665D-AFA3-1044-A8E3-F2FD706EE894}" destId="{04EAE738-7E9B-404D-8D62-5434D6EEC221}" srcOrd="1" destOrd="0" presId="urn:microsoft.com/office/officeart/2005/8/layout/process4"/>
    <dgm:cxn modelId="{999ED619-26D9-F747-8322-DF3E4BB011D4}" type="presOf" srcId="{A4C43FF0-EBE3-2B4C-B68D-DBE95962A733}" destId="{B78FB8AA-51AD-6E4B-A3D3-206A48DADA80}" srcOrd="1" destOrd="0" presId="urn:microsoft.com/office/officeart/2005/8/layout/process4"/>
    <dgm:cxn modelId="{C94AE600-C1D0-0C45-9DF1-7505CAA36B38}" type="presOf" srcId="{F77CCECB-3AB7-6649-A6DA-CBCF03D7C7A3}" destId="{70B17CA4-6BEA-9C48-B3E4-BC01BA992407}" srcOrd="1" destOrd="0" presId="urn:microsoft.com/office/officeart/2005/8/layout/process4"/>
    <dgm:cxn modelId="{80BCC53F-C185-7E46-B0A0-B6CEEBC40C0E}" srcId="{9C23665D-AFA3-1044-A8E3-F2FD706EE894}" destId="{204C5B7D-9D0E-2046-B3A6-3A19E9E1C297}" srcOrd="0" destOrd="0" parTransId="{DAA09234-EDBE-EE47-9AC1-BF0983C586EC}" sibTransId="{ADB5999A-94FD-794B-A10A-B8A35CF20BD5}"/>
    <dgm:cxn modelId="{4BCB11B9-EBDB-BE46-81AF-4100D02A2C00}" srcId="{9BDDB87B-26B5-6447-BA01-4245AF7100CD}" destId="{65FECB55-474F-AB46-B992-5941DEDB2CCF}" srcOrd="1" destOrd="0" parTransId="{AF53E6A8-EFA9-0040-8EBD-DA6C5979D1F8}" sibTransId="{6E882666-2670-0845-B472-5753554E9939}"/>
    <dgm:cxn modelId="{1E759DE4-A068-F246-968F-9B346833BBFA}" type="presOf" srcId="{A4C43FF0-EBE3-2B4C-B68D-DBE95962A733}" destId="{2F6A0125-3E99-0543-BC8C-96B508B0BBE7}" srcOrd="0" destOrd="0" presId="urn:microsoft.com/office/officeart/2005/8/layout/process4"/>
    <dgm:cxn modelId="{EAA9E58C-97AA-A04F-9C47-CB83005F4F3F}" type="presOf" srcId="{F129D9D6-FD54-3C42-806D-DA5858010BA2}" destId="{EF0570C1-F947-794B-88EC-1E543C6962B2}" srcOrd="0" destOrd="0" presId="urn:microsoft.com/office/officeart/2005/8/layout/process4"/>
    <dgm:cxn modelId="{DDB3E056-CE03-204F-BFDF-0FC3B02954F2}" srcId="{65FECB55-474F-AB46-B992-5941DEDB2CCF}" destId="{586635EA-C232-A543-8D45-2CBA071DB8B6}" srcOrd="0" destOrd="0" parTransId="{1E65485F-70D9-624D-8F4D-CF122F2B9626}" sibTransId="{A9BF3186-A6E3-1D48-AFB0-EEAE3B4250A3}"/>
    <dgm:cxn modelId="{0759285A-A058-BB44-BF08-10B656827ED6}" type="presOf" srcId="{9BDDB87B-26B5-6447-BA01-4245AF7100CD}" destId="{66C083D2-9229-8340-B319-B795585A980F}" srcOrd="0" destOrd="0" presId="urn:microsoft.com/office/officeart/2005/8/layout/process4"/>
    <dgm:cxn modelId="{706A26BA-E42B-6D47-946C-B2EAA7B584E6}" type="presParOf" srcId="{66C083D2-9229-8340-B319-B795585A980F}" destId="{9233E606-6F66-2E41-9848-6F58C31E1E8B}" srcOrd="0" destOrd="0" presId="urn:microsoft.com/office/officeart/2005/8/layout/process4"/>
    <dgm:cxn modelId="{56CF4A47-F4CC-3640-9A68-0A3562A9A26F}" type="presParOf" srcId="{9233E606-6F66-2E41-9848-6F58C31E1E8B}" destId="{477849ED-204B-D943-AF16-7404F96A1AA3}" srcOrd="0" destOrd="0" presId="urn:microsoft.com/office/officeart/2005/8/layout/process4"/>
    <dgm:cxn modelId="{66E5B553-771E-5349-9C82-021139DAEACD}" type="presParOf" srcId="{9233E606-6F66-2E41-9848-6F58C31E1E8B}" destId="{70B17CA4-6BEA-9C48-B3E4-BC01BA992407}" srcOrd="1" destOrd="0" presId="urn:microsoft.com/office/officeart/2005/8/layout/process4"/>
    <dgm:cxn modelId="{A6DFAF3A-B54E-DD4C-BCF6-2D0F40879AF1}" type="presParOf" srcId="{9233E606-6F66-2E41-9848-6F58C31E1E8B}" destId="{1DF81245-8E54-334D-BE7C-1762F8932A1A}" srcOrd="2" destOrd="0" presId="urn:microsoft.com/office/officeart/2005/8/layout/process4"/>
    <dgm:cxn modelId="{13D7AAF9-FB46-0249-A061-F43F693CB91C}" type="presParOf" srcId="{1DF81245-8E54-334D-BE7C-1762F8932A1A}" destId="{36101C9D-A511-BE44-827B-50CA63450DB6}" srcOrd="0" destOrd="0" presId="urn:microsoft.com/office/officeart/2005/8/layout/process4"/>
    <dgm:cxn modelId="{6C257646-E170-0F42-AB47-2CBC0AFC7A8E}" type="presParOf" srcId="{66C083D2-9229-8340-B319-B795585A980F}" destId="{2F540D50-0DC2-544C-851C-EB460E7D51B8}" srcOrd="1" destOrd="0" presId="urn:microsoft.com/office/officeart/2005/8/layout/process4"/>
    <dgm:cxn modelId="{B4EC4CE8-81BA-2A45-A627-37381ED6E459}" type="presParOf" srcId="{66C083D2-9229-8340-B319-B795585A980F}" destId="{25EB7093-13FB-D641-9ECE-28221DD08186}" srcOrd="2" destOrd="0" presId="urn:microsoft.com/office/officeart/2005/8/layout/process4"/>
    <dgm:cxn modelId="{27B83BF8-EDBD-E24C-9600-EA54AABB7A1E}" type="presParOf" srcId="{25EB7093-13FB-D641-9ECE-28221DD08186}" destId="{B9EFC3D6-6E0F-B549-B712-66DBB6BD840D}" srcOrd="0" destOrd="0" presId="urn:microsoft.com/office/officeart/2005/8/layout/process4"/>
    <dgm:cxn modelId="{643F6003-25CE-664D-9690-81AE21CCBC9D}" type="presParOf" srcId="{25EB7093-13FB-D641-9ECE-28221DD08186}" destId="{8F7048D3-6291-A940-96F3-92FBCA32CA8C}" srcOrd="1" destOrd="0" presId="urn:microsoft.com/office/officeart/2005/8/layout/process4"/>
    <dgm:cxn modelId="{44557803-D035-9443-BDA3-0747460B6DC1}" type="presParOf" srcId="{25EB7093-13FB-D641-9ECE-28221DD08186}" destId="{635BDE8E-950C-B14B-A837-28C37F555408}" srcOrd="2" destOrd="0" presId="urn:microsoft.com/office/officeart/2005/8/layout/process4"/>
    <dgm:cxn modelId="{D810A407-C6CC-344A-BEC7-0F8B87BA4CBC}" type="presParOf" srcId="{635BDE8E-950C-B14B-A837-28C37F555408}" destId="{F747497F-D1C1-F346-9634-D613D66082E6}" srcOrd="0" destOrd="0" presId="urn:microsoft.com/office/officeart/2005/8/layout/process4"/>
    <dgm:cxn modelId="{27037F68-D0A6-3E42-9038-63C97BB4FF37}" type="presParOf" srcId="{66C083D2-9229-8340-B319-B795585A980F}" destId="{F3795114-09B2-6B47-8EC5-8ED5A8832AE2}" srcOrd="3" destOrd="0" presId="urn:microsoft.com/office/officeart/2005/8/layout/process4"/>
    <dgm:cxn modelId="{549F10D7-3F5A-0047-B6D6-AD00AD36C40A}" type="presParOf" srcId="{66C083D2-9229-8340-B319-B795585A980F}" destId="{26C22ECB-32F7-E746-AB63-CBB635E2AB93}" srcOrd="4" destOrd="0" presId="urn:microsoft.com/office/officeart/2005/8/layout/process4"/>
    <dgm:cxn modelId="{F10CFA3B-50ED-654C-95E9-0122D4F01AF6}" type="presParOf" srcId="{26C22ECB-32F7-E746-AB63-CBB635E2AB93}" destId="{2F6A0125-3E99-0543-BC8C-96B508B0BBE7}" srcOrd="0" destOrd="0" presId="urn:microsoft.com/office/officeart/2005/8/layout/process4"/>
    <dgm:cxn modelId="{B155949C-202C-A247-AEB5-661A8F4A5B88}" type="presParOf" srcId="{26C22ECB-32F7-E746-AB63-CBB635E2AB93}" destId="{B78FB8AA-51AD-6E4B-A3D3-206A48DADA80}" srcOrd="1" destOrd="0" presId="urn:microsoft.com/office/officeart/2005/8/layout/process4"/>
    <dgm:cxn modelId="{38D4CB82-BC36-4547-AB1E-C95F5627A003}" type="presParOf" srcId="{26C22ECB-32F7-E746-AB63-CBB635E2AB93}" destId="{F18CF50B-8235-7941-896A-0E64EFEB8F3E}" srcOrd="2" destOrd="0" presId="urn:microsoft.com/office/officeart/2005/8/layout/process4"/>
    <dgm:cxn modelId="{33A3CE66-AAC3-4843-A68B-0A0333C0196C}" type="presParOf" srcId="{F18CF50B-8235-7941-896A-0E64EFEB8F3E}" destId="{EF0570C1-F947-794B-88EC-1E543C6962B2}" srcOrd="0" destOrd="0" presId="urn:microsoft.com/office/officeart/2005/8/layout/process4"/>
    <dgm:cxn modelId="{A082EEAB-562B-7149-9E83-E22B5B9697C8}" type="presParOf" srcId="{66C083D2-9229-8340-B319-B795585A980F}" destId="{5B0CFCB4-DAE7-9246-9869-B1193BA144EC}" srcOrd="5" destOrd="0" presId="urn:microsoft.com/office/officeart/2005/8/layout/process4"/>
    <dgm:cxn modelId="{68F0461F-1AC0-3F45-8BFE-7A85AFB3B787}" type="presParOf" srcId="{66C083D2-9229-8340-B319-B795585A980F}" destId="{6AD8A61A-B324-9742-B6E6-FC057144EA0C}" srcOrd="6" destOrd="0" presId="urn:microsoft.com/office/officeart/2005/8/layout/process4"/>
    <dgm:cxn modelId="{58911854-EFC4-5E45-92EF-E3C33EB871F1}" type="presParOf" srcId="{6AD8A61A-B324-9742-B6E6-FC057144EA0C}" destId="{D1400FD7-561D-6F4A-ADFE-8FDE49B79E34}" srcOrd="0" destOrd="0" presId="urn:microsoft.com/office/officeart/2005/8/layout/process4"/>
    <dgm:cxn modelId="{7C4AA8DB-D9F0-8B42-8EFA-049985A60154}" type="presParOf" srcId="{6AD8A61A-B324-9742-B6E6-FC057144EA0C}" destId="{19D38ECD-DD58-2D48-B86D-F6E27EF1BF6F}" srcOrd="1" destOrd="0" presId="urn:microsoft.com/office/officeart/2005/8/layout/process4"/>
    <dgm:cxn modelId="{313BDAA3-E902-4549-A88A-6188B3C55EED}" type="presParOf" srcId="{6AD8A61A-B324-9742-B6E6-FC057144EA0C}" destId="{6FC76C38-A379-7B4E-983E-0406C8C543CB}" srcOrd="2" destOrd="0" presId="urn:microsoft.com/office/officeart/2005/8/layout/process4"/>
    <dgm:cxn modelId="{91F5E24B-287A-2748-B740-2F8D95B78B95}" type="presParOf" srcId="{6FC76C38-A379-7B4E-983E-0406C8C543CB}" destId="{757596E0-0100-7546-8948-69EA0BBA1EB0}" srcOrd="0" destOrd="0" presId="urn:microsoft.com/office/officeart/2005/8/layout/process4"/>
    <dgm:cxn modelId="{47866FB5-CAC5-BA4D-990E-812E1FB8F449}" type="presParOf" srcId="{66C083D2-9229-8340-B319-B795585A980F}" destId="{24775025-C13A-9143-B27A-EAB44A5AC87B}" srcOrd="7" destOrd="0" presId="urn:microsoft.com/office/officeart/2005/8/layout/process4"/>
    <dgm:cxn modelId="{E6D5E336-A760-1A40-8600-40621965F53F}" type="presParOf" srcId="{66C083D2-9229-8340-B319-B795585A980F}" destId="{33384C52-A2DC-C745-A9BB-546DF0BEAA44}" srcOrd="8" destOrd="0" presId="urn:microsoft.com/office/officeart/2005/8/layout/process4"/>
    <dgm:cxn modelId="{A3D4FD2D-C28F-2F40-9A51-75B1BE276563}" type="presParOf" srcId="{33384C52-A2DC-C745-A9BB-546DF0BEAA44}" destId="{EC58EF63-DC15-134D-88C6-728858101862}" srcOrd="0" destOrd="0" presId="urn:microsoft.com/office/officeart/2005/8/layout/process4"/>
    <dgm:cxn modelId="{4AC43120-3074-A541-A5BC-CDB5D7FBB6EC}" type="presParOf" srcId="{33384C52-A2DC-C745-A9BB-546DF0BEAA44}" destId="{04EAE738-7E9B-404D-8D62-5434D6EEC221}" srcOrd="1" destOrd="0" presId="urn:microsoft.com/office/officeart/2005/8/layout/process4"/>
    <dgm:cxn modelId="{4FF5B8FD-7393-7B4A-8398-93FA02757B8F}" type="presParOf" srcId="{33384C52-A2DC-C745-A9BB-546DF0BEAA44}" destId="{76E6133D-9403-C94A-A949-4C4DA72CBFEC}" srcOrd="2" destOrd="0" presId="urn:microsoft.com/office/officeart/2005/8/layout/process4"/>
    <dgm:cxn modelId="{2D053CAF-F0FC-834F-B622-348098294147}" type="presParOf" srcId="{76E6133D-9403-C94A-A949-4C4DA72CBFEC}" destId="{BEA14648-1C59-6849-A967-EEE47FE171E7}"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17CA4-6BEA-9C48-B3E4-BC01BA992407}">
      <dsp:nvSpPr>
        <dsp:cNvPr id="0" name=""/>
        <dsp:cNvSpPr/>
      </dsp:nvSpPr>
      <dsp:spPr>
        <a:xfrm>
          <a:off x="0" y="6580434"/>
          <a:ext cx="6467476" cy="1079575"/>
        </a:xfrm>
        <a:prstGeom prst="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Machine Learning</a:t>
          </a:r>
        </a:p>
      </dsp:txBody>
      <dsp:txXfrm>
        <a:off x="0" y="6580434"/>
        <a:ext cx="6467476" cy="582970"/>
      </dsp:txXfrm>
    </dsp:sp>
    <dsp:sp modelId="{36101C9D-A511-BE44-827B-50CA63450DB6}">
      <dsp:nvSpPr>
        <dsp:cNvPr id="0" name=""/>
        <dsp:cNvSpPr/>
      </dsp:nvSpPr>
      <dsp:spPr>
        <a:xfrm>
          <a:off x="0" y="7141813"/>
          <a:ext cx="6467476" cy="496604"/>
        </a:xfrm>
        <a:prstGeom prst="rect">
          <a:avLst/>
        </a:prstGeom>
        <a:solidFill>
          <a:schemeClr val="accent2">
            <a:lumMod val="5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a:solidFill>
                <a:schemeClr val="bg1">
                  <a:lumMod val="95000"/>
                </a:schemeClr>
              </a:solidFill>
              <a:latin typeface="Arial Narrow" charset="0"/>
              <a:ea typeface="Arial Narrow" charset="0"/>
              <a:cs typeface="Arial Narrow" charset="0"/>
            </a:rPr>
            <a:t>Predict future trends</a:t>
          </a:r>
        </a:p>
      </dsp:txBody>
      <dsp:txXfrm>
        <a:off x="0" y="7141813"/>
        <a:ext cx="6467476" cy="496604"/>
      </dsp:txXfrm>
    </dsp:sp>
    <dsp:sp modelId="{8F7048D3-6291-A940-96F3-92FBCA32CA8C}">
      <dsp:nvSpPr>
        <dsp:cNvPr id="0" name=""/>
        <dsp:cNvSpPr/>
      </dsp:nvSpPr>
      <dsp:spPr>
        <a:xfrm rot="10800000">
          <a:off x="0" y="4936241"/>
          <a:ext cx="6467476" cy="1660386"/>
        </a:xfrm>
        <a:prstGeom prst="upArrowCallou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Relationship Analysis</a:t>
          </a:r>
        </a:p>
      </dsp:txBody>
      <dsp:txXfrm rot="-10800000">
        <a:off x="0" y="4936241"/>
        <a:ext cx="6467476" cy="582795"/>
      </dsp:txXfrm>
    </dsp:sp>
    <dsp:sp modelId="{F747497F-D1C1-F346-9634-D613D66082E6}">
      <dsp:nvSpPr>
        <dsp:cNvPr id="0" name=""/>
        <dsp:cNvSpPr/>
      </dsp:nvSpPr>
      <dsp:spPr>
        <a:xfrm>
          <a:off x="0" y="5519037"/>
          <a:ext cx="6467476" cy="496455"/>
        </a:xfrm>
        <a:prstGeom prst="rect">
          <a:avLst/>
        </a:prstGeom>
        <a:solidFill>
          <a:schemeClr val="accent2">
            <a:lumMod val="75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a:solidFill>
                <a:schemeClr val="bg1">
                  <a:lumMod val="85000"/>
                </a:schemeClr>
              </a:solidFill>
              <a:latin typeface="Arial Narrow" charset="0"/>
              <a:ea typeface="Arial Narrow" charset="0"/>
              <a:cs typeface="Arial Narrow" charset="0"/>
            </a:rPr>
            <a:t>Quantify found trends</a:t>
          </a:r>
        </a:p>
      </dsp:txBody>
      <dsp:txXfrm>
        <a:off x="0" y="5519037"/>
        <a:ext cx="6467476" cy="496455"/>
      </dsp:txXfrm>
    </dsp:sp>
    <dsp:sp modelId="{B78FB8AA-51AD-6E4B-A3D3-206A48DADA80}">
      <dsp:nvSpPr>
        <dsp:cNvPr id="0" name=""/>
        <dsp:cNvSpPr/>
      </dsp:nvSpPr>
      <dsp:spPr>
        <a:xfrm rot="10800000">
          <a:off x="0" y="3292048"/>
          <a:ext cx="6467476" cy="1660386"/>
        </a:xfrm>
        <a:prstGeom prst="upArrowCallout">
          <a:avLst/>
        </a:prstGeom>
        <a:solidFill>
          <a:schemeClr val="accent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Visualization</a:t>
          </a:r>
        </a:p>
      </dsp:txBody>
      <dsp:txXfrm rot="-10800000">
        <a:off x="0" y="3292048"/>
        <a:ext cx="6467476" cy="582795"/>
      </dsp:txXfrm>
    </dsp:sp>
    <dsp:sp modelId="{EF0570C1-F947-794B-88EC-1E543C6962B2}">
      <dsp:nvSpPr>
        <dsp:cNvPr id="0" name=""/>
        <dsp:cNvSpPr/>
      </dsp:nvSpPr>
      <dsp:spPr>
        <a:xfrm>
          <a:off x="0" y="3874844"/>
          <a:ext cx="6467476" cy="496455"/>
        </a:xfrm>
        <a:prstGeom prst="rect">
          <a:avLst/>
        </a:prstGeom>
        <a:solidFill>
          <a:schemeClr val="accent2">
            <a:lumMod val="60000"/>
            <a:lumOff val="4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a:solidFill>
                <a:schemeClr val="tx1">
                  <a:lumMod val="50000"/>
                  <a:lumOff val="50000"/>
                </a:schemeClr>
              </a:solidFill>
              <a:latin typeface="Arial Narrow" charset="0"/>
              <a:ea typeface="Arial Narrow" charset="0"/>
              <a:cs typeface="Arial Narrow" charset="0"/>
            </a:rPr>
            <a:t>Investigate data to identify qualitative trends</a:t>
          </a:r>
        </a:p>
      </dsp:txBody>
      <dsp:txXfrm>
        <a:off x="0" y="3874844"/>
        <a:ext cx="6467476" cy="496455"/>
      </dsp:txXfrm>
    </dsp:sp>
    <dsp:sp modelId="{19D38ECD-DD58-2D48-B86D-F6E27EF1BF6F}">
      <dsp:nvSpPr>
        <dsp:cNvPr id="0" name=""/>
        <dsp:cNvSpPr/>
      </dsp:nvSpPr>
      <dsp:spPr>
        <a:xfrm rot="10800000">
          <a:off x="0" y="1647856"/>
          <a:ext cx="6467476" cy="1660386"/>
        </a:xfrm>
        <a:prstGeom prst="upArrowCallout">
          <a:avLst/>
        </a:prstGeom>
        <a:solidFill>
          <a:schemeClr val="accent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Data Wrangling</a:t>
          </a:r>
        </a:p>
      </dsp:txBody>
      <dsp:txXfrm rot="-10800000">
        <a:off x="0" y="1647856"/>
        <a:ext cx="6467476" cy="582795"/>
      </dsp:txXfrm>
    </dsp:sp>
    <dsp:sp modelId="{757596E0-0100-7546-8948-69EA0BBA1EB0}">
      <dsp:nvSpPr>
        <dsp:cNvPr id="0" name=""/>
        <dsp:cNvSpPr/>
      </dsp:nvSpPr>
      <dsp:spPr>
        <a:xfrm>
          <a:off x="0" y="2230651"/>
          <a:ext cx="6467476" cy="496455"/>
        </a:xfrm>
        <a:prstGeom prst="rect">
          <a:avLst/>
        </a:prstGeom>
        <a:solidFill>
          <a:schemeClr val="accent2">
            <a:lumMod val="40000"/>
            <a:lumOff val="6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a:solidFill>
                <a:schemeClr val="tx1">
                  <a:lumMod val="65000"/>
                  <a:lumOff val="35000"/>
                </a:schemeClr>
              </a:solidFill>
              <a:latin typeface="Arial Narrow" charset="0"/>
              <a:ea typeface="Arial Narrow" charset="0"/>
              <a:cs typeface="Arial Narrow" charset="0"/>
            </a:rPr>
            <a:t>Unify diverse data types</a:t>
          </a:r>
        </a:p>
      </dsp:txBody>
      <dsp:txXfrm>
        <a:off x="0" y="2230651"/>
        <a:ext cx="6467476" cy="496455"/>
      </dsp:txXfrm>
    </dsp:sp>
    <dsp:sp modelId="{04EAE738-7E9B-404D-8D62-5434D6EEC221}">
      <dsp:nvSpPr>
        <dsp:cNvPr id="0" name=""/>
        <dsp:cNvSpPr/>
      </dsp:nvSpPr>
      <dsp:spPr>
        <a:xfrm rot="10800000">
          <a:off x="0" y="3663"/>
          <a:ext cx="6467476" cy="1660386"/>
        </a:xfrm>
        <a:prstGeom prst="upArrowCallout">
          <a:avLst/>
        </a:prstGeom>
        <a:solidFill>
          <a:schemeClr val="accent2">
            <a:lumMod val="20000"/>
            <a:lumOff val="8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ln>
                <a:noFill/>
              </a:ln>
              <a:solidFill>
                <a:schemeClr val="tx1"/>
              </a:solidFill>
              <a:latin typeface="Arial Rounded MT Bold" charset="0"/>
              <a:ea typeface="Arial Rounded MT Bold" charset="0"/>
              <a:cs typeface="Arial Rounded MT Bold" charset="0"/>
            </a:rPr>
            <a:t>Retrieve</a:t>
          </a:r>
          <a:r>
            <a:rPr lang="en-US" sz="3000" kern="1200" dirty="0">
              <a:ln>
                <a:solidFill>
                  <a:schemeClr val="tx1"/>
                </a:solidFill>
              </a:ln>
              <a:solidFill>
                <a:schemeClr val="tx1"/>
              </a:solidFill>
              <a:latin typeface="Arial Rounded MT Bold" charset="0"/>
              <a:ea typeface="Arial Rounded MT Bold" charset="0"/>
              <a:cs typeface="Arial Rounded MT Bold" charset="0"/>
            </a:rPr>
            <a:t> </a:t>
          </a:r>
          <a:r>
            <a:rPr lang="en-US" sz="3000" kern="1200" dirty="0">
              <a:ln>
                <a:noFill/>
              </a:ln>
              <a:solidFill>
                <a:schemeClr val="tx1"/>
              </a:solidFill>
              <a:latin typeface="Arial Rounded MT Bold" charset="0"/>
              <a:ea typeface="Arial Rounded MT Bold" charset="0"/>
              <a:cs typeface="Arial Rounded MT Bold" charset="0"/>
            </a:rPr>
            <a:t>Data</a:t>
          </a:r>
        </a:p>
      </dsp:txBody>
      <dsp:txXfrm rot="-10800000">
        <a:off x="0" y="3663"/>
        <a:ext cx="6467476" cy="582795"/>
      </dsp:txXfrm>
    </dsp:sp>
    <dsp:sp modelId="{BEA14648-1C59-6849-A967-EEE47FE171E7}">
      <dsp:nvSpPr>
        <dsp:cNvPr id="0" name=""/>
        <dsp:cNvSpPr/>
      </dsp:nvSpPr>
      <dsp:spPr>
        <a:xfrm>
          <a:off x="0" y="586459"/>
          <a:ext cx="6467476" cy="496455"/>
        </a:xfrm>
        <a:prstGeom prst="rect">
          <a:avLst/>
        </a:prstGeom>
        <a:solidFill>
          <a:schemeClr val="accent2">
            <a:lumMod val="20000"/>
            <a:lumOff val="8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b="0" kern="1200" dirty="0">
              <a:ln>
                <a:noFill/>
              </a:ln>
              <a:solidFill>
                <a:schemeClr val="tx1">
                  <a:lumMod val="75000"/>
                  <a:lumOff val="25000"/>
                </a:schemeClr>
              </a:solidFill>
              <a:latin typeface="Arial Narrow" charset="0"/>
              <a:ea typeface="Arial Narrow" charset="0"/>
              <a:cs typeface="Arial Narrow" charset="0"/>
            </a:rPr>
            <a:t>Identify pertinent data</a:t>
          </a:r>
        </a:p>
      </dsp:txBody>
      <dsp:txXfrm>
        <a:off x="0" y="586459"/>
        <a:ext cx="6467476" cy="4964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218945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59696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198553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8503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F64F0B-29A6-420B-85F2-A8C9F5F13D9D}"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33127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64F0B-29A6-420B-85F2-A8C9F5F13D9D}"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92897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F64F0B-29A6-420B-85F2-A8C9F5F13D9D}"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16694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F64F0B-29A6-420B-85F2-A8C9F5F13D9D}"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405799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64F0B-29A6-420B-85F2-A8C9F5F13D9D}"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288492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42F64F0B-29A6-420B-85F2-A8C9F5F13D9D}"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403039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42F64F0B-29A6-420B-85F2-A8C9F5F13D9D}"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1988241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42F64F0B-29A6-420B-85F2-A8C9F5F13D9D}" type="datetimeFigureOut">
              <a:rPr lang="en-US" smtClean="0"/>
              <a:t>7/30/18</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7739E995-01F4-4B0D-B289-3A7A87BB730F}" type="slidenum">
              <a:rPr lang="en-US" smtClean="0"/>
              <a:t>‹#›</a:t>
            </a:fld>
            <a:endParaRPr lang="en-US"/>
          </a:p>
        </p:txBody>
      </p:sp>
    </p:spTree>
    <p:extLst>
      <p:ext uri="{BB962C8B-B14F-4D97-AF65-F5344CB8AC3E}">
        <p14:creationId xmlns:p14="http://schemas.microsoft.com/office/powerpoint/2010/main" val="1807961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s://data.montgomerycountymd.gov/" TargetMode="External"/><Relationship Id="rId20" Type="http://schemas.openxmlformats.org/officeDocument/2006/relationships/image" Target="../media/image10.png"/><Relationship Id="rId21" Type="http://schemas.openxmlformats.org/officeDocument/2006/relationships/image" Target="../media/image11.png"/><Relationship Id="rId22" Type="http://schemas.openxmlformats.org/officeDocument/2006/relationships/image" Target="../media/image12.png"/><Relationship Id="rId23" Type="http://schemas.openxmlformats.org/officeDocument/2006/relationships/image" Target="../media/image13.png"/><Relationship Id="rId24" Type="http://schemas.openxmlformats.org/officeDocument/2006/relationships/image" Target="../media/image14.png"/><Relationship Id="rId25" Type="http://schemas.openxmlformats.org/officeDocument/2006/relationships/image" Target="../media/image15.png"/><Relationship Id="rId26" Type="http://schemas.openxmlformats.org/officeDocument/2006/relationships/image" Target="../media/image16.png"/><Relationship Id="rId27" Type="http://schemas.openxmlformats.org/officeDocument/2006/relationships/image" Target="../media/image17.png"/><Relationship Id="rId28" Type="http://schemas.openxmlformats.org/officeDocument/2006/relationships/image" Target="../media/image18.png"/><Relationship Id="rId29" Type="http://schemas.openxmlformats.org/officeDocument/2006/relationships/image" Target="../media/image19.png"/><Relationship Id="rId30" Type="http://schemas.openxmlformats.org/officeDocument/2006/relationships/image" Target="../media/image20.png"/><Relationship Id="rId31" Type="http://schemas.openxmlformats.org/officeDocument/2006/relationships/hyperlink" Target="https://masterofeconomics.org/2011/04/19/factors-influencing-inflation-at-different-forecast-horizons-variance-decomposition-of-a-vector-autoregression/" TargetMode="External"/><Relationship Id="rId32" Type="http://schemas.openxmlformats.org/officeDocument/2006/relationships/hyperlink" Target="https://www.mathworks.com/help/stats/gaussian-process-regression-models.html" TargetMode="External"/><Relationship Id="rId10" Type="http://schemas.openxmlformats.org/officeDocument/2006/relationships/hyperlink" Target="https://www.census.gov/" TargetMode="External"/><Relationship Id="rId11" Type="http://schemas.openxmlformats.org/officeDocument/2006/relationships/hyperlink" Target="https://www.ncdc.noaa.gov/" TargetMode="External"/><Relationship Id="rId12" Type="http://schemas.openxmlformats.org/officeDocument/2006/relationships/hyperlink" Target="https://www.google.com/maps/place/Gaithersburg,+MD+20879/@39.1747374,-77.2517721,12z/data=!3m1!4b1!4m5!3m4!1s0x89b62b579a467b6d:0xe2ea76d8df38b7a8!8m2!3d39.1733025!4d-77.1772737" TargetMode="External"/><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5.png"/><Relationship Id="rId16" Type="http://schemas.openxmlformats.org/officeDocument/2006/relationships/image" Target="../media/image6.png"/><Relationship Id="rId17" Type="http://schemas.openxmlformats.org/officeDocument/2006/relationships/image" Target="../media/image7.png"/><Relationship Id="rId18" Type="http://schemas.openxmlformats.org/officeDocument/2006/relationships/image" Target="../media/image8.png"/><Relationship Id="rId19"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8763000" y="17384469"/>
            <a:ext cx="22277388"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sp>
        <p:nvSpPr>
          <p:cNvPr id="52" name="TextBox 51"/>
          <p:cNvSpPr txBox="1"/>
          <p:nvPr/>
        </p:nvSpPr>
        <p:spPr>
          <a:xfrm>
            <a:off x="18288000" y="12496800"/>
            <a:ext cx="12752388"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sp>
        <p:nvSpPr>
          <p:cNvPr id="51" name="TextBox 50"/>
          <p:cNvSpPr txBox="1"/>
          <p:nvPr/>
        </p:nvSpPr>
        <p:spPr>
          <a:xfrm>
            <a:off x="18288000" y="5330549"/>
            <a:ext cx="12752388"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sp>
        <p:nvSpPr>
          <p:cNvPr id="19" name="TextBox 18"/>
          <p:cNvSpPr txBox="1"/>
          <p:nvPr/>
        </p:nvSpPr>
        <p:spPr>
          <a:xfrm>
            <a:off x="1828800" y="5326380"/>
            <a:ext cx="15087600"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cxnSp>
        <p:nvCxnSpPr>
          <p:cNvPr id="13"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1836738" y="4717196"/>
            <a:ext cx="150876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 name="Text Box 2">
            <a:extLst>
              <a:ext uri="{FF2B5EF4-FFF2-40B4-BE49-F238E27FC236}">
                <a16:creationId xmlns:a16="http://schemas.microsoft.com/office/drawing/2014/main" xmlns="" id="{338DE486-FBD6-4E5F-9A9E-29A087D3C98D}"/>
              </a:ext>
            </a:extLst>
          </p:cNvPr>
          <p:cNvSpPr txBox="1">
            <a:spLocks noChangeArrowheads="1"/>
          </p:cNvSpPr>
          <p:nvPr/>
        </p:nvSpPr>
        <p:spPr bwMode="auto">
          <a:xfrm>
            <a:off x="1779588" y="1333500"/>
            <a:ext cx="29317950" cy="14287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7200" b="0" i="0" u="none" strike="noStrike" cap="none" normalizeH="0" baseline="0" dirty="0">
                <a:ln>
                  <a:noFill/>
                </a:ln>
                <a:solidFill>
                  <a:srgbClr val="000000"/>
                </a:solidFill>
                <a:effectLst/>
                <a:latin typeface="Arial Rounded MT Bold" charset="0"/>
                <a:ea typeface="Arial Rounded MT Bold" charset="0"/>
                <a:cs typeface="Arial Rounded MT Bold" charset="0"/>
              </a:rPr>
              <a:t>Analyzing Crime Statistics for Smart City Applications</a:t>
            </a:r>
            <a:endParaRPr kumimoji="0" lang="en-US" altLang="en-US" sz="1800" b="0" i="0" u="none" strike="noStrike" cap="none" normalizeH="0" baseline="0" dirty="0">
              <a:ln>
                <a:noFill/>
              </a:ln>
              <a:solidFill>
                <a:schemeClr val="tx1"/>
              </a:solidFill>
              <a:effectLst/>
              <a:latin typeface="Arial Rounded MT Bold" charset="0"/>
              <a:ea typeface="Arial Rounded MT Bold" charset="0"/>
              <a:cs typeface="Arial Rounded MT Bold" charset="0"/>
            </a:endParaRPr>
          </a:p>
        </p:txBody>
      </p:sp>
      <p:cxnSp>
        <p:nvCxnSpPr>
          <p:cNvPr id="1027" name="AutoShape 3">
            <a:extLst>
              <a:ext uri="{FF2B5EF4-FFF2-40B4-BE49-F238E27FC236}">
                <a16:creationId xmlns:a16="http://schemas.microsoft.com/office/drawing/2014/main" xmlns="" id="{C272C5B4-D9FA-4D29-A26F-19567F8C0291}"/>
              </a:ext>
            </a:extLst>
          </p:cNvPr>
          <p:cNvCxnSpPr>
            <a:cxnSpLocks noChangeShapeType="1"/>
          </p:cNvCxnSpPr>
          <p:nvPr/>
        </p:nvCxnSpPr>
        <p:spPr bwMode="auto">
          <a:xfrm>
            <a:off x="1836738" y="933450"/>
            <a:ext cx="29203650" cy="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28" name="AutoShape 4">
            <a:extLst>
              <a:ext uri="{FF2B5EF4-FFF2-40B4-BE49-F238E27FC236}">
                <a16:creationId xmlns:a16="http://schemas.microsoft.com/office/drawing/2014/main" xmlns="" id="{12071137-68A0-424C-BB9B-4C1CD7E8851E}"/>
              </a:ext>
            </a:extLst>
          </p:cNvPr>
          <p:cNvCxnSpPr>
            <a:cxnSpLocks noChangeShapeType="1"/>
          </p:cNvCxnSpPr>
          <p:nvPr/>
        </p:nvCxnSpPr>
        <p:spPr bwMode="auto">
          <a:xfrm>
            <a:off x="1836738" y="3162300"/>
            <a:ext cx="2920365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5" name="Text Box 5">
            <a:extLst>
              <a:ext uri="{FF2B5EF4-FFF2-40B4-BE49-F238E27FC236}">
                <a16:creationId xmlns:a16="http://schemas.microsoft.com/office/drawing/2014/main" xmlns="" id="{7BBA64C7-4EE3-40EC-8BE8-D93E14DF6FD1}"/>
              </a:ext>
            </a:extLst>
          </p:cNvPr>
          <p:cNvSpPr txBox="1">
            <a:spLocks noChangeArrowheads="1"/>
          </p:cNvSpPr>
          <p:nvPr/>
        </p:nvSpPr>
        <p:spPr bwMode="auto">
          <a:xfrm>
            <a:off x="10254997" y="2735138"/>
            <a:ext cx="12424282" cy="1028700"/>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3F3F3F"/>
                </a:solidFill>
                <a:effectLst/>
                <a:latin typeface="Arial Rounded MT Bold" panose="020F0704030504030204" pitchFamily="34" charset="0"/>
              </a:rPr>
              <a:t>Varshini </a:t>
            </a:r>
            <a:r>
              <a:rPr kumimoji="0" lang="en-US" altLang="en-US" sz="4800" b="0" i="0" u="none" strike="noStrike" cap="none" normalizeH="0" baseline="0" dirty="0" smtClean="0">
                <a:ln>
                  <a:noFill/>
                </a:ln>
                <a:solidFill>
                  <a:srgbClr val="3F3F3F"/>
                </a:solidFill>
                <a:effectLst/>
                <a:latin typeface="Arial Rounded MT Bold" panose="020F0704030504030204" pitchFamily="34" charset="0"/>
              </a:rPr>
              <a:t>Selvadurai</a:t>
            </a:r>
            <a:r>
              <a:rPr kumimoji="0" lang="en-US" altLang="en-US" sz="4800" b="0" i="0" u="none" strike="noStrike" cap="none" normalizeH="0" baseline="30000" dirty="0" smtClean="0">
                <a:ln>
                  <a:noFill/>
                </a:ln>
                <a:solidFill>
                  <a:srgbClr val="3F3F3F"/>
                </a:solidFill>
                <a:effectLst/>
                <a:latin typeface="Arial Rounded MT Bold" panose="020F0704030504030204" pitchFamily="34" charset="0"/>
              </a:rPr>
              <a:t>1</a:t>
            </a:r>
            <a:r>
              <a:rPr kumimoji="0" lang="en-US" altLang="en-US" sz="4800" b="0" i="0" u="none" strike="noStrike" cap="none" normalizeH="0" baseline="0" dirty="0" smtClean="0">
                <a:ln>
                  <a:noFill/>
                </a:ln>
                <a:solidFill>
                  <a:srgbClr val="3F3F3F"/>
                </a:solidFill>
                <a:effectLst/>
                <a:latin typeface="Arial Rounded MT Bold" panose="020F0704030504030204" pitchFamily="34" charset="0"/>
              </a:rPr>
              <a:t>, </a:t>
            </a:r>
            <a:r>
              <a:rPr kumimoji="0" lang="en-US" altLang="en-US" sz="4800" b="0" i="0" u="none" strike="noStrike" cap="none" normalizeH="0" baseline="0" dirty="0">
                <a:ln>
                  <a:noFill/>
                </a:ln>
                <a:solidFill>
                  <a:srgbClr val="3F3F3F"/>
                </a:solidFill>
                <a:effectLst/>
                <a:latin typeface="Arial Rounded MT Bold" panose="020F0704030504030204" pitchFamily="34" charset="0"/>
              </a:rPr>
              <a:t>Aaron </a:t>
            </a:r>
            <a:r>
              <a:rPr kumimoji="0" lang="en-US" altLang="en-US" sz="4800" b="0" i="0" u="none" strike="noStrike" cap="none" normalizeH="0" baseline="0" dirty="0" smtClean="0">
                <a:ln>
                  <a:noFill/>
                </a:ln>
                <a:solidFill>
                  <a:srgbClr val="3F3F3F"/>
                </a:solidFill>
                <a:effectLst/>
                <a:latin typeface="Arial Rounded MT Bold" panose="020F0704030504030204" pitchFamily="34" charset="0"/>
              </a:rPr>
              <a:t>Gilad Kusne</a:t>
            </a:r>
            <a:r>
              <a:rPr kumimoji="0" lang="en-US" altLang="en-US" sz="4800" b="0" i="0" u="none" strike="noStrike" cap="none" normalizeH="0" baseline="30000" dirty="0" smtClean="0">
                <a:ln>
                  <a:noFill/>
                </a:ln>
                <a:solidFill>
                  <a:srgbClr val="3F3F3F"/>
                </a:solidFill>
                <a:effectLst/>
                <a:latin typeface="Arial Rounded MT Bold" panose="020F0704030504030204" pitchFamily="34"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xmlns="" id="{72B07138-C278-4D30-A2E3-A8BC57248B48}"/>
              </a:ext>
            </a:extLst>
          </p:cNvPr>
          <p:cNvSpPr>
            <a:spLocks noChangeArrowheads="1"/>
          </p:cNvSpPr>
          <p:nvPr/>
        </p:nvSpPr>
        <p:spPr bwMode="auto">
          <a:xfrm>
            <a:off x="1836738" y="5345846"/>
            <a:ext cx="15087600" cy="10541854"/>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xmlns="" id="{D332DF87-1A18-43D7-A325-6F0864A30050}"/>
              </a:ext>
            </a:extLst>
          </p:cNvPr>
          <p:cNvSpPr>
            <a:spLocks noChangeArrowheads="1"/>
          </p:cNvSpPr>
          <p:nvPr/>
        </p:nvSpPr>
        <p:spPr bwMode="auto">
          <a:xfrm>
            <a:off x="18294350" y="5345846"/>
            <a:ext cx="12746038" cy="10541854"/>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xmlns="" id="{2EF1A1F0-E4FC-4B7B-AEFF-6E21C3B0C6F1}"/>
              </a:ext>
            </a:extLst>
          </p:cNvPr>
          <p:cNvSpPr>
            <a:spLocks noChangeArrowheads="1"/>
          </p:cNvSpPr>
          <p:nvPr/>
        </p:nvSpPr>
        <p:spPr bwMode="auto">
          <a:xfrm>
            <a:off x="1836738" y="17373600"/>
            <a:ext cx="29203650" cy="18549953"/>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xmlns="" id="{4F3B4E4E-A6C2-4D38-A587-725B9EB77F7F}"/>
              </a:ext>
            </a:extLst>
          </p:cNvPr>
          <p:cNvSpPr>
            <a:spLocks noChangeArrowheads="1"/>
          </p:cNvSpPr>
          <p:nvPr/>
        </p:nvSpPr>
        <p:spPr bwMode="auto">
          <a:xfrm>
            <a:off x="1836738" y="37578270"/>
            <a:ext cx="29260800" cy="4974336"/>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5014CBEE-6735-4B69-AE63-ED4A07E3FC0F}"/>
              </a:ext>
            </a:extLst>
          </p:cNvPr>
          <p:cNvSpPr txBox="1"/>
          <p:nvPr/>
        </p:nvSpPr>
        <p:spPr>
          <a:xfrm>
            <a:off x="6886190" y="4295273"/>
            <a:ext cx="5029198" cy="830997"/>
          </a:xfrm>
          <a:prstGeom prst="rect">
            <a:avLst/>
          </a:prstGeom>
          <a:solidFill>
            <a:schemeClr val="bg1"/>
          </a:solidFill>
        </p:spPr>
        <p:txBody>
          <a:bodyPr wrap="square" rtlCol="0">
            <a:spAutoFit/>
          </a:bodyPr>
          <a:lstStyle/>
          <a:p>
            <a:pPr algn="ctr"/>
            <a:r>
              <a:rPr lang="en-US" sz="4800" dirty="0">
                <a:latin typeface="Arial Rounded MT Bold" panose="020F0704030504030204" pitchFamily="34" charset="0"/>
              </a:rPr>
              <a:t>INTRODUCTION</a:t>
            </a:r>
          </a:p>
        </p:txBody>
      </p:sp>
      <p:cxnSp>
        <p:nvCxnSpPr>
          <p:cNvPr id="15"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8294350" y="4748092"/>
            <a:ext cx="1274603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7" name="TextBox 16">
            <a:extLst>
              <a:ext uri="{FF2B5EF4-FFF2-40B4-BE49-F238E27FC236}">
                <a16:creationId xmlns:a16="http://schemas.microsoft.com/office/drawing/2014/main" xmlns="" id="{832B1255-4D50-49F2-B0CA-0960CB2EA222}"/>
              </a:ext>
            </a:extLst>
          </p:cNvPr>
          <p:cNvSpPr txBox="1"/>
          <p:nvPr/>
        </p:nvSpPr>
        <p:spPr>
          <a:xfrm>
            <a:off x="22809809" y="4295273"/>
            <a:ext cx="3729789" cy="830997"/>
          </a:xfrm>
          <a:prstGeom prst="rect">
            <a:avLst/>
          </a:prstGeom>
          <a:solidFill>
            <a:schemeClr val="bg1"/>
          </a:solidFill>
        </p:spPr>
        <p:txBody>
          <a:bodyPr wrap="square" rtlCol="0">
            <a:spAutoFit/>
          </a:bodyPr>
          <a:lstStyle/>
          <a:p>
            <a:pPr algn="ctr"/>
            <a:r>
              <a:rPr lang="en-US" sz="4800" dirty="0">
                <a:latin typeface="Arial Rounded MT Bold" panose="020F0704030504030204" pitchFamily="34" charset="0"/>
              </a:rPr>
              <a:t>OBJECTIVE</a:t>
            </a:r>
          </a:p>
        </p:txBody>
      </p:sp>
      <p:cxnSp>
        <p:nvCxnSpPr>
          <p:cNvPr id="20" name="AutoShape 4">
            <a:extLst>
              <a:ext uri="{FF2B5EF4-FFF2-40B4-BE49-F238E27FC236}">
                <a16:creationId xmlns:a16="http://schemas.microsoft.com/office/drawing/2014/main" xmlns="" id="{E146D4CE-CD86-40F7-843E-94F855ACA20D}"/>
              </a:ext>
            </a:extLst>
          </p:cNvPr>
          <p:cNvCxnSpPr>
            <a:cxnSpLocks noChangeShapeType="1"/>
          </p:cNvCxnSpPr>
          <p:nvPr/>
        </p:nvCxnSpPr>
        <p:spPr bwMode="auto">
          <a:xfrm flipV="1">
            <a:off x="1836738" y="16672761"/>
            <a:ext cx="29260800" cy="7219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1" name="Text Box 5">
            <a:extLst>
              <a:ext uri="{FF2B5EF4-FFF2-40B4-BE49-F238E27FC236}">
                <a16:creationId xmlns:a16="http://schemas.microsoft.com/office/drawing/2014/main" xmlns="" id="{470C096A-9A7B-47F3-A0BB-51BA18E17154}"/>
              </a:ext>
            </a:extLst>
          </p:cNvPr>
          <p:cNvSpPr txBox="1">
            <a:spLocks noChangeArrowheads="1"/>
          </p:cNvSpPr>
          <p:nvPr/>
        </p:nvSpPr>
        <p:spPr bwMode="auto">
          <a:xfrm>
            <a:off x="14685264" y="16286247"/>
            <a:ext cx="3544888" cy="773029"/>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effectLst/>
                <a:latin typeface="Arial Rounded MT Bold" panose="020F0704030504030204" pitchFamily="34" charset="0"/>
                <a:cs typeface="Arial" panose="020B0604020202020204" pitchFamily="34" charset="0"/>
              </a:rPr>
              <a:t>METHODS</a:t>
            </a:r>
            <a:endParaRPr kumimoji="0" lang="en-US" altLang="en-US" sz="1800" b="0" i="0" u="none" strike="noStrike" cap="none" normalizeH="0" baseline="0" dirty="0">
              <a:ln>
                <a:noFill/>
              </a:ln>
              <a:effectLst/>
              <a:latin typeface="Arial Rounded MT Bold" panose="020F0704030504030204" pitchFamily="34" charset="0"/>
              <a:cs typeface="Arial" panose="020B0604020202020204" pitchFamily="34" charset="0"/>
            </a:endParaRPr>
          </a:p>
        </p:txBody>
      </p:sp>
      <p:cxnSp>
        <p:nvCxnSpPr>
          <p:cNvPr id="22" name="AutoShape 4">
            <a:extLst>
              <a:ext uri="{FF2B5EF4-FFF2-40B4-BE49-F238E27FC236}">
                <a16:creationId xmlns:a16="http://schemas.microsoft.com/office/drawing/2014/main" xmlns="" id="{FB506BD2-2BFA-4E09-9D27-573150703D84}"/>
              </a:ext>
            </a:extLst>
          </p:cNvPr>
          <p:cNvCxnSpPr>
            <a:cxnSpLocks noChangeShapeType="1"/>
          </p:cNvCxnSpPr>
          <p:nvPr/>
        </p:nvCxnSpPr>
        <p:spPr bwMode="auto">
          <a:xfrm>
            <a:off x="1722438" y="36750911"/>
            <a:ext cx="293751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3" name="Text Box 5">
            <a:extLst>
              <a:ext uri="{FF2B5EF4-FFF2-40B4-BE49-F238E27FC236}">
                <a16:creationId xmlns:a16="http://schemas.microsoft.com/office/drawing/2014/main" xmlns="" id="{3A91F1CA-B31E-4901-BBF8-65C2D2F7D523}"/>
              </a:ext>
            </a:extLst>
          </p:cNvPr>
          <p:cNvSpPr txBox="1">
            <a:spLocks noChangeArrowheads="1"/>
          </p:cNvSpPr>
          <p:nvPr/>
        </p:nvSpPr>
        <p:spPr bwMode="auto">
          <a:xfrm>
            <a:off x="13023273" y="36404547"/>
            <a:ext cx="6899563" cy="781053"/>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effectLst/>
                <a:latin typeface="Arial Rounded MT Bold" panose="020F0704030504030204" pitchFamily="34" charset="0"/>
              </a:rPr>
              <a:t>MACHINE LEARNING</a:t>
            </a:r>
            <a:endParaRPr kumimoji="0" lang="en-US" altLang="en-US" sz="1800" b="0" i="0" u="none" strike="noStrike" cap="none" normalizeH="0" baseline="0" dirty="0">
              <a:ln>
                <a:noFill/>
              </a:ln>
              <a:effectLst/>
              <a:latin typeface="Arial" panose="020B0604020202020204" pitchFamily="34" charset="0"/>
            </a:endParaRPr>
          </a:p>
        </p:txBody>
      </p:sp>
      <p:sp>
        <p:nvSpPr>
          <p:cNvPr id="36" name="Rectangle 10">
            <a:extLst>
              <a:ext uri="{FF2B5EF4-FFF2-40B4-BE49-F238E27FC236}">
                <a16:creationId xmlns:a16="http://schemas.microsoft.com/office/drawing/2014/main" xmlns="" id="{35336901-E4FC-4A14-9626-5F26A9C5B3CB}"/>
              </a:ext>
            </a:extLst>
          </p:cNvPr>
          <p:cNvSpPr>
            <a:spLocks noChangeArrowheads="1"/>
          </p:cNvSpPr>
          <p:nvPr/>
        </p:nvSpPr>
        <p:spPr bwMode="auto">
          <a:xfrm>
            <a:off x="2073275" y="6900743"/>
            <a:ext cx="7086600" cy="818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Technological advancements lead to a safer and smarter world. The </a:t>
            </a:r>
            <a:r>
              <a:rPr kumimoji="0" lang="en-US" altLang="en-US" sz="2800" b="1"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Internet of Things </a:t>
            </a: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a:t>
            </a:r>
            <a:r>
              <a:rPr kumimoji="0" lang="en-US" altLang="en-US" sz="2800" b="0" i="0" u="none" strike="noStrike" cap="none" normalizeH="0" baseline="0" dirty="0" err="1">
                <a:ln>
                  <a:noFill/>
                </a:ln>
                <a:solidFill>
                  <a:srgbClr val="000000"/>
                </a:solidFill>
                <a:effectLst/>
                <a:latin typeface="Arial Narrow" panose="020B0606020202030204" pitchFamily="34" charset="0"/>
                <a:cs typeface="Times New Roman" panose="02020603050405020304" pitchFamily="18" charset="0"/>
              </a:rPr>
              <a:t>IoT</a:t>
            </a: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 is a network of devices such as sensors and software that share information with each other to create a dynamic system that can be used in smart cities. </a:t>
            </a:r>
            <a:r>
              <a:rPr kumimoji="0" lang="en-US" altLang="en-US" sz="2800" b="1"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Smart </a:t>
            </a:r>
            <a:r>
              <a:rPr kumimoji="0" lang="en-US" altLang="en-US" sz="2800" b="1"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communities </a:t>
            </a: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are </a:t>
            </a: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urban areas that use electronically collected data to interpret and analyze similarities in data that can be used to improve city resources, services and predict future patterns. This data can range from energy usage, traffic</a:t>
            </a:r>
            <a:r>
              <a:rPr kumimoji="0" lang="en-US" altLang="en-US" sz="2800" b="0" i="0" u="none" strike="noStrike" cap="none" normalizeH="0" dirty="0">
                <a:ln>
                  <a:noFill/>
                </a:ln>
                <a:solidFill>
                  <a:srgbClr val="000000"/>
                </a:solidFill>
                <a:effectLst/>
                <a:latin typeface="Arial Narrow" panose="020B0606020202030204" pitchFamily="34" charset="0"/>
                <a:cs typeface="Times New Roman" panose="02020603050405020304" pitchFamily="18" charset="0"/>
              </a:rPr>
              <a:t> </a:t>
            </a: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to environmental data. </a:t>
            </a:r>
          </a:p>
          <a:p>
            <a:pPr algn="just" defTabSz="914400" eaLnBrk="0" fontAlgn="base" hangingPunct="0">
              <a:spcBef>
                <a:spcPct val="0"/>
              </a:spcBef>
              <a:spcAft>
                <a:spcPct val="0"/>
              </a:spcAft>
            </a:pPr>
            <a:endParaRPr lang="en-US" altLang="en-US" sz="2800" dirty="0">
              <a:solidFill>
                <a:srgbClr val="000000"/>
              </a:solidFill>
              <a:latin typeface="Arial Narrow" panose="020B0606020202030204" pitchFamily="34" charset="0"/>
              <a:cs typeface="Times New Roman" panose="02020603050405020304" pitchFamily="18" charset="0"/>
            </a:endParaRPr>
          </a:p>
          <a:p>
            <a:pPr algn="just" defTabSz="914400" eaLnBrk="0" fontAlgn="base" hangingPunct="0">
              <a:spcBef>
                <a:spcPct val="0"/>
              </a:spcBef>
              <a:spcAft>
                <a:spcPct val="0"/>
              </a:spcAft>
            </a:pPr>
            <a:r>
              <a:rPr lang="en-US" sz="2800" dirty="0">
                <a:latin typeface="Arial Narrow" panose="020B0606020202030204" pitchFamily="34" charset="0"/>
              </a:rPr>
              <a:t>An effective community should know how resources should be spread throughout the community. For this reason unconventionally researched data such as crime should be looked at to determine the spread of police stations and officers. Effectively distributing resources will save money and time for the county.</a:t>
            </a:r>
            <a:br>
              <a:rPr lang="en-US" sz="2800" dirty="0">
                <a:latin typeface="Arial Narrow" panose="020B0606020202030204" pitchFamily="34" charset="0"/>
              </a:rPr>
            </a:br>
            <a:endParaRPr kumimoji="0" lang="en-US" altLang="en-US" sz="2800" b="0" i="0" u="none" strike="noStrike" cap="none" normalizeH="0" baseline="0" dirty="0">
              <a:ln>
                <a:noFill/>
              </a:ln>
              <a:solidFill>
                <a:schemeClr val="tx1"/>
              </a:solidFill>
              <a:effectLst/>
              <a:latin typeface="Arial Narrow" panose="020B0606020202030204" pitchFamily="34" charset="0"/>
            </a:endParaRPr>
          </a:p>
        </p:txBody>
      </p:sp>
      <p:sp>
        <p:nvSpPr>
          <p:cNvPr id="1026" name="TextBox 1025">
            <a:extLst>
              <a:ext uri="{FF2B5EF4-FFF2-40B4-BE49-F238E27FC236}">
                <a16:creationId xmlns:a16="http://schemas.microsoft.com/office/drawing/2014/main" xmlns="" id="{EDE0F50E-2F95-4A34-A6D2-30A563198C5E}"/>
              </a:ext>
            </a:extLst>
          </p:cNvPr>
          <p:cNvSpPr txBox="1"/>
          <p:nvPr/>
        </p:nvSpPr>
        <p:spPr>
          <a:xfrm>
            <a:off x="9601200" y="6857047"/>
            <a:ext cx="7086600" cy="6401753"/>
          </a:xfrm>
          <a:prstGeom prst="rect">
            <a:avLst/>
          </a:prstGeom>
          <a:noFill/>
        </p:spPr>
        <p:txBody>
          <a:bodyPr wrap="square" rtlCol="0">
            <a:spAutoFit/>
          </a:bodyPr>
          <a:lstStyle/>
          <a:p>
            <a:pPr algn="just"/>
            <a:r>
              <a:rPr lang="en-US" altLang="en-US" sz="2800" dirty="0">
                <a:solidFill>
                  <a:srgbClr val="000000"/>
                </a:solidFill>
                <a:latin typeface="Arial Narrow" panose="020B0606020202030204" pitchFamily="34" charset="0"/>
                <a:cs typeface="Times New Roman" panose="02020603050405020304" pitchFamily="18" charset="0"/>
              </a:rPr>
              <a:t>Montgomery County is the most populated and economically well-off county in Maryland. Although Montgomery County is not a smart community with sensors to collect and store data, the county has public records of data that could be used to analyze county statistics. Using machine learning techniques to analyze the crime data, relationships can be found between crime and zip codes. These relationships can help determine future crime patterns. Trends found can help allocate the necessary resources in zip codes with higher crimes rates and prevent crime. With such information Montgomery county can</a:t>
            </a:r>
          </a:p>
          <a:p>
            <a:r>
              <a:rPr lang="en-US" altLang="en-US" sz="2800" dirty="0">
                <a:solidFill>
                  <a:srgbClr val="000000"/>
                </a:solidFill>
                <a:latin typeface="Arial Narrow" panose="020B0606020202030204" pitchFamily="34" charset="0"/>
                <a:cs typeface="Times New Roman" panose="02020603050405020304" pitchFamily="18" charset="0"/>
              </a:rPr>
              <a:t>become a smarter community. </a:t>
            </a:r>
            <a:r>
              <a:rPr lang="en-US" altLang="en-US" sz="2800" dirty="0">
                <a:latin typeface="Arial Narrow" panose="020B0606020202030204" pitchFamily="34" charset="0"/>
              </a:rPr>
              <a:t/>
            </a:r>
            <a:br>
              <a:rPr lang="en-US" altLang="en-US" sz="2800" dirty="0">
                <a:latin typeface="Arial Narrow" panose="020B0606020202030204" pitchFamily="34" charset="0"/>
              </a:rPr>
            </a:br>
            <a:endParaRPr lang="en-US" altLang="en-US" sz="2800" dirty="0">
              <a:latin typeface="Arial Narrow" panose="020B0606020202030204" pitchFamily="34" charset="0"/>
            </a:endParaRPr>
          </a:p>
          <a:p>
            <a:pPr algn="just"/>
            <a:endParaRPr lang="en-US" dirty="0"/>
          </a:p>
        </p:txBody>
      </p:sp>
      <p:cxnSp>
        <p:nvCxnSpPr>
          <p:cNvPr id="48"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1836738" y="6038738"/>
            <a:ext cx="150876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9" name="TextBox 48">
            <a:extLst>
              <a:ext uri="{FF2B5EF4-FFF2-40B4-BE49-F238E27FC236}">
                <a16:creationId xmlns:a16="http://schemas.microsoft.com/office/drawing/2014/main" xmlns="" id="{6B1484D9-A243-47EF-9B1A-D9E38AD9FC67}"/>
              </a:ext>
            </a:extLst>
          </p:cNvPr>
          <p:cNvSpPr txBox="1"/>
          <p:nvPr/>
        </p:nvSpPr>
        <p:spPr>
          <a:xfrm>
            <a:off x="3666149" y="5772736"/>
            <a:ext cx="3900851"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Smart Communities</a:t>
            </a:r>
          </a:p>
        </p:txBody>
      </p:sp>
      <p:sp>
        <p:nvSpPr>
          <p:cNvPr id="50" name="TextBox 49">
            <a:extLst>
              <a:ext uri="{FF2B5EF4-FFF2-40B4-BE49-F238E27FC236}">
                <a16:creationId xmlns:a16="http://schemas.microsoft.com/office/drawing/2014/main" xmlns="" id="{58C700D0-5F58-4BF4-A1DB-93D64F8FECC3}"/>
              </a:ext>
            </a:extLst>
          </p:cNvPr>
          <p:cNvSpPr txBox="1"/>
          <p:nvPr/>
        </p:nvSpPr>
        <p:spPr>
          <a:xfrm>
            <a:off x="11165409" y="5741331"/>
            <a:ext cx="3974057"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Montgomery County</a:t>
            </a:r>
          </a:p>
        </p:txBody>
      </p:sp>
      <p:cxnSp>
        <p:nvCxnSpPr>
          <p:cNvPr id="57" name="AutoShape 4">
            <a:extLst>
              <a:ext uri="{FF2B5EF4-FFF2-40B4-BE49-F238E27FC236}">
                <a16:creationId xmlns:a16="http://schemas.microsoft.com/office/drawing/2014/main" xmlns="" id="{48CA32C4-F958-4971-A587-EC24906BFB31}"/>
              </a:ext>
            </a:extLst>
          </p:cNvPr>
          <p:cNvCxnSpPr>
            <a:cxnSpLocks noChangeShapeType="1"/>
            <a:stCxn id="55" idx="1"/>
            <a:endCxn id="55" idx="3"/>
          </p:cNvCxnSpPr>
          <p:nvPr/>
        </p:nvCxnSpPr>
        <p:spPr bwMode="auto">
          <a:xfrm>
            <a:off x="8763000" y="18079413"/>
            <a:ext cx="22277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308" t="36544" r="8489" b="36473"/>
          <a:stretch/>
        </p:blipFill>
        <p:spPr>
          <a:xfrm>
            <a:off x="10635495" y="12422138"/>
            <a:ext cx="5179987" cy="3400580"/>
          </a:xfrm>
          <a:prstGeom prst="rect">
            <a:avLst/>
          </a:prstGeom>
        </p:spPr>
      </p:pic>
      <p:cxnSp>
        <p:nvCxnSpPr>
          <p:cNvPr id="35"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18288000" y="6038738"/>
            <a:ext cx="12752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8" name="TextBox 17"/>
          <p:cNvSpPr txBox="1"/>
          <p:nvPr/>
        </p:nvSpPr>
        <p:spPr>
          <a:xfrm>
            <a:off x="18516600" y="6363831"/>
            <a:ext cx="12289536" cy="6124754"/>
          </a:xfrm>
          <a:prstGeom prst="rect">
            <a:avLst/>
          </a:prstGeom>
          <a:noFill/>
        </p:spPr>
        <p:txBody>
          <a:bodyPr wrap="square" rtlCol="0">
            <a:spAutoFit/>
          </a:bodyPr>
          <a:lstStyle/>
          <a:p>
            <a:endParaRPr lang="en-US" sz="2800" dirty="0">
              <a:latin typeface="Arial Narrow" charset="0"/>
              <a:ea typeface="Arial Narrow" charset="0"/>
              <a:cs typeface="Arial Narrow" charset="0"/>
            </a:endParaRPr>
          </a:p>
          <a:p>
            <a:pPr marL="914400" lvl="1" indent="-457200" fontAlgn="base">
              <a:buFont typeface="Arial" charset="0"/>
              <a:buChar char="•"/>
            </a:pPr>
            <a:r>
              <a:rPr lang="en-US" sz="2800" dirty="0">
                <a:latin typeface="Arial Narrow" charset="0"/>
                <a:ea typeface="Arial Narrow" charset="0"/>
                <a:cs typeface="Arial Narrow" charset="0"/>
              </a:rPr>
              <a:t>Montgomery County, MD collects and publicly records data:</a:t>
            </a: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r>
              <a:rPr lang="en-US" sz="2800" dirty="0">
                <a:latin typeface="Arial Narrow" charset="0"/>
                <a:ea typeface="Arial Narrow" charset="0"/>
                <a:cs typeface="Arial Narrow" charset="0"/>
              </a:rPr>
              <a:t>Machine learning can aid police and emergency services to identify trends in crime, distribute resources more effectively, and potentially stop crimes before they occur</a:t>
            </a:r>
          </a:p>
        </p:txBody>
      </p:sp>
      <p:sp>
        <p:nvSpPr>
          <p:cNvPr id="39" name="TextBox 38">
            <a:extLst>
              <a:ext uri="{FF2B5EF4-FFF2-40B4-BE49-F238E27FC236}">
                <a16:creationId xmlns:a16="http://schemas.microsoft.com/office/drawing/2014/main" xmlns="" id="{58C700D0-5F58-4BF4-A1DB-93D64F8FECC3}"/>
              </a:ext>
            </a:extLst>
          </p:cNvPr>
          <p:cNvSpPr txBox="1"/>
          <p:nvPr/>
        </p:nvSpPr>
        <p:spPr>
          <a:xfrm>
            <a:off x="24003000" y="5791200"/>
            <a:ext cx="1307057"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Need</a:t>
            </a:r>
          </a:p>
        </p:txBody>
      </p:sp>
      <p:cxnSp>
        <p:nvCxnSpPr>
          <p:cNvPr id="44"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18288000" y="13201538"/>
            <a:ext cx="12752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5" name="TextBox 44">
            <a:extLst>
              <a:ext uri="{FF2B5EF4-FFF2-40B4-BE49-F238E27FC236}">
                <a16:creationId xmlns:a16="http://schemas.microsoft.com/office/drawing/2014/main" xmlns="" id="{58C700D0-5F58-4BF4-A1DB-93D64F8FECC3}"/>
              </a:ext>
            </a:extLst>
          </p:cNvPr>
          <p:cNvSpPr txBox="1"/>
          <p:nvPr/>
        </p:nvSpPr>
        <p:spPr>
          <a:xfrm>
            <a:off x="23850600" y="12954000"/>
            <a:ext cx="1600200"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Goals</a:t>
            </a:r>
          </a:p>
        </p:txBody>
      </p:sp>
      <p:sp>
        <p:nvSpPr>
          <p:cNvPr id="46" name="TextBox 45"/>
          <p:cNvSpPr txBox="1"/>
          <p:nvPr/>
        </p:nvSpPr>
        <p:spPr>
          <a:xfrm>
            <a:off x="18516600" y="13552944"/>
            <a:ext cx="12289536" cy="2677656"/>
          </a:xfrm>
          <a:prstGeom prst="rect">
            <a:avLst/>
          </a:prstGeom>
          <a:noFill/>
        </p:spPr>
        <p:txBody>
          <a:bodyPr wrap="square" rtlCol="0">
            <a:spAutoFit/>
          </a:bodyPr>
          <a:lstStyle/>
          <a:p>
            <a:endParaRPr lang="en-US" sz="2800" dirty="0">
              <a:latin typeface="Arial Narrow" charset="0"/>
              <a:ea typeface="Arial Narrow" charset="0"/>
              <a:cs typeface="Arial Narrow" charset="0"/>
            </a:endParaRPr>
          </a:p>
          <a:p>
            <a:pPr marL="914400" lvl="1" indent="-457200" fontAlgn="base">
              <a:buFont typeface="Arial" charset="0"/>
              <a:buChar char="•"/>
            </a:pPr>
            <a:r>
              <a:rPr lang="en-US" sz="2800" dirty="0">
                <a:latin typeface="Arial Narrow" charset="0"/>
                <a:ea typeface="Arial Narrow" charset="0"/>
                <a:cs typeface="Arial Narrow" charset="0"/>
              </a:rPr>
              <a:t>Analyze &amp; visualize crime statistics data from Montgomery County</a:t>
            </a:r>
          </a:p>
          <a:p>
            <a:pPr marL="914400" lvl="1" indent="-457200" fontAlgn="base">
              <a:buFont typeface="Arial" charset="0"/>
              <a:buChar char="•"/>
            </a:pPr>
            <a:r>
              <a:rPr lang="en-US" sz="2800" dirty="0">
                <a:latin typeface="Arial Narrow" charset="0"/>
                <a:ea typeface="Arial Narrow" charset="0"/>
                <a:cs typeface="Arial Narrow" charset="0"/>
              </a:rPr>
              <a:t>Observe &amp; Identify similarities and patterns in crime and predictors of crime</a:t>
            </a:r>
          </a:p>
          <a:p>
            <a:pPr marL="914400" lvl="1" indent="-457200" fontAlgn="base">
              <a:buFont typeface="Arial" charset="0"/>
              <a:buChar char="•"/>
            </a:pPr>
            <a:r>
              <a:rPr lang="en-US" sz="2800" dirty="0">
                <a:latin typeface="Arial Narrow" charset="0"/>
                <a:ea typeface="Arial Narrow" charset="0"/>
                <a:cs typeface="Arial Narrow" charset="0"/>
              </a:rPr>
              <a:t>Use various machine learning technique and the observed patterns in predicting future crime patterns</a:t>
            </a:r>
          </a:p>
          <a:p>
            <a:pPr lvl="1" fontAlgn="base"/>
            <a:endParaRPr lang="en-US" sz="2800" dirty="0">
              <a:latin typeface="Arial Narrow" charset="0"/>
              <a:ea typeface="Arial Narrow" charset="0"/>
              <a:cs typeface="Arial Narrow" charset="0"/>
            </a:endParaRPr>
          </a:p>
        </p:txBody>
      </p:sp>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5224" t="11229" r="5382" b="3408"/>
          <a:stretch/>
        </p:blipFill>
        <p:spPr>
          <a:xfrm>
            <a:off x="20801548" y="7535784"/>
            <a:ext cx="7746310" cy="3741816"/>
          </a:xfrm>
          <a:prstGeom prst="rect">
            <a:avLst/>
          </a:prstGeom>
        </p:spPr>
      </p:pic>
      <p:graphicFrame>
        <p:nvGraphicFramePr>
          <p:cNvPr id="26" name="Diagram 25"/>
          <p:cNvGraphicFramePr/>
          <p:nvPr>
            <p:extLst>
              <p:ext uri="{D42A27DB-BD31-4B8C-83A1-F6EECF244321}">
                <p14:modId xmlns:p14="http://schemas.microsoft.com/office/powerpoint/2010/main" val="1625388886"/>
              </p:ext>
            </p:extLst>
          </p:nvPr>
        </p:nvGraphicFramePr>
        <p:xfrm>
          <a:off x="2073275" y="17678400"/>
          <a:ext cx="6467476" cy="76636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0" name="TextBox 59">
            <a:extLst>
              <a:ext uri="{FF2B5EF4-FFF2-40B4-BE49-F238E27FC236}">
                <a16:creationId xmlns:a16="http://schemas.microsoft.com/office/drawing/2014/main" xmlns="" id="{DA6D75AF-C70E-48F7-A862-8BB07A7C3AEB}"/>
              </a:ext>
            </a:extLst>
          </p:cNvPr>
          <p:cNvSpPr txBox="1"/>
          <p:nvPr/>
        </p:nvSpPr>
        <p:spPr>
          <a:xfrm>
            <a:off x="16432067" y="17740609"/>
            <a:ext cx="7373424"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Visualization &amp; </a:t>
            </a:r>
            <a:r>
              <a:rPr lang="en-US" sz="3000">
                <a:latin typeface="Arial Rounded MT Bold" panose="020F0704030504030204" pitchFamily="34" charset="0"/>
              </a:rPr>
              <a:t>Relationship Analysis</a:t>
            </a:r>
            <a:endParaRPr lang="en-US" sz="3000" dirty="0">
              <a:latin typeface="Arial Rounded MT Bold" panose="020F0704030504030204" pitchFamily="34" charset="0"/>
            </a:endParaRPr>
          </a:p>
        </p:txBody>
      </p:sp>
      <p:sp>
        <p:nvSpPr>
          <p:cNvPr id="61" name="TextBox 60"/>
          <p:cNvSpPr txBox="1"/>
          <p:nvPr/>
        </p:nvSpPr>
        <p:spPr>
          <a:xfrm>
            <a:off x="1836738" y="25603988"/>
            <a:ext cx="6934200"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cxnSp>
        <p:nvCxnSpPr>
          <p:cNvPr id="62" name="AutoShape 4">
            <a:extLst>
              <a:ext uri="{FF2B5EF4-FFF2-40B4-BE49-F238E27FC236}">
                <a16:creationId xmlns:a16="http://schemas.microsoft.com/office/drawing/2014/main" xmlns="" id="{48CA32C4-F958-4971-A587-EC24906BFB31}"/>
              </a:ext>
            </a:extLst>
          </p:cNvPr>
          <p:cNvCxnSpPr>
            <a:cxnSpLocks noChangeShapeType="1"/>
            <a:stCxn id="61" idx="1"/>
            <a:endCxn id="61" idx="3"/>
          </p:cNvCxnSpPr>
          <p:nvPr/>
        </p:nvCxnSpPr>
        <p:spPr bwMode="auto">
          <a:xfrm>
            <a:off x="1836738" y="26298932"/>
            <a:ext cx="69342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64" name="TextBox 63">
            <a:extLst>
              <a:ext uri="{FF2B5EF4-FFF2-40B4-BE49-F238E27FC236}">
                <a16:creationId xmlns:a16="http://schemas.microsoft.com/office/drawing/2014/main" xmlns="" id="{DA6D75AF-C70E-48F7-A862-8BB07A7C3AEB}"/>
              </a:ext>
            </a:extLst>
          </p:cNvPr>
          <p:cNvSpPr txBox="1"/>
          <p:nvPr/>
        </p:nvSpPr>
        <p:spPr>
          <a:xfrm>
            <a:off x="3781977" y="25984902"/>
            <a:ext cx="2895599" cy="553998"/>
          </a:xfrm>
          <a:prstGeom prst="rect">
            <a:avLst/>
          </a:prstGeom>
          <a:solidFill>
            <a:schemeClr val="accent2">
              <a:lumMod val="60000"/>
              <a:lumOff val="40000"/>
            </a:schemeClr>
          </a:solidFill>
        </p:spPr>
        <p:txBody>
          <a:bodyPr wrap="square" rtlCol="0">
            <a:spAutoFit/>
          </a:bodyPr>
          <a:lstStyle/>
          <a:p>
            <a:pPr algn="ctr"/>
            <a:r>
              <a:rPr lang="en-US" sz="3000">
                <a:latin typeface="Arial Rounded MT Bold" panose="020F0704030504030204" pitchFamily="34" charset="0"/>
              </a:rPr>
              <a:t>Retrieve Data</a:t>
            </a:r>
            <a:endParaRPr lang="en-US" sz="3000" dirty="0">
              <a:latin typeface="Arial Rounded MT Bold" panose="020F0704030504030204" pitchFamily="34" charset="0"/>
            </a:endParaRPr>
          </a:p>
        </p:txBody>
      </p:sp>
      <p:sp>
        <p:nvSpPr>
          <p:cNvPr id="67" name="TextBox 66"/>
          <p:cNvSpPr txBox="1"/>
          <p:nvPr/>
        </p:nvSpPr>
        <p:spPr>
          <a:xfrm>
            <a:off x="2138358" y="27262150"/>
            <a:ext cx="6467475" cy="3416320"/>
          </a:xfrm>
          <a:prstGeom prst="rect">
            <a:avLst/>
          </a:prstGeom>
          <a:noFill/>
        </p:spPr>
        <p:txBody>
          <a:bodyPr wrap="square" rtlCol="0">
            <a:spAutoFit/>
          </a:bodyPr>
          <a:lstStyle/>
          <a:p>
            <a:pPr marL="457200" indent="-457200">
              <a:buFont typeface="Arial" charset="0"/>
              <a:buChar char="•"/>
            </a:pPr>
            <a:r>
              <a:rPr lang="en-US" sz="2800" dirty="0">
                <a:latin typeface="Arial Narrow" charset="0"/>
                <a:ea typeface="Arial Narrow" charset="0"/>
                <a:cs typeface="Arial Narrow" charset="0"/>
              </a:rPr>
              <a:t>Crime Data – </a:t>
            </a:r>
            <a:r>
              <a:rPr lang="en-US" sz="2000" u="sng" dirty="0">
                <a:latin typeface="Arial Narrow" charset="0"/>
                <a:ea typeface="Arial Narrow" charset="0"/>
                <a:cs typeface="Arial Narrow" charset="0"/>
                <a:hlinkClick r:id="rId9"/>
              </a:rPr>
              <a:t>https://data.montgomerycountymd.gov/</a:t>
            </a:r>
            <a:r>
              <a:rPr lang="en-US" sz="2000" u="sng" dirty="0">
                <a:latin typeface="Arial Narrow" charset="0"/>
                <a:ea typeface="Arial Narrow" charset="0"/>
                <a:cs typeface="Arial Narrow" charset="0"/>
              </a:rPr>
              <a:t> </a:t>
            </a:r>
          </a:p>
          <a:p>
            <a:pPr marL="914400" lvl="1" indent="-457200">
              <a:buFont typeface="Arial" charset="0"/>
              <a:buChar char="•"/>
            </a:pPr>
            <a:r>
              <a:rPr lang="en-US" sz="2400" dirty="0">
                <a:latin typeface="Arial Narrow" charset="0"/>
                <a:ea typeface="Arial Narrow" charset="0"/>
                <a:cs typeface="Arial Narrow" charset="0"/>
              </a:rPr>
              <a:t>Start Date/Time</a:t>
            </a:r>
          </a:p>
          <a:p>
            <a:pPr marL="914400" lvl="1" indent="-457200">
              <a:buFont typeface="Arial" charset="0"/>
              <a:buChar char="•"/>
            </a:pPr>
            <a:r>
              <a:rPr lang="en-US" sz="2400" dirty="0">
                <a:latin typeface="Arial Narrow" charset="0"/>
                <a:ea typeface="Arial Narrow" charset="0"/>
                <a:cs typeface="Arial Narrow" charset="0"/>
              </a:rPr>
              <a:t>Zip Code</a:t>
            </a:r>
          </a:p>
          <a:p>
            <a:pPr marL="457200" indent="-457200">
              <a:buFont typeface="Arial" charset="0"/>
              <a:buChar char="•"/>
            </a:pPr>
            <a:r>
              <a:rPr lang="en-US" sz="2800" dirty="0">
                <a:latin typeface="Arial Narrow" charset="0"/>
                <a:ea typeface="Arial Narrow" charset="0"/>
                <a:cs typeface="Arial Narrow" charset="0"/>
              </a:rPr>
              <a:t>Population – </a:t>
            </a:r>
            <a:r>
              <a:rPr lang="en-US" sz="2000" dirty="0">
                <a:latin typeface="Arial Narrow" charset="0"/>
                <a:ea typeface="Arial Narrow" charset="0"/>
                <a:cs typeface="Arial Narrow" charset="0"/>
                <a:hlinkClick r:id="rId10"/>
              </a:rPr>
              <a:t>https://www.census.gov/</a:t>
            </a:r>
            <a:r>
              <a:rPr lang="en-US" sz="2000" dirty="0">
                <a:latin typeface="Arial Narrow" charset="0"/>
                <a:ea typeface="Arial Narrow" charset="0"/>
                <a:cs typeface="Arial Narrow" charset="0"/>
              </a:rPr>
              <a:t> </a:t>
            </a:r>
          </a:p>
          <a:p>
            <a:pPr marL="457200" indent="-457200">
              <a:buFont typeface="Arial" charset="0"/>
              <a:buChar char="•"/>
            </a:pPr>
            <a:r>
              <a:rPr lang="en-US" sz="2800" dirty="0">
                <a:latin typeface="Arial Narrow" charset="0"/>
                <a:ea typeface="Arial Narrow" charset="0"/>
                <a:cs typeface="Arial Narrow" charset="0"/>
              </a:rPr>
              <a:t>Zip Code Boundaries </a:t>
            </a:r>
            <a:r>
              <a:rPr lang="en-US" sz="3600" dirty="0">
                <a:latin typeface="Arial Narrow" charset="0"/>
                <a:ea typeface="Arial Narrow" charset="0"/>
                <a:cs typeface="Arial Narrow" charset="0"/>
              </a:rPr>
              <a:t>– </a:t>
            </a:r>
            <a:r>
              <a:rPr lang="en-US" sz="2000" u="sng" dirty="0">
                <a:latin typeface="Arial Narrow" charset="0"/>
                <a:ea typeface="Arial Narrow" charset="0"/>
                <a:cs typeface="Arial Narrow" charset="0"/>
                <a:hlinkClick r:id="rId9"/>
              </a:rPr>
              <a:t>https://data.montgomerycountymd.gov/</a:t>
            </a:r>
            <a:r>
              <a:rPr lang="en-US" sz="2000" u="sng" dirty="0">
                <a:latin typeface="Arial Narrow" charset="0"/>
                <a:ea typeface="Arial Narrow" charset="0"/>
                <a:cs typeface="Arial Narrow" charset="0"/>
              </a:rPr>
              <a:t> </a:t>
            </a:r>
            <a:endParaRPr lang="en-US" sz="2000" dirty="0">
              <a:latin typeface="Arial Narrow" charset="0"/>
              <a:ea typeface="Arial Narrow" charset="0"/>
              <a:cs typeface="Arial Narrow" charset="0"/>
            </a:endParaRPr>
          </a:p>
          <a:p>
            <a:pPr marL="457200" indent="-457200">
              <a:buFont typeface="Arial" charset="0"/>
              <a:buChar char="•"/>
            </a:pPr>
            <a:r>
              <a:rPr lang="en-US" sz="2800" dirty="0">
                <a:latin typeface="Arial Narrow" charset="0"/>
                <a:ea typeface="Arial Narrow" charset="0"/>
                <a:cs typeface="Arial Narrow" charset="0"/>
              </a:rPr>
              <a:t>Temperature – </a:t>
            </a:r>
            <a:r>
              <a:rPr lang="en-US" sz="2000" dirty="0">
                <a:latin typeface="Arial Narrow" charset="0"/>
                <a:ea typeface="Arial Narrow" charset="0"/>
                <a:cs typeface="Arial Narrow" charset="0"/>
                <a:hlinkClick r:id="rId11"/>
              </a:rPr>
              <a:t>https://www.ncdc.noaa.gov/</a:t>
            </a:r>
            <a:endParaRPr lang="en-US" sz="2000" dirty="0">
              <a:latin typeface="Arial Narrow" charset="0"/>
              <a:ea typeface="Arial Narrow" charset="0"/>
              <a:cs typeface="Arial Narrow" charset="0"/>
            </a:endParaRPr>
          </a:p>
          <a:p>
            <a:pPr marL="457200" indent="-457200">
              <a:buFont typeface="Arial" charset="0"/>
              <a:buChar char="•"/>
            </a:pPr>
            <a:r>
              <a:rPr lang="en-US" sz="2800" dirty="0">
                <a:latin typeface="Arial Narrow" charset="0"/>
                <a:ea typeface="Arial Narrow" charset="0"/>
                <a:cs typeface="Arial Narrow" charset="0"/>
              </a:rPr>
              <a:t>Satellite Image – </a:t>
            </a:r>
            <a:r>
              <a:rPr lang="en-US" sz="2000" dirty="0">
                <a:latin typeface="Arial Narrow" charset="0"/>
                <a:ea typeface="Arial Narrow" charset="0"/>
                <a:cs typeface="Arial Narrow" charset="0"/>
                <a:hlinkClick r:id="rId12"/>
              </a:rPr>
              <a:t>https://www.google.com/maps</a:t>
            </a:r>
            <a:r>
              <a:rPr lang="en-US" sz="2000" dirty="0">
                <a:latin typeface="Arial Narrow" charset="0"/>
                <a:ea typeface="Arial Narrow" charset="0"/>
                <a:cs typeface="Arial Narrow" charset="0"/>
              </a:rPr>
              <a:t>/</a:t>
            </a:r>
            <a:endParaRPr lang="en-US" sz="2800" dirty="0">
              <a:latin typeface="Arial Narrow" charset="0"/>
              <a:ea typeface="Arial Narrow" charset="0"/>
              <a:cs typeface="Arial Narrow" charset="0"/>
            </a:endParaRPr>
          </a:p>
        </p:txBody>
      </p:sp>
      <p:sp>
        <p:nvSpPr>
          <p:cNvPr id="69" name="TextBox 68"/>
          <p:cNvSpPr txBox="1"/>
          <p:nvPr/>
        </p:nvSpPr>
        <p:spPr>
          <a:xfrm>
            <a:off x="1828800" y="31071312"/>
            <a:ext cx="6934200"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cxnSp>
        <p:nvCxnSpPr>
          <p:cNvPr id="70"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1828800" y="31766256"/>
            <a:ext cx="69342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71" name="TextBox 70">
            <a:extLst>
              <a:ext uri="{FF2B5EF4-FFF2-40B4-BE49-F238E27FC236}">
                <a16:creationId xmlns:a16="http://schemas.microsoft.com/office/drawing/2014/main" xmlns="" id="{DA6D75AF-C70E-48F7-A862-8BB07A7C3AEB}"/>
              </a:ext>
            </a:extLst>
          </p:cNvPr>
          <p:cNvSpPr txBox="1"/>
          <p:nvPr/>
        </p:nvSpPr>
        <p:spPr>
          <a:xfrm>
            <a:off x="3611938" y="31505828"/>
            <a:ext cx="3139323" cy="553998"/>
          </a:xfrm>
          <a:prstGeom prst="rect">
            <a:avLst/>
          </a:prstGeom>
          <a:solidFill>
            <a:schemeClr val="accent2">
              <a:lumMod val="60000"/>
              <a:lumOff val="40000"/>
            </a:schemeClr>
          </a:solidFill>
        </p:spPr>
        <p:txBody>
          <a:bodyPr wrap="square" rtlCol="0">
            <a:spAutoFit/>
          </a:bodyPr>
          <a:lstStyle/>
          <a:p>
            <a:pPr algn="ctr"/>
            <a:r>
              <a:rPr lang="en-US" sz="3000">
                <a:latin typeface="Arial Rounded MT Bold" panose="020F0704030504030204" pitchFamily="34" charset="0"/>
              </a:rPr>
              <a:t>Data Wrangling</a:t>
            </a:r>
            <a:endParaRPr lang="en-US" sz="3000" dirty="0">
              <a:latin typeface="Arial Rounded MT Bold" panose="020F0704030504030204" pitchFamily="34" charset="0"/>
            </a:endParaRPr>
          </a:p>
        </p:txBody>
      </p:sp>
      <p:pic>
        <p:nvPicPr>
          <p:cNvPr id="34" name="Picture 33">
            <a:extLst>
              <a:ext uri="{FF2B5EF4-FFF2-40B4-BE49-F238E27FC236}">
                <a16:creationId xmlns:a16="http://schemas.microsoft.com/office/drawing/2014/main" xmlns="" id="{E026B4EA-C1F5-4B0B-841C-BB9CC6FBFF7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994743" y="26433286"/>
            <a:ext cx="4443915" cy="4443915"/>
          </a:xfrm>
          <a:prstGeom prst="rect">
            <a:avLst/>
          </a:prstGeom>
        </p:spPr>
      </p:pic>
      <p:cxnSp>
        <p:nvCxnSpPr>
          <p:cNvPr id="77"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9159875" y="18789524"/>
            <a:ext cx="0" cy="17134029"/>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75" name="TextBox 74">
            <a:extLst>
              <a:ext uri="{FF2B5EF4-FFF2-40B4-BE49-F238E27FC236}">
                <a16:creationId xmlns:a16="http://schemas.microsoft.com/office/drawing/2014/main" xmlns="" id="{DA6D75AF-C70E-48F7-A862-8BB07A7C3AEB}"/>
              </a:ext>
            </a:extLst>
          </p:cNvPr>
          <p:cNvSpPr txBox="1"/>
          <p:nvPr/>
        </p:nvSpPr>
        <p:spPr>
          <a:xfrm rot="16200000">
            <a:off x="8143639" y="19707901"/>
            <a:ext cx="1981200" cy="553998"/>
          </a:xfrm>
          <a:prstGeom prst="rect">
            <a:avLst/>
          </a:prstGeom>
          <a:solidFill>
            <a:schemeClr val="bg1"/>
          </a:solidFill>
        </p:spPr>
        <p:txBody>
          <a:bodyPr wrap="square" rtlCol="0">
            <a:spAutoFit/>
          </a:bodyPr>
          <a:lstStyle/>
          <a:p>
            <a:pPr algn="ctr"/>
            <a:r>
              <a:rPr lang="en-US" sz="3000">
                <a:latin typeface="Arial Rounded MT Bold" panose="020F0704030504030204" pitchFamily="34" charset="0"/>
              </a:rPr>
              <a:t>Temporal</a:t>
            </a:r>
            <a:endParaRPr lang="en-US" sz="3000" dirty="0">
              <a:latin typeface="Arial Rounded MT Bold" panose="020F0704030504030204" pitchFamily="34" charset="0"/>
            </a:endParaRPr>
          </a:p>
        </p:txBody>
      </p:sp>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l="10263" t="5368" r="8677" b="4720"/>
          <a:stretch/>
        </p:blipFill>
        <p:spPr>
          <a:xfrm>
            <a:off x="12689594" y="19199275"/>
            <a:ext cx="9728209" cy="2697604"/>
          </a:xfrm>
          <a:prstGeom prst="rect">
            <a:avLst/>
          </a:prstGeom>
        </p:spPr>
      </p:pic>
      <p:sp>
        <p:nvSpPr>
          <p:cNvPr id="16" name="TextBox 15"/>
          <p:cNvSpPr txBox="1"/>
          <p:nvPr/>
        </p:nvSpPr>
        <p:spPr>
          <a:xfrm>
            <a:off x="16848087" y="21737753"/>
            <a:ext cx="1318049" cy="276999"/>
          </a:xfrm>
          <a:prstGeom prst="rect">
            <a:avLst/>
          </a:prstGeom>
          <a:noFill/>
        </p:spPr>
        <p:txBody>
          <a:bodyPr wrap="square" rtlCol="0">
            <a:spAutoFit/>
          </a:bodyPr>
          <a:lstStyle/>
          <a:p>
            <a:r>
              <a:rPr lang="en-US" sz="1200" dirty="0">
                <a:latin typeface="Arial Narrow" charset="0"/>
                <a:ea typeface="Arial Narrow" charset="0"/>
                <a:cs typeface="Arial Narrow" charset="0"/>
              </a:rPr>
              <a:t>Hour (14 days)</a:t>
            </a:r>
          </a:p>
        </p:txBody>
      </p:sp>
      <p:sp>
        <p:nvSpPr>
          <p:cNvPr id="79" name="TextBox 78"/>
          <p:cNvSpPr txBox="1"/>
          <p:nvPr/>
        </p:nvSpPr>
        <p:spPr>
          <a:xfrm rot="16200000">
            <a:off x="12185930" y="20275095"/>
            <a:ext cx="1060621" cy="286481"/>
          </a:xfrm>
          <a:prstGeom prst="rect">
            <a:avLst/>
          </a:prstGeom>
          <a:noFill/>
        </p:spPr>
        <p:txBody>
          <a:bodyPr wrap="square" rtlCol="0">
            <a:spAutoFit/>
          </a:bodyPr>
          <a:lstStyle/>
          <a:p>
            <a:r>
              <a:rPr lang="en-US" sz="1200" dirty="0">
                <a:latin typeface="Arial Narrow" charset="0"/>
                <a:ea typeface="Arial Narrow" charset="0"/>
                <a:cs typeface="Arial Narrow" charset="0"/>
              </a:rPr>
              <a:t>Crime Count</a:t>
            </a:r>
          </a:p>
        </p:txBody>
      </p:sp>
      <p:sp>
        <p:nvSpPr>
          <p:cNvPr id="27" name="TextBox 26"/>
          <p:cNvSpPr txBox="1"/>
          <p:nvPr/>
        </p:nvSpPr>
        <p:spPr>
          <a:xfrm>
            <a:off x="12857077" y="18791152"/>
            <a:ext cx="3250215" cy="523220"/>
          </a:xfrm>
          <a:prstGeom prst="rect">
            <a:avLst/>
          </a:prstGeom>
          <a:noFill/>
        </p:spPr>
        <p:txBody>
          <a:bodyPr wrap="square" rtlCol="0">
            <a:spAutoFit/>
          </a:bodyPr>
          <a:lstStyle/>
          <a:p>
            <a:r>
              <a:rPr lang="en-US" sz="2800" dirty="0">
                <a:latin typeface="Arial Narrow" charset="0"/>
                <a:ea typeface="Arial Narrow" charset="0"/>
                <a:cs typeface="Arial Narrow" charset="0"/>
              </a:rPr>
              <a:t>Daily &amp; Weekly Trends</a:t>
            </a:r>
          </a:p>
        </p:txBody>
      </p:sp>
      <p:sp>
        <p:nvSpPr>
          <p:cNvPr id="83" name="TextBox 82"/>
          <p:cNvSpPr txBox="1"/>
          <p:nvPr/>
        </p:nvSpPr>
        <p:spPr>
          <a:xfrm>
            <a:off x="12975070" y="25429696"/>
            <a:ext cx="1688795" cy="369332"/>
          </a:xfrm>
          <a:prstGeom prst="rect">
            <a:avLst/>
          </a:prstGeom>
          <a:noFill/>
        </p:spPr>
        <p:txBody>
          <a:bodyPr wrap="square" rtlCol="0">
            <a:spAutoFit/>
          </a:bodyPr>
          <a:lstStyle/>
          <a:p>
            <a:r>
              <a:rPr lang="en-US"/>
              <a:t>Monthly Trends</a:t>
            </a:r>
            <a:endParaRPr lang="en-US" dirty="0"/>
          </a:p>
        </p:txBody>
      </p:sp>
      <p:sp>
        <p:nvSpPr>
          <p:cNvPr id="84" name="TextBox 83"/>
          <p:cNvSpPr txBox="1"/>
          <p:nvPr/>
        </p:nvSpPr>
        <p:spPr>
          <a:xfrm>
            <a:off x="12922551" y="24780245"/>
            <a:ext cx="1728790" cy="369332"/>
          </a:xfrm>
          <a:prstGeom prst="rect">
            <a:avLst/>
          </a:prstGeom>
          <a:noFill/>
        </p:spPr>
        <p:txBody>
          <a:bodyPr wrap="square" rtlCol="0">
            <a:spAutoFit/>
          </a:bodyPr>
          <a:lstStyle/>
          <a:p>
            <a:r>
              <a:rPr lang="en-US"/>
              <a:t>Seasonal Trends</a:t>
            </a:r>
            <a:endParaRPr lang="en-US" dirty="0"/>
          </a:p>
        </p:txBody>
      </p:sp>
      <p:sp>
        <p:nvSpPr>
          <p:cNvPr id="101" name="TextBox 100"/>
          <p:cNvSpPr txBox="1"/>
          <p:nvPr/>
        </p:nvSpPr>
        <p:spPr>
          <a:xfrm>
            <a:off x="12924586" y="19400125"/>
            <a:ext cx="3884541" cy="584775"/>
          </a:xfrm>
          <a:prstGeom prst="rect">
            <a:avLst/>
          </a:prstGeom>
          <a:noFill/>
        </p:spPr>
        <p:txBody>
          <a:bodyPr wrap="square" rtlCol="0">
            <a:spAutoFit/>
          </a:bodyPr>
          <a:lstStyle/>
          <a:p>
            <a:pPr algn="ctr"/>
            <a:r>
              <a:rPr lang="en-US" sz="1600" b="1" dirty="0">
                <a:latin typeface="Arial Narrow" charset="0"/>
                <a:ea typeface="Arial Narrow" charset="0"/>
                <a:cs typeface="Arial Narrow" charset="0"/>
              </a:rPr>
              <a:t>Apparent seasonal daily trend: </a:t>
            </a:r>
            <a:r>
              <a:rPr lang="en-US" sz="1600" dirty="0">
                <a:latin typeface="Arial Narrow" charset="0"/>
                <a:ea typeface="Arial Narrow" charset="0"/>
                <a:cs typeface="Arial Narrow" charset="0"/>
              </a:rPr>
              <a:t>fall and rise in crime</a:t>
            </a:r>
            <a:endParaRPr lang="en-US" sz="1600" b="1" dirty="0">
              <a:latin typeface="Arial Narrow" charset="0"/>
              <a:ea typeface="Arial Narrow" charset="0"/>
              <a:cs typeface="Arial Narrow" charset="0"/>
            </a:endParaRPr>
          </a:p>
        </p:txBody>
      </p:sp>
      <p:sp>
        <p:nvSpPr>
          <p:cNvPr id="103" name="TextBox 102"/>
          <p:cNvSpPr txBox="1"/>
          <p:nvPr/>
        </p:nvSpPr>
        <p:spPr>
          <a:xfrm>
            <a:off x="19439457" y="18806605"/>
            <a:ext cx="2716288" cy="584775"/>
          </a:xfrm>
          <a:prstGeom prst="rect">
            <a:avLst/>
          </a:prstGeom>
          <a:noFill/>
        </p:spPr>
        <p:txBody>
          <a:bodyPr wrap="square" rtlCol="0">
            <a:spAutoFit/>
          </a:bodyPr>
          <a:lstStyle/>
          <a:p>
            <a:r>
              <a:rPr lang="en-US" sz="1600" b="1" dirty="0">
                <a:latin typeface="Arial Narrow" charset="0"/>
                <a:ea typeface="Arial Narrow" charset="0"/>
                <a:cs typeface="Arial Narrow" charset="0"/>
              </a:rPr>
              <a:t>Apparent seasonal weekly trend:</a:t>
            </a:r>
            <a:r>
              <a:rPr lang="en-US" sz="1600" dirty="0">
                <a:latin typeface="Arial Narrow" charset="0"/>
                <a:ea typeface="Arial Narrow" charset="0"/>
                <a:cs typeface="Arial Narrow" charset="0"/>
              </a:rPr>
              <a:t> spike near end of the week</a:t>
            </a:r>
            <a:endParaRPr lang="en-US" sz="1600" b="1" dirty="0">
              <a:latin typeface="Arial Narrow" charset="0"/>
              <a:ea typeface="Arial Narrow" charset="0"/>
              <a:cs typeface="Arial Narrow" charset="0"/>
            </a:endParaRPr>
          </a:p>
        </p:txBody>
      </p:sp>
      <p:pic>
        <p:nvPicPr>
          <p:cNvPr id="31" name="Picture 30"/>
          <p:cNvPicPr>
            <a:picLocks noChangeAspect="1"/>
          </p:cNvPicPr>
          <p:nvPr/>
        </p:nvPicPr>
        <p:blipFill rotWithShape="1">
          <a:blip r:embed="rId15">
            <a:extLst>
              <a:ext uri="{28A0092B-C50C-407E-A947-70E740481C1C}">
                <a14:useLocalDpi xmlns:a14="http://schemas.microsoft.com/office/drawing/2010/main" val="0"/>
              </a:ext>
            </a:extLst>
          </a:blip>
          <a:srcRect l="10434" t="8236" r="9373" b="6705"/>
          <a:stretch/>
        </p:blipFill>
        <p:spPr>
          <a:xfrm>
            <a:off x="12763597" y="22253340"/>
            <a:ext cx="9242743" cy="3921421"/>
          </a:xfrm>
          <a:prstGeom prst="rect">
            <a:avLst/>
          </a:prstGeom>
        </p:spPr>
      </p:pic>
      <p:sp>
        <p:nvSpPr>
          <p:cNvPr id="116" name="Left Brace 115"/>
          <p:cNvSpPr/>
          <p:nvPr/>
        </p:nvSpPr>
        <p:spPr>
          <a:xfrm rot="5400000">
            <a:off x="13565304" y="22770709"/>
            <a:ext cx="358492" cy="676334"/>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17" name="Left Brace 116"/>
          <p:cNvSpPr/>
          <p:nvPr/>
        </p:nvSpPr>
        <p:spPr>
          <a:xfrm rot="5400000">
            <a:off x="14216050" y="22791723"/>
            <a:ext cx="358492" cy="61917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18" name="TextBox 117"/>
          <p:cNvSpPr txBox="1"/>
          <p:nvPr/>
        </p:nvSpPr>
        <p:spPr>
          <a:xfrm>
            <a:off x="12964641" y="22649012"/>
            <a:ext cx="4051415" cy="338554"/>
          </a:xfrm>
          <a:prstGeom prst="rect">
            <a:avLst/>
          </a:prstGeom>
          <a:noFill/>
        </p:spPr>
        <p:txBody>
          <a:bodyPr wrap="square" rtlCol="0">
            <a:spAutoFit/>
          </a:bodyPr>
          <a:lstStyle/>
          <a:p>
            <a:pPr algn="ctr"/>
            <a:r>
              <a:rPr lang="en-US" sz="1600" b="1" dirty="0">
                <a:latin typeface="Arial Narrow" charset="0"/>
                <a:ea typeface="Arial Narrow" charset="0"/>
                <a:cs typeface="Arial Narrow" charset="0"/>
              </a:rPr>
              <a:t>No apparent monthly trend </a:t>
            </a:r>
            <a:r>
              <a:rPr lang="en-US" sz="1600" dirty="0">
                <a:latin typeface="Arial Narrow" charset="0"/>
                <a:ea typeface="Arial Narrow" charset="0"/>
                <a:cs typeface="Arial Narrow" charset="0"/>
              </a:rPr>
              <a:t>– not worth exploring</a:t>
            </a:r>
          </a:p>
        </p:txBody>
      </p:sp>
      <p:cxnSp>
        <p:nvCxnSpPr>
          <p:cNvPr id="37" name="Straight Arrow Connector 36"/>
          <p:cNvCxnSpPr/>
          <p:nvPr/>
        </p:nvCxnSpPr>
        <p:spPr>
          <a:xfrm flipH="1">
            <a:off x="12377376" y="23808886"/>
            <a:ext cx="895124" cy="46040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1" name="Straight Arrow Connector 120"/>
          <p:cNvCxnSpPr/>
          <p:nvPr/>
        </p:nvCxnSpPr>
        <p:spPr>
          <a:xfrm flipH="1" flipV="1">
            <a:off x="12422113" y="24907405"/>
            <a:ext cx="857789" cy="6123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3" name="TextBox 122"/>
          <p:cNvSpPr txBox="1"/>
          <p:nvPr/>
        </p:nvSpPr>
        <p:spPr>
          <a:xfrm>
            <a:off x="9374728" y="23814375"/>
            <a:ext cx="3104308" cy="1569660"/>
          </a:xfrm>
          <a:prstGeom prst="rect">
            <a:avLst/>
          </a:prstGeom>
          <a:noFill/>
        </p:spPr>
        <p:txBody>
          <a:bodyPr wrap="square" rtlCol="0">
            <a:spAutoFit/>
          </a:bodyPr>
          <a:lstStyle/>
          <a:p>
            <a:pPr algn="ctr"/>
            <a:r>
              <a:rPr lang="en-US" sz="1600" dirty="0">
                <a:latin typeface="Arial Narrow" charset="0"/>
                <a:ea typeface="Arial Narrow" charset="0"/>
                <a:cs typeface="Arial Narrow" charset="0"/>
              </a:rPr>
              <a:t>Seasonal trends would depend on Temperature. There is no apparent relationship between the crime count and the temperature </a:t>
            </a:r>
            <a:r>
              <a:rPr lang="en-US" sz="1600" dirty="0">
                <a:latin typeface="Arial Narrow" charset="0"/>
                <a:ea typeface="Arial Narrow" charset="0"/>
                <a:cs typeface="Arial Narrow" charset="0"/>
                <a:sym typeface="Wingdings"/>
              </a:rPr>
              <a:t> </a:t>
            </a:r>
            <a:r>
              <a:rPr lang="en-US" sz="1600" b="1" dirty="0">
                <a:latin typeface="Arial Narrow" charset="0"/>
                <a:ea typeface="Arial Narrow" charset="0"/>
                <a:cs typeface="Arial Narrow" charset="0"/>
                <a:sym typeface="Wingdings"/>
              </a:rPr>
              <a:t>No apparent seasonal trend </a:t>
            </a:r>
            <a:r>
              <a:rPr lang="en-US" sz="1600" dirty="0">
                <a:latin typeface="Arial Narrow" charset="0"/>
                <a:ea typeface="Arial Narrow" charset="0"/>
                <a:cs typeface="Arial Narrow" charset="0"/>
                <a:sym typeface="Wingdings"/>
              </a:rPr>
              <a:t>– not worth exploring</a:t>
            </a:r>
            <a:endParaRPr lang="en-US" sz="1600" dirty="0">
              <a:latin typeface="Arial Narrow" charset="0"/>
              <a:ea typeface="Arial Narrow" charset="0"/>
              <a:cs typeface="Arial Narrow" charset="0"/>
            </a:endParaRPr>
          </a:p>
          <a:p>
            <a:pPr algn="ctr"/>
            <a:endParaRPr lang="en-US" sz="1600" dirty="0">
              <a:latin typeface="Arial Narrow" charset="0"/>
              <a:ea typeface="Arial Narrow" charset="0"/>
              <a:cs typeface="Arial Narrow" charset="0"/>
            </a:endParaRPr>
          </a:p>
        </p:txBody>
      </p:sp>
      <p:cxnSp>
        <p:nvCxnSpPr>
          <p:cNvPr id="122" name="Straight Arrow Connector 121"/>
          <p:cNvCxnSpPr/>
          <p:nvPr/>
        </p:nvCxnSpPr>
        <p:spPr>
          <a:xfrm>
            <a:off x="20539796" y="19472573"/>
            <a:ext cx="571291" cy="3549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1" name="Straight Arrow Connector 130"/>
          <p:cNvCxnSpPr/>
          <p:nvPr/>
        </p:nvCxnSpPr>
        <p:spPr>
          <a:xfrm flipH="1">
            <a:off x="17131789" y="19507200"/>
            <a:ext cx="2831517" cy="6430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20987625" y="22466314"/>
            <a:ext cx="88794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chemeClr val="accent1"/>
                </a:solidFill>
              </a:rPr>
              <a:t>Crime Count</a:t>
            </a:r>
          </a:p>
          <a:p>
            <a:r>
              <a:rPr lang="en-US" sz="1000" dirty="0">
                <a:solidFill>
                  <a:schemeClr val="accent2"/>
                </a:solidFill>
              </a:rPr>
              <a:t>Temperature</a:t>
            </a:r>
          </a:p>
        </p:txBody>
      </p:sp>
      <p:pic>
        <p:nvPicPr>
          <p:cNvPr id="12" name="Picture 11"/>
          <p:cNvPicPr>
            <a:picLocks noChangeAspect="1"/>
          </p:cNvPicPr>
          <p:nvPr/>
        </p:nvPicPr>
        <p:blipFill rotWithShape="1">
          <a:blip r:embed="rId16">
            <a:extLst>
              <a:ext uri="{28A0092B-C50C-407E-A947-70E740481C1C}">
                <a14:useLocalDpi xmlns:a14="http://schemas.microsoft.com/office/drawing/2010/main" val="0"/>
              </a:ext>
            </a:extLst>
          </a:blip>
          <a:srcRect l="329" t="9545" r="7817" b="-411"/>
          <a:stretch/>
        </p:blipFill>
        <p:spPr>
          <a:xfrm>
            <a:off x="22392561" y="19384069"/>
            <a:ext cx="5039439" cy="3323531"/>
          </a:xfrm>
          <a:prstGeom prst="rect">
            <a:avLst/>
          </a:prstGeom>
        </p:spPr>
      </p:pic>
      <p:sp>
        <p:nvSpPr>
          <p:cNvPr id="95" name="TextBox 94"/>
          <p:cNvSpPr txBox="1"/>
          <p:nvPr/>
        </p:nvSpPr>
        <p:spPr>
          <a:xfrm>
            <a:off x="23782221" y="19230201"/>
            <a:ext cx="2856903" cy="276999"/>
          </a:xfrm>
          <a:prstGeom prst="rect">
            <a:avLst/>
          </a:prstGeom>
          <a:noFill/>
        </p:spPr>
        <p:txBody>
          <a:bodyPr wrap="square" rtlCol="0">
            <a:spAutoFit/>
          </a:bodyPr>
          <a:lstStyle/>
          <a:p>
            <a:r>
              <a:rPr lang="en-US" sz="1200" dirty="0" err="1">
                <a:latin typeface="Arial Narrow" charset="0"/>
                <a:ea typeface="Arial Narrow" charset="0"/>
                <a:cs typeface="Arial Narrow" charset="0"/>
              </a:rPr>
              <a:t>Periodogram</a:t>
            </a:r>
            <a:r>
              <a:rPr lang="en-US" sz="1200" dirty="0">
                <a:latin typeface="Arial Narrow" charset="0"/>
                <a:ea typeface="Arial Narrow" charset="0"/>
                <a:cs typeface="Arial Narrow" charset="0"/>
              </a:rPr>
              <a:t>: March 12,2017 – March 25, 2017</a:t>
            </a:r>
          </a:p>
        </p:txBody>
      </p:sp>
      <p:cxnSp>
        <p:nvCxnSpPr>
          <p:cNvPr id="30" name="Straight Arrow Connector 29"/>
          <p:cNvCxnSpPr/>
          <p:nvPr/>
        </p:nvCxnSpPr>
        <p:spPr>
          <a:xfrm flipV="1">
            <a:off x="23575022" y="19609577"/>
            <a:ext cx="452142" cy="50722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3" name="Straight Arrow Connector 112"/>
          <p:cNvCxnSpPr/>
          <p:nvPr/>
        </p:nvCxnSpPr>
        <p:spPr>
          <a:xfrm flipV="1">
            <a:off x="23287772" y="20230381"/>
            <a:ext cx="525506" cy="24069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4" name="TextBox 113"/>
          <p:cNvSpPr txBox="1"/>
          <p:nvPr/>
        </p:nvSpPr>
        <p:spPr>
          <a:xfrm>
            <a:off x="24015581" y="19499759"/>
            <a:ext cx="3260838" cy="769441"/>
          </a:xfrm>
          <a:prstGeom prst="rect">
            <a:avLst/>
          </a:prstGeom>
          <a:noFill/>
        </p:spPr>
        <p:txBody>
          <a:bodyPr wrap="square" rtlCol="0">
            <a:spAutoFit/>
          </a:bodyPr>
          <a:lstStyle/>
          <a:p>
            <a:r>
              <a:rPr lang="en-US" sz="1600" b="1" dirty="0">
                <a:latin typeface="Arial Narrow" charset="0"/>
                <a:ea typeface="Arial Narrow" charset="0"/>
                <a:cs typeface="Arial Narrow" charset="0"/>
              </a:rPr>
              <a:t>Frequency: </a:t>
            </a:r>
            <a:r>
              <a:rPr lang="tr-TR" sz="1600" dirty="0">
                <a:latin typeface="Arial Narrow" charset="0"/>
                <a:ea typeface="Arial Narrow" charset="0"/>
                <a:cs typeface="Arial Narrow" charset="0"/>
              </a:rPr>
              <a:t>0.0416 Hz </a:t>
            </a:r>
          </a:p>
          <a:p>
            <a:r>
              <a:rPr lang="tr-TR" sz="1600" b="1" dirty="0" err="1">
                <a:latin typeface="Arial Narrow" charset="0"/>
                <a:ea typeface="Arial Narrow" charset="0"/>
                <a:cs typeface="Arial Narrow" charset="0"/>
              </a:rPr>
              <a:t>Period</a:t>
            </a:r>
            <a:r>
              <a:rPr lang="tr-TR" sz="1600" b="1" dirty="0">
                <a:latin typeface="Arial Narrow" charset="0"/>
                <a:ea typeface="Arial Narrow" charset="0"/>
                <a:cs typeface="Arial Narrow" charset="0"/>
              </a:rPr>
              <a:t>: </a:t>
            </a:r>
            <a:r>
              <a:rPr lang="tr-TR" sz="1600" dirty="0">
                <a:latin typeface="Arial Narrow" charset="0"/>
                <a:ea typeface="Arial Narrow" charset="0"/>
                <a:cs typeface="Arial Narrow" charset="0"/>
              </a:rPr>
              <a:t>24.0 </a:t>
            </a:r>
            <a:r>
              <a:rPr lang="tr-TR" sz="1600" dirty="0" err="1">
                <a:latin typeface="Arial Narrow" charset="0"/>
                <a:ea typeface="Arial Narrow" charset="0"/>
                <a:cs typeface="Arial Narrow" charset="0"/>
              </a:rPr>
              <a:t>hrs</a:t>
            </a:r>
            <a:r>
              <a:rPr lang="tr-TR" sz="1600" dirty="0">
                <a:latin typeface="Arial Narrow" charset="0"/>
                <a:ea typeface="Arial Narrow" charset="0"/>
                <a:cs typeface="Arial Narrow" charset="0"/>
              </a:rPr>
              <a:t> =</a:t>
            </a:r>
            <a:r>
              <a:rPr lang="en-US" sz="1600" dirty="0">
                <a:latin typeface="Arial Narrow" charset="0"/>
                <a:ea typeface="Arial Narrow" charset="0"/>
                <a:cs typeface="Arial Narrow" charset="0"/>
              </a:rPr>
              <a:t> 1 day</a:t>
            </a:r>
          </a:p>
          <a:p>
            <a:endParaRPr lang="en-US" sz="1200" b="1" dirty="0">
              <a:latin typeface="Arial Narrow" charset="0"/>
              <a:ea typeface="Arial Narrow" charset="0"/>
              <a:cs typeface="Arial Narrow" charset="0"/>
            </a:endParaRPr>
          </a:p>
        </p:txBody>
      </p:sp>
      <p:sp>
        <p:nvSpPr>
          <p:cNvPr id="120" name="TextBox 119"/>
          <p:cNvSpPr txBox="1"/>
          <p:nvPr/>
        </p:nvSpPr>
        <p:spPr>
          <a:xfrm>
            <a:off x="23813278" y="20065425"/>
            <a:ext cx="3217997" cy="584775"/>
          </a:xfrm>
          <a:prstGeom prst="rect">
            <a:avLst/>
          </a:prstGeom>
          <a:noFill/>
        </p:spPr>
        <p:txBody>
          <a:bodyPr wrap="square" rtlCol="0">
            <a:spAutoFit/>
          </a:bodyPr>
          <a:lstStyle/>
          <a:p>
            <a:r>
              <a:rPr lang="en-US" sz="1600" b="1" dirty="0">
                <a:latin typeface="Arial Narrow" charset="0"/>
                <a:ea typeface="Arial Narrow" charset="0"/>
                <a:cs typeface="Arial Narrow" charset="0"/>
              </a:rPr>
              <a:t>Frequency: </a:t>
            </a:r>
            <a:r>
              <a:rPr lang="is-IS" sz="1600" dirty="0">
                <a:latin typeface="Arial Narrow" charset="0"/>
                <a:ea typeface="Arial Narrow" charset="0"/>
                <a:cs typeface="Arial Narrow" charset="0"/>
              </a:rPr>
              <a:t>0.00595 </a:t>
            </a:r>
            <a:r>
              <a:rPr lang="tr-TR" sz="1600" dirty="0">
                <a:latin typeface="Arial Narrow" charset="0"/>
                <a:ea typeface="Arial Narrow" charset="0"/>
                <a:cs typeface="Arial Narrow" charset="0"/>
              </a:rPr>
              <a:t>Hz </a:t>
            </a:r>
          </a:p>
          <a:p>
            <a:r>
              <a:rPr lang="tr-TR" sz="1600" b="1" dirty="0" err="1">
                <a:latin typeface="Arial Narrow" charset="0"/>
                <a:ea typeface="Arial Narrow" charset="0"/>
                <a:cs typeface="Arial Narrow" charset="0"/>
              </a:rPr>
              <a:t>Period</a:t>
            </a:r>
            <a:r>
              <a:rPr lang="tr-TR" sz="1600" b="1" dirty="0">
                <a:latin typeface="Arial Narrow" charset="0"/>
                <a:ea typeface="Arial Narrow" charset="0"/>
                <a:cs typeface="Arial Narrow" charset="0"/>
              </a:rPr>
              <a:t>: </a:t>
            </a:r>
            <a:r>
              <a:rPr lang="is-IS" sz="1600" dirty="0">
                <a:latin typeface="Arial Narrow" charset="0"/>
                <a:ea typeface="Arial Narrow" charset="0"/>
                <a:cs typeface="Arial Narrow" charset="0"/>
              </a:rPr>
              <a:t>168.0 hrs </a:t>
            </a:r>
            <a:r>
              <a:rPr lang="en-US" sz="1600" b="1" dirty="0">
                <a:latin typeface="Arial Narrow" charset="0"/>
                <a:ea typeface="Arial Narrow" charset="0"/>
                <a:cs typeface="Arial Narrow" charset="0"/>
              </a:rPr>
              <a:t>= </a:t>
            </a:r>
            <a:r>
              <a:rPr lang="en-US" sz="1600" dirty="0">
                <a:latin typeface="Arial Narrow" charset="0"/>
                <a:ea typeface="Arial Narrow" charset="0"/>
                <a:cs typeface="Arial Narrow" charset="0"/>
              </a:rPr>
              <a:t>7 days</a:t>
            </a:r>
          </a:p>
        </p:txBody>
      </p:sp>
      <p:sp>
        <p:nvSpPr>
          <p:cNvPr id="82" name="TextBox 81"/>
          <p:cNvSpPr txBox="1"/>
          <p:nvPr/>
        </p:nvSpPr>
        <p:spPr>
          <a:xfrm>
            <a:off x="12809988" y="21919384"/>
            <a:ext cx="3860403" cy="523220"/>
          </a:xfrm>
          <a:prstGeom prst="rect">
            <a:avLst/>
          </a:prstGeom>
          <a:noFill/>
        </p:spPr>
        <p:txBody>
          <a:bodyPr wrap="square" rtlCol="0">
            <a:spAutoFit/>
          </a:bodyPr>
          <a:lstStyle/>
          <a:p>
            <a:r>
              <a:rPr lang="en-US" sz="2800" dirty="0">
                <a:latin typeface="Arial Narrow" charset="0"/>
                <a:ea typeface="Arial Narrow" charset="0"/>
                <a:cs typeface="Arial Narrow" charset="0"/>
              </a:rPr>
              <a:t>Monthly &amp; Seasonal Trends</a:t>
            </a:r>
          </a:p>
        </p:txBody>
      </p:sp>
      <p:sp>
        <p:nvSpPr>
          <p:cNvPr id="125" name="TextBox 124"/>
          <p:cNvSpPr txBox="1"/>
          <p:nvPr/>
        </p:nvSpPr>
        <p:spPr>
          <a:xfrm>
            <a:off x="16397695" y="19088659"/>
            <a:ext cx="2177851"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March 12, 2017 – March 25, 2017</a:t>
            </a:r>
          </a:p>
        </p:txBody>
      </p:sp>
      <p:sp>
        <p:nvSpPr>
          <p:cNvPr id="126" name="TextBox 125"/>
          <p:cNvSpPr txBox="1"/>
          <p:nvPr/>
        </p:nvSpPr>
        <p:spPr>
          <a:xfrm>
            <a:off x="17180918" y="22118973"/>
            <a:ext cx="542060" cy="276999"/>
          </a:xfrm>
          <a:prstGeom prst="rect">
            <a:avLst/>
          </a:prstGeom>
          <a:solidFill>
            <a:schemeClr val="bg1"/>
          </a:solidFill>
        </p:spPr>
        <p:txBody>
          <a:bodyPr wrap="square" rtlCol="0">
            <a:spAutoFit/>
          </a:bodyPr>
          <a:lstStyle/>
          <a:p>
            <a:r>
              <a:rPr lang="en-US" sz="1200" dirty="0"/>
              <a:t>2017</a:t>
            </a:r>
          </a:p>
        </p:txBody>
      </p:sp>
      <p:sp>
        <p:nvSpPr>
          <p:cNvPr id="129" name="TextBox 128"/>
          <p:cNvSpPr txBox="1"/>
          <p:nvPr/>
        </p:nvSpPr>
        <p:spPr>
          <a:xfrm>
            <a:off x="17016056" y="26016573"/>
            <a:ext cx="989267"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Day Number</a:t>
            </a:r>
          </a:p>
        </p:txBody>
      </p:sp>
      <p:sp>
        <p:nvSpPr>
          <p:cNvPr id="130" name="TextBox 129"/>
          <p:cNvSpPr txBox="1"/>
          <p:nvPr/>
        </p:nvSpPr>
        <p:spPr>
          <a:xfrm>
            <a:off x="24674703" y="22479975"/>
            <a:ext cx="1036524"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Frequency [Hz]</a:t>
            </a:r>
          </a:p>
        </p:txBody>
      </p:sp>
      <p:sp>
        <p:nvSpPr>
          <p:cNvPr id="132" name="TextBox 131"/>
          <p:cNvSpPr txBox="1"/>
          <p:nvPr/>
        </p:nvSpPr>
        <p:spPr>
          <a:xfrm rot="16200000">
            <a:off x="21762690" y="20768408"/>
            <a:ext cx="1620184"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Spectral Density [V</a:t>
            </a:r>
            <a:r>
              <a:rPr lang="en-US" sz="1200" baseline="30000" dirty="0">
                <a:latin typeface="Arial Narrow" charset="0"/>
                <a:ea typeface="Arial Narrow" charset="0"/>
                <a:cs typeface="Arial Narrow" charset="0"/>
              </a:rPr>
              <a:t>2</a:t>
            </a:r>
            <a:r>
              <a:rPr lang="en-US" sz="1200" dirty="0">
                <a:latin typeface="Arial Narrow" charset="0"/>
                <a:ea typeface="Arial Narrow" charset="0"/>
                <a:cs typeface="Arial Narrow" charset="0"/>
              </a:rPr>
              <a:t>/Hz]</a:t>
            </a:r>
          </a:p>
        </p:txBody>
      </p:sp>
      <p:pic>
        <p:nvPicPr>
          <p:cNvPr id="89" name="Picture 88"/>
          <p:cNvPicPr>
            <a:picLocks noChangeAspect="1"/>
          </p:cNvPicPr>
          <p:nvPr/>
        </p:nvPicPr>
        <p:blipFill rotWithShape="1">
          <a:blip r:embed="rId17">
            <a:extLst>
              <a:ext uri="{28A0092B-C50C-407E-A947-70E740481C1C}">
                <a14:useLocalDpi xmlns:a14="http://schemas.microsoft.com/office/drawing/2010/main" val="0"/>
              </a:ext>
            </a:extLst>
          </a:blip>
          <a:srcRect t="9238" r="7413"/>
          <a:stretch/>
        </p:blipFill>
        <p:spPr>
          <a:xfrm>
            <a:off x="25611138" y="22835264"/>
            <a:ext cx="5374991" cy="3512698"/>
          </a:xfrm>
          <a:prstGeom prst="rect">
            <a:avLst/>
          </a:prstGeom>
        </p:spPr>
      </p:pic>
      <p:sp>
        <p:nvSpPr>
          <p:cNvPr id="133" name="TextBox 132"/>
          <p:cNvSpPr txBox="1"/>
          <p:nvPr/>
        </p:nvSpPr>
        <p:spPr>
          <a:xfrm>
            <a:off x="27130147" y="22651815"/>
            <a:ext cx="3046191" cy="276999"/>
          </a:xfrm>
          <a:prstGeom prst="rect">
            <a:avLst/>
          </a:prstGeom>
          <a:solidFill>
            <a:schemeClr val="bg1"/>
          </a:solidFill>
        </p:spPr>
        <p:txBody>
          <a:bodyPr wrap="square" rtlCol="0">
            <a:spAutoFit/>
          </a:bodyPr>
          <a:lstStyle/>
          <a:p>
            <a:r>
              <a:rPr lang="en-US" sz="1200">
                <a:latin typeface="Arial Narrow" charset="0"/>
                <a:ea typeface="Arial Narrow" charset="0"/>
                <a:cs typeface="Arial Narrow" charset="0"/>
              </a:rPr>
              <a:t>Autocorrelation: March 12,2017 – March 25,2017</a:t>
            </a:r>
            <a:endParaRPr lang="en-US" sz="1200" dirty="0">
              <a:latin typeface="Arial Narrow" charset="0"/>
              <a:ea typeface="Arial Narrow" charset="0"/>
              <a:cs typeface="Arial Narrow" charset="0"/>
            </a:endParaRPr>
          </a:p>
        </p:txBody>
      </p:sp>
      <p:sp>
        <p:nvSpPr>
          <p:cNvPr id="134" name="TextBox 133"/>
          <p:cNvSpPr txBox="1"/>
          <p:nvPr/>
        </p:nvSpPr>
        <p:spPr>
          <a:xfrm>
            <a:off x="28362166" y="26102004"/>
            <a:ext cx="561395" cy="276999"/>
          </a:xfrm>
          <a:prstGeom prst="rect">
            <a:avLst/>
          </a:prstGeom>
          <a:solidFill>
            <a:schemeClr val="bg1"/>
          </a:solidFill>
        </p:spPr>
        <p:txBody>
          <a:bodyPr wrap="square" rtlCol="0">
            <a:spAutoFit/>
          </a:bodyPr>
          <a:lstStyle/>
          <a:p>
            <a:r>
              <a:rPr lang="en-US" sz="1200">
                <a:latin typeface="Arial Narrow" charset="0"/>
                <a:ea typeface="Arial Narrow" charset="0"/>
                <a:cs typeface="Arial Narrow" charset="0"/>
              </a:rPr>
              <a:t>Lag</a:t>
            </a:r>
            <a:endParaRPr lang="en-US" sz="1200" dirty="0">
              <a:latin typeface="Arial Narrow" charset="0"/>
              <a:ea typeface="Arial Narrow" charset="0"/>
              <a:cs typeface="Arial Narrow" charset="0"/>
            </a:endParaRPr>
          </a:p>
        </p:txBody>
      </p:sp>
      <p:sp>
        <p:nvSpPr>
          <p:cNvPr id="135" name="TextBox 134"/>
          <p:cNvSpPr txBox="1"/>
          <p:nvPr/>
        </p:nvSpPr>
        <p:spPr>
          <a:xfrm rot="16200000">
            <a:off x="25086369" y="24322840"/>
            <a:ext cx="1148742" cy="276999"/>
          </a:xfrm>
          <a:prstGeom prst="rect">
            <a:avLst/>
          </a:prstGeom>
          <a:solidFill>
            <a:schemeClr val="bg1"/>
          </a:solidFill>
        </p:spPr>
        <p:txBody>
          <a:bodyPr wrap="square" rtlCol="0">
            <a:spAutoFit/>
          </a:bodyPr>
          <a:lstStyle/>
          <a:p>
            <a:r>
              <a:rPr lang="en-US" sz="1200">
                <a:latin typeface="Arial Narrow" charset="0"/>
                <a:ea typeface="Arial Narrow" charset="0"/>
                <a:cs typeface="Arial Narrow" charset="0"/>
              </a:rPr>
              <a:t>Autocorrelation</a:t>
            </a:r>
            <a:endParaRPr lang="en-US" sz="1200" dirty="0">
              <a:latin typeface="Arial Narrow" charset="0"/>
              <a:ea typeface="Arial Narrow" charset="0"/>
              <a:cs typeface="Arial Narrow" charset="0"/>
            </a:endParaRPr>
          </a:p>
        </p:txBody>
      </p:sp>
      <p:sp>
        <p:nvSpPr>
          <p:cNvPr id="138" name="Left Bracket 137"/>
          <p:cNvSpPr/>
          <p:nvPr/>
        </p:nvSpPr>
        <p:spPr>
          <a:xfrm rot="16200000">
            <a:off x="25921089" y="24302387"/>
            <a:ext cx="1176697" cy="285908"/>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1" name="Left Bracket 140"/>
          <p:cNvSpPr/>
          <p:nvPr/>
        </p:nvSpPr>
        <p:spPr>
          <a:xfrm rot="16200000">
            <a:off x="26279473" y="24337265"/>
            <a:ext cx="1069074" cy="326372"/>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2" name="Left Bracket 141"/>
          <p:cNvSpPr/>
          <p:nvPr/>
        </p:nvSpPr>
        <p:spPr>
          <a:xfrm rot="16200000">
            <a:off x="26660393" y="24405161"/>
            <a:ext cx="946632" cy="313021"/>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3" name="Left Bracket 142"/>
          <p:cNvSpPr/>
          <p:nvPr/>
        </p:nvSpPr>
        <p:spPr>
          <a:xfrm rot="16200000">
            <a:off x="27315341" y="24420925"/>
            <a:ext cx="910136" cy="315394"/>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4" name="Left Bracket 143"/>
          <p:cNvSpPr/>
          <p:nvPr/>
        </p:nvSpPr>
        <p:spPr>
          <a:xfrm rot="16200000">
            <a:off x="26986131" y="24407107"/>
            <a:ext cx="931826" cy="321339"/>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6" name="TextBox 145"/>
          <p:cNvSpPr txBox="1"/>
          <p:nvPr/>
        </p:nvSpPr>
        <p:spPr>
          <a:xfrm>
            <a:off x="26324262" y="24974313"/>
            <a:ext cx="437598" cy="338554"/>
          </a:xfrm>
          <a:prstGeom prst="rect">
            <a:avLst/>
          </a:prstGeom>
          <a:noFill/>
        </p:spPr>
        <p:txBody>
          <a:bodyPr wrap="square" rtlCol="0">
            <a:spAutoFit/>
          </a:bodyPr>
          <a:lstStyle/>
          <a:p>
            <a:r>
              <a:rPr lang="en-US" sz="1600" dirty="0">
                <a:latin typeface="Arial Narrow" charset="0"/>
                <a:ea typeface="Arial Narrow" charset="0"/>
                <a:cs typeface="Arial Narrow" charset="0"/>
              </a:rPr>
              <a:t>24</a:t>
            </a:r>
          </a:p>
        </p:txBody>
      </p:sp>
      <p:sp>
        <p:nvSpPr>
          <p:cNvPr id="148" name="TextBox 147"/>
          <p:cNvSpPr txBox="1"/>
          <p:nvPr/>
        </p:nvSpPr>
        <p:spPr>
          <a:xfrm>
            <a:off x="26635221" y="24974313"/>
            <a:ext cx="437598" cy="338554"/>
          </a:xfrm>
          <a:prstGeom prst="rect">
            <a:avLst/>
          </a:prstGeom>
          <a:noFill/>
        </p:spPr>
        <p:txBody>
          <a:bodyPr wrap="square" rtlCol="0">
            <a:spAutoFit/>
          </a:bodyPr>
          <a:lstStyle/>
          <a:p>
            <a:r>
              <a:rPr lang="en-US" sz="1600" dirty="0">
                <a:latin typeface="Arial Narrow" charset="0"/>
                <a:ea typeface="Arial Narrow" charset="0"/>
                <a:cs typeface="Arial Narrow" charset="0"/>
              </a:rPr>
              <a:t>24</a:t>
            </a:r>
          </a:p>
        </p:txBody>
      </p:sp>
      <p:sp>
        <p:nvSpPr>
          <p:cNvPr id="149" name="TextBox 148"/>
          <p:cNvSpPr txBox="1"/>
          <p:nvPr/>
        </p:nvSpPr>
        <p:spPr>
          <a:xfrm>
            <a:off x="26960481" y="24968922"/>
            <a:ext cx="437598" cy="338554"/>
          </a:xfrm>
          <a:prstGeom prst="rect">
            <a:avLst/>
          </a:prstGeom>
          <a:noFill/>
        </p:spPr>
        <p:txBody>
          <a:bodyPr wrap="square" rtlCol="0">
            <a:spAutoFit/>
          </a:bodyPr>
          <a:lstStyle/>
          <a:p>
            <a:r>
              <a:rPr lang="en-US" sz="1600" dirty="0">
                <a:latin typeface="Arial Narrow" charset="0"/>
                <a:ea typeface="Arial Narrow" charset="0"/>
                <a:cs typeface="Arial Narrow" charset="0"/>
              </a:rPr>
              <a:t>24</a:t>
            </a:r>
          </a:p>
        </p:txBody>
      </p:sp>
      <p:sp>
        <p:nvSpPr>
          <p:cNvPr id="150" name="TextBox 149"/>
          <p:cNvSpPr txBox="1"/>
          <p:nvPr/>
        </p:nvSpPr>
        <p:spPr>
          <a:xfrm>
            <a:off x="27281819" y="24967947"/>
            <a:ext cx="437598" cy="338554"/>
          </a:xfrm>
          <a:prstGeom prst="rect">
            <a:avLst/>
          </a:prstGeom>
          <a:noFill/>
        </p:spPr>
        <p:txBody>
          <a:bodyPr wrap="square" rtlCol="0">
            <a:spAutoFit/>
          </a:bodyPr>
          <a:lstStyle/>
          <a:p>
            <a:r>
              <a:rPr lang="en-US" sz="1600" dirty="0">
                <a:latin typeface="Arial Narrow" charset="0"/>
                <a:ea typeface="Arial Narrow" charset="0"/>
                <a:cs typeface="Arial Narrow" charset="0"/>
              </a:rPr>
              <a:t>24</a:t>
            </a:r>
          </a:p>
        </p:txBody>
      </p:sp>
      <p:sp>
        <p:nvSpPr>
          <p:cNvPr id="151" name="TextBox 150"/>
          <p:cNvSpPr txBox="1"/>
          <p:nvPr/>
        </p:nvSpPr>
        <p:spPr>
          <a:xfrm>
            <a:off x="27594841" y="24970081"/>
            <a:ext cx="679328" cy="338554"/>
          </a:xfrm>
          <a:prstGeom prst="rect">
            <a:avLst/>
          </a:prstGeom>
          <a:noFill/>
        </p:spPr>
        <p:txBody>
          <a:bodyPr wrap="square" rtlCol="0">
            <a:spAutoFit/>
          </a:bodyPr>
          <a:lstStyle/>
          <a:p>
            <a:r>
              <a:rPr lang="en-US" sz="1600" dirty="0">
                <a:latin typeface="Arial Narrow" charset="0"/>
                <a:ea typeface="Arial Narrow" charset="0"/>
                <a:cs typeface="Arial Narrow" charset="0"/>
              </a:rPr>
              <a:t>24 </a:t>
            </a:r>
            <a:r>
              <a:rPr lang="is-IS" sz="1600" dirty="0">
                <a:latin typeface="Arial Narrow" charset="0"/>
                <a:ea typeface="Arial Narrow" charset="0"/>
                <a:cs typeface="Arial Narrow" charset="0"/>
              </a:rPr>
              <a:t>…</a:t>
            </a:r>
            <a:endParaRPr lang="en-US" sz="1600" dirty="0">
              <a:latin typeface="Arial Narrow" charset="0"/>
              <a:ea typeface="Arial Narrow" charset="0"/>
              <a:cs typeface="Arial Narrow" charset="0"/>
            </a:endParaRPr>
          </a:p>
        </p:txBody>
      </p:sp>
      <p:sp>
        <p:nvSpPr>
          <p:cNvPr id="156" name="TextBox 155"/>
          <p:cNvSpPr txBox="1"/>
          <p:nvPr/>
        </p:nvSpPr>
        <p:spPr>
          <a:xfrm>
            <a:off x="26576705" y="23005425"/>
            <a:ext cx="4188552" cy="584775"/>
          </a:xfrm>
          <a:prstGeom prst="rect">
            <a:avLst/>
          </a:prstGeom>
          <a:noFill/>
        </p:spPr>
        <p:txBody>
          <a:bodyPr wrap="square" rtlCol="0">
            <a:spAutoFit/>
          </a:bodyPr>
          <a:lstStyle/>
          <a:p>
            <a:r>
              <a:rPr lang="en-US" sz="1600" dirty="0">
                <a:latin typeface="Arial Narrow" charset="0"/>
                <a:ea typeface="Arial Narrow" charset="0"/>
                <a:cs typeface="Arial Narrow" charset="0"/>
              </a:rPr>
              <a:t>Rise in the plot occurs after </a:t>
            </a:r>
            <a:r>
              <a:rPr lang="en-US" sz="1600" b="1" dirty="0">
                <a:latin typeface="Arial Narrow" charset="0"/>
                <a:ea typeface="Arial Narrow" charset="0"/>
                <a:cs typeface="Arial Narrow" charset="0"/>
              </a:rPr>
              <a:t>7 peaks </a:t>
            </a:r>
            <a:r>
              <a:rPr lang="en-US" sz="1600" dirty="0">
                <a:latin typeface="Arial Narrow" charset="0"/>
                <a:ea typeface="Arial Narrow" charset="0"/>
                <a:cs typeface="Arial Narrow" charset="0"/>
                <a:sym typeface="Wingdings"/>
              </a:rPr>
              <a:t> confirms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weekly seasonality</a:t>
            </a:r>
            <a:endParaRPr lang="en-US" sz="1600" b="1" dirty="0">
              <a:latin typeface="Arial Narrow" charset="0"/>
              <a:ea typeface="Arial Narrow" charset="0"/>
              <a:cs typeface="Arial Narrow" charset="0"/>
            </a:endParaRPr>
          </a:p>
        </p:txBody>
      </p:sp>
      <p:sp>
        <p:nvSpPr>
          <p:cNvPr id="157" name="TextBox 156"/>
          <p:cNvSpPr txBox="1"/>
          <p:nvPr/>
        </p:nvSpPr>
        <p:spPr>
          <a:xfrm>
            <a:off x="28475106" y="24722216"/>
            <a:ext cx="2585616" cy="1077218"/>
          </a:xfrm>
          <a:prstGeom prst="rect">
            <a:avLst/>
          </a:prstGeom>
          <a:noFill/>
        </p:spPr>
        <p:txBody>
          <a:bodyPr wrap="square" rtlCol="0">
            <a:spAutoFit/>
          </a:bodyPr>
          <a:lstStyle/>
          <a:p>
            <a:r>
              <a:rPr lang="en-US" sz="1600" dirty="0">
                <a:latin typeface="Arial Narrow" charset="0"/>
                <a:ea typeface="Arial Narrow" charset="0"/>
                <a:cs typeface="Arial Narrow" charset="0"/>
              </a:rPr>
              <a:t>A peak occurs every </a:t>
            </a:r>
            <a:r>
              <a:rPr lang="en-US" sz="1600" b="1" dirty="0">
                <a:latin typeface="Arial Narrow" charset="0"/>
                <a:ea typeface="Arial Narrow" charset="0"/>
                <a:cs typeface="Arial Narrow" charset="0"/>
              </a:rPr>
              <a:t>24 lags (hours) </a:t>
            </a:r>
            <a:r>
              <a:rPr lang="en-US" sz="1600" dirty="0">
                <a:latin typeface="Arial Narrow" charset="0"/>
                <a:ea typeface="Arial Narrow" charset="0"/>
                <a:cs typeface="Arial Narrow" charset="0"/>
                <a:sym typeface="Wingdings"/>
              </a:rPr>
              <a:t> confirms the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daily seasonality</a:t>
            </a:r>
            <a:endParaRPr lang="en-US" sz="1600" b="1" dirty="0">
              <a:latin typeface="Arial Narrow" charset="0"/>
              <a:ea typeface="Arial Narrow" charset="0"/>
              <a:cs typeface="Arial Narrow" charset="0"/>
            </a:endParaRPr>
          </a:p>
        </p:txBody>
      </p:sp>
      <p:sp>
        <p:nvSpPr>
          <p:cNvPr id="97" name="Freeform 96"/>
          <p:cNvSpPr/>
          <p:nvPr/>
        </p:nvSpPr>
        <p:spPr>
          <a:xfrm>
            <a:off x="26321336" y="23701062"/>
            <a:ext cx="4443921" cy="688770"/>
          </a:xfrm>
          <a:custGeom>
            <a:avLst/>
            <a:gdLst>
              <a:gd name="connsiteX0" fmla="*/ 0 w 4251702"/>
              <a:gd name="connsiteY0" fmla="*/ 0 h 650929"/>
              <a:gd name="connsiteX1" fmla="*/ 284136 w 4251702"/>
              <a:gd name="connsiteY1" fmla="*/ 108488 h 650929"/>
              <a:gd name="connsiteX2" fmla="*/ 588936 w 4251702"/>
              <a:gd name="connsiteY2" fmla="*/ 232475 h 650929"/>
              <a:gd name="connsiteX3" fmla="*/ 893736 w 4251702"/>
              <a:gd name="connsiteY3" fmla="*/ 330631 h 650929"/>
              <a:gd name="connsiteX4" fmla="*/ 1198536 w 4251702"/>
              <a:gd name="connsiteY4" fmla="*/ 356461 h 650929"/>
              <a:gd name="connsiteX5" fmla="*/ 1503336 w 4251702"/>
              <a:gd name="connsiteY5" fmla="*/ 402956 h 650929"/>
              <a:gd name="connsiteX6" fmla="*/ 1792637 w 4251702"/>
              <a:gd name="connsiteY6" fmla="*/ 356461 h 650929"/>
              <a:gd name="connsiteX7" fmla="*/ 2133600 w 4251702"/>
              <a:gd name="connsiteY7" fmla="*/ 320298 h 650929"/>
              <a:gd name="connsiteX8" fmla="*/ 2422902 w 4251702"/>
              <a:gd name="connsiteY8" fmla="*/ 418454 h 650929"/>
              <a:gd name="connsiteX9" fmla="*/ 2743200 w 4251702"/>
              <a:gd name="connsiteY9" fmla="*/ 506278 h 650929"/>
              <a:gd name="connsiteX10" fmla="*/ 3032502 w 4251702"/>
              <a:gd name="connsiteY10" fmla="*/ 578604 h 650929"/>
              <a:gd name="connsiteX11" fmla="*/ 3347634 w 4251702"/>
              <a:gd name="connsiteY11" fmla="*/ 588936 h 650929"/>
              <a:gd name="connsiteX12" fmla="*/ 3642102 w 4251702"/>
              <a:gd name="connsiteY12" fmla="*/ 594102 h 650929"/>
              <a:gd name="connsiteX13" fmla="*/ 3972732 w 4251702"/>
              <a:gd name="connsiteY13" fmla="*/ 630265 h 650929"/>
              <a:gd name="connsiteX14" fmla="*/ 4251702 w 4251702"/>
              <a:gd name="connsiteY14" fmla="*/ 650929 h 650929"/>
              <a:gd name="connsiteX15" fmla="*/ 4251702 w 4251702"/>
              <a:gd name="connsiteY15" fmla="*/ 650929 h 65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1702" h="650929">
                <a:moveTo>
                  <a:pt x="0" y="0"/>
                </a:moveTo>
                <a:lnTo>
                  <a:pt x="284136" y="108488"/>
                </a:lnTo>
                <a:cubicBezTo>
                  <a:pt x="382292" y="147234"/>
                  <a:pt x="487336" y="195451"/>
                  <a:pt x="588936" y="232475"/>
                </a:cubicBezTo>
                <a:cubicBezTo>
                  <a:pt x="690536" y="269499"/>
                  <a:pt x="792136" y="309967"/>
                  <a:pt x="893736" y="330631"/>
                </a:cubicBezTo>
                <a:cubicBezTo>
                  <a:pt x="995336" y="351295"/>
                  <a:pt x="1096936" y="344407"/>
                  <a:pt x="1198536" y="356461"/>
                </a:cubicBezTo>
                <a:cubicBezTo>
                  <a:pt x="1300136" y="368515"/>
                  <a:pt x="1404319" y="402956"/>
                  <a:pt x="1503336" y="402956"/>
                </a:cubicBezTo>
                <a:cubicBezTo>
                  <a:pt x="1602353" y="402956"/>
                  <a:pt x="1687593" y="370237"/>
                  <a:pt x="1792637" y="356461"/>
                </a:cubicBezTo>
                <a:cubicBezTo>
                  <a:pt x="1897681" y="342685"/>
                  <a:pt x="2028556" y="309966"/>
                  <a:pt x="2133600" y="320298"/>
                </a:cubicBezTo>
                <a:cubicBezTo>
                  <a:pt x="2238644" y="330630"/>
                  <a:pt x="2321302" y="387457"/>
                  <a:pt x="2422902" y="418454"/>
                </a:cubicBezTo>
                <a:cubicBezTo>
                  <a:pt x="2524502" y="449451"/>
                  <a:pt x="2641600" y="479586"/>
                  <a:pt x="2743200" y="506278"/>
                </a:cubicBezTo>
                <a:cubicBezTo>
                  <a:pt x="2844800" y="532970"/>
                  <a:pt x="2931763" y="564828"/>
                  <a:pt x="3032502" y="578604"/>
                </a:cubicBezTo>
                <a:cubicBezTo>
                  <a:pt x="3133241" y="592380"/>
                  <a:pt x="3347634" y="588936"/>
                  <a:pt x="3347634" y="588936"/>
                </a:cubicBezTo>
                <a:lnTo>
                  <a:pt x="3642102" y="594102"/>
                </a:lnTo>
                <a:cubicBezTo>
                  <a:pt x="3746285" y="600990"/>
                  <a:pt x="3871132" y="620794"/>
                  <a:pt x="3972732" y="630265"/>
                </a:cubicBezTo>
                <a:cubicBezTo>
                  <a:pt x="4074332" y="639736"/>
                  <a:pt x="4251702" y="650929"/>
                  <a:pt x="4251702" y="650929"/>
                </a:cubicBezTo>
                <a:lnTo>
                  <a:pt x="4251702" y="650929"/>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024" name="Straight Arrow Connector 1023"/>
          <p:cNvCxnSpPr/>
          <p:nvPr/>
        </p:nvCxnSpPr>
        <p:spPr>
          <a:xfrm flipH="1">
            <a:off x="28642864" y="23615738"/>
            <a:ext cx="168242" cy="35545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1031" name="Picture 1030"/>
          <p:cNvPicPr>
            <a:picLocks noChangeAspect="1"/>
          </p:cNvPicPr>
          <p:nvPr/>
        </p:nvPicPr>
        <p:blipFill rotWithShape="1">
          <a:blip r:embed="rId18">
            <a:extLst>
              <a:ext uri="{28A0092B-C50C-407E-A947-70E740481C1C}">
                <a14:useLocalDpi xmlns:a14="http://schemas.microsoft.com/office/drawing/2010/main" val="0"/>
              </a:ext>
            </a:extLst>
          </a:blip>
          <a:srcRect l="7103" t="11338" r="13498" b="12396"/>
          <a:stretch/>
        </p:blipFill>
        <p:spPr>
          <a:xfrm>
            <a:off x="12757580" y="31330703"/>
            <a:ext cx="4175762" cy="3525812"/>
          </a:xfrm>
          <a:prstGeom prst="rect">
            <a:avLst/>
          </a:prstGeom>
        </p:spPr>
      </p:pic>
      <p:pic>
        <p:nvPicPr>
          <p:cNvPr id="1032" name="Picture 1031"/>
          <p:cNvPicPr>
            <a:picLocks noChangeAspect="1"/>
          </p:cNvPicPr>
          <p:nvPr/>
        </p:nvPicPr>
        <p:blipFill rotWithShape="1">
          <a:blip r:embed="rId19">
            <a:extLst>
              <a:ext uri="{28A0092B-C50C-407E-A947-70E740481C1C}">
                <a14:useLocalDpi xmlns:a14="http://schemas.microsoft.com/office/drawing/2010/main" val="0"/>
              </a:ext>
            </a:extLst>
          </a:blip>
          <a:srcRect t="8139"/>
          <a:stretch/>
        </p:blipFill>
        <p:spPr>
          <a:xfrm>
            <a:off x="22140845" y="31282100"/>
            <a:ext cx="4292743" cy="3943352"/>
          </a:xfrm>
          <a:prstGeom prst="rect">
            <a:avLst/>
          </a:prstGeom>
        </p:spPr>
      </p:pic>
      <p:sp>
        <p:nvSpPr>
          <p:cNvPr id="171" name="TextBox 170"/>
          <p:cNvSpPr txBox="1"/>
          <p:nvPr/>
        </p:nvSpPr>
        <p:spPr>
          <a:xfrm>
            <a:off x="13776867" y="34922112"/>
            <a:ext cx="1919115" cy="523220"/>
          </a:xfrm>
          <a:prstGeom prst="rect">
            <a:avLst/>
          </a:prstGeom>
          <a:noFill/>
        </p:spPr>
        <p:txBody>
          <a:bodyPr wrap="none" rtlCol="0">
            <a:spAutoFit/>
          </a:bodyPr>
          <a:lstStyle/>
          <a:p>
            <a:r>
              <a:rPr lang="en-US" sz="2800" dirty="0">
                <a:latin typeface="Arial Narrow" charset="0"/>
                <a:ea typeface="Arial Narrow" charset="0"/>
                <a:cs typeface="Arial Narrow" charset="0"/>
              </a:rPr>
              <a:t>Google Earth</a:t>
            </a:r>
          </a:p>
        </p:txBody>
      </p:sp>
      <p:sp>
        <p:nvSpPr>
          <p:cNvPr id="172" name="TextBox 171"/>
          <p:cNvSpPr txBox="1"/>
          <p:nvPr/>
        </p:nvSpPr>
        <p:spPr>
          <a:xfrm>
            <a:off x="17818166" y="34246608"/>
            <a:ext cx="3705117" cy="523220"/>
          </a:xfrm>
          <a:prstGeom prst="rect">
            <a:avLst/>
          </a:prstGeom>
          <a:noFill/>
        </p:spPr>
        <p:txBody>
          <a:bodyPr wrap="none" rtlCol="0">
            <a:spAutoFit/>
          </a:bodyPr>
          <a:lstStyle/>
          <a:p>
            <a:r>
              <a:rPr lang="en-US" sz="2800" dirty="0" err="1">
                <a:latin typeface="Arial Narrow" charset="0"/>
                <a:ea typeface="Arial Narrow" charset="0"/>
                <a:cs typeface="Arial Narrow" charset="0"/>
              </a:rPr>
              <a:t>Urban:Rural</a:t>
            </a:r>
            <a:r>
              <a:rPr lang="en-US" sz="2800" dirty="0">
                <a:latin typeface="Arial Narrow" charset="0"/>
                <a:ea typeface="Arial Narrow" charset="0"/>
                <a:cs typeface="Arial Narrow" charset="0"/>
              </a:rPr>
              <a:t> Ratio Analysis</a:t>
            </a:r>
          </a:p>
        </p:txBody>
      </p:sp>
      <p:sp>
        <p:nvSpPr>
          <p:cNvPr id="174" name="TextBox 173"/>
          <p:cNvSpPr txBox="1"/>
          <p:nvPr/>
        </p:nvSpPr>
        <p:spPr>
          <a:xfrm>
            <a:off x="24268418" y="34936587"/>
            <a:ext cx="918703"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Gray Ratio</a:t>
            </a:r>
          </a:p>
        </p:txBody>
      </p:sp>
      <p:sp>
        <p:nvSpPr>
          <p:cNvPr id="175" name="TextBox 174"/>
          <p:cNvSpPr txBox="1"/>
          <p:nvPr/>
        </p:nvSpPr>
        <p:spPr>
          <a:xfrm rot="16200000">
            <a:off x="21691525" y="32782937"/>
            <a:ext cx="1297140"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Number of Crimes</a:t>
            </a:r>
          </a:p>
        </p:txBody>
      </p:sp>
      <p:sp>
        <p:nvSpPr>
          <p:cNvPr id="176" name="TextBox 175"/>
          <p:cNvSpPr txBox="1"/>
          <p:nvPr/>
        </p:nvSpPr>
        <p:spPr>
          <a:xfrm>
            <a:off x="23111289" y="31321909"/>
            <a:ext cx="1403977"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Gray Ratio vs. Crime</a:t>
            </a:r>
          </a:p>
        </p:txBody>
      </p:sp>
      <p:pic>
        <p:nvPicPr>
          <p:cNvPr id="1038" name="Picture 103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809809" y="35275949"/>
            <a:ext cx="3623779" cy="538051"/>
          </a:xfrm>
          <a:prstGeom prst="rect">
            <a:avLst/>
          </a:prstGeom>
        </p:spPr>
      </p:pic>
      <p:sp>
        <p:nvSpPr>
          <p:cNvPr id="178" name="TextBox 177"/>
          <p:cNvSpPr txBox="1"/>
          <p:nvPr/>
        </p:nvSpPr>
        <p:spPr>
          <a:xfrm>
            <a:off x="22914096" y="35310206"/>
            <a:ext cx="3521213" cy="523220"/>
          </a:xfrm>
          <a:prstGeom prst="rect">
            <a:avLst/>
          </a:prstGeom>
          <a:noFill/>
        </p:spPr>
        <p:txBody>
          <a:bodyPr wrap="square" rtlCol="0">
            <a:spAutoFit/>
          </a:bodyPr>
          <a:lstStyle/>
          <a:p>
            <a:r>
              <a:rPr lang="en-US" sz="2800" dirty="0">
                <a:latin typeface="Arial Narrow" charset="0"/>
                <a:ea typeface="Arial Narrow" charset="0"/>
                <a:cs typeface="Arial Narrow" charset="0"/>
              </a:rPr>
              <a:t>Rural				</a:t>
            </a:r>
            <a:r>
              <a:rPr lang="en-US" sz="2800">
                <a:latin typeface="Arial Narrow" charset="0"/>
                <a:ea typeface="Arial Narrow" charset="0"/>
                <a:cs typeface="Arial Narrow" charset="0"/>
              </a:rPr>
              <a:t>   </a:t>
            </a:r>
            <a:r>
              <a:rPr lang="en-US" sz="2800">
                <a:solidFill>
                  <a:schemeClr val="bg1"/>
                </a:solidFill>
                <a:latin typeface="Arial Narrow" charset="0"/>
                <a:ea typeface="Arial Narrow" charset="0"/>
                <a:cs typeface="Arial Narrow" charset="0"/>
              </a:rPr>
              <a:t>Urban</a:t>
            </a:r>
            <a:endParaRPr lang="en-US" sz="2800" dirty="0">
              <a:solidFill>
                <a:schemeClr val="bg1"/>
              </a:solidFill>
              <a:latin typeface="Arial Narrow" charset="0"/>
              <a:ea typeface="Arial Narrow" charset="0"/>
              <a:cs typeface="Arial Narrow" charset="0"/>
            </a:endParaRPr>
          </a:p>
        </p:txBody>
      </p:sp>
      <p:pic>
        <p:nvPicPr>
          <p:cNvPr id="1039" name="Picture 103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422245" y="34979954"/>
            <a:ext cx="4530458" cy="453046"/>
          </a:xfrm>
          <a:prstGeom prst="rect">
            <a:avLst/>
          </a:prstGeom>
        </p:spPr>
      </p:pic>
      <p:pic>
        <p:nvPicPr>
          <p:cNvPr id="1041" name="Picture 104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361271" y="26431013"/>
            <a:ext cx="4725967" cy="470185"/>
          </a:xfrm>
          <a:prstGeom prst="rect">
            <a:avLst/>
          </a:prstGeom>
        </p:spPr>
      </p:pic>
      <p:sp>
        <p:nvSpPr>
          <p:cNvPr id="181" name="TextBox 180"/>
          <p:cNvSpPr txBox="1"/>
          <p:nvPr/>
        </p:nvSpPr>
        <p:spPr>
          <a:xfrm rot="16200000">
            <a:off x="21437823" y="28339023"/>
            <a:ext cx="1297140"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Number of Crimes</a:t>
            </a:r>
          </a:p>
        </p:txBody>
      </p:sp>
      <p:sp>
        <p:nvSpPr>
          <p:cNvPr id="182" name="TextBox 181"/>
          <p:cNvSpPr txBox="1"/>
          <p:nvPr/>
        </p:nvSpPr>
        <p:spPr>
          <a:xfrm>
            <a:off x="24153660" y="30669938"/>
            <a:ext cx="1297140" cy="276999"/>
          </a:xfrm>
          <a:prstGeom prst="rect">
            <a:avLst/>
          </a:prstGeom>
          <a:solidFill>
            <a:schemeClr val="bg1"/>
          </a:solidFill>
        </p:spPr>
        <p:txBody>
          <a:bodyPr wrap="square" rtlCol="0">
            <a:spAutoFit/>
          </a:bodyPr>
          <a:lstStyle/>
          <a:p>
            <a:r>
              <a:rPr lang="en-US" sz="1200">
                <a:latin typeface="Arial Narrow" charset="0"/>
                <a:ea typeface="Arial Narrow" charset="0"/>
                <a:cs typeface="Arial Narrow" charset="0"/>
              </a:rPr>
              <a:t>Population</a:t>
            </a:r>
            <a:endParaRPr lang="en-US" sz="1200" dirty="0">
              <a:latin typeface="Arial Narrow" charset="0"/>
              <a:ea typeface="Arial Narrow" charset="0"/>
              <a:cs typeface="Arial Narrow" charset="0"/>
            </a:endParaRPr>
          </a:p>
        </p:txBody>
      </p:sp>
      <p:sp>
        <p:nvSpPr>
          <p:cNvPr id="183" name="TextBox 182"/>
          <p:cNvSpPr txBox="1"/>
          <p:nvPr/>
        </p:nvSpPr>
        <p:spPr>
          <a:xfrm>
            <a:off x="22740154" y="26475997"/>
            <a:ext cx="1825519"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Population vs. Crime</a:t>
            </a:r>
          </a:p>
        </p:txBody>
      </p:sp>
      <p:sp>
        <p:nvSpPr>
          <p:cNvPr id="195" name="Left Brace 194"/>
          <p:cNvSpPr/>
          <p:nvPr/>
        </p:nvSpPr>
        <p:spPr>
          <a:xfrm rot="5400000">
            <a:off x="13580717" y="20061623"/>
            <a:ext cx="228895" cy="59436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6" name="Freeform 1055"/>
          <p:cNvSpPr/>
          <p:nvPr/>
        </p:nvSpPr>
        <p:spPr>
          <a:xfrm>
            <a:off x="13376038" y="19494994"/>
            <a:ext cx="4308653" cy="2088584"/>
          </a:xfrm>
          <a:custGeom>
            <a:avLst/>
            <a:gdLst>
              <a:gd name="connsiteX0" fmla="*/ 0 w 4308653"/>
              <a:gd name="connsiteY0" fmla="*/ 1441108 h 2088584"/>
              <a:gd name="connsiteX1" fmla="*/ 117044 w 4308653"/>
              <a:gd name="connsiteY1" fmla="*/ 2048270 h 2088584"/>
              <a:gd name="connsiteX2" fmla="*/ 387706 w 4308653"/>
              <a:gd name="connsiteY2" fmla="*/ 1060718 h 2088584"/>
              <a:gd name="connsiteX3" fmla="*/ 716890 w 4308653"/>
              <a:gd name="connsiteY3" fmla="*/ 2048270 h 2088584"/>
              <a:gd name="connsiteX4" fmla="*/ 980237 w 4308653"/>
              <a:gd name="connsiteY4" fmla="*/ 804686 h 2088584"/>
              <a:gd name="connsiteX5" fmla="*/ 1302106 w 4308653"/>
              <a:gd name="connsiteY5" fmla="*/ 2026324 h 2088584"/>
              <a:gd name="connsiteX6" fmla="*/ 1587399 w 4308653"/>
              <a:gd name="connsiteY6" fmla="*/ 1543521 h 2088584"/>
              <a:gd name="connsiteX7" fmla="*/ 1923898 w 4308653"/>
              <a:gd name="connsiteY7" fmla="*/ 2077531 h 2088584"/>
              <a:gd name="connsiteX8" fmla="*/ 2231136 w 4308653"/>
              <a:gd name="connsiteY8" fmla="*/ 936360 h 2088584"/>
              <a:gd name="connsiteX9" fmla="*/ 2545690 w 4308653"/>
              <a:gd name="connsiteY9" fmla="*/ 2040955 h 2088584"/>
              <a:gd name="connsiteX10" fmla="*/ 2845613 w 4308653"/>
              <a:gd name="connsiteY10" fmla="*/ 943675 h 2088584"/>
              <a:gd name="connsiteX11" fmla="*/ 3182112 w 4308653"/>
              <a:gd name="connsiteY11" fmla="*/ 2011694 h 2088584"/>
              <a:gd name="connsiteX12" fmla="*/ 3540557 w 4308653"/>
              <a:gd name="connsiteY12" fmla="*/ 14 h 2088584"/>
              <a:gd name="connsiteX13" fmla="*/ 3781959 w 4308653"/>
              <a:gd name="connsiteY13" fmla="*/ 2048270 h 2088584"/>
              <a:gd name="connsiteX14" fmla="*/ 4155034 w 4308653"/>
              <a:gd name="connsiteY14" fmla="*/ 980251 h 2088584"/>
              <a:gd name="connsiteX15" fmla="*/ 4308653 w 4308653"/>
              <a:gd name="connsiteY15" fmla="*/ 1455739 h 2088584"/>
              <a:gd name="connsiteX16" fmla="*/ 4308653 w 4308653"/>
              <a:gd name="connsiteY16" fmla="*/ 1455739 h 208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08653" h="2088584">
                <a:moveTo>
                  <a:pt x="0" y="1441108"/>
                </a:moveTo>
                <a:cubicBezTo>
                  <a:pt x="26213" y="1776388"/>
                  <a:pt x="52426" y="2111668"/>
                  <a:pt x="117044" y="2048270"/>
                </a:cubicBezTo>
                <a:cubicBezTo>
                  <a:pt x="181662" y="1984872"/>
                  <a:pt x="287732" y="1060718"/>
                  <a:pt x="387706" y="1060718"/>
                </a:cubicBezTo>
                <a:cubicBezTo>
                  <a:pt x="487680" y="1060718"/>
                  <a:pt x="618135" y="2090942"/>
                  <a:pt x="716890" y="2048270"/>
                </a:cubicBezTo>
                <a:cubicBezTo>
                  <a:pt x="815645" y="2005598"/>
                  <a:pt x="882701" y="808344"/>
                  <a:pt x="980237" y="804686"/>
                </a:cubicBezTo>
                <a:cubicBezTo>
                  <a:pt x="1077773" y="801028"/>
                  <a:pt x="1200912" y="1903185"/>
                  <a:pt x="1302106" y="2026324"/>
                </a:cubicBezTo>
                <a:cubicBezTo>
                  <a:pt x="1403300" y="2149463"/>
                  <a:pt x="1483767" y="1534987"/>
                  <a:pt x="1587399" y="1543521"/>
                </a:cubicBezTo>
                <a:cubicBezTo>
                  <a:pt x="1691031" y="1552055"/>
                  <a:pt x="1816609" y="2178724"/>
                  <a:pt x="1923898" y="2077531"/>
                </a:cubicBezTo>
                <a:cubicBezTo>
                  <a:pt x="2031187" y="1976338"/>
                  <a:pt x="2127504" y="942456"/>
                  <a:pt x="2231136" y="936360"/>
                </a:cubicBezTo>
                <a:cubicBezTo>
                  <a:pt x="2334768" y="930264"/>
                  <a:pt x="2443277" y="2039736"/>
                  <a:pt x="2545690" y="2040955"/>
                </a:cubicBezTo>
                <a:cubicBezTo>
                  <a:pt x="2648103" y="2042174"/>
                  <a:pt x="2739543" y="948552"/>
                  <a:pt x="2845613" y="943675"/>
                </a:cubicBezTo>
                <a:cubicBezTo>
                  <a:pt x="2951683" y="938798"/>
                  <a:pt x="3066288" y="2168971"/>
                  <a:pt x="3182112" y="2011694"/>
                </a:cubicBezTo>
                <a:cubicBezTo>
                  <a:pt x="3297936" y="1854417"/>
                  <a:pt x="3440583" y="-6082"/>
                  <a:pt x="3540557" y="14"/>
                </a:cubicBezTo>
                <a:cubicBezTo>
                  <a:pt x="3640531" y="6110"/>
                  <a:pt x="3679546" y="1884897"/>
                  <a:pt x="3781959" y="2048270"/>
                </a:cubicBezTo>
                <a:cubicBezTo>
                  <a:pt x="3884372" y="2211643"/>
                  <a:pt x="4067252" y="1079006"/>
                  <a:pt x="4155034" y="980251"/>
                </a:cubicBezTo>
                <a:cubicBezTo>
                  <a:pt x="4242816" y="881496"/>
                  <a:pt x="4308653" y="1455739"/>
                  <a:pt x="4308653" y="1455739"/>
                </a:cubicBezTo>
                <a:lnTo>
                  <a:pt x="4308653" y="1455739"/>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04" name="TextBox 203"/>
          <p:cNvSpPr txBox="1"/>
          <p:nvPr/>
        </p:nvSpPr>
        <p:spPr>
          <a:xfrm>
            <a:off x="13452064" y="20013871"/>
            <a:ext cx="649607" cy="276999"/>
          </a:xfrm>
          <a:prstGeom prst="rect">
            <a:avLst/>
          </a:prstGeom>
          <a:noFill/>
        </p:spPr>
        <p:txBody>
          <a:bodyPr wrap="square" rtlCol="0">
            <a:spAutoFit/>
          </a:bodyPr>
          <a:lstStyle/>
          <a:p>
            <a:r>
              <a:rPr lang="en-US" sz="1200" dirty="0">
                <a:latin typeface="Arial Narrow" charset="0"/>
                <a:ea typeface="Arial Narrow" charset="0"/>
                <a:cs typeface="Arial Narrow" charset="0"/>
              </a:rPr>
              <a:t>1 day</a:t>
            </a:r>
          </a:p>
        </p:txBody>
      </p:sp>
      <p:cxnSp>
        <p:nvCxnSpPr>
          <p:cNvPr id="1058" name="Straight Arrow Connector 1057"/>
          <p:cNvCxnSpPr/>
          <p:nvPr/>
        </p:nvCxnSpPr>
        <p:spPr>
          <a:xfrm>
            <a:off x="14821681" y="19975605"/>
            <a:ext cx="414111" cy="6968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0" name="TextBox 209"/>
          <p:cNvSpPr txBox="1"/>
          <p:nvPr/>
        </p:nvSpPr>
        <p:spPr>
          <a:xfrm>
            <a:off x="27482013" y="18861674"/>
            <a:ext cx="3422042"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t>
            </a:r>
            <a:r>
              <a:rPr lang="en-US" sz="2800" dirty="0" err="1">
                <a:latin typeface="Arial Narrow" charset="0"/>
                <a:ea typeface="Arial Narrow" charset="0"/>
                <a:cs typeface="Arial Narrow" charset="0"/>
              </a:rPr>
              <a:t>periodogram</a:t>
            </a:r>
            <a:r>
              <a:rPr lang="en-US" sz="2800" dirty="0">
                <a:latin typeface="Arial Narrow" charset="0"/>
                <a:ea typeface="Arial Narrow" charset="0"/>
                <a:cs typeface="Arial Narrow" charset="0"/>
              </a:rPr>
              <a:t> shows a max spectral density at 24 hours, meaning it is the more prevalent period. There is another noticeable period at 168 hours confirming a period of 7 days.</a:t>
            </a:r>
          </a:p>
        </p:txBody>
      </p:sp>
      <p:sp>
        <p:nvSpPr>
          <p:cNvPr id="212" name="TextBox 211"/>
          <p:cNvSpPr txBox="1"/>
          <p:nvPr/>
        </p:nvSpPr>
        <p:spPr>
          <a:xfrm>
            <a:off x="22377320" y="23650443"/>
            <a:ext cx="2809801"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autocorrelation plot confirms the </a:t>
            </a:r>
            <a:r>
              <a:rPr lang="en-US" sz="2800" dirty="0" err="1">
                <a:latin typeface="Arial Narrow" charset="0"/>
                <a:ea typeface="Arial Narrow" charset="0"/>
                <a:cs typeface="Arial Narrow" charset="0"/>
              </a:rPr>
              <a:t>periodogram</a:t>
            </a:r>
            <a:endParaRPr lang="en-US" sz="2800" dirty="0">
              <a:latin typeface="Arial Narrow" charset="0"/>
              <a:ea typeface="Arial Narrow" charset="0"/>
              <a:cs typeface="Arial Narrow" charset="0"/>
            </a:endParaRPr>
          </a:p>
        </p:txBody>
      </p:sp>
      <p:sp>
        <p:nvSpPr>
          <p:cNvPr id="65" name="TextBox 64">
            <a:extLst>
              <a:ext uri="{FF2B5EF4-FFF2-40B4-BE49-F238E27FC236}">
                <a16:creationId xmlns:a16="http://schemas.microsoft.com/office/drawing/2014/main" xmlns="" id="{2235A24A-CA4A-42E1-A209-1197BFE3DCE2}"/>
              </a:ext>
            </a:extLst>
          </p:cNvPr>
          <p:cNvSpPr txBox="1"/>
          <p:nvPr/>
        </p:nvSpPr>
        <p:spPr>
          <a:xfrm rot="16200000">
            <a:off x="8463376" y="26936838"/>
            <a:ext cx="1475680" cy="553998"/>
          </a:xfrm>
          <a:prstGeom prst="rect">
            <a:avLst/>
          </a:prstGeom>
          <a:solidFill>
            <a:schemeClr val="bg1"/>
          </a:solidFill>
        </p:spPr>
        <p:txBody>
          <a:bodyPr wrap="square" rtlCol="0">
            <a:spAutoFit/>
          </a:bodyPr>
          <a:lstStyle/>
          <a:p>
            <a:pPr algn="ctr"/>
            <a:r>
              <a:rPr lang="en-US" sz="3000">
                <a:latin typeface="Arial Rounded MT Bold" panose="020F0704030504030204" pitchFamily="34" charset="0"/>
              </a:rPr>
              <a:t>Spatial</a:t>
            </a:r>
            <a:endParaRPr lang="en-US" sz="3000" dirty="0">
              <a:latin typeface="Arial Rounded MT Bold" panose="020F0704030504030204" pitchFamily="34" charset="0"/>
            </a:endParaRPr>
          </a:p>
        </p:txBody>
      </p:sp>
      <p:pic>
        <p:nvPicPr>
          <p:cNvPr id="1063" name="Picture 1062"/>
          <p:cNvPicPr>
            <a:picLocks noChangeAspect="1"/>
          </p:cNvPicPr>
          <p:nvPr/>
        </p:nvPicPr>
        <p:blipFill rotWithShape="1">
          <a:blip r:embed="rId23">
            <a:extLst>
              <a:ext uri="{28A0092B-C50C-407E-A947-70E740481C1C}">
                <a14:useLocalDpi xmlns:a14="http://schemas.microsoft.com/office/drawing/2010/main" val="0"/>
              </a:ext>
            </a:extLst>
          </a:blip>
          <a:srcRect l="10606" t="35913" r="7263" b="36076"/>
          <a:stretch/>
        </p:blipFill>
        <p:spPr>
          <a:xfrm>
            <a:off x="9584195" y="26412352"/>
            <a:ext cx="6426217" cy="4383365"/>
          </a:xfrm>
          <a:prstGeom prst="rect">
            <a:avLst/>
          </a:prstGeom>
        </p:spPr>
      </p:pic>
      <p:pic>
        <p:nvPicPr>
          <p:cNvPr id="1064" name="Picture 1063"/>
          <p:cNvPicPr>
            <a:picLocks noChangeAspect="1"/>
          </p:cNvPicPr>
          <p:nvPr/>
        </p:nvPicPr>
        <p:blipFill rotWithShape="1">
          <a:blip r:embed="rId24">
            <a:extLst>
              <a:ext uri="{28A0092B-C50C-407E-A947-70E740481C1C}">
                <a14:useLocalDpi xmlns:a14="http://schemas.microsoft.com/office/drawing/2010/main" val="0"/>
              </a:ext>
            </a:extLst>
          </a:blip>
          <a:srcRect l="10545" t="36299" r="7324" b="35949"/>
          <a:stretch/>
        </p:blipFill>
        <p:spPr>
          <a:xfrm>
            <a:off x="16984081" y="30693820"/>
            <a:ext cx="5200605" cy="3514383"/>
          </a:xfrm>
          <a:prstGeom prst="rect">
            <a:avLst/>
          </a:prstGeom>
        </p:spPr>
      </p:pic>
      <p:sp>
        <p:nvSpPr>
          <p:cNvPr id="216" name="TextBox 215"/>
          <p:cNvSpPr txBox="1"/>
          <p:nvPr/>
        </p:nvSpPr>
        <p:spPr>
          <a:xfrm>
            <a:off x="9931281" y="26769276"/>
            <a:ext cx="970137" cy="523220"/>
          </a:xfrm>
          <a:prstGeom prst="rect">
            <a:avLst/>
          </a:prstGeom>
          <a:noFill/>
        </p:spPr>
        <p:txBody>
          <a:bodyPr wrap="none" rtlCol="0">
            <a:spAutoFit/>
          </a:bodyPr>
          <a:lstStyle/>
          <a:p>
            <a:r>
              <a:rPr lang="en-US" sz="2800">
                <a:latin typeface="Arial Narrow" charset="0"/>
                <a:ea typeface="Arial Narrow" charset="0"/>
                <a:cs typeface="Arial Narrow" charset="0"/>
              </a:rPr>
              <a:t>Crime</a:t>
            </a:r>
            <a:endParaRPr lang="en-US" sz="2800" dirty="0">
              <a:latin typeface="Arial Narrow" charset="0"/>
              <a:ea typeface="Arial Narrow" charset="0"/>
              <a:cs typeface="Arial Narrow" charset="0"/>
            </a:endParaRPr>
          </a:p>
        </p:txBody>
      </p:sp>
      <p:pic>
        <p:nvPicPr>
          <p:cNvPr id="1065" name="Picture 1064"/>
          <p:cNvPicPr>
            <a:picLocks noChangeAspect="1"/>
          </p:cNvPicPr>
          <p:nvPr/>
        </p:nvPicPr>
        <p:blipFill rotWithShape="1">
          <a:blip r:embed="rId25">
            <a:extLst>
              <a:ext uri="{28A0092B-C50C-407E-A947-70E740481C1C}">
                <a14:useLocalDpi xmlns:a14="http://schemas.microsoft.com/office/drawing/2010/main" val="0"/>
              </a:ext>
            </a:extLst>
          </a:blip>
          <a:srcRect l="10788" t="36048" r="8016" b="35488"/>
          <a:stretch/>
        </p:blipFill>
        <p:spPr>
          <a:xfrm>
            <a:off x="16335201" y="26576342"/>
            <a:ext cx="5545637" cy="3888130"/>
          </a:xfrm>
          <a:prstGeom prst="rect">
            <a:avLst/>
          </a:prstGeom>
        </p:spPr>
      </p:pic>
      <p:sp>
        <p:nvSpPr>
          <p:cNvPr id="218" name="TextBox 217"/>
          <p:cNvSpPr txBox="1"/>
          <p:nvPr/>
        </p:nvSpPr>
        <p:spPr>
          <a:xfrm>
            <a:off x="18428461" y="30218246"/>
            <a:ext cx="1576072" cy="523220"/>
          </a:xfrm>
          <a:prstGeom prst="rect">
            <a:avLst/>
          </a:prstGeom>
          <a:noFill/>
        </p:spPr>
        <p:txBody>
          <a:bodyPr wrap="none" rtlCol="0">
            <a:spAutoFit/>
          </a:bodyPr>
          <a:lstStyle/>
          <a:p>
            <a:r>
              <a:rPr lang="en-US" sz="2800">
                <a:latin typeface="Arial Narrow" charset="0"/>
                <a:ea typeface="Arial Narrow" charset="0"/>
                <a:cs typeface="Arial Narrow" charset="0"/>
              </a:rPr>
              <a:t>Population</a:t>
            </a:r>
            <a:endParaRPr lang="en-US" sz="2800" dirty="0">
              <a:latin typeface="Arial Narrow" charset="0"/>
              <a:ea typeface="Arial Narrow" charset="0"/>
              <a:cs typeface="Arial Narrow" charset="0"/>
            </a:endParaRPr>
          </a:p>
        </p:txBody>
      </p:sp>
      <p:sp>
        <p:nvSpPr>
          <p:cNvPr id="1066" name="TextBox 1065"/>
          <p:cNvSpPr txBox="1"/>
          <p:nvPr/>
        </p:nvSpPr>
        <p:spPr>
          <a:xfrm>
            <a:off x="15129706" y="26595854"/>
            <a:ext cx="648511" cy="870064"/>
          </a:xfrm>
          <a:prstGeom prst="rect">
            <a:avLst/>
          </a:prstGeom>
          <a:solidFill>
            <a:schemeClr val="bg1"/>
          </a:solidFill>
        </p:spPr>
        <p:txBody>
          <a:bodyPr wrap="square" rtlCol="0">
            <a:spAutoFit/>
          </a:bodyPr>
          <a:lstStyle/>
          <a:p>
            <a:endParaRPr lang="en-US"/>
          </a:p>
        </p:txBody>
      </p:sp>
      <p:sp>
        <p:nvSpPr>
          <p:cNvPr id="220" name="TextBox 219"/>
          <p:cNvSpPr txBox="1"/>
          <p:nvPr/>
        </p:nvSpPr>
        <p:spPr>
          <a:xfrm>
            <a:off x="21111087" y="26734567"/>
            <a:ext cx="611385" cy="870064"/>
          </a:xfrm>
          <a:prstGeom prst="rect">
            <a:avLst/>
          </a:prstGeom>
          <a:solidFill>
            <a:schemeClr val="bg1"/>
          </a:solidFill>
        </p:spPr>
        <p:txBody>
          <a:bodyPr wrap="square" rtlCol="0">
            <a:spAutoFit/>
          </a:bodyPr>
          <a:lstStyle/>
          <a:p>
            <a:endParaRPr lang="en-US"/>
          </a:p>
        </p:txBody>
      </p:sp>
      <p:sp>
        <p:nvSpPr>
          <p:cNvPr id="221" name="TextBox 220"/>
          <p:cNvSpPr txBox="1"/>
          <p:nvPr/>
        </p:nvSpPr>
        <p:spPr>
          <a:xfrm>
            <a:off x="21192967" y="31325627"/>
            <a:ext cx="611385" cy="914400"/>
          </a:xfrm>
          <a:prstGeom prst="rect">
            <a:avLst/>
          </a:prstGeom>
          <a:solidFill>
            <a:schemeClr val="bg1"/>
          </a:solidFill>
        </p:spPr>
        <p:txBody>
          <a:bodyPr wrap="square" rtlCol="0">
            <a:spAutoFit/>
          </a:bodyPr>
          <a:lstStyle/>
          <a:p>
            <a:endParaRPr lang="en-US"/>
          </a:p>
        </p:txBody>
      </p:sp>
      <p:sp>
        <p:nvSpPr>
          <p:cNvPr id="222" name="TextBox 221"/>
          <p:cNvSpPr txBox="1"/>
          <p:nvPr/>
        </p:nvSpPr>
        <p:spPr>
          <a:xfrm>
            <a:off x="26458992" y="26944650"/>
            <a:ext cx="4208824" cy="39703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Linear regression was used to confirm the visualized correlation between population and crime. An </a:t>
            </a:r>
            <a:r>
              <a:rPr lang="en-US" sz="2800" dirty="0" err="1">
                <a:latin typeface="Arial Narrow" charset="0"/>
                <a:ea typeface="Arial Narrow" charset="0"/>
                <a:cs typeface="Arial Narrow" charset="0"/>
              </a:rPr>
              <a:t>r-value</a:t>
            </a:r>
            <a:r>
              <a:rPr lang="en-US" sz="2800" dirty="0">
                <a:latin typeface="Arial Narrow" charset="0"/>
                <a:ea typeface="Arial Narrow" charset="0"/>
                <a:cs typeface="Arial Narrow" charset="0"/>
              </a:rPr>
              <a:t> or .83 suggest a strong linear correlation. Although  population may not cause crime it may be used to predict it.</a:t>
            </a:r>
          </a:p>
        </p:txBody>
      </p:sp>
      <p:sp>
        <p:nvSpPr>
          <p:cNvPr id="223" name="TextBox 222"/>
          <p:cNvSpPr txBox="1"/>
          <p:nvPr/>
        </p:nvSpPr>
        <p:spPr>
          <a:xfrm>
            <a:off x="26453922" y="31426931"/>
            <a:ext cx="4505939"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By comparing the gray ratio to the number of crime incident in every zip code a strong linear correlation with an </a:t>
            </a:r>
            <a:r>
              <a:rPr lang="en-US" sz="2800" dirty="0" err="1">
                <a:latin typeface="Arial Narrow" charset="0"/>
                <a:ea typeface="Arial Narrow" charset="0"/>
                <a:cs typeface="Arial Narrow" charset="0"/>
              </a:rPr>
              <a:t>r-value</a:t>
            </a:r>
            <a:r>
              <a:rPr lang="en-US" sz="2800" dirty="0">
                <a:latin typeface="Arial Narrow" charset="0"/>
                <a:ea typeface="Arial Narrow" charset="0"/>
                <a:cs typeface="Arial Narrow" charset="0"/>
              </a:rPr>
              <a:t> of .76 was found. This suggests that there may be a difference in crime level in rural verse urban areas.</a:t>
            </a:r>
          </a:p>
        </p:txBody>
      </p:sp>
      <p:cxnSp>
        <p:nvCxnSpPr>
          <p:cNvPr id="225"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8763000" y="17373600"/>
            <a:ext cx="0" cy="18549952"/>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35" name="TextBox 234"/>
          <p:cNvSpPr txBox="1"/>
          <p:nvPr/>
        </p:nvSpPr>
        <p:spPr>
          <a:xfrm>
            <a:off x="9545600" y="18850471"/>
            <a:ext cx="2927594" cy="440120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Interested in: </a:t>
            </a:r>
          </a:p>
          <a:p>
            <a:pPr algn="ctr"/>
            <a:r>
              <a:rPr lang="en-US" sz="2800" dirty="0">
                <a:latin typeface="Arial Narrow" charset="0"/>
                <a:ea typeface="Arial Narrow" charset="0"/>
                <a:cs typeface="Arial Narrow" charset="0"/>
              </a:rPr>
              <a:t>Crime trends over time</a:t>
            </a:r>
          </a:p>
          <a:p>
            <a:pPr algn="ctr"/>
            <a:r>
              <a:rPr lang="en-US" sz="2800" b="1" u="sng" dirty="0">
                <a:latin typeface="Arial Narrow" charset="0"/>
                <a:ea typeface="Arial Narrow" charset="0"/>
                <a:cs typeface="Arial Narrow" charset="0"/>
              </a:rPr>
              <a:t>Expected: </a:t>
            </a:r>
          </a:p>
          <a:p>
            <a:pPr algn="ctr"/>
            <a:r>
              <a:rPr lang="en-US" sz="2800" dirty="0">
                <a:latin typeface="Arial Narrow" charset="0"/>
                <a:ea typeface="Arial Narrow" charset="0"/>
                <a:cs typeface="Arial Narrow" charset="0"/>
              </a:rPr>
              <a:t>Daily, Weekly, Monthly and Seasonal trends</a:t>
            </a:r>
          </a:p>
          <a:p>
            <a:pPr algn="ctr"/>
            <a:r>
              <a:rPr lang="en-US" sz="2800" b="1" u="sng" dirty="0">
                <a:latin typeface="Arial Narrow" charset="0"/>
                <a:ea typeface="Arial Narrow" charset="0"/>
                <a:cs typeface="Arial Narrow" charset="0"/>
              </a:rPr>
              <a:t>Confirmed: </a:t>
            </a:r>
          </a:p>
          <a:p>
            <a:pPr algn="ctr"/>
            <a:r>
              <a:rPr lang="en-US" sz="2800" dirty="0">
                <a:latin typeface="Arial Narrow" charset="0"/>
                <a:ea typeface="Arial Narrow" charset="0"/>
                <a:cs typeface="Arial Narrow" charset="0"/>
              </a:rPr>
              <a:t>Daily and Weekly seasonality</a:t>
            </a:r>
          </a:p>
        </p:txBody>
      </p:sp>
      <p:cxnSp>
        <p:nvCxnSpPr>
          <p:cNvPr id="238"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8708741" y="26312622"/>
            <a:ext cx="22277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41" name="TextBox 240"/>
          <p:cNvSpPr txBox="1"/>
          <p:nvPr/>
        </p:nvSpPr>
        <p:spPr>
          <a:xfrm>
            <a:off x="9373542" y="30896593"/>
            <a:ext cx="3278400" cy="483209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Interested in: </a:t>
            </a:r>
          </a:p>
          <a:p>
            <a:pPr algn="ctr"/>
            <a:r>
              <a:rPr lang="en-US" sz="2800" dirty="0">
                <a:latin typeface="Arial Narrow" charset="0"/>
                <a:ea typeface="Arial Narrow" charset="0"/>
                <a:cs typeface="Arial Narrow" charset="0"/>
              </a:rPr>
              <a:t>Crime trends based on demographics of different </a:t>
            </a:r>
            <a:r>
              <a:rPr lang="en-US" sz="2800" dirty="0" smtClean="0">
                <a:latin typeface="Arial Narrow" charset="0"/>
                <a:ea typeface="Arial Narrow" charset="0"/>
                <a:cs typeface="Arial Narrow" charset="0"/>
              </a:rPr>
              <a:t>zip codes</a:t>
            </a:r>
            <a:endParaRPr lang="en-US" sz="2800" dirty="0">
              <a:latin typeface="Arial Narrow" charset="0"/>
              <a:ea typeface="Arial Narrow" charset="0"/>
              <a:cs typeface="Arial Narrow" charset="0"/>
            </a:endParaRPr>
          </a:p>
          <a:p>
            <a:pPr algn="ctr"/>
            <a:r>
              <a:rPr lang="en-US" sz="2800" b="1" u="sng" dirty="0">
                <a:latin typeface="Arial Narrow" charset="0"/>
                <a:ea typeface="Arial Narrow" charset="0"/>
                <a:cs typeface="Arial Narrow" charset="0"/>
              </a:rPr>
              <a:t>Expected: </a:t>
            </a:r>
          </a:p>
          <a:p>
            <a:pPr algn="ctr"/>
            <a:r>
              <a:rPr lang="en-US" sz="2800" dirty="0">
                <a:latin typeface="Arial Narrow" charset="0"/>
                <a:ea typeface="Arial Narrow" charset="0"/>
                <a:cs typeface="Arial Narrow" charset="0"/>
              </a:rPr>
              <a:t>Population, Urban/Rural Ratio, Avg. House Price</a:t>
            </a:r>
          </a:p>
          <a:p>
            <a:pPr algn="ctr"/>
            <a:r>
              <a:rPr lang="en-US" sz="2800" b="1" u="sng" dirty="0">
                <a:latin typeface="Arial Narrow" charset="0"/>
                <a:ea typeface="Arial Narrow" charset="0"/>
                <a:cs typeface="Arial Narrow" charset="0"/>
              </a:rPr>
              <a:t>Confirmed: </a:t>
            </a:r>
          </a:p>
          <a:p>
            <a:pPr algn="ctr"/>
            <a:r>
              <a:rPr lang="en-US" sz="2800" dirty="0">
                <a:latin typeface="Arial Narrow" charset="0"/>
                <a:ea typeface="Arial Narrow" charset="0"/>
                <a:cs typeface="Arial Narrow" charset="0"/>
              </a:rPr>
              <a:t>Population, Urban/Rural Ratio</a:t>
            </a:r>
          </a:p>
        </p:txBody>
      </p:sp>
      <mc:AlternateContent xmlns:mc="http://schemas.openxmlformats.org/markup-compatibility/2006" xmlns:a14="http://schemas.microsoft.com/office/drawing/2010/main">
        <mc:Choice Requires="a14">
          <p:sp>
            <p:nvSpPr>
              <p:cNvPr id="1081" name="TextBox 1080"/>
              <p:cNvSpPr txBox="1"/>
              <p:nvPr/>
            </p:nvSpPr>
            <p:spPr>
              <a:xfrm>
                <a:off x="16885604" y="34965703"/>
                <a:ext cx="5655506" cy="6204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bg-BG" b="0" i="1" smtClean="0">
                              <a:latin typeface="Cambria Math" charset="0"/>
                            </a:rPr>
                          </m:ctrlPr>
                        </m:fPr>
                        <m:num>
                          <m:r>
                            <a:rPr lang="en-US" b="0" i="1" smtClean="0">
                              <a:latin typeface="Cambria Math" charset="0"/>
                            </a:rPr>
                            <m:t>𝑈𝑟𝑏𝑎𝑛</m:t>
                          </m:r>
                        </m:num>
                        <m:den>
                          <m:r>
                            <a:rPr lang="en-US" b="0" i="1" smtClean="0">
                              <a:latin typeface="Cambria Math" charset="0"/>
                            </a:rPr>
                            <m:t>𝑅𝑢𝑟𝑎𝑙</m:t>
                          </m:r>
                        </m:den>
                      </m:f>
                      <m:r>
                        <a:rPr lang="bg-BG"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𝐺𝑟𝑎𝑦</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𝑅𝑎𝑡𝑖𝑜</m:t>
                      </m:r>
                      <m:r>
                        <a:rPr lang="en-US" b="0" i="1" smtClean="0">
                          <a:latin typeface="Cambria Math" charset="0"/>
                          <a:ea typeface="Cambria Math" charset="0"/>
                          <a:cs typeface="Cambria Math" charset="0"/>
                        </a:rPr>
                        <m:t>= </m:t>
                      </m:r>
                      <m:f>
                        <m:fPr>
                          <m:ctrlPr>
                            <a:rPr lang="bg-BG" b="0" i="1" smtClean="0">
                              <a:latin typeface="Cambria Math" charset="0"/>
                              <a:ea typeface="Cambria Math" charset="0"/>
                              <a:cs typeface="Cambria Math" charset="0"/>
                            </a:rPr>
                          </m:ctrlPr>
                        </m:fPr>
                        <m:num>
                          <m:r>
                            <m:rPr>
                              <m:sty m:val="p"/>
                            </m:rPr>
                            <a:rPr lang="el-GR" i="1">
                              <a:latin typeface="Cambria Math" charset="0"/>
                              <a:ea typeface="Cambria Math" charset="0"/>
                              <a:cs typeface="Cambria Math" charset="0"/>
                            </a:rPr>
                            <m:t>Σ</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𝑃𝑖𝑥𝑒𝑙</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𝑣𝑎𝑙𝑢𝑒𝑠</m:t>
                          </m:r>
                          <m:r>
                            <a:rPr lang="en-US" b="0" i="1" smtClean="0">
                              <a:latin typeface="Cambria Math" charset="0"/>
                              <a:ea typeface="Cambria Math" charset="0"/>
                              <a:cs typeface="Cambria Math" charset="0"/>
                            </a:rPr>
                            <m:t> ≥100</m:t>
                          </m:r>
                        </m:num>
                        <m:den>
                          <m:r>
                            <m:rPr>
                              <m:sty m:val="p"/>
                            </m:rPr>
                            <a:rPr lang="el-GR" i="1">
                              <a:latin typeface="Cambria Math" charset="0"/>
                              <a:ea typeface="Cambria Math" charset="0"/>
                              <a:cs typeface="Cambria Math" charset="0"/>
                            </a:rPr>
                            <m:t>Σ</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𝑃𝑖𝑥𝑒𝑙</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𝑣𝑎𝑙𝑢𝑒𝑠</m:t>
                          </m:r>
                          <m:r>
                            <a:rPr lang="en-US" i="1">
                              <a:latin typeface="Cambria Math" charset="0"/>
                              <a:ea typeface="Cambria Math" charset="0"/>
                              <a:cs typeface="Cambria Math" charset="0"/>
                            </a:rPr>
                            <m:t> &lt;100</m:t>
                          </m:r>
                        </m:den>
                      </m:f>
                    </m:oMath>
                  </m:oMathPara>
                </a14:m>
                <a:endParaRPr lang="en-US" dirty="0"/>
              </a:p>
            </p:txBody>
          </p:sp>
        </mc:Choice>
        <mc:Fallback xmlns="">
          <p:sp>
            <p:nvSpPr>
              <p:cNvPr id="1081" name="TextBox 1080"/>
              <p:cNvSpPr txBox="1">
                <a:spLocks noRot="1" noChangeAspect="1" noMove="1" noResize="1" noEditPoints="1" noAdjustHandles="1" noChangeArrowheads="1" noChangeShapeType="1" noTextEdit="1"/>
              </p:cNvSpPr>
              <p:nvPr/>
            </p:nvSpPr>
            <p:spPr>
              <a:xfrm>
                <a:off x="16885604" y="34965703"/>
                <a:ext cx="5655506" cy="620491"/>
              </a:xfrm>
              <a:prstGeom prst="rect">
                <a:avLst/>
              </a:prstGeom>
              <a:blipFill rotWithShape="0">
                <a:blip r:embed="rId26"/>
                <a:stretch>
                  <a:fillRect/>
                </a:stretch>
              </a:blipFill>
            </p:spPr>
            <p:txBody>
              <a:bodyPr/>
              <a:lstStyle/>
              <a:p>
                <a:r>
                  <a:rPr lang="en-US">
                    <a:noFill/>
                  </a:rPr>
                  <a:t> </a:t>
                </a:r>
              </a:p>
            </p:txBody>
          </p:sp>
        </mc:Fallback>
      </mc:AlternateContent>
      <p:sp>
        <p:nvSpPr>
          <p:cNvPr id="1082" name="TextBox 1081"/>
          <p:cNvSpPr txBox="1"/>
          <p:nvPr/>
        </p:nvSpPr>
        <p:spPr>
          <a:xfrm>
            <a:off x="28508116" y="7485287"/>
            <a:ext cx="349776" cy="307777"/>
          </a:xfrm>
          <a:prstGeom prst="rect">
            <a:avLst/>
          </a:prstGeom>
          <a:noFill/>
        </p:spPr>
        <p:txBody>
          <a:bodyPr wrap="none" rtlCol="0">
            <a:spAutoFit/>
          </a:bodyPr>
          <a:lstStyle/>
          <a:p>
            <a:r>
              <a:rPr lang="en-US" sz="1400" dirty="0">
                <a:latin typeface="Arial Narrow" charset="0"/>
                <a:ea typeface="Arial Narrow" charset="0"/>
                <a:cs typeface="Arial Narrow" charset="0"/>
              </a:rPr>
              <a:t>[1]</a:t>
            </a:r>
          </a:p>
        </p:txBody>
      </p:sp>
      <p:cxnSp>
        <p:nvCxnSpPr>
          <p:cNvPr id="1084" name="Straight Connector 1083"/>
          <p:cNvCxnSpPr/>
          <p:nvPr/>
        </p:nvCxnSpPr>
        <p:spPr>
          <a:xfrm>
            <a:off x="12473194" y="22014752"/>
            <a:ext cx="9866901"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22340095" y="22014752"/>
            <a:ext cx="0" cy="4290757"/>
          </a:xfrm>
          <a:prstGeom prst="line">
            <a:avLst/>
          </a:prstGeom>
        </p:spPr>
        <p:style>
          <a:lnRef idx="1">
            <a:schemeClr val="dk1"/>
          </a:lnRef>
          <a:fillRef idx="0">
            <a:schemeClr val="dk1"/>
          </a:fillRef>
          <a:effectRef idx="0">
            <a:schemeClr val="dk1"/>
          </a:effectRef>
          <a:fontRef idx="minor">
            <a:schemeClr val="tx1"/>
          </a:fontRef>
        </p:style>
      </p:cxnSp>
      <p:sp>
        <p:nvSpPr>
          <p:cNvPr id="261" name="TextBox 260"/>
          <p:cNvSpPr txBox="1"/>
          <p:nvPr/>
        </p:nvSpPr>
        <p:spPr>
          <a:xfrm>
            <a:off x="1903197" y="37642800"/>
            <a:ext cx="7781489" cy="181588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Spatiotemporal Trends</a:t>
            </a:r>
          </a:p>
          <a:p>
            <a:pPr algn="ctr"/>
            <a:r>
              <a:rPr lang="en-US" sz="2800" dirty="0">
                <a:latin typeface="Arial Narrow" charset="0"/>
                <a:ea typeface="Arial Narrow" charset="0"/>
                <a:cs typeface="Arial Narrow" charset="0"/>
              </a:rPr>
              <a:t>We have a variety of spatial and temporal data. By combining these qualities, we can assess trends regarding crime over time for different zip codes</a:t>
            </a:r>
          </a:p>
        </p:txBody>
      </p:sp>
      <p:sp>
        <p:nvSpPr>
          <p:cNvPr id="263" name="TextBox 262"/>
          <p:cNvSpPr txBox="1"/>
          <p:nvPr/>
        </p:nvSpPr>
        <p:spPr>
          <a:xfrm>
            <a:off x="1903196" y="39572217"/>
            <a:ext cx="7781489" cy="138499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Expected:</a:t>
            </a:r>
          </a:p>
          <a:p>
            <a:pPr algn="ctr"/>
            <a:r>
              <a:rPr lang="en-US" sz="2800" dirty="0">
                <a:latin typeface="Arial Narrow" charset="0"/>
                <a:ea typeface="Arial Narrow" charset="0"/>
                <a:cs typeface="Arial Narrow" charset="0"/>
              </a:rPr>
              <a:t>The number of crime incidents in one zip code can be used to predict crime incidents in another zip code </a:t>
            </a:r>
          </a:p>
        </p:txBody>
      </p:sp>
      <p:sp>
        <p:nvSpPr>
          <p:cNvPr id="264" name="TextBox 263"/>
          <p:cNvSpPr txBox="1"/>
          <p:nvPr/>
        </p:nvSpPr>
        <p:spPr>
          <a:xfrm>
            <a:off x="1903196" y="41073130"/>
            <a:ext cx="7781490" cy="138499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Visualization:</a:t>
            </a:r>
          </a:p>
          <a:p>
            <a:pPr algn="ctr"/>
            <a:r>
              <a:rPr lang="en-US" sz="2800" dirty="0">
                <a:latin typeface="Arial Narrow" charset="0"/>
                <a:ea typeface="Arial Narrow" charset="0"/>
                <a:cs typeface="Arial Narrow" charset="0"/>
              </a:rPr>
              <a:t>The trend we expect can not be easily visualized. We must verify it’s existence using the Granger Causality</a:t>
            </a:r>
          </a:p>
        </p:txBody>
      </p:sp>
      <p:sp>
        <p:nvSpPr>
          <p:cNvPr id="265" name="TextBox 264"/>
          <p:cNvSpPr txBox="1"/>
          <p:nvPr/>
        </p:nvSpPr>
        <p:spPr>
          <a:xfrm>
            <a:off x="9783041" y="37649392"/>
            <a:ext cx="1678857" cy="483209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Granger Causality:</a:t>
            </a:r>
          </a:p>
          <a:p>
            <a:pPr algn="ctr"/>
            <a:r>
              <a:rPr lang="en-US" sz="2800" dirty="0">
                <a:latin typeface="Arial Narrow" charset="0"/>
                <a:ea typeface="Arial Narrow" charset="0"/>
                <a:cs typeface="Arial Narrow" charset="0"/>
              </a:rPr>
              <a:t>A statistical test that is used to determine whether one time series can forecast another</a:t>
            </a:r>
          </a:p>
        </p:txBody>
      </p:sp>
      <p:sp>
        <p:nvSpPr>
          <p:cNvPr id="268" name="TextBox 267"/>
          <p:cNvSpPr txBox="1"/>
          <p:nvPr/>
        </p:nvSpPr>
        <p:spPr>
          <a:xfrm>
            <a:off x="11638461" y="37626621"/>
            <a:ext cx="1002197" cy="523220"/>
          </a:xfrm>
          <a:prstGeom prst="rect">
            <a:avLst/>
          </a:prstGeom>
          <a:noFill/>
        </p:spPr>
        <p:txBody>
          <a:bodyPr wrap="none" rtlCol="0">
            <a:spAutoFit/>
          </a:bodyPr>
          <a:lstStyle/>
          <a:p>
            <a:r>
              <a:rPr lang="en-US" sz="2800" dirty="0">
                <a:latin typeface="Arial Narrow" charset="0"/>
                <a:ea typeface="Arial Narrow" charset="0"/>
                <a:cs typeface="Arial Narrow" charset="0"/>
              </a:rPr>
              <a:t>20904</a:t>
            </a:r>
          </a:p>
        </p:txBody>
      </p:sp>
      <p:sp>
        <p:nvSpPr>
          <p:cNvPr id="271" name="TextBox 270"/>
          <p:cNvSpPr txBox="1"/>
          <p:nvPr/>
        </p:nvSpPr>
        <p:spPr>
          <a:xfrm>
            <a:off x="11638461" y="40001839"/>
            <a:ext cx="1002197" cy="523220"/>
          </a:xfrm>
          <a:prstGeom prst="rect">
            <a:avLst/>
          </a:prstGeom>
          <a:noFill/>
        </p:spPr>
        <p:txBody>
          <a:bodyPr wrap="none" rtlCol="0">
            <a:spAutoFit/>
          </a:bodyPr>
          <a:lstStyle/>
          <a:p>
            <a:r>
              <a:rPr lang="en-US" sz="2800" dirty="0">
                <a:latin typeface="Arial Narrow" charset="0"/>
                <a:ea typeface="Arial Narrow" charset="0"/>
                <a:cs typeface="Arial Narrow" charset="0"/>
              </a:rPr>
              <a:t>20906</a:t>
            </a:r>
          </a:p>
        </p:txBody>
      </p:sp>
      <p:sp>
        <p:nvSpPr>
          <p:cNvPr id="169" name="TextBox 168"/>
          <p:cNvSpPr txBox="1"/>
          <p:nvPr/>
        </p:nvSpPr>
        <p:spPr>
          <a:xfrm>
            <a:off x="19047176" y="37668442"/>
            <a:ext cx="4955824" cy="5262979"/>
          </a:xfrm>
          <a:prstGeom prst="rect">
            <a:avLst/>
          </a:prstGeom>
          <a:noFill/>
        </p:spPr>
        <p:txBody>
          <a:bodyPr wrap="square" rtlCol="0">
            <a:spAutoFit/>
          </a:bodyPr>
          <a:lstStyle/>
          <a:p>
            <a:pPr algn="ctr"/>
            <a:r>
              <a:rPr lang="en-US" sz="2800" dirty="0">
                <a:latin typeface="Arial Narrow" charset="0"/>
                <a:ea typeface="Arial Narrow" charset="0"/>
                <a:cs typeface="Arial Narrow" charset="0"/>
              </a:rPr>
              <a:t>Using the granger test, the relationship between crime rates of 5 zip codes that have the highest number of crime incidents: 20910, 20902, 20904, 20904, 20874, can be analyzed. The granger test has been conducted for each pair of the 5 zip codes, but no conclusions have been drawn yet. Once 2 zip codes with a strong relationship have been identified, it will be exploited.</a:t>
            </a:r>
          </a:p>
          <a:p>
            <a:endParaRPr lang="en-US" sz="2800" dirty="0">
              <a:latin typeface="Arial Narrow" charset="0"/>
              <a:ea typeface="Arial Narrow" charset="0"/>
              <a:cs typeface="Arial Narrow" charset="0"/>
            </a:endParaRPr>
          </a:p>
        </p:txBody>
      </p:sp>
      <p:sp>
        <p:nvSpPr>
          <p:cNvPr id="275" name="TextBox 274"/>
          <p:cNvSpPr txBox="1"/>
          <p:nvPr/>
        </p:nvSpPr>
        <p:spPr>
          <a:xfrm>
            <a:off x="24027163" y="37642800"/>
            <a:ext cx="2022937" cy="483209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Exploit:</a:t>
            </a:r>
          </a:p>
          <a:p>
            <a:pPr algn="ctr"/>
            <a:r>
              <a:rPr lang="en-US" sz="2800" dirty="0">
                <a:latin typeface="Arial Narrow" charset="0"/>
                <a:ea typeface="Arial Narrow" charset="0"/>
                <a:cs typeface="Arial Narrow" charset="0"/>
              </a:rPr>
              <a:t>Vector auto-regression and Gaussian processes will be used to exploit the relationships and predict crime based in them.</a:t>
            </a:r>
          </a:p>
        </p:txBody>
      </p:sp>
      <p:sp>
        <p:nvSpPr>
          <p:cNvPr id="276" name="TextBox 275"/>
          <p:cNvSpPr txBox="1"/>
          <p:nvPr/>
        </p:nvSpPr>
        <p:spPr>
          <a:xfrm>
            <a:off x="26278919" y="37702641"/>
            <a:ext cx="3278975" cy="523220"/>
          </a:xfrm>
          <a:prstGeom prst="rect">
            <a:avLst/>
          </a:prstGeom>
          <a:noFill/>
        </p:spPr>
        <p:txBody>
          <a:bodyPr wrap="none" rtlCol="0">
            <a:spAutoFit/>
          </a:bodyPr>
          <a:lstStyle/>
          <a:p>
            <a:r>
              <a:rPr lang="en-US" sz="2800" dirty="0">
                <a:latin typeface="Arial Narrow" charset="0"/>
                <a:ea typeface="Arial Narrow" charset="0"/>
                <a:cs typeface="Arial Narrow" charset="0"/>
              </a:rPr>
              <a:t>Vector Auto-Regression</a:t>
            </a:r>
          </a:p>
        </p:txBody>
      </p:sp>
      <p:sp>
        <p:nvSpPr>
          <p:cNvPr id="277" name="TextBox 276"/>
          <p:cNvSpPr txBox="1"/>
          <p:nvPr/>
        </p:nvSpPr>
        <p:spPr>
          <a:xfrm>
            <a:off x="26274221" y="40103133"/>
            <a:ext cx="2649339" cy="523220"/>
          </a:xfrm>
          <a:prstGeom prst="rect">
            <a:avLst/>
          </a:prstGeom>
          <a:noFill/>
        </p:spPr>
        <p:txBody>
          <a:bodyPr wrap="square" rtlCol="0">
            <a:spAutoFit/>
          </a:bodyPr>
          <a:lstStyle/>
          <a:p>
            <a:r>
              <a:rPr lang="en-US" sz="2800">
                <a:latin typeface="Arial Narrow" charset="0"/>
                <a:ea typeface="Arial Narrow" charset="0"/>
                <a:cs typeface="Arial Narrow" charset="0"/>
              </a:rPr>
              <a:t>Gaussian Process</a:t>
            </a:r>
            <a:endParaRPr lang="en-US" sz="2800" dirty="0">
              <a:latin typeface="Arial Narrow" charset="0"/>
              <a:ea typeface="Arial Narrow" charset="0"/>
              <a:cs typeface="Arial Narrow" charset="0"/>
            </a:endParaRPr>
          </a:p>
        </p:txBody>
      </p:sp>
      <p:pic>
        <p:nvPicPr>
          <p:cNvPr id="177" name="Picture 176"/>
          <p:cNvPicPr>
            <a:picLocks noChangeAspect="1"/>
          </p:cNvPicPr>
          <p:nvPr/>
        </p:nvPicPr>
        <p:blipFill rotWithShape="1">
          <a:blip r:embed="rId27">
            <a:extLst>
              <a:ext uri="{28A0092B-C50C-407E-A947-70E740481C1C}">
                <a14:useLocalDpi xmlns:a14="http://schemas.microsoft.com/office/drawing/2010/main" val="0"/>
              </a:ext>
            </a:extLst>
          </a:blip>
          <a:srcRect l="4848" t="2257" r="6505" b="1905"/>
          <a:stretch/>
        </p:blipFill>
        <p:spPr>
          <a:xfrm>
            <a:off x="28814136" y="39780991"/>
            <a:ext cx="2089919" cy="2630024"/>
          </a:xfrm>
          <a:prstGeom prst="rect">
            <a:avLst/>
          </a:prstGeom>
        </p:spPr>
      </p:pic>
      <p:pic>
        <p:nvPicPr>
          <p:cNvPr id="180" name="Picture 179"/>
          <p:cNvPicPr>
            <a:picLocks noChangeAspect="1"/>
          </p:cNvPicPr>
          <p:nvPr/>
        </p:nvPicPr>
        <p:blipFill rotWithShape="1">
          <a:blip r:embed="rId28">
            <a:extLst>
              <a:ext uri="{28A0092B-C50C-407E-A947-70E740481C1C}">
                <a14:useLocalDpi xmlns:a14="http://schemas.microsoft.com/office/drawing/2010/main" val="0"/>
              </a:ext>
            </a:extLst>
          </a:blip>
          <a:srcRect l="6743" t="1867" r="10579" b="4749"/>
          <a:stretch/>
        </p:blipFill>
        <p:spPr>
          <a:xfrm>
            <a:off x="26681538" y="38176200"/>
            <a:ext cx="3784561" cy="1572683"/>
          </a:xfrm>
          <a:prstGeom prst="rect">
            <a:avLst/>
          </a:prstGeom>
        </p:spPr>
      </p:pic>
      <p:pic>
        <p:nvPicPr>
          <p:cNvPr id="2" name="Picture 1"/>
          <p:cNvPicPr>
            <a:picLocks noChangeAspect="1"/>
          </p:cNvPicPr>
          <p:nvPr/>
        </p:nvPicPr>
        <p:blipFill rotWithShape="1">
          <a:blip r:embed="rId29">
            <a:extLst>
              <a:ext uri="{28A0092B-C50C-407E-A947-70E740481C1C}">
                <a14:useLocalDpi xmlns:a14="http://schemas.microsoft.com/office/drawing/2010/main" val="0"/>
              </a:ext>
            </a:extLst>
          </a:blip>
          <a:srcRect l="11998" t="7822" r="9531" b="7992"/>
          <a:stretch/>
        </p:blipFill>
        <p:spPr>
          <a:xfrm>
            <a:off x="11675731" y="38070621"/>
            <a:ext cx="7301079" cy="1958187"/>
          </a:xfrm>
          <a:prstGeom prst="rect">
            <a:avLst/>
          </a:prstGeom>
        </p:spPr>
      </p:pic>
      <p:pic>
        <p:nvPicPr>
          <p:cNvPr id="24" name="Picture 23"/>
          <p:cNvPicPr>
            <a:picLocks noChangeAspect="1"/>
          </p:cNvPicPr>
          <p:nvPr/>
        </p:nvPicPr>
        <p:blipFill rotWithShape="1">
          <a:blip r:embed="rId30">
            <a:extLst>
              <a:ext uri="{28A0092B-C50C-407E-A947-70E740481C1C}">
                <a14:useLocalDpi xmlns:a14="http://schemas.microsoft.com/office/drawing/2010/main" val="0"/>
              </a:ext>
            </a:extLst>
          </a:blip>
          <a:srcRect l="11587" t="8945" r="9405" b="9601"/>
          <a:stretch/>
        </p:blipFill>
        <p:spPr>
          <a:xfrm>
            <a:off x="11693527" y="40467221"/>
            <a:ext cx="7324946" cy="1949845"/>
          </a:xfrm>
          <a:prstGeom prst="rect">
            <a:avLst/>
          </a:prstGeom>
        </p:spPr>
      </p:pic>
      <p:graphicFrame>
        <p:nvGraphicFramePr>
          <p:cNvPr id="33" name="Table 32"/>
          <p:cNvGraphicFramePr>
            <a:graphicFrameLocks noGrp="1"/>
          </p:cNvGraphicFramePr>
          <p:nvPr>
            <p:extLst>
              <p:ext uri="{D42A27DB-BD31-4B8C-83A1-F6EECF244321}">
                <p14:modId xmlns:p14="http://schemas.microsoft.com/office/powerpoint/2010/main" val="2084792923"/>
              </p:ext>
            </p:extLst>
          </p:nvPr>
        </p:nvGraphicFramePr>
        <p:xfrm>
          <a:off x="1903196" y="32593615"/>
          <a:ext cx="6805544" cy="3205145"/>
        </p:xfrm>
        <a:graphic>
          <a:graphicData uri="http://schemas.openxmlformats.org/drawingml/2006/table">
            <a:tbl>
              <a:tblPr firstRow="1" bandRow="1">
                <a:tableStyleId>{5DA37D80-6434-44D0-A028-1B22A696006F}</a:tableStyleId>
              </a:tblPr>
              <a:tblGrid>
                <a:gridCol w="2897404">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2460340">
                  <a:extLst>
                    <a:ext uri="{9D8B030D-6E8A-4147-A177-3AD203B41FA5}">
                      <a16:colId xmlns:a16="http://schemas.microsoft.com/office/drawing/2014/main" xmlns="" val="20002"/>
                    </a:ext>
                  </a:extLst>
                </a:gridCol>
              </a:tblGrid>
              <a:tr h="489055">
                <a:tc>
                  <a:txBody>
                    <a:bodyPr/>
                    <a:lstStyle/>
                    <a:p>
                      <a:r>
                        <a:rPr lang="en-US" sz="2800" dirty="0">
                          <a:latin typeface="Arial Narrow" charset="0"/>
                          <a:ea typeface="Arial Narrow" charset="0"/>
                          <a:cs typeface="Arial Narrow" charset="0"/>
                        </a:rPr>
                        <a:t>Data</a:t>
                      </a:r>
                    </a:p>
                  </a:txBody>
                  <a:tcPr/>
                </a:tc>
                <a:tc>
                  <a:txBody>
                    <a:bodyPr/>
                    <a:lstStyle/>
                    <a:p>
                      <a:r>
                        <a:rPr lang="en-US" sz="2800" dirty="0">
                          <a:latin typeface="Arial Narrow" charset="0"/>
                          <a:ea typeface="Arial Narrow" charset="0"/>
                          <a:cs typeface="Arial Narrow" charset="0"/>
                        </a:rPr>
                        <a:t>Format</a:t>
                      </a:r>
                    </a:p>
                  </a:txBody>
                  <a:tcPr/>
                </a:tc>
                <a:tc>
                  <a:txBody>
                    <a:bodyPr/>
                    <a:lstStyle/>
                    <a:p>
                      <a:r>
                        <a:rPr lang="en-US" sz="2800" dirty="0">
                          <a:latin typeface="Arial Narrow" charset="0"/>
                          <a:ea typeface="Arial Narrow" charset="0"/>
                          <a:cs typeface="Arial Narrow" charset="0"/>
                        </a:rPr>
                        <a:t>Converted to</a:t>
                      </a:r>
                    </a:p>
                  </a:txBody>
                  <a:tcPr/>
                </a:tc>
                <a:extLst>
                  <a:ext uri="{0D108BD9-81ED-4DB2-BD59-A6C34878D82A}">
                    <a16:rowId xmlns:a16="http://schemas.microsoft.com/office/drawing/2014/main" xmlns="" val="10000"/>
                  </a:ext>
                </a:extLst>
              </a:tr>
              <a:tr h="489050">
                <a:tc>
                  <a:txBody>
                    <a:bodyPr/>
                    <a:lstStyle/>
                    <a:p>
                      <a:r>
                        <a:rPr lang="en-US" sz="2800" dirty="0">
                          <a:latin typeface="Arial Narrow" charset="0"/>
                          <a:ea typeface="Arial Narrow" charset="0"/>
                          <a:cs typeface="Arial Narrow" charset="0"/>
                        </a:rPr>
                        <a:t>Crime</a:t>
                      </a:r>
                    </a:p>
                  </a:txBody>
                  <a:tcPr/>
                </a:tc>
                <a:tc>
                  <a:txBody>
                    <a:bodyPr/>
                    <a:lstStyle/>
                    <a:p>
                      <a:r>
                        <a:rPr lang="en-US" sz="2800" dirty="0">
                          <a:latin typeface="Arial Narrow" charset="0"/>
                          <a:ea typeface="Arial Narrow" charset="0"/>
                          <a:cs typeface="Arial Narrow" charset="0"/>
                        </a:rPr>
                        <a:t>Excel</a:t>
                      </a:r>
                    </a:p>
                  </a:txBody>
                  <a:tcPr/>
                </a:tc>
                <a:tc>
                  <a:txBody>
                    <a:bodyPr/>
                    <a:lstStyle/>
                    <a:p>
                      <a:r>
                        <a:rPr lang="en-US" sz="2800" dirty="0">
                          <a:latin typeface="Arial Narrow" charset="0"/>
                          <a:ea typeface="Arial Narrow" charset="0"/>
                          <a:cs typeface="Arial Narrow" charset="0"/>
                        </a:rPr>
                        <a:t>Excel</a:t>
                      </a:r>
                    </a:p>
                  </a:txBody>
                  <a:tcPr/>
                </a:tc>
                <a:extLst>
                  <a:ext uri="{0D108BD9-81ED-4DB2-BD59-A6C34878D82A}">
                    <a16:rowId xmlns:a16="http://schemas.microsoft.com/office/drawing/2014/main" xmlns="" val="10001"/>
                  </a:ext>
                </a:extLst>
              </a:tr>
              <a:tr h="489050">
                <a:tc>
                  <a:txBody>
                    <a:bodyPr/>
                    <a:lstStyle/>
                    <a:p>
                      <a:r>
                        <a:rPr lang="en-US" sz="2800" dirty="0">
                          <a:latin typeface="Arial Narrow" charset="0"/>
                          <a:ea typeface="Arial Narrow" charset="0"/>
                          <a:cs typeface="Arial Narrow" charset="0"/>
                        </a:rPr>
                        <a:t>Population</a:t>
                      </a:r>
                    </a:p>
                  </a:txBody>
                  <a:tcPr/>
                </a:tc>
                <a:tc>
                  <a:txBody>
                    <a:bodyPr/>
                    <a:lstStyle/>
                    <a:p>
                      <a:r>
                        <a:rPr lang="en-US" sz="2800" dirty="0">
                          <a:latin typeface="Arial Narrow" charset="0"/>
                          <a:ea typeface="Arial Narrow" charset="0"/>
                          <a:cs typeface="Arial Narrow" charset="0"/>
                        </a:rPr>
                        <a:t>csv</a:t>
                      </a:r>
                    </a:p>
                  </a:txBody>
                  <a:tcPr/>
                </a:tc>
                <a:tc>
                  <a:txBody>
                    <a:bodyPr/>
                    <a:lstStyle/>
                    <a:p>
                      <a:r>
                        <a:rPr lang="en-US" sz="2800" dirty="0">
                          <a:latin typeface="Arial Narrow" charset="0"/>
                          <a:ea typeface="Arial Narrow" charset="0"/>
                          <a:cs typeface="Arial Narrow" charset="0"/>
                        </a:rPr>
                        <a:t>Excel</a:t>
                      </a:r>
                    </a:p>
                  </a:txBody>
                  <a:tcPr/>
                </a:tc>
                <a:extLst>
                  <a:ext uri="{0D108BD9-81ED-4DB2-BD59-A6C34878D82A}">
                    <a16:rowId xmlns:a16="http://schemas.microsoft.com/office/drawing/2014/main" xmlns="" val="10002"/>
                  </a:ext>
                </a:extLst>
              </a:tr>
              <a:tr h="489050">
                <a:tc>
                  <a:txBody>
                    <a:bodyPr/>
                    <a:lstStyle/>
                    <a:p>
                      <a:r>
                        <a:rPr lang="en-US" sz="2800" dirty="0">
                          <a:latin typeface="Arial Narrow" charset="0"/>
                          <a:ea typeface="Arial Narrow" charset="0"/>
                          <a:cs typeface="Arial Narrow" charset="0"/>
                        </a:rPr>
                        <a:t>Temperature</a:t>
                      </a:r>
                    </a:p>
                  </a:txBody>
                  <a:tcPr/>
                </a:tc>
                <a:tc>
                  <a:txBody>
                    <a:bodyPr/>
                    <a:lstStyle/>
                    <a:p>
                      <a:r>
                        <a:rPr lang="en-US" sz="2800" dirty="0">
                          <a:latin typeface="Arial Narrow" charset="0"/>
                          <a:ea typeface="Arial Narrow" charset="0"/>
                          <a:cs typeface="Arial Narrow" charset="0"/>
                        </a:rPr>
                        <a:t>csv</a:t>
                      </a:r>
                    </a:p>
                  </a:txBody>
                  <a:tcPr/>
                </a:tc>
                <a:tc>
                  <a:txBody>
                    <a:bodyPr/>
                    <a:lstStyle/>
                    <a:p>
                      <a:r>
                        <a:rPr lang="en-US" sz="2800" dirty="0">
                          <a:latin typeface="Arial Narrow" charset="0"/>
                          <a:ea typeface="Arial Narrow" charset="0"/>
                          <a:cs typeface="Arial Narrow" charset="0"/>
                        </a:rPr>
                        <a:t>Excel</a:t>
                      </a:r>
                    </a:p>
                  </a:txBody>
                  <a:tcPr/>
                </a:tc>
                <a:extLst>
                  <a:ext uri="{0D108BD9-81ED-4DB2-BD59-A6C34878D82A}">
                    <a16:rowId xmlns:a16="http://schemas.microsoft.com/office/drawing/2014/main" xmlns="" val="10003"/>
                  </a:ext>
                </a:extLst>
              </a:tr>
              <a:tr h="614345">
                <a:tc>
                  <a:txBody>
                    <a:bodyPr/>
                    <a:lstStyle/>
                    <a:p>
                      <a:r>
                        <a:rPr lang="en-US" sz="2800" dirty="0">
                          <a:latin typeface="Arial Narrow" charset="0"/>
                          <a:ea typeface="Arial Narrow" charset="0"/>
                          <a:cs typeface="Arial Narrow" charset="0"/>
                        </a:rPr>
                        <a:t>Zip Code Boundary</a:t>
                      </a:r>
                    </a:p>
                  </a:txBody>
                  <a:tcPr/>
                </a:tc>
                <a:tc>
                  <a:txBody>
                    <a:bodyPr/>
                    <a:lstStyle/>
                    <a:p>
                      <a:r>
                        <a:rPr lang="en-US" sz="2800" dirty="0" err="1">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tc>
                  <a:txBody>
                    <a:bodyPr/>
                    <a:lstStyle/>
                    <a:p>
                      <a:r>
                        <a:rPr lang="en-US" sz="2800" dirty="0" err="1">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extLst>
                  <a:ext uri="{0D108BD9-81ED-4DB2-BD59-A6C34878D82A}">
                    <a16:rowId xmlns:a16="http://schemas.microsoft.com/office/drawing/2014/main" xmlns="" val="10004"/>
                  </a:ext>
                </a:extLst>
              </a:tr>
              <a:tr h="489050">
                <a:tc>
                  <a:txBody>
                    <a:bodyPr/>
                    <a:lstStyle/>
                    <a:p>
                      <a:r>
                        <a:rPr lang="en-US" sz="2800" dirty="0">
                          <a:latin typeface="Arial Narrow" charset="0"/>
                          <a:ea typeface="Arial Narrow" charset="0"/>
                          <a:cs typeface="Arial Narrow" charset="0"/>
                        </a:rPr>
                        <a:t>Satellite Image </a:t>
                      </a:r>
                    </a:p>
                  </a:txBody>
                  <a:tcPr/>
                </a:tc>
                <a:tc>
                  <a:txBody>
                    <a:bodyPr/>
                    <a:lstStyle/>
                    <a:p>
                      <a:r>
                        <a:rPr lang="en-US" sz="2800" dirty="0" err="1">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tc>
                  <a:txBody>
                    <a:bodyPr/>
                    <a:lstStyle/>
                    <a:p>
                      <a:r>
                        <a:rPr lang="en-US" sz="2800" dirty="0" err="1">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extLst>
                  <a:ext uri="{0D108BD9-81ED-4DB2-BD59-A6C34878D82A}">
                    <a16:rowId xmlns:a16="http://schemas.microsoft.com/office/drawing/2014/main" xmlns="" val="10005"/>
                  </a:ext>
                </a:extLst>
              </a:tr>
            </a:tbl>
          </a:graphicData>
        </a:graphic>
      </p:graphicFrame>
      <p:sp>
        <p:nvSpPr>
          <p:cNvPr id="158" name="TextBox 157"/>
          <p:cNvSpPr txBox="1"/>
          <p:nvPr/>
        </p:nvSpPr>
        <p:spPr>
          <a:xfrm>
            <a:off x="26637540" y="40764681"/>
            <a:ext cx="1915981" cy="1815882"/>
          </a:xfrm>
          <a:prstGeom prst="rect">
            <a:avLst/>
          </a:prstGeom>
          <a:noFill/>
        </p:spPr>
        <p:txBody>
          <a:bodyPr wrap="square" rtlCol="0">
            <a:spAutoFit/>
          </a:bodyPr>
          <a:lstStyle/>
          <a:p>
            <a:pPr algn="ctr"/>
            <a:r>
              <a:rPr lang="en-US" sz="1600" dirty="0">
                <a:latin typeface="Arial Narrow" charset="0"/>
                <a:ea typeface="Arial Narrow" charset="0"/>
                <a:cs typeface="Arial Narrow" charset="0"/>
              </a:rPr>
              <a:t>Gaussian Process outputs a prediction with uncertainty. Vector auto-regression does not provide an uncertainty.</a:t>
            </a:r>
          </a:p>
          <a:p>
            <a:pPr algn="ctr"/>
            <a:endParaRPr lang="en-US" sz="1600" dirty="0">
              <a:latin typeface="Arial Narrow" charset="0"/>
              <a:ea typeface="Arial Narrow" charset="0"/>
              <a:cs typeface="Arial Narrow" charset="0"/>
            </a:endParaRPr>
          </a:p>
        </p:txBody>
      </p:sp>
      <p:cxnSp>
        <p:nvCxnSpPr>
          <p:cNvPr id="40" name="Straight Arrow Connector 39"/>
          <p:cNvCxnSpPr/>
          <p:nvPr/>
        </p:nvCxnSpPr>
        <p:spPr>
          <a:xfrm flipV="1">
            <a:off x="28274169" y="41284341"/>
            <a:ext cx="1283725" cy="77806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52" name="TextBox 27"/>
          <p:cNvSpPr txBox="1"/>
          <p:nvPr/>
        </p:nvSpPr>
        <p:spPr>
          <a:xfrm>
            <a:off x="25425223" y="42655826"/>
            <a:ext cx="5697892" cy="9541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smtClean="0">
                <a:latin typeface="Arial Narrow" charset="0"/>
                <a:ea typeface="Arial Narrow" charset="0"/>
                <a:cs typeface="Arial Narrow" charset="0"/>
              </a:rPr>
              <a:t>[1] </a:t>
            </a:r>
            <a:r>
              <a:rPr lang="en-US" sz="1400" dirty="0" smtClean="0">
                <a:latin typeface="Arial Narrow" charset="0"/>
                <a:ea typeface="Arial Narrow" charset="0"/>
                <a:cs typeface="Arial Narrow" charset="0"/>
                <a:hlinkClick r:id="rId9"/>
              </a:rPr>
              <a:t>https://data.montgomerycountymd.gov/</a:t>
            </a:r>
            <a:endParaRPr lang="en-US" sz="1400" dirty="0" smtClean="0">
              <a:latin typeface="Arial Narrow" charset="0"/>
              <a:ea typeface="Arial Narrow" charset="0"/>
              <a:cs typeface="Arial Narrow" charset="0"/>
            </a:endParaRPr>
          </a:p>
          <a:p>
            <a:r>
              <a:rPr lang="en-US" sz="1400" dirty="0" smtClean="0">
                <a:latin typeface="Arial Narrow" charset="0"/>
                <a:ea typeface="Arial Narrow" charset="0"/>
                <a:cs typeface="Arial Narrow" charset="0"/>
              </a:rPr>
              <a:t>[2</a:t>
            </a:r>
            <a:r>
              <a:rPr lang="en-US" sz="1400" dirty="0">
                <a:latin typeface="Arial Narrow" charset="0"/>
                <a:ea typeface="Arial Narrow" charset="0"/>
                <a:cs typeface="Arial Narrow" charset="0"/>
              </a:rPr>
              <a:t>] </a:t>
            </a:r>
            <a:r>
              <a:rPr lang="en-US" sz="1400" dirty="0">
                <a:latin typeface="Arial Narrow" charset="0"/>
                <a:ea typeface="Arial Narrow" charset="0"/>
                <a:cs typeface="Arial Narrow" charset="0"/>
                <a:hlinkClick r:id="rId31"/>
              </a:rPr>
              <a:t>https://masterofeconomics.org/2011/04/19/factors-influencing-inflation-at-different-forecast-horizons-variance-decomposition-of-a-vector-autoregression</a:t>
            </a:r>
            <a:r>
              <a:rPr lang="en-US" sz="1400" dirty="0" smtClean="0">
                <a:latin typeface="Arial Narrow" charset="0"/>
                <a:ea typeface="Arial Narrow" charset="0"/>
                <a:cs typeface="Arial Narrow" charset="0"/>
                <a:hlinkClick r:id="rId31"/>
              </a:rPr>
              <a:t>/</a:t>
            </a:r>
            <a:r>
              <a:rPr lang="en-US" sz="1400" dirty="0" smtClean="0">
                <a:latin typeface="Arial Narrow" charset="0"/>
                <a:ea typeface="Arial Narrow" charset="0"/>
                <a:cs typeface="Arial Narrow" charset="0"/>
              </a:rPr>
              <a:t> </a:t>
            </a:r>
            <a:endParaRPr lang="en-US" sz="1400" dirty="0" smtClean="0">
              <a:latin typeface="Arial Narrow" charset="0"/>
              <a:ea typeface="Arial Narrow" charset="0"/>
              <a:cs typeface="Arial Narrow" charset="0"/>
            </a:endParaRPr>
          </a:p>
          <a:p>
            <a:r>
              <a:rPr lang="en-US" sz="1400" dirty="0" smtClean="0">
                <a:latin typeface="Arial Narrow" charset="0"/>
                <a:ea typeface="Arial Narrow" charset="0"/>
                <a:cs typeface="Arial Narrow" charset="0"/>
              </a:rPr>
              <a:t>[</a:t>
            </a:r>
            <a:r>
              <a:rPr lang="en-US" sz="1400" dirty="0">
                <a:latin typeface="Arial Narrow" charset="0"/>
                <a:ea typeface="Arial Narrow" charset="0"/>
                <a:cs typeface="Arial Narrow" charset="0"/>
              </a:rPr>
              <a:t>3] </a:t>
            </a:r>
            <a:r>
              <a:rPr lang="en-US" sz="1400" dirty="0">
                <a:latin typeface="Arial Narrow" charset="0"/>
                <a:ea typeface="Arial Narrow" charset="0"/>
                <a:cs typeface="Arial Narrow" charset="0"/>
                <a:hlinkClick r:id="rId32"/>
              </a:rPr>
              <a:t>https://</a:t>
            </a:r>
            <a:r>
              <a:rPr lang="en-US" sz="1400" dirty="0" smtClean="0">
                <a:latin typeface="Arial Narrow" charset="0"/>
                <a:ea typeface="Arial Narrow" charset="0"/>
                <a:cs typeface="Arial Narrow" charset="0"/>
                <a:hlinkClick r:id="rId32"/>
              </a:rPr>
              <a:t>www.mathworks.com/help/stats/gaussian-process-regression-models.html</a:t>
            </a:r>
            <a:r>
              <a:rPr lang="en-US" sz="1400" dirty="0" smtClean="0">
                <a:latin typeface="Arial Narrow" charset="0"/>
                <a:ea typeface="Arial Narrow" charset="0"/>
                <a:cs typeface="Arial Narrow" charset="0"/>
              </a:rPr>
              <a:t> </a:t>
            </a:r>
            <a:endParaRPr lang="en-US" sz="1400" dirty="0">
              <a:latin typeface="Arial Narrow" charset="0"/>
              <a:ea typeface="Arial Narrow" charset="0"/>
              <a:cs typeface="Arial Narrow" charset="0"/>
            </a:endParaRPr>
          </a:p>
        </p:txBody>
      </p:sp>
      <p:sp>
        <p:nvSpPr>
          <p:cNvPr id="154" name="TextBox 28"/>
          <p:cNvSpPr txBox="1"/>
          <p:nvPr/>
        </p:nvSpPr>
        <p:spPr>
          <a:xfrm>
            <a:off x="30433479" y="38199848"/>
            <a:ext cx="349776"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155" name="TextBox 153"/>
          <p:cNvSpPr txBox="1"/>
          <p:nvPr/>
        </p:nvSpPr>
        <p:spPr>
          <a:xfrm>
            <a:off x="30807573" y="39797126"/>
            <a:ext cx="349776"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smtClean="0">
                <a:latin typeface="Arial Narrow" charset="0"/>
                <a:ea typeface="Arial Narrow" charset="0"/>
                <a:cs typeface="Arial Narrow" charset="0"/>
              </a:rPr>
              <a:t>[3]</a:t>
            </a:r>
            <a:endParaRPr lang="en-US" sz="1400" dirty="0">
              <a:latin typeface="Arial Narrow" charset="0"/>
              <a:ea typeface="Arial Narrow" charset="0"/>
              <a:cs typeface="Arial Narrow" charset="0"/>
            </a:endParaRPr>
          </a:p>
        </p:txBody>
      </p:sp>
      <p:sp>
        <p:nvSpPr>
          <p:cNvPr id="159" name="Text Box 5">
            <a:extLst>
              <a:ext uri="{FF2B5EF4-FFF2-40B4-BE49-F238E27FC236}">
                <a16:creationId xmlns:a16="http://schemas.microsoft.com/office/drawing/2014/main" xmlns="" id="{7BBA64C7-4EE3-40EC-8BE8-D93E14DF6FD1}"/>
              </a:ext>
            </a:extLst>
          </p:cNvPr>
          <p:cNvSpPr txBox="1">
            <a:spLocks noChangeArrowheads="1"/>
          </p:cNvSpPr>
          <p:nvPr/>
        </p:nvSpPr>
        <p:spPr bwMode="auto">
          <a:xfrm>
            <a:off x="10287000" y="2646914"/>
            <a:ext cx="12424282" cy="1028700"/>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3F3F3F"/>
                </a:solidFill>
                <a:effectLst/>
                <a:latin typeface="Arial Rounded MT Bold" panose="020F0704030504030204" pitchFamily="34" charset="0"/>
              </a:rPr>
              <a:t>Varshini </a:t>
            </a:r>
            <a:r>
              <a:rPr kumimoji="0" lang="en-US" altLang="en-US" sz="4800" b="0" i="0" u="none" strike="noStrike" cap="none" normalizeH="0" baseline="0" dirty="0" smtClean="0">
                <a:ln>
                  <a:noFill/>
                </a:ln>
                <a:solidFill>
                  <a:srgbClr val="3F3F3F"/>
                </a:solidFill>
                <a:effectLst/>
                <a:latin typeface="Arial Rounded MT Bold" panose="020F0704030504030204" pitchFamily="34" charset="0"/>
              </a:rPr>
              <a:t>Selvadurai</a:t>
            </a:r>
            <a:r>
              <a:rPr kumimoji="0" lang="en-US" altLang="en-US" sz="4800" b="0" i="0" u="none" strike="noStrike" cap="none" normalizeH="0" baseline="30000" dirty="0" smtClean="0">
                <a:ln>
                  <a:noFill/>
                </a:ln>
                <a:solidFill>
                  <a:srgbClr val="3F3F3F"/>
                </a:solidFill>
                <a:effectLst/>
                <a:latin typeface="Arial Rounded MT Bold" panose="020F0704030504030204" pitchFamily="34" charset="0"/>
              </a:rPr>
              <a:t>1</a:t>
            </a:r>
            <a:r>
              <a:rPr kumimoji="0" lang="en-US" altLang="en-US" sz="4800" b="0" i="0" u="none" strike="noStrike" cap="none" normalizeH="0" baseline="0" dirty="0" smtClean="0">
                <a:ln>
                  <a:noFill/>
                </a:ln>
                <a:solidFill>
                  <a:srgbClr val="3F3F3F"/>
                </a:solidFill>
                <a:effectLst/>
                <a:latin typeface="Arial Rounded MT Bold" panose="020F0704030504030204" pitchFamily="34" charset="0"/>
              </a:rPr>
              <a:t>, </a:t>
            </a:r>
            <a:r>
              <a:rPr kumimoji="0" lang="en-US" altLang="en-US" sz="4800" b="0" i="0" u="none" strike="noStrike" cap="none" normalizeH="0" baseline="0" dirty="0">
                <a:ln>
                  <a:noFill/>
                </a:ln>
                <a:solidFill>
                  <a:srgbClr val="3F3F3F"/>
                </a:solidFill>
                <a:effectLst/>
                <a:latin typeface="Arial Rounded MT Bold" panose="020F0704030504030204" pitchFamily="34" charset="0"/>
              </a:rPr>
              <a:t>Aaron </a:t>
            </a:r>
            <a:r>
              <a:rPr kumimoji="0" lang="en-US" altLang="en-US" sz="4800" b="0" i="0" u="none" strike="noStrike" cap="none" normalizeH="0" baseline="0" smtClean="0">
                <a:ln>
                  <a:noFill/>
                </a:ln>
                <a:solidFill>
                  <a:srgbClr val="3F3F3F"/>
                </a:solidFill>
                <a:effectLst/>
                <a:latin typeface="Arial Rounded MT Bold" panose="020F0704030504030204" pitchFamily="34" charset="0"/>
              </a:rPr>
              <a:t>Gilad Kusne</a:t>
            </a:r>
            <a:r>
              <a:rPr kumimoji="0" lang="en-US" altLang="en-US" sz="4800" b="0" i="0" u="none" strike="noStrike" cap="none" normalizeH="0" baseline="30000" smtClean="0">
                <a:ln>
                  <a:noFill/>
                </a:ln>
                <a:solidFill>
                  <a:srgbClr val="3F3F3F"/>
                </a:solidFill>
                <a:effectLst/>
                <a:latin typeface="Arial Rounded MT Bold" panose="020F0704030504030204" pitchFamily="34"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0" name="Text Box 5">
            <a:extLst>
              <a:ext uri="{FF2B5EF4-FFF2-40B4-BE49-F238E27FC236}">
                <a16:creationId xmlns:a16="http://schemas.microsoft.com/office/drawing/2014/main" xmlns="" id="{7BBA64C7-4EE3-40EC-8BE8-D93E14DF6FD1}"/>
              </a:ext>
            </a:extLst>
          </p:cNvPr>
          <p:cNvSpPr txBox="1">
            <a:spLocks noChangeArrowheads="1"/>
          </p:cNvSpPr>
          <p:nvPr/>
        </p:nvSpPr>
        <p:spPr bwMode="auto">
          <a:xfrm>
            <a:off x="8560105" y="3497224"/>
            <a:ext cx="15813579" cy="617576"/>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3F3F3F"/>
                </a:solidFill>
                <a:effectLst/>
                <a:latin typeface="Arial Narrow" charset="0"/>
                <a:ea typeface="Arial Narrow" charset="0"/>
                <a:cs typeface="Arial Narrow" charset="0"/>
              </a:rPr>
              <a:t>1 Poolesville High </a:t>
            </a:r>
            <a:r>
              <a:rPr lang="en-US" altLang="en-US" sz="3600" dirty="0" smtClean="0">
                <a:solidFill>
                  <a:srgbClr val="3F3F3F"/>
                </a:solidFill>
                <a:latin typeface="Arial Narrow" charset="0"/>
                <a:ea typeface="Arial Narrow" charset="0"/>
                <a:cs typeface="Arial Narrow" charset="0"/>
              </a:rPr>
              <a:t>School, 2 Materials and Measurement Division NIST</a:t>
            </a:r>
            <a:endParaRPr kumimoji="0" lang="en-US" altLang="en-US" sz="3600" b="0" i="0" u="none" strike="noStrike" cap="none" normalizeH="0" baseline="0" dirty="0">
              <a:ln>
                <a:noFill/>
              </a:ln>
              <a:solidFill>
                <a:schemeClr val="tx1"/>
              </a:solidFill>
              <a:effectLst/>
              <a:latin typeface="Arial Narrow" charset="0"/>
              <a:ea typeface="Arial Narrow" charset="0"/>
              <a:cs typeface="Arial Narrow" charset="0"/>
            </a:endParaRPr>
          </a:p>
        </p:txBody>
      </p:sp>
    </p:spTree>
    <p:extLst>
      <p:ext uri="{BB962C8B-B14F-4D97-AF65-F5344CB8AC3E}">
        <p14:creationId xmlns:p14="http://schemas.microsoft.com/office/powerpoint/2010/main" val="1227470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8474</TotalTime>
  <Words>1099</Words>
  <Application>Microsoft Macintosh PowerPoint</Application>
  <PresentationFormat>Custom</PresentationFormat>
  <Paragraphs>157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 Narrow</vt:lpstr>
      <vt:lpstr>Arial Rounded MT Bold</vt:lpstr>
      <vt:lpstr>Calibri</vt:lpstr>
      <vt:lpstr>Calibri Light</vt:lpstr>
      <vt:lpstr>Cambria Math</vt:lpstr>
      <vt:lpstr>Times New Roman</vt:lpstr>
      <vt:lpstr>Wingdings</vt:lpstr>
      <vt:lpstr>Arial</vt:lpstr>
      <vt:lpstr>Office Theme</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Selvadurai, Varshini (Assoc)</dc:creator>
  <cp:lastModifiedBy>Selvadurai, Varshini (Student)</cp:lastModifiedBy>
  <cp:revision>118</cp:revision>
  <dcterms:created xsi:type="dcterms:W3CDTF">2018-07-20T19:11:05Z</dcterms:created>
  <dcterms:modified xsi:type="dcterms:W3CDTF">2018-07-30T17:35:07Z</dcterms:modified>
</cp:coreProperties>
</file>