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40"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p:restoredTop sz="94514"/>
  </p:normalViewPr>
  <p:slideViewPr>
    <p:cSldViewPr snapToGrid="0" snapToObjects="1" showGuides="1">
      <p:cViewPr>
        <p:scale>
          <a:sx n="21" d="100"/>
          <a:sy n="21" d="100"/>
        </p:scale>
        <p:origin x="1784" y="152"/>
      </p:cViewPr>
      <p:guideLst>
        <p:guide orient="horz" pos="10440"/>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8739B-6CA7-AE49-9886-1A872565633B}" type="doc">
      <dgm:prSet loTypeId="urn:microsoft.com/office/officeart/2005/8/layout/hChevron3" loCatId="" qsTypeId="urn:microsoft.com/office/officeart/2005/8/quickstyle/simple1" qsCatId="simple" csTypeId="urn:microsoft.com/office/officeart/2005/8/colors/accent2_5" csCatId="accent2" phldr="1"/>
      <dgm:spPr/>
    </dgm:pt>
    <dgm:pt modelId="{23CC4C71-8580-CD47-B1C9-CCC4FA3CE40D}">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Retrieve Data</a:t>
          </a:r>
          <a:endParaRPr lang="en-US" dirty="0">
            <a:ln w="3175">
              <a:noFill/>
            </a:ln>
            <a:solidFill>
              <a:sysClr val="windowText" lastClr="000000"/>
            </a:solidFill>
            <a:latin typeface="Arial Narrow" charset="0"/>
            <a:ea typeface="Arial Narrow" charset="0"/>
            <a:cs typeface="Arial Narrow" charset="0"/>
          </a:endParaRPr>
        </a:p>
      </dgm:t>
    </dgm:pt>
    <dgm:pt modelId="{25320C27-5090-F545-9836-DA89D44BF54D}" type="parTrans" cxnId="{538307A2-8A00-B546-A20F-50D18E6E1FD1}">
      <dgm:prSet/>
      <dgm:spPr/>
      <dgm:t>
        <a:bodyPr/>
        <a:lstStyle/>
        <a:p>
          <a:endParaRPr lang="en-US">
            <a:ln w="3175">
              <a:solidFill>
                <a:schemeClr val="tx1"/>
              </a:solidFill>
            </a:ln>
          </a:endParaRPr>
        </a:p>
      </dgm:t>
    </dgm:pt>
    <dgm:pt modelId="{A34204CC-6616-EA4C-B160-051EF4B89F80}" type="sibTrans" cxnId="{538307A2-8A00-B546-A20F-50D18E6E1FD1}">
      <dgm:prSet/>
      <dgm:spPr/>
      <dgm:t>
        <a:bodyPr/>
        <a:lstStyle/>
        <a:p>
          <a:endParaRPr lang="en-US">
            <a:ln w="3175">
              <a:solidFill>
                <a:schemeClr val="tx1"/>
              </a:solidFill>
            </a:ln>
          </a:endParaRPr>
        </a:p>
      </dgm:t>
    </dgm:pt>
    <dgm:pt modelId="{19E7A1CB-C447-1E4C-A102-CECB670C690D}">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Data Wrangling</a:t>
          </a:r>
          <a:endParaRPr lang="en-US" dirty="0">
            <a:ln w="3175">
              <a:noFill/>
            </a:ln>
            <a:solidFill>
              <a:sysClr val="windowText" lastClr="000000"/>
            </a:solidFill>
            <a:latin typeface="Arial Narrow" charset="0"/>
            <a:ea typeface="Arial Narrow" charset="0"/>
            <a:cs typeface="Arial Narrow" charset="0"/>
          </a:endParaRPr>
        </a:p>
      </dgm:t>
    </dgm:pt>
    <dgm:pt modelId="{0D8570C4-7DA7-4B4C-AEAE-4FDF2BAE5B70}" type="parTrans" cxnId="{FDCD737A-FBAC-AC49-9336-1DAA7102903E}">
      <dgm:prSet/>
      <dgm:spPr/>
      <dgm:t>
        <a:bodyPr/>
        <a:lstStyle/>
        <a:p>
          <a:endParaRPr lang="en-US">
            <a:ln w="3175">
              <a:solidFill>
                <a:schemeClr val="tx1"/>
              </a:solidFill>
            </a:ln>
          </a:endParaRPr>
        </a:p>
      </dgm:t>
    </dgm:pt>
    <dgm:pt modelId="{CCD1A48D-2ED3-B248-A79C-F37C88055DC5}" type="sibTrans" cxnId="{FDCD737A-FBAC-AC49-9336-1DAA7102903E}">
      <dgm:prSet/>
      <dgm:spPr/>
      <dgm:t>
        <a:bodyPr/>
        <a:lstStyle/>
        <a:p>
          <a:endParaRPr lang="en-US">
            <a:ln w="3175">
              <a:solidFill>
                <a:schemeClr val="tx1"/>
              </a:solidFill>
            </a:ln>
          </a:endParaRPr>
        </a:p>
      </dgm:t>
    </dgm:pt>
    <dgm:pt modelId="{3847BBE7-90A8-634F-9BD8-F74DE411A9F2}">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Visualization</a:t>
          </a:r>
          <a:endParaRPr lang="en-US" dirty="0">
            <a:ln w="3175">
              <a:noFill/>
            </a:ln>
            <a:solidFill>
              <a:sysClr val="windowText" lastClr="000000"/>
            </a:solidFill>
            <a:latin typeface="Arial Narrow" charset="0"/>
            <a:ea typeface="Arial Narrow" charset="0"/>
            <a:cs typeface="Arial Narrow" charset="0"/>
          </a:endParaRPr>
        </a:p>
      </dgm:t>
    </dgm:pt>
    <dgm:pt modelId="{387A0148-D7F6-5347-8DA0-A5BB4FE419A8}" type="parTrans" cxnId="{38A75323-930F-084E-B837-DD57A2752B5A}">
      <dgm:prSet/>
      <dgm:spPr/>
      <dgm:t>
        <a:bodyPr/>
        <a:lstStyle/>
        <a:p>
          <a:endParaRPr lang="en-US">
            <a:ln w="3175">
              <a:solidFill>
                <a:schemeClr val="tx1"/>
              </a:solidFill>
            </a:ln>
          </a:endParaRPr>
        </a:p>
      </dgm:t>
    </dgm:pt>
    <dgm:pt modelId="{A2ACCA7E-AB5F-8645-A055-6FD4754C85E8}" type="sibTrans" cxnId="{38A75323-930F-084E-B837-DD57A2752B5A}">
      <dgm:prSet/>
      <dgm:spPr/>
      <dgm:t>
        <a:bodyPr/>
        <a:lstStyle/>
        <a:p>
          <a:endParaRPr lang="en-US">
            <a:ln w="3175">
              <a:solidFill>
                <a:schemeClr val="tx1"/>
              </a:solidFill>
            </a:ln>
          </a:endParaRPr>
        </a:p>
      </dgm:t>
    </dgm:pt>
    <dgm:pt modelId="{19A88F96-62BA-B940-BBFA-D1C0FBA81767}">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Relationship Analysis</a:t>
          </a:r>
          <a:endParaRPr lang="en-US" dirty="0">
            <a:ln w="3175">
              <a:noFill/>
            </a:ln>
            <a:solidFill>
              <a:sysClr val="windowText" lastClr="000000"/>
            </a:solidFill>
            <a:latin typeface="Arial Narrow" charset="0"/>
            <a:ea typeface="Arial Narrow" charset="0"/>
            <a:cs typeface="Arial Narrow" charset="0"/>
          </a:endParaRPr>
        </a:p>
      </dgm:t>
    </dgm:pt>
    <dgm:pt modelId="{3A430523-6032-D144-8DE2-8586B4815466}" type="parTrans" cxnId="{5383CBA2-5020-9246-9ECF-0A655DE9E02B}">
      <dgm:prSet/>
      <dgm:spPr/>
      <dgm:t>
        <a:bodyPr/>
        <a:lstStyle/>
        <a:p>
          <a:endParaRPr lang="en-US">
            <a:ln w="3175">
              <a:solidFill>
                <a:schemeClr val="tx1"/>
              </a:solidFill>
            </a:ln>
          </a:endParaRPr>
        </a:p>
      </dgm:t>
    </dgm:pt>
    <dgm:pt modelId="{9158B523-E223-AB45-AAB6-D103401C9F08}" type="sibTrans" cxnId="{5383CBA2-5020-9246-9ECF-0A655DE9E02B}">
      <dgm:prSet/>
      <dgm:spPr/>
      <dgm:t>
        <a:bodyPr/>
        <a:lstStyle/>
        <a:p>
          <a:endParaRPr lang="en-US">
            <a:ln w="3175">
              <a:solidFill>
                <a:schemeClr val="tx1"/>
              </a:solidFill>
            </a:ln>
          </a:endParaRPr>
        </a:p>
      </dgm:t>
    </dgm:pt>
    <dgm:pt modelId="{80C091FE-130A-5142-9C82-72C4755461D7}">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Machine Learning</a:t>
          </a:r>
          <a:endParaRPr lang="en-US" dirty="0">
            <a:ln w="3175">
              <a:noFill/>
            </a:ln>
            <a:solidFill>
              <a:sysClr val="windowText" lastClr="000000"/>
            </a:solidFill>
            <a:latin typeface="Arial Narrow" charset="0"/>
            <a:ea typeface="Arial Narrow" charset="0"/>
            <a:cs typeface="Arial Narrow" charset="0"/>
          </a:endParaRPr>
        </a:p>
      </dgm:t>
    </dgm:pt>
    <dgm:pt modelId="{2F24FF89-2999-DA48-9D74-117C1F106B73}" type="parTrans" cxnId="{1862E883-834C-AC49-8AE1-5D5A89D74FDC}">
      <dgm:prSet/>
      <dgm:spPr/>
      <dgm:t>
        <a:bodyPr/>
        <a:lstStyle/>
        <a:p>
          <a:endParaRPr lang="en-US">
            <a:ln w="3175">
              <a:solidFill>
                <a:schemeClr val="tx1"/>
              </a:solidFill>
            </a:ln>
          </a:endParaRPr>
        </a:p>
      </dgm:t>
    </dgm:pt>
    <dgm:pt modelId="{F38C732A-FFFC-3740-B4BF-95FC128E284C}" type="sibTrans" cxnId="{1862E883-834C-AC49-8AE1-5D5A89D74FDC}">
      <dgm:prSet/>
      <dgm:spPr/>
      <dgm:t>
        <a:bodyPr/>
        <a:lstStyle/>
        <a:p>
          <a:endParaRPr lang="en-US">
            <a:ln w="3175">
              <a:solidFill>
                <a:schemeClr val="tx1"/>
              </a:solidFill>
            </a:ln>
          </a:endParaRPr>
        </a:p>
      </dgm:t>
    </dgm:pt>
    <dgm:pt modelId="{7A4474EA-FCCA-A14A-9FD5-22E193F3B593}" type="pres">
      <dgm:prSet presAssocID="{5538739B-6CA7-AE49-9886-1A872565633B}" presName="Name0" presStyleCnt="0">
        <dgm:presLayoutVars>
          <dgm:dir/>
          <dgm:resizeHandles val="exact"/>
        </dgm:presLayoutVars>
      </dgm:prSet>
      <dgm:spPr/>
    </dgm:pt>
    <dgm:pt modelId="{B9DBBB65-8737-6C40-BF22-7071B2A6895C}" type="pres">
      <dgm:prSet presAssocID="{23CC4C71-8580-CD47-B1C9-CCC4FA3CE40D}" presName="parTxOnly" presStyleLbl="node1" presStyleIdx="0" presStyleCnt="5">
        <dgm:presLayoutVars>
          <dgm:bulletEnabled val="1"/>
        </dgm:presLayoutVars>
      </dgm:prSet>
      <dgm:spPr/>
    </dgm:pt>
    <dgm:pt modelId="{5A5AF438-AB47-1543-9F95-5CE68402C92D}" type="pres">
      <dgm:prSet presAssocID="{A34204CC-6616-EA4C-B160-051EF4B89F80}" presName="parSpace" presStyleCnt="0"/>
      <dgm:spPr/>
    </dgm:pt>
    <dgm:pt modelId="{3C2D320B-4FAB-3948-8893-60610ACA12C0}" type="pres">
      <dgm:prSet presAssocID="{19E7A1CB-C447-1E4C-A102-CECB670C690D}" presName="parTxOnly" presStyleLbl="node1" presStyleIdx="1" presStyleCnt="5">
        <dgm:presLayoutVars>
          <dgm:bulletEnabled val="1"/>
        </dgm:presLayoutVars>
      </dgm:prSet>
      <dgm:spPr/>
    </dgm:pt>
    <dgm:pt modelId="{C7492624-D376-2745-98A5-51C5FAC67A6F}" type="pres">
      <dgm:prSet presAssocID="{CCD1A48D-2ED3-B248-A79C-F37C88055DC5}" presName="parSpace" presStyleCnt="0"/>
      <dgm:spPr/>
    </dgm:pt>
    <dgm:pt modelId="{21812892-C6A2-A844-BFBF-9D4E1B20EAF7}" type="pres">
      <dgm:prSet presAssocID="{3847BBE7-90A8-634F-9BD8-F74DE411A9F2}" presName="parTxOnly" presStyleLbl="node1" presStyleIdx="2" presStyleCnt="5">
        <dgm:presLayoutVars>
          <dgm:bulletEnabled val="1"/>
        </dgm:presLayoutVars>
      </dgm:prSet>
      <dgm:spPr/>
    </dgm:pt>
    <dgm:pt modelId="{4ED2EC51-49A8-1740-A3C3-17E93DE03DB7}" type="pres">
      <dgm:prSet presAssocID="{A2ACCA7E-AB5F-8645-A055-6FD4754C85E8}" presName="parSpace" presStyleCnt="0"/>
      <dgm:spPr/>
    </dgm:pt>
    <dgm:pt modelId="{A534C462-BE2E-6245-8637-69B98F7DC9B1}" type="pres">
      <dgm:prSet presAssocID="{19A88F96-62BA-B940-BBFA-D1C0FBA81767}" presName="parTxOnly" presStyleLbl="node1" presStyleIdx="3" presStyleCnt="5">
        <dgm:presLayoutVars>
          <dgm:bulletEnabled val="1"/>
        </dgm:presLayoutVars>
      </dgm:prSet>
      <dgm:spPr/>
    </dgm:pt>
    <dgm:pt modelId="{0927AA66-EF10-9E4D-A26C-2D95FA984593}" type="pres">
      <dgm:prSet presAssocID="{9158B523-E223-AB45-AAB6-D103401C9F08}" presName="parSpace" presStyleCnt="0"/>
      <dgm:spPr/>
    </dgm:pt>
    <dgm:pt modelId="{C4AF874D-41C0-8549-A5F2-12F9FBC76E60}" type="pres">
      <dgm:prSet presAssocID="{80C091FE-130A-5142-9C82-72C4755461D7}" presName="parTxOnly" presStyleLbl="node1" presStyleIdx="4" presStyleCnt="5">
        <dgm:presLayoutVars>
          <dgm:bulletEnabled val="1"/>
        </dgm:presLayoutVars>
      </dgm:prSet>
      <dgm:spPr/>
    </dgm:pt>
  </dgm:ptLst>
  <dgm:cxnLst>
    <dgm:cxn modelId="{A43E575B-3AB5-3C41-99DE-0C8C7646FD70}" type="presOf" srcId="{3847BBE7-90A8-634F-9BD8-F74DE411A9F2}" destId="{21812892-C6A2-A844-BFBF-9D4E1B20EAF7}" srcOrd="0" destOrd="0" presId="urn:microsoft.com/office/officeart/2005/8/layout/hChevron3"/>
    <dgm:cxn modelId="{5383CBA2-5020-9246-9ECF-0A655DE9E02B}" srcId="{5538739B-6CA7-AE49-9886-1A872565633B}" destId="{19A88F96-62BA-B940-BBFA-D1C0FBA81767}" srcOrd="3" destOrd="0" parTransId="{3A430523-6032-D144-8DE2-8586B4815466}" sibTransId="{9158B523-E223-AB45-AAB6-D103401C9F08}"/>
    <dgm:cxn modelId="{38A75323-930F-084E-B837-DD57A2752B5A}" srcId="{5538739B-6CA7-AE49-9886-1A872565633B}" destId="{3847BBE7-90A8-634F-9BD8-F74DE411A9F2}" srcOrd="2" destOrd="0" parTransId="{387A0148-D7F6-5347-8DA0-A5BB4FE419A8}" sibTransId="{A2ACCA7E-AB5F-8645-A055-6FD4754C85E8}"/>
    <dgm:cxn modelId="{1862E883-834C-AC49-8AE1-5D5A89D74FDC}" srcId="{5538739B-6CA7-AE49-9886-1A872565633B}" destId="{80C091FE-130A-5142-9C82-72C4755461D7}" srcOrd="4" destOrd="0" parTransId="{2F24FF89-2999-DA48-9D74-117C1F106B73}" sibTransId="{F38C732A-FFFC-3740-B4BF-95FC128E284C}"/>
    <dgm:cxn modelId="{FDCD737A-FBAC-AC49-9336-1DAA7102903E}" srcId="{5538739B-6CA7-AE49-9886-1A872565633B}" destId="{19E7A1CB-C447-1E4C-A102-CECB670C690D}" srcOrd="1" destOrd="0" parTransId="{0D8570C4-7DA7-4B4C-AEAE-4FDF2BAE5B70}" sibTransId="{CCD1A48D-2ED3-B248-A79C-F37C88055DC5}"/>
    <dgm:cxn modelId="{2A8F57E5-A4BD-264A-9F79-1A0C83F67F1E}" type="presOf" srcId="{19E7A1CB-C447-1E4C-A102-CECB670C690D}" destId="{3C2D320B-4FAB-3948-8893-60610ACA12C0}" srcOrd="0" destOrd="0" presId="urn:microsoft.com/office/officeart/2005/8/layout/hChevron3"/>
    <dgm:cxn modelId="{538307A2-8A00-B546-A20F-50D18E6E1FD1}" srcId="{5538739B-6CA7-AE49-9886-1A872565633B}" destId="{23CC4C71-8580-CD47-B1C9-CCC4FA3CE40D}" srcOrd="0" destOrd="0" parTransId="{25320C27-5090-F545-9836-DA89D44BF54D}" sibTransId="{A34204CC-6616-EA4C-B160-051EF4B89F80}"/>
    <dgm:cxn modelId="{A2899424-1ECC-A343-AFB9-8A58AF448DC7}" type="presOf" srcId="{80C091FE-130A-5142-9C82-72C4755461D7}" destId="{C4AF874D-41C0-8549-A5F2-12F9FBC76E60}" srcOrd="0" destOrd="0" presId="urn:microsoft.com/office/officeart/2005/8/layout/hChevron3"/>
    <dgm:cxn modelId="{14C6F3FD-9D91-9148-8C4C-BB08A792A59E}" type="presOf" srcId="{23CC4C71-8580-CD47-B1C9-CCC4FA3CE40D}" destId="{B9DBBB65-8737-6C40-BF22-7071B2A6895C}" srcOrd="0" destOrd="0" presId="urn:microsoft.com/office/officeart/2005/8/layout/hChevron3"/>
    <dgm:cxn modelId="{092B3F5F-003B-EC45-BC94-10BEEBA3C27A}" type="presOf" srcId="{5538739B-6CA7-AE49-9886-1A872565633B}" destId="{7A4474EA-FCCA-A14A-9FD5-22E193F3B593}" srcOrd="0" destOrd="0" presId="urn:microsoft.com/office/officeart/2005/8/layout/hChevron3"/>
    <dgm:cxn modelId="{FADE8CD7-FAB1-6941-A2F1-B6A3F8C6752D}" type="presOf" srcId="{19A88F96-62BA-B940-BBFA-D1C0FBA81767}" destId="{A534C462-BE2E-6245-8637-69B98F7DC9B1}" srcOrd="0" destOrd="0" presId="urn:microsoft.com/office/officeart/2005/8/layout/hChevron3"/>
    <dgm:cxn modelId="{B2BF7176-8FAD-F84B-AA5C-8E88CEC456A8}" type="presParOf" srcId="{7A4474EA-FCCA-A14A-9FD5-22E193F3B593}" destId="{B9DBBB65-8737-6C40-BF22-7071B2A6895C}" srcOrd="0" destOrd="0" presId="urn:microsoft.com/office/officeart/2005/8/layout/hChevron3"/>
    <dgm:cxn modelId="{1A778E58-C113-1E41-9286-8885E1201EF0}" type="presParOf" srcId="{7A4474EA-FCCA-A14A-9FD5-22E193F3B593}" destId="{5A5AF438-AB47-1543-9F95-5CE68402C92D}" srcOrd="1" destOrd="0" presId="urn:microsoft.com/office/officeart/2005/8/layout/hChevron3"/>
    <dgm:cxn modelId="{4A6FC2D7-D2BD-B641-9FC6-43B70FA3ADD2}" type="presParOf" srcId="{7A4474EA-FCCA-A14A-9FD5-22E193F3B593}" destId="{3C2D320B-4FAB-3948-8893-60610ACA12C0}" srcOrd="2" destOrd="0" presId="urn:microsoft.com/office/officeart/2005/8/layout/hChevron3"/>
    <dgm:cxn modelId="{0E9FEA02-E358-9248-96E0-933FD1615192}" type="presParOf" srcId="{7A4474EA-FCCA-A14A-9FD5-22E193F3B593}" destId="{C7492624-D376-2745-98A5-51C5FAC67A6F}" srcOrd="3" destOrd="0" presId="urn:microsoft.com/office/officeart/2005/8/layout/hChevron3"/>
    <dgm:cxn modelId="{4FA485F0-E41B-E744-819B-F5478492FA50}" type="presParOf" srcId="{7A4474EA-FCCA-A14A-9FD5-22E193F3B593}" destId="{21812892-C6A2-A844-BFBF-9D4E1B20EAF7}" srcOrd="4" destOrd="0" presId="urn:microsoft.com/office/officeart/2005/8/layout/hChevron3"/>
    <dgm:cxn modelId="{CE6F6747-DD6F-B249-9FB7-9F5CBED144BA}" type="presParOf" srcId="{7A4474EA-FCCA-A14A-9FD5-22E193F3B593}" destId="{4ED2EC51-49A8-1740-A3C3-17E93DE03DB7}" srcOrd="5" destOrd="0" presId="urn:microsoft.com/office/officeart/2005/8/layout/hChevron3"/>
    <dgm:cxn modelId="{45E83CE9-98FC-6949-9A4D-0D7111845D9B}" type="presParOf" srcId="{7A4474EA-FCCA-A14A-9FD5-22E193F3B593}" destId="{A534C462-BE2E-6245-8637-69B98F7DC9B1}" srcOrd="6" destOrd="0" presId="urn:microsoft.com/office/officeart/2005/8/layout/hChevron3"/>
    <dgm:cxn modelId="{08BB0F06-4015-C441-8223-5E49217BAC96}" type="presParOf" srcId="{7A4474EA-FCCA-A14A-9FD5-22E193F3B593}" destId="{0927AA66-EF10-9E4D-A26C-2D95FA984593}" srcOrd="7" destOrd="0" presId="urn:microsoft.com/office/officeart/2005/8/layout/hChevron3"/>
    <dgm:cxn modelId="{E4D9672D-DA0C-3F4B-813B-0F5533E836FC}" type="presParOf" srcId="{7A4474EA-FCCA-A14A-9FD5-22E193F3B593}" destId="{C4AF874D-41C0-8549-A5F2-12F9FBC76E60}" srcOrd="8" destOrd="0" presId="urn:microsoft.com/office/officeart/2005/8/layout/hChevron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BBB65-8737-6C40-BF22-7071B2A6895C}">
      <dsp:nvSpPr>
        <dsp:cNvPr id="0" name=""/>
        <dsp:cNvSpPr/>
      </dsp:nvSpPr>
      <dsp:spPr>
        <a:xfrm>
          <a:off x="1109" y="583630"/>
          <a:ext cx="2163697" cy="865478"/>
        </a:xfrm>
        <a:prstGeom prst="homePlate">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Retrieve Data</a:t>
          </a:r>
          <a:endParaRPr lang="en-US" sz="2000" kern="1200" dirty="0">
            <a:ln w="3175">
              <a:noFill/>
            </a:ln>
            <a:solidFill>
              <a:sysClr val="windowText" lastClr="000000"/>
            </a:solidFill>
            <a:latin typeface="Arial Narrow" charset="0"/>
            <a:ea typeface="Arial Narrow" charset="0"/>
            <a:cs typeface="Arial Narrow" charset="0"/>
          </a:endParaRPr>
        </a:p>
      </dsp:txBody>
      <dsp:txXfrm>
        <a:off x="1109" y="583630"/>
        <a:ext cx="1947328" cy="865478"/>
      </dsp:txXfrm>
    </dsp:sp>
    <dsp:sp modelId="{3C2D320B-4FAB-3948-8893-60610ACA12C0}">
      <dsp:nvSpPr>
        <dsp:cNvPr id="0" name=""/>
        <dsp:cNvSpPr/>
      </dsp:nvSpPr>
      <dsp:spPr>
        <a:xfrm>
          <a:off x="1732067" y="583630"/>
          <a:ext cx="2163697" cy="865478"/>
        </a:xfrm>
        <a:prstGeom prst="chevron">
          <a:avLst/>
        </a:prstGeom>
        <a:solidFill>
          <a:schemeClr val="accent2">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Data Wrangling</a:t>
          </a:r>
          <a:endParaRPr lang="en-US" sz="2000" kern="1200" dirty="0">
            <a:ln w="3175">
              <a:noFill/>
            </a:ln>
            <a:solidFill>
              <a:sysClr val="windowText" lastClr="000000"/>
            </a:solidFill>
            <a:latin typeface="Arial Narrow" charset="0"/>
            <a:ea typeface="Arial Narrow" charset="0"/>
            <a:cs typeface="Arial Narrow" charset="0"/>
          </a:endParaRPr>
        </a:p>
      </dsp:txBody>
      <dsp:txXfrm>
        <a:off x="2164806" y="583630"/>
        <a:ext cx="1298219" cy="865478"/>
      </dsp:txXfrm>
    </dsp:sp>
    <dsp:sp modelId="{21812892-C6A2-A844-BFBF-9D4E1B20EAF7}">
      <dsp:nvSpPr>
        <dsp:cNvPr id="0" name=""/>
        <dsp:cNvSpPr/>
      </dsp:nvSpPr>
      <dsp:spPr>
        <a:xfrm>
          <a:off x="3463024" y="583630"/>
          <a:ext cx="2163697" cy="865478"/>
        </a:xfrm>
        <a:prstGeom prst="chevron">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Visualization</a:t>
          </a:r>
          <a:endParaRPr lang="en-US" sz="2000" kern="1200" dirty="0">
            <a:ln w="3175">
              <a:noFill/>
            </a:ln>
            <a:solidFill>
              <a:sysClr val="windowText" lastClr="000000"/>
            </a:solidFill>
            <a:latin typeface="Arial Narrow" charset="0"/>
            <a:ea typeface="Arial Narrow" charset="0"/>
            <a:cs typeface="Arial Narrow" charset="0"/>
          </a:endParaRPr>
        </a:p>
      </dsp:txBody>
      <dsp:txXfrm>
        <a:off x="3895763" y="583630"/>
        <a:ext cx="1298219" cy="865478"/>
      </dsp:txXfrm>
    </dsp:sp>
    <dsp:sp modelId="{A534C462-BE2E-6245-8637-69B98F7DC9B1}">
      <dsp:nvSpPr>
        <dsp:cNvPr id="0" name=""/>
        <dsp:cNvSpPr/>
      </dsp:nvSpPr>
      <dsp:spPr>
        <a:xfrm>
          <a:off x="5193982" y="583630"/>
          <a:ext cx="2163697" cy="865478"/>
        </a:xfrm>
        <a:prstGeom prst="chevron">
          <a:avLst/>
        </a:prstGeom>
        <a:solidFill>
          <a:schemeClr val="accent2">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Relationship Analysis</a:t>
          </a:r>
          <a:endParaRPr lang="en-US" sz="2000" kern="1200" dirty="0">
            <a:ln w="3175">
              <a:noFill/>
            </a:ln>
            <a:solidFill>
              <a:sysClr val="windowText" lastClr="000000"/>
            </a:solidFill>
            <a:latin typeface="Arial Narrow" charset="0"/>
            <a:ea typeface="Arial Narrow" charset="0"/>
            <a:cs typeface="Arial Narrow" charset="0"/>
          </a:endParaRPr>
        </a:p>
      </dsp:txBody>
      <dsp:txXfrm>
        <a:off x="5626721" y="583630"/>
        <a:ext cx="1298219" cy="865478"/>
      </dsp:txXfrm>
    </dsp:sp>
    <dsp:sp modelId="{C4AF874D-41C0-8549-A5F2-12F9FBC76E60}">
      <dsp:nvSpPr>
        <dsp:cNvPr id="0" name=""/>
        <dsp:cNvSpPr/>
      </dsp:nvSpPr>
      <dsp:spPr>
        <a:xfrm>
          <a:off x="6924940" y="583630"/>
          <a:ext cx="2163697" cy="865478"/>
        </a:xfrm>
        <a:prstGeom prst="chevron">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Machine Learning</a:t>
          </a:r>
          <a:endParaRPr lang="en-US" sz="2000" kern="1200" dirty="0">
            <a:ln w="3175">
              <a:noFill/>
            </a:ln>
            <a:solidFill>
              <a:sysClr val="windowText" lastClr="000000"/>
            </a:solidFill>
            <a:latin typeface="Arial Narrow" charset="0"/>
            <a:ea typeface="Arial Narrow" charset="0"/>
            <a:cs typeface="Arial Narrow" charset="0"/>
          </a:endParaRPr>
        </a:p>
      </dsp:txBody>
      <dsp:txXfrm>
        <a:off x="7357679" y="583630"/>
        <a:ext cx="1298219" cy="86547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ED10B-5AAE-704E-B11E-17221DA5E209}" type="datetimeFigureOut">
              <a:rPr lang="en-US" smtClean="0"/>
              <a:t>3/4/19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F2479-C9A7-804D-A2FA-288244B04978}" type="slidenum">
              <a:rPr lang="en-US" smtClean="0"/>
              <a:t>‹#›</a:t>
            </a:fld>
            <a:endParaRPr lang="en-US"/>
          </a:p>
        </p:txBody>
      </p:sp>
    </p:spTree>
    <p:extLst>
      <p:ext uri="{BB962C8B-B14F-4D97-AF65-F5344CB8AC3E}">
        <p14:creationId xmlns:p14="http://schemas.microsoft.com/office/powerpoint/2010/main" val="114562764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F2479-C9A7-804D-A2FA-288244B04978}" type="slidenum">
              <a:rPr lang="en-US" smtClean="0"/>
              <a:t>1</a:t>
            </a:fld>
            <a:endParaRPr lang="en-US"/>
          </a:p>
        </p:txBody>
      </p:sp>
    </p:spTree>
    <p:extLst>
      <p:ext uri="{BB962C8B-B14F-4D97-AF65-F5344CB8AC3E}">
        <p14:creationId xmlns:p14="http://schemas.microsoft.com/office/powerpoint/2010/main" val="190742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28EA0-A508-9E4F-AA56-0B43C5866633}"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D28EA0-A508-9E4F-AA56-0B43C5866633}" type="datetimeFigureOut">
              <a:rPr lang="en-US" smtClean="0"/>
              <a:t>3/4/19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D28EA0-A508-9E4F-AA56-0B43C5866633}" type="datetimeFigureOut">
              <a:rPr lang="en-US" smtClean="0"/>
              <a:t>3/4/19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D28EA0-A508-9E4F-AA56-0B43C5866633}" type="datetimeFigureOut">
              <a:rPr lang="en-US" smtClean="0"/>
              <a:t>3/4/19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28EA0-A508-9E4F-AA56-0B43C5866633}" type="datetimeFigureOut">
              <a:rPr lang="en-US" smtClean="0"/>
              <a:t>3/4/19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28EA0-A508-9E4F-AA56-0B43C5866633}" type="datetimeFigureOut">
              <a:rPr lang="en-US" smtClean="0"/>
              <a:t>3/4/19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28EA0-A508-9E4F-AA56-0B43C5866633}" type="datetimeFigureOut">
              <a:rPr lang="en-US" smtClean="0"/>
              <a:t>3/4/19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4D28EA0-A508-9E4F-AA56-0B43C5866633}" type="datetimeFigureOut">
              <a:rPr lang="en-US" smtClean="0"/>
              <a:t>3/4/19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A873978-913E-5943-9B2F-FF55CBFB980D}" type="slidenum">
              <a:rPr lang="en-US" smtClean="0"/>
              <a:t>‹#›</a:t>
            </a:fld>
            <a:endParaRPr lang="en-US"/>
          </a:p>
        </p:txBody>
      </p:sp>
    </p:spTree>
    <p:extLst>
      <p:ext uri="{BB962C8B-B14F-4D97-AF65-F5344CB8AC3E}">
        <p14:creationId xmlns:p14="http://schemas.microsoft.com/office/powerpoint/2010/main" val="762118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diagramData" Target="../diagrams/data1.xml"/><Relationship Id="rId15" Type="http://schemas.openxmlformats.org/officeDocument/2006/relationships/diagramLayout" Target="../diagrams/layout1.xml"/><Relationship Id="rId16" Type="http://schemas.openxmlformats.org/officeDocument/2006/relationships/diagramQuickStyle" Target="../diagrams/quickStyle1.xml"/><Relationship Id="rId17" Type="http://schemas.openxmlformats.org/officeDocument/2006/relationships/diagramColors" Target="../diagrams/colors1.xml"/><Relationship Id="rId18" Type="http://schemas.microsoft.com/office/2007/relationships/diagramDrawing" Target="../diagrams/drawing1.xml"/><Relationship Id="rId19" Type="http://schemas.openxmlformats.org/officeDocument/2006/relationships/image" Target="../media/image12.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a:extLst>
              <a:ext uri="{FF2B5EF4-FFF2-40B4-BE49-F238E27FC236}">
                <a16:creationId xmlns="" xmlns:a16="http://schemas.microsoft.com/office/drawing/2014/main" id="{338DE486-FBD6-4E5F-9A9E-29A087D3C98D}"/>
              </a:ext>
            </a:extLst>
          </p:cNvPr>
          <p:cNvSpPr txBox="1">
            <a:spLocks noChangeArrowheads="1"/>
          </p:cNvSpPr>
          <p:nvPr/>
        </p:nvSpPr>
        <p:spPr bwMode="auto">
          <a:xfrm>
            <a:off x="11887202" y="1381076"/>
            <a:ext cx="20116800" cy="14287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6000" b="0" i="0" u="none" strike="noStrike" cap="none" normalizeH="0" baseline="0" dirty="0">
                <a:ln>
                  <a:noFill/>
                </a:ln>
                <a:solidFill>
                  <a:srgbClr val="000000"/>
                </a:solidFill>
                <a:effectLst/>
                <a:latin typeface="Arial Rounded MT Bold" charset="0"/>
                <a:ea typeface="Arial Rounded MT Bold" charset="0"/>
                <a:cs typeface="Arial Rounded MT Bold" charset="0"/>
              </a:rPr>
              <a:t>Analyzing Crime Statistics for Smart City Applications</a:t>
            </a:r>
            <a:endParaRPr kumimoji="0" lang="en-US" altLang="en-US" sz="6000" b="0" i="0" u="none" strike="noStrike" cap="none" normalizeH="0" baseline="0" dirty="0">
              <a:ln>
                <a:noFill/>
              </a:ln>
              <a:solidFill>
                <a:schemeClr val="tx1"/>
              </a:solidFill>
              <a:effectLst/>
              <a:latin typeface="Arial Rounded MT Bold" charset="0"/>
              <a:ea typeface="Arial Rounded MT Bold" charset="0"/>
              <a:cs typeface="Arial Rounded MT Bold" charset="0"/>
            </a:endParaRPr>
          </a:p>
        </p:txBody>
      </p:sp>
      <p:cxnSp>
        <p:nvCxnSpPr>
          <p:cNvPr id="10" name="AutoShape 3">
            <a:extLst>
              <a:ext uri="{FF2B5EF4-FFF2-40B4-BE49-F238E27FC236}">
                <a16:creationId xmlns="" xmlns:a16="http://schemas.microsoft.com/office/drawing/2014/main" id="{C272C5B4-D9FA-4D29-A26F-19567F8C0291}"/>
              </a:ext>
            </a:extLst>
          </p:cNvPr>
          <p:cNvCxnSpPr>
            <a:cxnSpLocks noChangeShapeType="1"/>
          </p:cNvCxnSpPr>
          <p:nvPr/>
        </p:nvCxnSpPr>
        <p:spPr bwMode="auto">
          <a:xfrm>
            <a:off x="11885239" y="927511"/>
            <a:ext cx="20116800" cy="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 name="AutoShape 4">
            <a:extLst>
              <a:ext uri="{FF2B5EF4-FFF2-40B4-BE49-F238E27FC236}">
                <a16:creationId xmlns="" xmlns:a16="http://schemas.microsoft.com/office/drawing/2014/main" id="{12071137-68A0-424C-BB9B-4C1CD7E8851E}"/>
              </a:ext>
            </a:extLst>
          </p:cNvPr>
          <p:cNvCxnSpPr>
            <a:cxnSpLocks noChangeShapeType="1"/>
          </p:cNvCxnSpPr>
          <p:nvPr/>
        </p:nvCxnSpPr>
        <p:spPr bwMode="auto">
          <a:xfrm>
            <a:off x="11891956" y="3156361"/>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2" name="Text Box 5">
            <a:extLst>
              <a:ext uri="{FF2B5EF4-FFF2-40B4-BE49-F238E27FC236}">
                <a16:creationId xmlns="" xmlns:a16="http://schemas.microsoft.com/office/drawing/2014/main" id="{7BBA64C7-4EE3-40EC-8BE8-D93E14DF6FD1}"/>
              </a:ext>
            </a:extLst>
          </p:cNvPr>
          <p:cNvSpPr txBox="1">
            <a:spLocks noChangeArrowheads="1"/>
          </p:cNvSpPr>
          <p:nvPr/>
        </p:nvSpPr>
        <p:spPr bwMode="auto">
          <a:xfrm>
            <a:off x="18432705" y="2648967"/>
            <a:ext cx="7081290" cy="1028700"/>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smtClean="0">
                <a:ln>
                  <a:noFill/>
                </a:ln>
                <a:solidFill>
                  <a:srgbClr val="3F3F3F"/>
                </a:solidFill>
                <a:effectLst/>
                <a:latin typeface="Arial Rounded MT Bold" panose="020F0704030504030204" pitchFamily="34" charset="0"/>
              </a:rPr>
              <a:t>Varshini Selvadurai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TextBox 31">
            <a:extLst>
              <a:ext uri="{FF2B5EF4-FFF2-40B4-BE49-F238E27FC236}">
                <a16:creationId xmlns="" xmlns:a16="http://schemas.microsoft.com/office/drawing/2014/main" id="{EDE0F50E-2F95-4A34-A6D2-30A563198C5E}"/>
              </a:ext>
            </a:extLst>
          </p:cNvPr>
          <p:cNvSpPr txBox="1"/>
          <p:nvPr/>
        </p:nvSpPr>
        <p:spPr>
          <a:xfrm>
            <a:off x="5493362" y="16724589"/>
            <a:ext cx="4572000" cy="10688760"/>
          </a:xfrm>
          <a:prstGeom prst="rect">
            <a:avLst/>
          </a:prstGeom>
          <a:noFill/>
        </p:spPr>
        <p:txBody>
          <a:bodyPr wrap="square" rtlCol="0">
            <a:spAutoFit/>
          </a:bodyPr>
          <a:lstStyle/>
          <a:p>
            <a:pPr algn="ctr"/>
            <a:r>
              <a:rPr lang="en-US" altLang="en-US" sz="2800" dirty="0">
                <a:solidFill>
                  <a:srgbClr val="000000"/>
                </a:solidFill>
                <a:latin typeface="Arial Narrow" panose="020B0606020202030204" pitchFamily="34" charset="0"/>
                <a:cs typeface="Times New Roman" panose="02020603050405020304" pitchFamily="18" charset="0"/>
              </a:rPr>
              <a:t>Montgomery County is the most populated and economically well-off county in Maryland. Although Montgomery County is not a smart community with sensors to collect and store data, the county has public records of data that could be used to analyze county statistics. Using machine learning techniques to analyze the crime data, relationships can be found between crime and zip codes. These relationships can help determine future crime </a:t>
            </a:r>
            <a:r>
              <a:rPr lang="en-US" altLang="en-US" sz="2800" dirty="0" smtClean="0">
                <a:solidFill>
                  <a:srgbClr val="000000"/>
                </a:solidFill>
                <a:latin typeface="Arial Narrow" panose="020B0606020202030204" pitchFamily="34" charset="0"/>
                <a:cs typeface="Times New Roman" panose="02020603050405020304" pitchFamily="18" charset="0"/>
              </a:rPr>
              <a:t>patterns and trends </a:t>
            </a:r>
            <a:r>
              <a:rPr lang="en-US" altLang="en-US" sz="2800" dirty="0">
                <a:solidFill>
                  <a:srgbClr val="000000"/>
                </a:solidFill>
                <a:latin typeface="Arial Narrow" panose="020B0606020202030204" pitchFamily="34" charset="0"/>
                <a:cs typeface="Times New Roman" panose="02020603050405020304" pitchFamily="18" charset="0"/>
              </a:rPr>
              <a:t>found can help allocate the necessary resources in zip codes with higher crimes rates and prevent crime. With such information Montgomery county can</a:t>
            </a:r>
          </a:p>
          <a:p>
            <a:pPr algn="ctr"/>
            <a:r>
              <a:rPr lang="en-US" altLang="en-US" sz="2800" dirty="0">
                <a:solidFill>
                  <a:srgbClr val="000000"/>
                </a:solidFill>
                <a:latin typeface="Arial Narrow" panose="020B0606020202030204" pitchFamily="34" charset="0"/>
                <a:cs typeface="Times New Roman" panose="02020603050405020304" pitchFamily="18" charset="0"/>
              </a:rPr>
              <a:t>become a smarter community. </a:t>
            </a:r>
            <a:r>
              <a:rPr lang="en-US" altLang="en-US" sz="2800" dirty="0">
                <a:latin typeface="Arial Narrow" panose="020B0606020202030204" pitchFamily="34" charset="0"/>
              </a:rPr>
              <a:t/>
            </a:r>
            <a:br>
              <a:rPr lang="en-US" altLang="en-US" sz="2800" dirty="0">
                <a:latin typeface="Arial Narrow" panose="020B0606020202030204" pitchFamily="34" charset="0"/>
              </a:rPr>
            </a:br>
            <a:endParaRPr lang="en-US" altLang="en-US" sz="2800" dirty="0">
              <a:latin typeface="Arial Narrow" panose="020B0606020202030204" pitchFamily="34" charset="0"/>
            </a:endParaRPr>
          </a:p>
          <a:p>
            <a:pPr algn="ctr"/>
            <a:endParaRPr lang="en-US" dirty="0"/>
          </a:p>
        </p:txBody>
      </p:sp>
      <p:sp>
        <p:nvSpPr>
          <p:cNvPr id="96" name="TextBox 95"/>
          <p:cNvSpPr txBox="1"/>
          <p:nvPr/>
        </p:nvSpPr>
        <p:spPr>
          <a:xfrm>
            <a:off x="921659" y="14882551"/>
            <a:ext cx="9142491" cy="1828800"/>
          </a:xfrm>
          <a:prstGeom prst="rect">
            <a:avLst/>
          </a:prstGeom>
          <a:solidFill>
            <a:schemeClr val="accent2">
              <a:lumMod val="60000"/>
              <a:lumOff val="40000"/>
            </a:schemeClr>
          </a:solidFill>
          <a:ln>
            <a:noFill/>
          </a:ln>
        </p:spPr>
        <p:txBody>
          <a:bodyPr wrap="square" rtlCol="0">
            <a:spAutoFit/>
          </a:bodyPr>
          <a:lstStyle/>
          <a:p>
            <a:endParaRPr lang="en-US"/>
          </a:p>
        </p:txBody>
      </p:sp>
      <p:cxnSp>
        <p:nvCxnSpPr>
          <p:cNvPr id="28" name="AutoShape 4">
            <a:extLst>
              <a:ext uri="{FF2B5EF4-FFF2-40B4-BE49-F238E27FC236}">
                <a16:creationId xmlns="" xmlns:a16="http://schemas.microsoft.com/office/drawing/2014/main" id="{1E99B020-73F6-4A1A-BC65-D2F0F5F836C1}"/>
              </a:ext>
            </a:extLst>
          </p:cNvPr>
          <p:cNvCxnSpPr>
            <a:cxnSpLocks noChangeShapeType="1"/>
          </p:cNvCxnSpPr>
          <p:nvPr/>
        </p:nvCxnSpPr>
        <p:spPr bwMode="auto">
          <a:xfrm>
            <a:off x="927250" y="14169561"/>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30" name="TextBox 29">
            <a:extLst>
              <a:ext uri="{FF2B5EF4-FFF2-40B4-BE49-F238E27FC236}">
                <a16:creationId xmlns="" xmlns:a16="http://schemas.microsoft.com/office/drawing/2014/main" id="{5014CBEE-6735-4B69-AE63-ED4A07E3FC0F}"/>
              </a:ext>
            </a:extLst>
          </p:cNvPr>
          <p:cNvSpPr txBox="1"/>
          <p:nvPr/>
        </p:nvSpPr>
        <p:spPr>
          <a:xfrm>
            <a:off x="2822372" y="13752862"/>
            <a:ext cx="5320845"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INTRODUCTION</a:t>
            </a:r>
            <a:endParaRPr lang="en-US" sz="4800" dirty="0">
              <a:latin typeface="Arial Rounded MT Bold" panose="020F0704030504030204" pitchFamily="34" charset="0"/>
            </a:endParaRPr>
          </a:p>
        </p:txBody>
      </p:sp>
      <p:cxnSp>
        <p:nvCxnSpPr>
          <p:cNvPr id="33" name="AutoShape 4">
            <a:extLst>
              <a:ext uri="{FF2B5EF4-FFF2-40B4-BE49-F238E27FC236}">
                <a16:creationId xmlns="" xmlns:a16="http://schemas.microsoft.com/office/drawing/2014/main" id="{1282F4C8-3FC3-4155-929E-49F02569D39C}"/>
              </a:ext>
            </a:extLst>
          </p:cNvPr>
          <p:cNvCxnSpPr>
            <a:cxnSpLocks noChangeShapeType="1"/>
          </p:cNvCxnSpPr>
          <p:nvPr/>
        </p:nvCxnSpPr>
        <p:spPr bwMode="auto">
          <a:xfrm>
            <a:off x="922665" y="15788346"/>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34" name="TextBox 33">
            <a:extLst>
              <a:ext uri="{FF2B5EF4-FFF2-40B4-BE49-F238E27FC236}">
                <a16:creationId xmlns="" xmlns:a16="http://schemas.microsoft.com/office/drawing/2014/main" id="{6B1484D9-A243-47EF-9B1A-D9E38AD9FC67}"/>
              </a:ext>
            </a:extLst>
          </p:cNvPr>
          <p:cNvSpPr txBox="1"/>
          <p:nvPr/>
        </p:nvSpPr>
        <p:spPr>
          <a:xfrm>
            <a:off x="1795591" y="15289420"/>
            <a:ext cx="2850540" cy="1015663"/>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Smart Communities</a:t>
            </a:r>
          </a:p>
        </p:txBody>
      </p:sp>
      <p:sp>
        <p:nvSpPr>
          <p:cNvPr id="35" name="TextBox 34">
            <a:extLst>
              <a:ext uri="{FF2B5EF4-FFF2-40B4-BE49-F238E27FC236}">
                <a16:creationId xmlns="" xmlns:a16="http://schemas.microsoft.com/office/drawing/2014/main" id="{58C700D0-5F58-4BF4-A1DB-93D64F8FECC3}"/>
              </a:ext>
            </a:extLst>
          </p:cNvPr>
          <p:cNvSpPr txBox="1"/>
          <p:nvPr/>
        </p:nvSpPr>
        <p:spPr>
          <a:xfrm>
            <a:off x="6521806" y="15274919"/>
            <a:ext cx="2565830" cy="1015663"/>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Montgomery County</a:t>
            </a:r>
          </a:p>
        </p:txBody>
      </p:sp>
      <p:sp>
        <p:nvSpPr>
          <p:cNvPr id="97" name="TextBox 96">
            <a:extLst>
              <a:ext uri="{FF2B5EF4-FFF2-40B4-BE49-F238E27FC236}">
                <a16:creationId xmlns="" xmlns:a16="http://schemas.microsoft.com/office/drawing/2014/main" id="{EDE0F50E-2F95-4A34-A6D2-30A563198C5E}"/>
              </a:ext>
            </a:extLst>
          </p:cNvPr>
          <p:cNvSpPr txBox="1"/>
          <p:nvPr/>
        </p:nvSpPr>
        <p:spPr>
          <a:xfrm>
            <a:off x="929136" y="16745031"/>
            <a:ext cx="4572000" cy="13018949"/>
          </a:xfrm>
          <a:prstGeom prst="rect">
            <a:avLst/>
          </a:prstGeom>
          <a:noFill/>
        </p:spPr>
        <p:txBody>
          <a:bodyPr wrap="square" rtlCol="0">
            <a:spAutoFit/>
          </a:bodyPr>
          <a:lstStyle/>
          <a:p>
            <a:pPr algn="ctr" defTabSz="91440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Technological advancements lead to a safer and smarter world. The Internet of Things (</a:t>
            </a:r>
            <a:r>
              <a:rPr kumimoji="0" lang="en-US" altLang="en-US" sz="2800" b="0" i="0" u="none" strike="noStrike" cap="none" normalizeH="0" baseline="0" dirty="0" err="1" smtClean="0">
                <a:ln>
                  <a:noFill/>
                </a:ln>
                <a:solidFill>
                  <a:srgbClr val="000000"/>
                </a:solidFill>
                <a:effectLst/>
                <a:latin typeface="Arial Narrow" panose="020B0606020202030204" pitchFamily="34" charset="0"/>
                <a:cs typeface="Times New Roman" panose="02020603050405020304" pitchFamily="18" charset="0"/>
              </a:rPr>
              <a:t>IoT</a:t>
            </a: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 is a network of devices such as sensors and software that share information with each other to create a dynamic system that can be used in smart cities. Smart cities are urban areas that use electronically collected data to interpret and analyze similarities in data that can be used to improve city resources, services and predict future patterns. This data can range from energy usage, traffic</a:t>
            </a:r>
            <a:r>
              <a:rPr kumimoji="0" lang="en-US" altLang="en-US" sz="2800" b="0" i="0" u="none" strike="noStrike" cap="none" normalizeH="0" dirty="0" smtClean="0">
                <a:ln>
                  <a:noFill/>
                </a:ln>
                <a:solidFill>
                  <a:srgbClr val="000000"/>
                </a:solidFill>
                <a:effectLst/>
                <a:latin typeface="Arial Narrow" panose="020B0606020202030204" pitchFamily="34" charset="0"/>
                <a:cs typeface="Times New Roman" panose="02020603050405020304" pitchFamily="18" charset="0"/>
              </a:rPr>
              <a:t> </a:t>
            </a: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to environmental data. </a:t>
            </a:r>
          </a:p>
          <a:p>
            <a:pPr algn="ctr" defTabSz="914400" eaLnBrk="0" fontAlgn="base" hangingPunct="0">
              <a:spcBef>
                <a:spcPct val="0"/>
              </a:spcBef>
              <a:spcAft>
                <a:spcPct val="0"/>
              </a:spcAft>
            </a:pPr>
            <a:endParaRPr lang="en-US" altLang="en-US" sz="2800" dirty="0" smtClean="0">
              <a:solidFill>
                <a:srgbClr val="000000"/>
              </a:solidFill>
              <a:latin typeface="Arial Narrow" panose="020B0606020202030204" pitchFamily="34" charset="0"/>
              <a:cs typeface="Times New Roman" panose="02020603050405020304" pitchFamily="18" charset="0"/>
            </a:endParaRPr>
          </a:p>
          <a:p>
            <a:pPr algn="ctr" defTabSz="914400" eaLnBrk="0" fontAlgn="base" hangingPunct="0">
              <a:spcBef>
                <a:spcPct val="0"/>
              </a:spcBef>
              <a:spcAft>
                <a:spcPct val="0"/>
              </a:spcAft>
            </a:pPr>
            <a:r>
              <a:rPr lang="en-US" sz="2800" dirty="0" smtClean="0">
                <a:latin typeface="Arial Narrow" panose="020B0606020202030204" pitchFamily="34" charset="0"/>
              </a:rPr>
              <a:t>An effective community should know how resources should be spread throughout the community. For this reason unconventionally researched data such as crime should be looked at to determine the spread of police stations and officers. Effectively distributing resources will save money and time for the county.</a:t>
            </a: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p:txBody>
      </p:sp>
      <p:sp>
        <p:nvSpPr>
          <p:cNvPr id="105" name="TextBox 104">
            <a:extLst>
              <a:ext uri="{FF2B5EF4-FFF2-40B4-BE49-F238E27FC236}">
                <a16:creationId xmlns="" xmlns:a16="http://schemas.microsoft.com/office/drawing/2014/main" id="{EDE0F50E-2F95-4A34-A6D2-30A563198C5E}"/>
              </a:ext>
            </a:extLst>
          </p:cNvPr>
          <p:cNvSpPr txBox="1"/>
          <p:nvPr/>
        </p:nvSpPr>
        <p:spPr>
          <a:xfrm>
            <a:off x="11975181" y="4793274"/>
            <a:ext cx="9095313" cy="954107"/>
          </a:xfrm>
          <a:prstGeom prst="rect">
            <a:avLst/>
          </a:prstGeom>
          <a:noFill/>
        </p:spPr>
        <p:txBody>
          <a:bodyPr wrap="square" rtlCol="0">
            <a:spAutoFit/>
          </a:bodyPr>
          <a:lstStyle/>
          <a:p>
            <a:r>
              <a:rPr lang="en-US" sz="2800" dirty="0" smtClean="0">
                <a:latin typeface="Arial Narrow" charset="0"/>
                <a:ea typeface="Arial Narrow" charset="0"/>
                <a:cs typeface="Arial Narrow" charset="0"/>
              </a:rPr>
              <a:t/>
            </a:r>
            <a:br>
              <a:rPr lang="en-US" sz="2800" dirty="0" smtClean="0">
                <a:latin typeface="Arial Narrow" charset="0"/>
                <a:ea typeface="Arial Narrow" charset="0"/>
                <a:cs typeface="Arial Narrow" charset="0"/>
              </a:rPr>
            </a:br>
            <a:endParaRPr kumimoji="0" lang="en-US" altLang="en-US" sz="2800" b="0" i="0" u="none" strike="noStrike" cap="none" normalizeH="0" baseline="0" dirty="0" smtClean="0">
              <a:ln>
                <a:noFill/>
              </a:ln>
              <a:solidFill>
                <a:schemeClr val="tx1"/>
              </a:solidFill>
              <a:effectLst/>
              <a:latin typeface="Arial Narrow" charset="0"/>
              <a:ea typeface="Arial Narrow" charset="0"/>
              <a:cs typeface="Arial Narrow" charset="0"/>
            </a:endParaRPr>
          </a:p>
        </p:txBody>
      </p:sp>
      <p:cxnSp>
        <p:nvCxnSpPr>
          <p:cNvPr id="109" name="AutoShape 4">
            <a:extLst>
              <a:ext uri="{FF2B5EF4-FFF2-40B4-BE49-F238E27FC236}">
                <a16:creationId xmlns="" xmlns:a16="http://schemas.microsoft.com/office/drawing/2014/main" id="{1E99B020-73F6-4A1A-BC65-D2F0F5F836C1}"/>
              </a:ext>
            </a:extLst>
          </p:cNvPr>
          <p:cNvCxnSpPr>
            <a:cxnSpLocks noChangeShapeType="1"/>
          </p:cNvCxnSpPr>
          <p:nvPr/>
        </p:nvCxnSpPr>
        <p:spPr bwMode="auto">
          <a:xfrm>
            <a:off x="921340" y="3149710"/>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10" name="TextBox 109">
            <a:extLst>
              <a:ext uri="{FF2B5EF4-FFF2-40B4-BE49-F238E27FC236}">
                <a16:creationId xmlns="" xmlns:a16="http://schemas.microsoft.com/office/drawing/2014/main" id="{5014CBEE-6735-4B69-AE63-ED4A07E3FC0F}"/>
              </a:ext>
            </a:extLst>
          </p:cNvPr>
          <p:cNvSpPr txBox="1"/>
          <p:nvPr/>
        </p:nvSpPr>
        <p:spPr>
          <a:xfrm>
            <a:off x="2828037" y="2720311"/>
            <a:ext cx="5320845"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ABSTRACT</a:t>
            </a:r>
            <a:endParaRPr lang="en-US" sz="4800" dirty="0">
              <a:latin typeface="Arial Rounded MT Bold" panose="020F0704030504030204" pitchFamily="34" charset="0"/>
            </a:endParaRPr>
          </a:p>
        </p:txBody>
      </p:sp>
      <p:sp>
        <p:nvSpPr>
          <p:cNvPr id="115" name="Rectangle 114"/>
          <p:cNvSpPr/>
          <p:nvPr/>
        </p:nvSpPr>
        <p:spPr>
          <a:xfrm>
            <a:off x="921426" y="3847716"/>
            <a:ext cx="9131235" cy="9571851"/>
          </a:xfrm>
          <a:prstGeom prst="rect">
            <a:avLst/>
          </a:prstGeom>
          <a:solidFill>
            <a:schemeClr val="accent2">
              <a:lumMod val="60000"/>
              <a:lumOff val="40000"/>
            </a:schemeClr>
          </a:solidFill>
        </p:spPr>
        <p:txBody>
          <a:bodyPr wrap="square">
            <a:spAutoFit/>
          </a:bodyPr>
          <a:lstStyle/>
          <a:p>
            <a:pPr algn="ctr" fontAlgn="base"/>
            <a:r>
              <a:rPr lang="en-US" sz="2800" dirty="0" smtClean="0">
                <a:latin typeface="Arial Narrow" charset="0"/>
                <a:ea typeface="Arial Narrow" charset="0"/>
                <a:cs typeface="Arial Narrow" charset="0"/>
              </a:rPr>
              <a:t>Modern cities and communities are not as effective as they could be with their services. Although a vast amount of data is collected, it isn’t utilized to distribute resources effectively. A smart community is capable of managing its resources and services solely based on data collected by sensors throughout the community. Montgomery County, MD is one of the richest counties in the United States, but it is not currently a smart community. However, data collected within the community can help make Montgomery County smarter without the use of sensors. This project presents an analysis of possible predictors of crime based on Montgomery County’s recorded crime incident database. The crime data was expected to have both daily and weekly temporal trends and high positive correlations with spatial quantities such as average house prices and urbanity. Additionally, it was hypothesized that a relationship between crime in multiple zip codes could be used to predict future crime frequencies in those zip codes. Using evidence from various data analysis methods and machine learning techniques, it was found that the crime data in Montgomery County has a weekly and daily seasonality, is correlated to the level of urbanity, and that crime in certain zip codes can help predict crime in others. This project opens an avenue for further research regarding the crime patterns. In the future, these patterns can be exploited to create a safer county.</a:t>
            </a:r>
            <a:endParaRPr lang="en-US" sz="2800" dirty="0">
              <a:latin typeface="Arial Narrow" charset="0"/>
              <a:ea typeface="Arial Narrow" charset="0"/>
              <a:cs typeface="Arial Narrow" charset="0"/>
            </a:endParaRPr>
          </a:p>
        </p:txBody>
      </p:sp>
      <p:pic>
        <p:nvPicPr>
          <p:cNvPr id="48" name="Picture 47"/>
          <p:cNvPicPr>
            <a:picLocks noChangeAspect="1"/>
          </p:cNvPicPr>
          <p:nvPr/>
        </p:nvPicPr>
        <p:blipFill rotWithShape="1">
          <a:blip r:embed="rId3">
            <a:extLst>
              <a:ext uri="{28A0092B-C50C-407E-A947-70E740481C1C}">
                <a14:useLocalDpi xmlns:a14="http://schemas.microsoft.com/office/drawing/2010/main" val="0"/>
              </a:ext>
            </a:extLst>
          </a:blip>
          <a:srcRect l="5224" t="11229" r="5382" b="3408"/>
          <a:stretch/>
        </p:blipFill>
        <p:spPr>
          <a:xfrm>
            <a:off x="5653886" y="26216775"/>
            <a:ext cx="4315002" cy="2847410"/>
          </a:xfrm>
          <a:prstGeom prst="rect">
            <a:avLst/>
          </a:prstGeom>
        </p:spPr>
      </p:pic>
      <p:sp>
        <p:nvSpPr>
          <p:cNvPr id="49" name="TextBox 48"/>
          <p:cNvSpPr txBox="1"/>
          <p:nvPr/>
        </p:nvSpPr>
        <p:spPr>
          <a:xfrm>
            <a:off x="9590272" y="25830238"/>
            <a:ext cx="435841" cy="307777"/>
          </a:xfrm>
          <a:prstGeom prst="rect">
            <a:avLst/>
          </a:prstGeom>
          <a:noFill/>
        </p:spPr>
        <p:txBody>
          <a:bodyPr wrap="square" rtlCol="0">
            <a:spAutoFit/>
          </a:bodyPr>
          <a:lstStyle/>
          <a:p>
            <a:r>
              <a:rPr lang="en-US" sz="1400" dirty="0">
                <a:latin typeface="Arial Narrow" charset="0"/>
                <a:ea typeface="Arial Narrow" charset="0"/>
                <a:cs typeface="Arial Narrow" charset="0"/>
              </a:rPr>
              <a:t>[1]</a:t>
            </a:r>
          </a:p>
        </p:txBody>
      </p:sp>
      <p:sp>
        <p:nvSpPr>
          <p:cNvPr id="140" name="TextBox 139"/>
          <p:cNvSpPr txBox="1"/>
          <p:nvPr/>
        </p:nvSpPr>
        <p:spPr>
          <a:xfrm>
            <a:off x="11902372" y="3858685"/>
            <a:ext cx="20116800" cy="1828800"/>
          </a:xfrm>
          <a:prstGeom prst="rect">
            <a:avLst/>
          </a:prstGeom>
          <a:solidFill>
            <a:schemeClr val="accent2">
              <a:lumMod val="60000"/>
              <a:lumOff val="40000"/>
            </a:schemeClr>
          </a:solidFill>
          <a:ln>
            <a:noFill/>
          </a:ln>
        </p:spPr>
        <p:txBody>
          <a:bodyPr wrap="square" rtlCol="0">
            <a:spAutoFit/>
          </a:bodyPr>
          <a:lstStyle/>
          <a:p>
            <a:endParaRPr lang="en-US"/>
          </a:p>
        </p:txBody>
      </p:sp>
      <p:cxnSp>
        <p:nvCxnSpPr>
          <p:cNvPr id="138" name="AutoShape 4">
            <a:extLst>
              <a:ext uri="{FF2B5EF4-FFF2-40B4-BE49-F238E27FC236}">
                <a16:creationId xmlns="" xmlns:a16="http://schemas.microsoft.com/office/drawing/2014/main" id="{64BE47E1-6BD6-40A5-A460-378308C68474}"/>
              </a:ext>
            </a:extLst>
          </p:cNvPr>
          <p:cNvCxnSpPr>
            <a:cxnSpLocks noChangeShapeType="1"/>
          </p:cNvCxnSpPr>
          <p:nvPr/>
        </p:nvCxnSpPr>
        <p:spPr bwMode="auto">
          <a:xfrm>
            <a:off x="11887584" y="4771489"/>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41" name="TextBox 140">
            <a:extLst>
              <a:ext uri="{FF2B5EF4-FFF2-40B4-BE49-F238E27FC236}">
                <a16:creationId xmlns="" xmlns:a16="http://schemas.microsoft.com/office/drawing/2014/main" id="{58C700D0-5F58-4BF4-A1DB-93D64F8FECC3}"/>
              </a:ext>
            </a:extLst>
          </p:cNvPr>
          <p:cNvSpPr txBox="1"/>
          <p:nvPr/>
        </p:nvSpPr>
        <p:spPr>
          <a:xfrm>
            <a:off x="18890652" y="4487346"/>
            <a:ext cx="6142807" cy="553998"/>
          </a:xfrm>
          <a:prstGeom prst="rect">
            <a:avLst/>
          </a:prstGeom>
          <a:solidFill>
            <a:schemeClr val="accent2">
              <a:lumMod val="60000"/>
              <a:lumOff val="40000"/>
            </a:schemeClr>
          </a:solidFill>
        </p:spPr>
        <p:txBody>
          <a:bodyPr wrap="square" rtlCol="0">
            <a:spAutoFit/>
          </a:bodyPr>
          <a:lstStyle/>
          <a:p>
            <a:pPr algn="ctr"/>
            <a:r>
              <a:rPr lang="en-US" sz="3000" dirty="0" smtClean="0">
                <a:latin typeface="Arial Rounded MT Bold" panose="020F0704030504030204" pitchFamily="34" charset="0"/>
              </a:rPr>
              <a:t>Retrieve Data &amp; Data Wrangling</a:t>
            </a:r>
            <a:endParaRPr lang="en-US" sz="3000" dirty="0">
              <a:latin typeface="Arial Rounded MT Bold" panose="020F0704030504030204" pitchFamily="34" charset="0"/>
            </a:endParaRPr>
          </a:p>
        </p:txBody>
      </p:sp>
      <p:graphicFrame>
        <p:nvGraphicFramePr>
          <p:cNvPr id="145" name="Table 144"/>
          <p:cNvGraphicFramePr>
            <a:graphicFrameLocks noGrp="1"/>
          </p:cNvGraphicFramePr>
          <p:nvPr>
            <p:extLst>
              <p:ext uri="{D42A27DB-BD31-4B8C-83A1-F6EECF244321}">
                <p14:modId xmlns:p14="http://schemas.microsoft.com/office/powerpoint/2010/main" val="1658762991"/>
              </p:ext>
            </p:extLst>
          </p:nvPr>
        </p:nvGraphicFramePr>
        <p:xfrm>
          <a:off x="19427324" y="5846947"/>
          <a:ext cx="11060753" cy="2904438"/>
        </p:xfrm>
        <a:graphic>
          <a:graphicData uri="http://schemas.openxmlformats.org/drawingml/2006/table">
            <a:tbl>
              <a:tblPr bandRow="1">
                <a:tableStyleId>{72833802-FEF1-4C79-8D5D-14CF1EAF98D9}</a:tableStyleId>
              </a:tblPr>
              <a:tblGrid>
                <a:gridCol w="3535000"/>
                <a:gridCol w="4490357"/>
                <a:gridCol w="3035396"/>
              </a:tblGrid>
              <a:tr h="526998">
                <a:tc>
                  <a:txBody>
                    <a:bodyPr/>
                    <a:lstStyle/>
                    <a:p>
                      <a:r>
                        <a:rPr lang="en-US" sz="2800" dirty="0" smtClean="0">
                          <a:latin typeface="Arial Rounded MT Bold" charset="0"/>
                          <a:ea typeface="Arial Rounded MT Bold" charset="0"/>
                          <a:cs typeface="Arial Rounded MT Bold" charset="0"/>
                        </a:rPr>
                        <a:t>Data</a:t>
                      </a:r>
                      <a:endParaRPr lang="en-US" sz="2800" dirty="0">
                        <a:latin typeface="Arial Rounded MT Bold" charset="0"/>
                        <a:ea typeface="Arial Rounded MT Bold" charset="0"/>
                        <a:cs typeface="Arial Rounded MT Bold" charset="0"/>
                      </a:endParaRPr>
                    </a:p>
                  </a:txBody>
                  <a:tcPr/>
                </a:tc>
                <a:tc>
                  <a:txBody>
                    <a:bodyPr/>
                    <a:lstStyle/>
                    <a:p>
                      <a:r>
                        <a:rPr lang="en-US" sz="2800" dirty="0" smtClean="0">
                          <a:latin typeface="Arial Rounded MT Bold" charset="0"/>
                          <a:ea typeface="Arial Rounded MT Bold" charset="0"/>
                          <a:cs typeface="Arial Rounded MT Bold" charset="0"/>
                        </a:rPr>
                        <a:t>Source</a:t>
                      </a:r>
                      <a:endParaRPr lang="en-US" sz="2800" dirty="0">
                        <a:latin typeface="Arial Rounded MT Bold" charset="0"/>
                        <a:ea typeface="Arial Rounded MT Bold" charset="0"/>
                        <a:cs typeface="Arial Rounded MT Bold" charset="0"/>
                      </a:endParaRPr>
                    </a:p>
                  </a:txBody>
                  <a:tcPr/>
                </a:tc>
                <a:tc>
                  <a:txBody>
                    <a:bodyPr/>
                    <a:lstStyle/>
                    <a:p>
                      <a:r>
                        <a:rPr lang="en-US" sz="2800" dirty="0" smtClean="0">
                          <a:latin typeface="Arial Rounded MT Bold" charset="0"/>
                          <a:ea typeface="Arial Rounded MT Bold" charset="0"/>
                          <a:cs typeface="Arial Rounded MT Bold" charset="0"/>
                        </a:rPr>
                        <a:t>Downloaded As</a:t>
                      </a:r>
                      <a:endParaRPr lang="en-US" sz="2800" dirty="0">
                        <a:latin typeface="Arial Rounded MT Bold" charset="0"/>
                        <a:ea typeface="Arial Rounded MT Bold" charset="0"/>
                        <a:cs typeface="Arial Rounded MT Bold" charset="0"/>
                      </a:endParaRPr>
                    </a:p>
                  </a:txBody>
                  <a:tcPr/>
                </a:tc>
              </a:tr>
              <a:tr h="380610">
                <a:tc>
                  <a:txBody>
                    <a:bodyPr/>
                    <a:lstStyle/>
                    <a:p>
                      <a:r>
                        <a:rPr lang="en-US" sz="2000" dirty="0" smtClean="0">
                          <a:latin typeface="Arial Narrow" charset="0"/>
                          <a:ea typeface="Arial Narrow" charset="0"/>
                          <a:cs typeface="Arial Narrow" charset="0"/>
                        </a:rPr>
                        <a:t>Crime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Montgomery County Database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Excel</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Zip Code</a:t>
                      </a:r>
                      <a:r>
                        <a:rPr lang="en-US" sz="2000" baseline="0" dirty="0" smtClean="0">
                          <a:latin typeface="Arial Narrow" charset="0"/>
                          <a:ea typeface="Arial Narrow" charset="0"/>
                          <a:cs typeface="Arial Narrow" charset="0"/>
                        </a:rPr>
                        <a:t> Boundary</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Montgomery County Database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Shapefile</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Temperature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National Center for Environmental Information</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Excel</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Montgomery County</a:t>
                      </a:r>
                      <a:r>
                        <a:rPr lang="en-US" sz="2000" baseline="0" dirty="0" smtClean="0">
                          <a:latin typeface="Arial Narrow" charset="0"/>
                          <a:ea typeface="Arial Narrow" charset="0"/>
                          <a:cs typeface="Arial Narrow" charset="0"/>
                        </a:rPr>
                        <a:t> Satellite Image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Google Maps</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Shapefile</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House</a:t>
                      </a:r>
                      <a:r>
                        <a:rPr lang="en-US" sz="2000" baseline="0" dirty="0" smtClean="0">
                          <a:latin typeface="Arial Narrow" charset="0"/>
                          <a:ea typeface="Arial Narrow" charset="0"/>
                          <a:cs typeface="Arial Narrow" charset="0"/>
                        </a:rPr>
                        <a:t> Price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Zillow</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Excel</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Population</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Census</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Excel</a:t>
                      </a:r>
                      <a:endParaRPr lang="en-US" sz="2000" dirty="0">
                        <a:latin typeface="Arial Narrow" charset="0"/>
                        <a:ea typeface="Arial Narrow" charset="0"/>
                        <a:cs typeface="Arial Narrow" charset="0"/>
                      </a:endParaRPr>
                    </a:p>
                  </a:txBody>
                  <a:tcPr/>
                </a:tc>
              </a:tr>
            </a:tbl>
          </a:graphicData>
        </a:graphic>
      </p:graphicFrame>
      <p:sp>
        <p:nvSpPr>
          <p:cNvPr id="147" name="TextBox 146">
            <a:extLst>
              <a:ext uri="{FF2B5EF4-FFF2-40B4-BE49-F238E27FC236}">
                <a16:creationId xmlns="" xmlns:a16="http://schemas.microsoft.com/office/drawing/2014/main" id="{EDE0F50E-2F95-4A34-A6D2-30A563198C5E}"/>
              </a:ext>
            </a:extLst>
          </p:cNvPr>
          <p:cNvSpPr txBox="1"/>
          <p:nvPr/>
        </p:nvSpPr>
        <p:spPr>
          <a:xfrm>
            <a:off x="12123384" y="6050394"/>
            <a:ext cx="6767268" cy="2246769"/>
          </a:xfrm>
          <a:prstGeom prst="rect">
            <a:avLst/>
          </a:prstGeom>
          <a:noFill/>
        </p:spPr>
        <p:txBody>
          <a:bodyPr wrap="square" rtlCol="0">
            <a:spAutoFit/>
          </a:bodyPr>
          <a:lstStyle/>
          <a:p>
            <a:pPr defTabSz="914400" eaLnBrk="0" fontAlgn="base" hangingPunct="0">
              <a:spcBef>
                <a:spcPct val="0"/>
              </a:spcBef>
              <a:spcAft>
                <a:spcPct val="0"/>
              </a:spcAft>
            </a:pPr>
            <a:r>
              <a:rPr lang="en-US" altLang="en-US" sz="2800" b="1" dirty="0" smtClean="0">
                <a:latin typeface="Arial Narrow" panose="020B0606020202030204" pitchFamily="34" charset="0"/>
              </a:rPr>
              <a:t>Identify pertinent data and unify data types</a:t>
            </a:r>
            <a:endParaRPr kumimoji="0" lang="en-US" altLang="en-US" sz="2800" b="1" i="0" u="none" strike="noStrike" cap="none" normalizeH="0" baseline="0" dirty="0" smtClean="0">
              <a:ln>
                <a:noFill/>
              </a:ln>
              <a:solidFill>
                <a:schemeClr val="tx1"/>
              </a:solidFill>
              <a:effectLst/>
              <a:latin typeface="Arial Narrow" panose="020B0606020202030204" pitchFamily="34" charset="0"/>
            </a:endParaRPr>
          </a:p>
          <a:p>
            <a:pPr marL="457200" indent="-457200" defTabSz="914400" eaLnBrk="0" fontAlgn="base" hangingPunct="0">
              <a:spcBef>
                <a:spcPct val="0"/>
              </a:spcBef>
              <a:spcAft>
                <a:spcPct val="0"/>
              </a:spcAft>
              <a:buFont typeface="Arial" charset="0"/>
              <a:buChar char="•"/>
            </a:pPr>
            <a:r>
              <a:rPr kumimoji="0" lang="en-US" altLang="en-US" sz="2800" b="0" i="0" u="none" strike="noStrike" cap="none" normalizeH="0" baseline="0" dirty="0" smtClean="0">
                <a:ln>
                  <a:noFill/>
                </a:ln>
                <a:solidFill>
                  <a:schemeClr val="tx1"/>
                </a:solidFill>
                <a:effectLst/>
                <a:latin typeface="Arial Narrow" panose="020B0606020202030204" pitchFamily="34" charset="0"/>
              </a:rPr>
              <a:t>Quantitative </a:t>
            </a:r>
            <a:r>
              <a:rPr kumimoji="0" lang="en-US" altLang="en-US" sz="2800" b="0" i="0" u="none" strike="noStrike" cap="none" normalizeH="0" dirty="0" smtClean="0">
                <a:ln>
                  <a:noFill/>
                </a:ln>
                <a:solidFill>
                  <a:schemeClr val="tx1"/>
                </a:solidFill>
                <a:effectLst/>
                <a:latin typeface="Arial Narrow" panose="020B0606020202030204" pitchFamily="34" charset="0"/>
              </a:rPr>
              <a:t>Data </a:t>
            </a:r>
            <a:r>
              <a:rPr kumimoji="0" lang="en-US" altLang="en-US" sz="2800" b="0" i="0" u="none" strike="noStrike" cap="none" normalizeH="0" dirty="0" smtClean="0">
                <a:ln>
                  <a:noFill/>
                </a:ln>
                <a:solidFill>
                  <a:schemeClr val="tx1"/>
                </a:solidFill>
                <a:effectLst/>
                <a:latin typeface="Arial Narrow" panose="020B0606020202030204" pitchFamily="34" charset="0"/>
                <a:sym typeface="Wingdings"/>
              </a:rPr>
              <a:t> </a:t>
            </a:r>
            <a:r>
              <a:rPr kumimoji="0" lang="en-US" altLang="en-US" sz="2800" b="0" i="0" u="none" strike="noStrike" cap="none" normalizeH="0" dirty="0" smtClean="0">
                <a:ln>
                  <a:noFill/>
                </a:ln>
                <a:solidFill>
                  <a:schemeClr val="tx1"/>
                </a:solidFill>
                <a:effectLst/>
                <a:latin typeface="Arial Narrow" panose="020B0606020202030204" pitchFamily="34" charset="0"/>
              </a:rPr>
              <a:t>Excel</a:t>
            </a:r>
          </a:p>
          <a:p>
            <a:pPr marL="457200" indent="-457200" defTabSz="914400" eaLnBrk="0" fontAlgn="base" hangingPunct="0">
              <a:spcBef>
                <a:spcPct val="0"/>
              </a:spcBef>
              <a:spcAft>
                <a:spcPct val="0"/>
              </a:spcAft>
              <a:buFont typeface="Arial" charset="0"/>
              <a:buChar char="•"/>
            </a:pPr>
            <a:r>
              <a:rPr lang="en-US" altLang="en-US" sz="2800" baseline="0" dirty="0" smtClean="0">
                <a:latin typeface="Arial Narrow" panose="020B0606020202030204" pitchFamily="34" charset="0"/>
              </a:rPr>
              <a:t>Geometric</a:t>
            </a:r>
            <a:r>
              <a:rPr lang="en-US" altLang="en-US" sz="2800" dirty="0" smtClean="0">
                <a:latin typeface="Arial Narrow" panose="020B0606020202030204" pitchFamily="34" charset="0"/>
              </a:rPr>
              <a:t> Data </a:t>
            </a:r>
            <a:r>
              <a:rPr lang="en-US" altLang="en-US" sz="2800" dirty="0" smtClean="0">
                <a:latin typeface="Arial Narrow" panose="020B0606020202030204" pitchFamily="34" charset="0"/>
                <a:sym typeface="Wingdings"/>
              </a:rPr>
              <a:t> </a:t>
            </a:r>
            <a:r>
              <a:rPr lang="en-US" altLang="en-US" sz="2800" dirty="0" smtClean="0">
                <a:latin typeface="Arial Narrow" panose="020B0606020202030204" pitchFamily="34" charset="0"/>
              </a:rPr>
              <a:t>Shapefile</a:t>
            </a:r>
          </a:p>
          <a:p>
            <a:pPr marL="457200" indent="-457200" defTabSz="914400" eaLnBrk="0" fontAlgn="base" hangingPunct="0">
              <a:spcBef>
                <a:spcPct val="0"/>
              </a:spcBef>
              <a:spcAft>
                <a:spcPct val="0"/>
              </a:spcAft>
              <a:buFont typeface="Arial" charset="0"/>
              <a:buChar char="•"/>
            </a:pPr>
            <a:r>
              <a:rPr kumimoji="0" lang="en-US" altLang="en-US" sz="2800" b="0" i="0" u="none" strike="noStrike" cap="none" normalizeH="0" baseline="0" dirty="0" smtClean="0">
                <a:ln>
                  <a:noFill/>
                </a:ln>
                <a:solidFill>
                  <a:schemeClr val="tx1"/>
                </a:solidFill>
                <a:effectLst/>
                <a:latin typeface="Arial Narrow" panose="020B0606020202030204" pitchFamily="34" charset="0"/>
              </a:rPr>
              <a:t>Uploaded </a:t>
            </a:r>
            <a:r>
              <a:rPr lang="en-US" altLang="en-US" sz="2800" dirty="0" smtClean="0">
                <a:latin typeface="Arial Narrow" panose="020B0606020202030204" pitchFamily="34" charset="0"/>
              </a:rPr>
              <a:t>into</a:t>
            </a:r>
            <a:r>
              <a:rPr kumimoji="0" lang="en-US" altLang="en-US" sz="2800" b="0" i="0" u="none" strike="noStrike" cap="none" normalizeH="0" baseline="0" dirty="0" smtClean="0">
                <a:ln>
                  <a:noFill/>
                </a:ln>
                <a:solidFill>
                  <a:schemeClr val="tx1"/>
                </a:solidFill>
                <a:effectLst/>
                <a:latin typeface="Arial Narrow" panose="020B0606020202030204" pitchFamily="34" charset="0"/>
              </a:rPr>
              <a:t> Python</a:t>
            </a:r>
            <a:r>
              <a:rPr lang="en-US" altLang="en-US" sz="2800" dirty="0">
                <a:latin typeface="Arial Narrow" panose="020B0606020202030204" pitchFamily="34" charset="0"/>
              </a:rPr>
              <a:t> </a:t>
            </a:r>
            <a:r>
              <a:rPr lang="en-US" altLang="en-US" sz="2800" dirty="0" smtClean="0">
                <a:latin typeface="Arial Narrow" panose="020B0606020202030204" pitchFamily="34" charset="0"/>
              </a:rPr>
              <a:t>as a </a:t>
            </a:r>
            <a:r>
              <a:rPr lang="en-US" altLang="en-US" sz="2800" dirty="0" err="1" smtClean="0">
                <a:latin typeface="Arial Narrow" panose="020B0606020202030204" pitchFamily="34" charset="0"/>
              </a:rPr>
              <a:t>dataframe</a:t>
            </a:r>
            <a:endParaRPr lang="en-US" altLang="en-US" sz="2800" dirty="0">
              <a:latin typeface="Arial Narrow" panose="020B0606020202030204" pitchFamily="34" charset="0"/>
            </a:endParaRPr>
          </a:p>
          <a:p>
            <a:pPr marL="457200" indent="-457200" defTabSz="914400" eaLnBrk="0" fontAlgn="base" hangingPunct="0">
              <a:spcBef>
                <a:spcPct val="0"/>
              </a:spcBef>
              <a:spcAft>
                <a:spcPct val="0"/>
              </a:spcAft>
              <a:buFont typeface="Arial" charset="0"/>
              <a:buChar char="•"/>
            </a:pP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p:txBody>
      </p:sp>
      <p:sp>
        <p:nvSpPr>
          <p:cNvPr id="148" name="TextBox 147"/>
          <p:cNvSpPr txBox="1"/>
          <p:nvPr/>
        </p:nvSpPr>
        <p:spPr>
          <a:xfrm>
            <a:off x="11889392" y="9216090"/>
            <a:ext cx="20116800" cy="1828800"/>
          </a:xfrm>
          <a:prstGeom prst="rect">
            <a:avLst/>
          </a:prstGeom>
          <a:solidFill>
            <a:schemeClr val="accent2">
              <a:lumMod val="60000"/>
              <a:lumOff val="40000"/>
            </a:schemeClr>
          </a:solidFill>
          <a:ln>
            <a:noFill/>
          </a:ln>
        </p:spPr>
        <p:txBody>
          <a:bodyPr wrap="square" rtlCol="0">
            <a:spAutoFit/>
          </a:bodyPr>
          <a:lstStyle/>
          <a:p>
            <a:endParaRPr lang="en-US"/>
          </a:p>
        </p:txBody>
      </p:sp>
      <p:cxnSp>
        <p:nvCxnSpPr>
          <p:cNvPr id="149" name="AutoShape 4">
            <a:extLst>
              <a:ext uri="{FF2B5EF4-FFF2-40B4-BE49-F238E27FC236}">
                <a16:creationId xmlns="" xmlns:a16="http://schemas.microsoft.com/office/drawing/2014/main" id="{64BE47E1-6BD6-40A5-A460-378308C68474}"/>
              </a:ext>
            </a:extLst>
          </p:cNvPr>
          <p:cNvCxnSpPr>
            <a:cxnSpLocks noChangeShapeType="1"/>
          </p:cNvCxnSpPr>
          <p:nvPr/>
        </p:nvCxnSpPr>
        <p:spPr bwMode="auto">
          <a:xfrm>
            <a:off x="11884344" y="10120556"/>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50" name="TextBox 149">
            <a:extLst>
              <a:ext uri="{FF2B5EF4-FFF2-40B4-BE49-F238E27FC236}">
                <a16:creationId xmlns="" xmlns:a16="http://schemas.microsoft.com/office/drawing/2014/main" id="{58C700D0-5F58-4BF4-A1DB-93D64F8FECC3}"/>
              </a:ext>
            </a:extLst>
          </p:cNvPr>
          <p:cNvSpPr txBox="1"/>
          <p:nvPr/>
        </p:nvSpPr>
        <p:spPr>
          <a:xfrm>
            <a:off x="18433583" y="9878010"/>
            <a:ext cx="7032444" cy="553998"/>
          </a:xfrm>
          <a:prstGeom prst="rect">
            <a:avLst/>
          </a:prstGeom>
          <a:solidFill>
            <a:schemeClr val="accent2">
              <a:lumMod val="60000"/>
              <a:lumOff val="40000"/>
            </a:schemeClr>
          </a:solidFill>
        </p:spPr>
        <p:txBody>
          <a:bodyPr wrap="square" rtlCol="0">
            <a:spAutoFit/>
          </a:bodyPr>
          <a:lstStyle/>
          <a:p>
            <a:pPr algn="ctr"/>
            <a:r>
              <a:rPr lang="en-US" sz="3000" dirty="0" smtClean="0">
                <a:latin typeface="Arial Rounded MT Bold" panose="020F0704030504030204" pitchFamily="34" charset="0"/>
              </a:rPr>
              <a:t>Visualization &amp; Relationship Analysis </a:t>
            </a:r>
            <a:endParaRPr lang="en-US" sz="3000" dirty="0">
              <a:latin typeface="Arial Rounded MT Bold" panose="020F0704030504030204" pitchFamily="34" charset="0"/>
            </a:endParaRPr>
          </a:p>
        </p:txBody>
      </p:sp>
      <p:sp>
        <p:nvSpPr>
          <p:cNvPr id="151" name="AutoShape 2" descr="data:image/jpg;base64,%20/9j/4AAQSkZJRgABAQEAYABgAAD/2wBDAAUDBAQEAwUEBAQFBQUGBwwIBwcHBw8LCwkMEQ8SEhEPERETFhwXExQaFRERGCEYGh0dHx8fExciJCIeJBweHx7/2wBDAQUFBQcGBw4ICA4eFBEUHh4eHh4eHh4eHh4eHh4eHh4eHh4eHh4eHh4eHh4eHh4eHh4eHh4eHh4eHh4eHh4eHh7/wAARCAFEAv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4X4mfEiy8C674Z06/06a4h1u5eF7lHAW0VdvzsMcjLqO3WpvE3xAs9F+JHh/wR/Z81zd6vG8zTK4C2yAkKzDHOWBH4VhfGfwndeK/FPhu2FlLPYi0v0nlC5WJyIWi3Htlk/SuU8MaH4z1DVPDni7XtFuV1lr4x3Eci/wCpihgSLJPZZJY3kGe0lAHs1p4l0C71SXS7XWLOa9hBMkCygsoHXimDxX4bNvd3A1ywMVmQLhxMMRk5wD9cH8q+e/C+h+J7nXvAdy2i6raPpl1cNqNmuhLa22nl7OZNsc2wPMC7Absspzk84re0zwbJ4f8ABvgPUJ/Cck0GnXss+sWdvZeZcMzNJ5czRgFpCuT2J+figD0zVviP4f07xBo+nyXMDWWp201wmoeeBEgjHI98111ndW95axXVpNHPBKoaOSNsqwPQg14to/htNX+JfhzWl8BtpeixLqEiR3Ftjaz9JHjI/ds5ycEA812XwL0q+0XwPJp19YvYmPUbryYGTZtiMp2YHZcYxQBL4d+JWh694n1zR9NiuJodHtUuJbwL+7lyXBWP+9jYefU1W8P/ABGub7WtJtNU8L3Wk2WuB20m6knDtMFG795HtBiJBBGSc5qWO01Cx+LOv65/Z1zLZf2FbJE0aE+a6PMTGvq3I49xXG+BL7V/Fnioa54o0bxLpmuNHLFpKS6TItppEbDG7c67WlYY3Mc+g4AoA9K8aeJLvRHsLPS9Em1nU9QlaO3gWURRjapZmkkIIRcKecHJwK5ef4rr/YdpNa+HZ5tam1ptEl0x7pY/JuVjMj5lIwVA2/Nj+IVT8dal4+8JaBa6XaXmseJb/UbgpJqsGjq39nQ4JLCOFcM3Zcg8kE8VkNpHhZPC2gNdfDrXdZ0e1vZzdi/0+aS7E7KuZ3tyC0wbpnacYHpQB614X1DUtT0iO71TSRpdyxObcXInAGeDvAAOa1K4H4HaVqGleGb5LizudO0+fUZZtKsLjIe1tjjahU/cBIZgvG0MBgYrvqACiiigAooooAKKKKACiiigAooooAKKKKACiiigAooooAKKKKACiiigAooooAKKKKACiiigAooooAKKKKACiiigAooooAKKKKACiiigAooooAKKKKACiiigArJ8W3N5aaFNLp8yQXJwscjx7whJ67cjNa1YvjP/AJAb/wDXRP50AUhpPjHH/I423/goX/45S/2R4x/6HG2/8FC//HK6YdKKAOZ/sjxj/wBDjbf+Chf/AI5UVzpvjKKMMPGFsSWVf+QQvcgf89K6uq+of6hf+uif+hCgDB/sjxj/ANDjbf8AgoX/AOOUf2R4x/6HG2/8FC//AByumooA5n+yPGP/AEONt/4KF/8AjlH9keMf+hxtv/BQv/xyumooA5n+yPGP/Q423/goX/45UQ0zxkbkxf8ACYW2Auf+QQv/AMcrq6rr/wAf7f8AXP8ArQBg/wBkeMf+hxtv/BQv/wAco/sjxj/0ONt/4KF/+OV01FAHM/2R4x/6HG2/8FC//HKP7I8Y/wDQ423/AIKF/wDjldNRQBzP9keMf+hxtv8AwUL/APHKittM8ZSx7j4wtRyR/wAghex/66V1dQWH+oP++386AMD+yPGP/Q423/goX/45R/ZHjH/ocbb/AMFC/wDxyumooA5n+yPGP/Q423/goX/45R/ZHjH/AKHG2/8ABQv/AMcrpqKAOUudM8ZRQs48YWxI/wCoQv8A8cqT+yPGP/Q423/goX/45XQX/wDx6vU9AHM/2R4x/wChxtv/AAUL/wDHKP7I8Y/9Djbf+Chf/jldNRQBzP8AZHjH/ocbb/wUL/8AHKP7I8Y/9Djbf+Chf/jldNRQByg03xkbpov+EwtsBA3/ACCF7k/9NPapf7I8Y/8AQ423/goX/wCOVvJ/yEZP+uS/zNWKAOZ/sjxj/wBDjbf+Chf/AI5R/ZHjH/ocbb/wUL/8crpqKAOZ/sjxj/0ONt/4KF/+OUf2R4x/6HG2/wDBQv8A8crpqKAOUtdN8ZTQhz4wtgST/wAwhfX/AK6VL/ZHjH/ocbb/AMFC/wDxyt7Tv+PRfq38zVigDmf7I8Y/9Djbf+Chf/jlH9keMf8Aocbb/wAFC/8AxyumooA5n+yPGP8A0ONt/wCChf8A45UVzpnjKKEuPGFsTkD/AJBC9yB/z0rq6zvEN7DYad58+7YZokGBnlnAH86aTbshNpK7Mr+yPGP/AEONt/4KF/8AjlH9keMf+hxtv/BQv/xyumHSikM5n+yPGP8A0ONt/wCChf8A45R/ZHjH/ocbb/wUL/8AHK6aigDmf7I8Y/8AQ423/goX/wCOVEdN8ZC5WL/hMLbBQtn+yF9f+uldXVdv+Qin/XM/zFAGD/ZHjH/ocbb/AMFC/wDxyj+yPGP/AEONt/4KF/8AjldNRQBzP9keMf8Aocbb/wAFC/8Axyj+yPGP/Q423/goX/45XTUUAcz/AGR4x/6HG2/8FC//AByorfTPGUisT4wtuGK/8ghe3/bSurqvY/ck/wCujfzoAwf7I8Y/9Djbf+Chf/jlH9keMf8Aocbb/wAFC/8AxyumooA5n+yPGP8A0ONt/wCChf8A45R/ZHjH/ocbb/wUL/8AHK6aigDlbnTPGUcDyDxhbEqM/wDIIX/45T10nxiVB/4TG2/8FC//AByuhv8A/jzl/wB2pU+4PpQBzX9keMf+hxtv/BQv/wAco/sjxj/0ONt/4KF/+OV01FAHM/2R4x/6HG2/8FC//HKP7I8Y/wDQ423/AIKF/wDjldNRQBykmmeMlnij/wCEwtsPn/mEL2/7aVL/AGR4x/6HG2/8FC//AByt6f8A4/Lf/gX9KsUAcz/ZHjH/AKHG2/8ABQv/AMco/sjxj/0ONt/4KF/+OV01FAHM/wBkeMf+hxtv/BQv/wAco/sjxj/0ONt/4KF/+OV01FAHKW2m+MpYtx8YWw5I/wCQQvY/9dKl/sjxj/0ONt/4KF/+OVvaf/x7/wDA2/nVigDmf7I8Y/8AQ423/goX/wCOUf2R4x/6HG2/8FC//HK6aigDmf7I8Y/9Djbf+Chf/jlRXOmeMooWceMLYkY/5hC+v/XSurqDUP8Aj0f6j+YoA58aT4xx/wAjjbf+Chf/AI5S/wBkeMf+hxtv/BQv/wAcrpV+6PpS0Acz/ZHjH/ocbb/wUL/8co/sjxj/ANDjbf8AgoX/AOOV01FAHM/2R4x/6HG2/wDBQv8A8cqJtN8ZC5SP/hMLbDKT/wAghf8A45XV1Xk/4/4v9xv6UAYP9keMf+hxtv8AwUL/APHKP7I8Y/8AQ423/goX/wCOV01FAHM/2R4x/wChxtv/AAUL/wDHKP7I8Y/9Djbf+Chf/jldNRQBzP8AZHjH/ocbb/wUL/8AHKP7I8Y/9Djbf+Chf/jldNRQBzP9keMf+hxtv/BQv/xyj+yPGP8A0ONt/wCChf8A45XTUUAcnfaf4xtbKe5/4S62fyo2k2/2SozgZx9+ui0iaS40u2nmIMjxhmIGATTdc/5Al9/17Sf+gmm+H/8AkCWf/XJf5UAXqKKKACiiigAooooA5jxp4qm8NNE8mkyXVvMRHHIkygmUnAXaece/Sm6xqcepeDkvSn2dnlCPGzAlHVyrLnvggik8V+Ep9e1P7UdaltoRbGFYBbq+07g28MeQcqv5VH4h0OytfB8NlcRpeGCYS+ZIgyZGcsz47Ekk0AdYHTA+Zfzpd6/3l/Oqw0+xwP8ARYf++RS/2fY/8+sP/fIoAsb1/vL+dV9QdfIHzL/rE7/7Qo/s+x/59Yf++RVe+sLIQDFrEP3ifwj+8KANDev95fzo3r/eX86r/wBn2P8Az6w/98ij+z7H/n1h/wC+RQBY3r/eX86N6/3l/Oq/9n2P/PrD/wB8ij+z7H/n1h/75FAFjev95fzqurp9vb5l/wBX6+9H9n2P/PrD/wB8ioFsLL7cw+yxY2f3RQBf3r/eX86N6/3l/Oq/9n2P/PrD/wB8ij+z7H/n1h/75FAFjev95fzo3r/eX86r/wBn2P8Az6w/98ij+z7H/n1h/wC+RQBOXTH3l/OoLB08g/Mv327+9H9n2P8Az6w/98ioLGwsjAc2sR+Zv4fegC/vX+8v50b1/vL+dV/7Psf+fWH/AL5FH9n2P/PrD/3yKALG9f7y/nRvX+8v51X/ALPsf+fWH/vkUf2fY/8APrD/AN8igAv3T7K/zL+dTh0x95fzqjfWFkLVyLWL/vkVP/Z9j/z6w/8AfIoAsb1/vL+dG9f7y/nVf+z7H/n1h/75FH9n2P8Az6w/98igCxvX+8v50b1/vL+dV/7Psf8An1h/75FH9n2P/PrD/wB8igAR1/tGT5h/ql7+5qxvX+8v51nrYWX2+QfZYseUv8I9TVj+z7H/AJ9Yf++RQBY3r/eX86N6/wB5fzqv/Z9j/wA+sP8A3yKP7Psf+fWH/vkUAWN6/wB5fzo3r/eX86r/ANn2P/PrD/3yKP7Psf8An1h/74FACac6/ZF+YdW7+5qzvX+8v51n6fYWRtVJtYicn+Eepqx/Z9j/AM+sP/fIoAsb1/vL+dG9f7y/nVf+z7H/AJ9Yf++RR/Z9j/z6w/8AfIoAsb1/vL+dcf8AFe5WHQbMbx8+pWy9f+mimumis9OlTfHBbuuSMqARkHBri/i5ZWo07SY0t413alEThewOf6VvhLSqxOfF3VGR3qum0fMvT1pd6/3l/OqsVhYmJD9lh5Ufwinf2fY/8+sP/fIrA6CxvX+8v50b1/vL+dV/7Psf+fWH/vkUf2fY/wDPrD/3yKALG9f7y/nVZnX+0U+Yf6s9/cUv9n2P/PrD/wB8iq7WNl9vQfZYseWf4R6igDQ3r/eX86N6/wB5fzqv/Z9j/wA+sP8A3yKP7Psf+fWH/vkUAWN6/wB5fzo3r/eX86r/ANn2P/PrD/3yKP7Psf8An1h/75FAFjen95fzqvYumyT5l/1jd/ej+z7H/n1h/wC+RUFlYWRSTNrEf3jfwj1oAv71/vL+dG9f7y/nVf8As+x/59Yf++RR/Z9j/wA+sP8A3yKALG9f7y/nRvX+8v51X/s+x/59Yf8AvkVFNBpMLokyWkbOcIHwCx9s9aLgTX7r9jl+Zfu+tSo6bB8y9PWqd9YWQtJCLWIHb/dFSpp9jtH+iw9P7ooAs71/vL+dU9Wnmisnkt7i2hKjLSTcqo/A1J/Z9j/z6w/98iq19p/yoLOysGyf3nnAj5fbA61MthPYfod5LfaNbXUxhWaaIMfLOVyR1HtXN6X4sup7PTppHsZprmfypLaLPmKOeRz2xzmtjTtDTT4ILe3trNotzvLvByC2SAvHQH9KxYPB9w2jWemXP2BBBOJGuIgTJgNnAyO/T6Vzz9pZW7f5GMueyt/Wx1k7p9st/mX+Lv8ASrG9f7y/nVCexs/tcH+ixc7s/KPap/7Psf8An1h/75FdRuWN6/3l/Ojev95fzqv/AGfY/wDPrD/3yKjuLbS7ePzLiK1iT+8+FH5mgC5vX+8v50b1/vL+dVUstPdA6W8DKehCgg07+z7H/n1h/wC+BQAae6fZ/vD77d/erG9f7y/nWfY2FkYObWI/M38I9asf2fY/8+sP/fIoAsb1/vL+dG9f7y/nVf8As+x/59Yf++RR/Z9j/wA+sP8A3yKALG9f7y/nVfUHX7I/zL1Hf3FH9n2P/PrD/wB8ioL6wshasRaxA5H8I9RQBeV12j5l6etLvX+8v51WXT7HA/0WH/vkUv8AZ9j/AM+sP/fIoAsb1/vL+dG9f7y/nVf+z7H/AJ9Yf++RR/Z9j/z6w/8AfIoAsb1/vL+dVpZEF9GS6gbG7/Sl/s+x/wCfWH/vkVleIrOzjsbphbRDFpKeF/2acVd2FJ2VzcWSNhlXUj1zS71/vL+dYvheys38PWLtaxEmFTkrWl/Z9j/z6w/98iiSs2hRd0mWN6/3l/Ojev8AeX86r/2fY/8APrD/AN8ij+z7H/n1h/75FIosb1/vL+dG9f7y/nVf+z7H/n1h/wC+RR/Z9j/z6w/98igCxvX+8v50b1/vL+dV/wCz7H/n1h/75FH9n2P/AD6w/wDfIoAj1xl/sW++Yf8AHtJ3/wBk0nh//kCWf/XJf5VBrdhZro18wtYgRbyYO0f3TU/h/wD5Aln/ANcV/lQBeooooAKKKKACiiigArF8Z/8AIDf/AK6J/OtqsXxn/wAgN/8Aron86ANodKKB0ooAKr6h/qF/66J/6EKsVX1D/UL/ANdE/wDQhQBYooooAKKKKACq6/8AH+3/AFz/AK1Yquv/AB/t/wBc/wCtAFiiiigAooooAKgsP9Qf99v51PUFh/qD/vt/OgCeiiigAooooAgv/wDj1ep6gv8A/j1ep6ACiiigAooooArp/wAhGT/rkv8AM1Yqun/IRk/65L/M1YoAKKKKACiiigCvp3/Hov1b+ZqxVfTv+PRfq38zVigAqjr9w1to9xKn3tu0ficf1q9WX4h+ZLKH+GW7RG+mCf6VzYyTjQlbe1vv0NsOk6sbjdIhXT799NjyY/ISQexHyn89ufxrnvir80Omp/cuBJ+XH9a6W/8A3euadIOA/mI5/wCA5A/Oua+JXzTxL/dtnf8AJlrbK0oVHTW0W/yv+phmLcqfM+qX52/Q7K0ObWI+qD+VS1X007tOtm9Yl/lVitHuC2CiiikMKrt/yEU/65n+YqxVdv8AkIp/1zP8xQBYopCQoyxAHvVC+1vSbFgt1fQox6LuyT+VJyS3Ym0tzQorF/t2af5dP0e9nP8AC0q+VG30Y5/lQB4luuS1hp6Hqu1pnH0bIH6VHtE9tSeddDarMXVNPtI5ftF5AhEjfLvBbr6DmoP+EfE//IR1TUL0f3TII1H08sKf1qXSdI0y3VmisYA6yNh2Tc3X+8eaLzeysF5PoRf8JFBMP+JdYX9//tRxbVH13laDJ4kuuEt7GwQ9HeQyuPqoAH61tUUcknuw5W92Yp0W7uPmv9bvJD3SACKM/Ucn9as2Gh6VYyebb2aLJ13kljn15rRopqnFa2GoR7EN/wD8ecv+7UqfcH0qK/8A+POX/dqVPuD6VZQtFFFABRRRQBXn/wCPy3/4F/SrFV5/+Py3/wCBf0qxQAUyaKOaMxzRq6HqrDINPooAxn8NaWHMlqktlKf+WlvIVb9cikGm6xb/APHnrhkQfw3cPmE/8CBGPyraorP2UeisRyROfsr3XbaAm40mK5jDN81rPlzz/dYAD86nHiSwjYJexXdjIf4J4D/Ncj9a0dP/AOPf/gbfzqdgGUqwBB6g0cslsw5ZdGV7a/sbkgW93BKfRXBP5VZrOudC0i4zvsIUY9WiHlsfxXBqt/YUkH/IP1fULVR0jLrIp+u8E/rRea3QXkuhtVBqH/Ho/wBR/MVmf8VNbDP/ABL9QUdFCtC/4kkj9KgvdbuIrZkv9GvYTkZaJfNQcjqwxR7RLfQOddToF+6PpS1mWOvaPdv5UF/C0g6oTgj65rSVlYZVgw9Qc1UZKWzKTT2FoooqhhWL4tbbpV63pZTf+g1tVg+NW26FqDeljN/Krp/GiKnwMseDju8L6cf+mC1rVjeBzu8JaYf+nda2adX436ipfBH0CiiiszQKKKKACiiigCnrn/IEvv8Ar2k/9BNN8P8A/IEs/wDrkv8AKna5/wAgS+/69pP/AEE03w//AMgSz/65L/KgC9RRRQAUUUUAFFFFABWL4z/5Ab/9dE/nW1WL4z/5Ab/9dE/nQBtDpRQOlFABVfUP9Qv/AF0T/wBCFWKr6h/qF/66J/6EKALFFFFABRRRQAVXX/j/AG/65/1qxVdf+P8Ab/rn/WgCxRRRQAUUUUAFQWH+oP8Avt/Op6gsP9Qf99v50AT0UUUAFFFFAEF//wAer1PUF/8A8er1PQAUUUUAFFFFAFdP+QjJ/wBcl/maebq3W5FqZ4hORkRlhuI9cUxP+QjJ/wBcl/mazdcA+12MsUUEyrdIJAG+cEkAEfTqfaufFVnRhzLyNaNNVJcrNqkRlddyMGX1BzVPUroLasluRLK7eUqowzu7j6gZP4VneFna0ludGlV0MBEkAkILGJvof7wb86zni1GvGlbR9fPdL7k/w7lxoN0nPqunl3/I3qKKK7DnK+nf8ei/Vv5mrFV9O/49F+rfzNWKACszU/3ms6bD/wBdJf8AvnaP/Zq06zJ/n8TW3/TK2k/8eK//ABNcuM+BLu4/mjfD/E35P8g8Q/IlnMOqXkQz6AsAf0rm/iNzcv8A7OmTN/48tdJ4p40G6l7xIZR9V5rm/H3zXNx7aPMf/HlrfB6Yya8k/wA1+hz4vXDR9X+h1mindo9mfWBP/QRVusuza8Hhm1NgkD3P2ZNizMVTO0dSATXM+HbHx1dazfNr9/8AZLUovlC2wVPPIXnKnpzjmirU5Z8qi3cz57JK1zuWIVSzEADqTWXP4i0eNzGl7HcSr1it/wB64/4CuTUa+GdLYhrwT6gw6NdyGQitSC3ggQJDCkajoFXFL335fiV7zMo6vqNx/wAeGh3TqeklwRDj6q2GqBrfxFc3yCfULSy/dnBtot7YyOu8EV0NV2/5CKf9cz/MUcje7Dl7szh4etpDuvrq9vW7iSdth/4ADt/StCx0+wsV22Vlb2wPXyowufyqzRTUIrZDUUugUUUVZQVXsfuSf9dG/nViq9j9yT/ro386ALFFFFABRRRQBDf/APHnL/u1Kn3B9Kiv/wDjzl/3alT7g+lAC0UUUAFFFFAFSeaL+0reHzF83azbM849cVbrmrhv+LjwL/1D/wD2dq6WrnHlsRCXNcKKKKgsKKKKAK+n/wDHv/wNv51Yqvp//Hv/AMDb+dWKACmRTRSlhHIjlDtbac4PoafXOeC5PMm1f2vWH6CrjG8W+xEp2kl3OjqDUP8Aj0f6j+YqeoNQ/wCPR/qP5ioLEu7KzvYhHeWsFwmPuyxhh+tZ7eHNPU7rNrmxI6C2neNB/wABBwfyrXX7o+lLUuEZbolxT3Rimx1+3GbXWI7r0S7hAAH1QAmj7frtv8t1owuAOslrMMf98sdxraoqfZ22b/r1FydmcinxB0NNfl0a/wDP06ZNuHuUKKxIB5z93r361b8cSI/hnUJY3V0awlKspyCMV0DRRsdzRoT6la5/x8P+Kb1EDj/QpBWmGU1UXM769jOakqcuZ30ZN8P23eDNLP8A07rW7XP/AA6/5EvTB6QiugrWt/El6lUP4cfRBRRRWRqFFFFABRRRQBT1z/kCX3/XtJ/6Cab4f/5Aln/1yX+VO1z/AJAl9/17Sf8AoJpvh/8A5Aln/wBcl/lQBeooooAKKKKACivM/jdceMLYWh8NzTQxzwTWwlR1VIZ3GEklJH3V6jHfrW18J7bU7TRLyC+kv5LVL2VbA30pknMIY4LMeee2ecUAdkSB1IrF8Z/8gJ/+uifzri/ibPar4jltl12KyuWsPNeKa5dVYIw2jCkEZyRkda3/ABFd3kvgfT7i3scmZYGkjaTBiBAPfk4oA68dKKqCa+wP9DX/AL+Cjzr3/nzX/v4KALdV9Q/1C/8AXRP/AEIUzzr3/nzX/v4KgvprzyBm0UfvE/5aD+8KANKiqnnXv/Pmv/fwUede/wDPmv8A38FAFuiqnnXv/Pmv/fwUede/8+a/9/BQBbquv/H+3/XP+tM869/581/7+CoFmvftzf6Iv3P+egoA0qKqede/8+a/9/BR517/AM+a/wDfwUAW6Kqede/8+a/9/BR517/z5r/38FAFuoLD/UH/AH2/nUZmvcf8ea/9/BUFjNe+QcWin5m/5aD1oA0qKqede/8APmv/AH8FHnXv/Pmv/fwUAW6Kqede/wDPmv8A38FHnXv/AD5r/wB/BQBJf/8AHq9T1m30179lb/RFHT/loKnE19j/AI81/wC/goAt0VU869/581/7+Cjzr3/nzX/v4KALdFVPOvf+fNf+/go869/581/7+CgB6f8AIRk/65L/ADNPW3gWdphEokbq1UlmvPt8n+iLny148wepqfzr3/nzX/v4KTinuhptbEotbcOHEKhg5fIH8R6n607yIfP8/wAtfNxjf3x6VB517/z5r/38FHnXv/Pmv/fwVPs49h80u5boqp517/z5r/38FHnXv/Pmv/fwVZI/Tv8Aj0X6t/M1YrM0+a8+yri0U8n/AJaD1qx517/z5r/38FAFusu3+bxReZ/gtYcfiz/4VZ869/581/7+Cs3T5bxtZ1GUWqkjy4z+8HGMn+tcuI+Okv73/trN6Xwzfl+qNPV4vP0u6h674mX9K4zxBJ9qXzOu/QpD+bLXZGa9wf8AQ1/7+CuCX7VMYbRLcErpLQD5+p3qK2pPlxifeL/Br/NmNZc2Ha/vL8U/8jufDrbtCsT/ANMF/lV+uf8ACV1dS+HbRo7VWUIVz5g7Ej+lavnXv/Pmv/fwVvUVpszpu8EW6Kqede/8+a/9/BR517/z5r/38FQWW6rt/wAhFP8Armf5imede/8APmv/AH8FQNNefb0/0Rc+WePMHqKANKiqnnXv/Pmv/fwUede/8+a/9/BQBboqp517/wA+a/8AfwUede/8+a/9/BQBbqvY/ck/66N/Omede/8APmv/AH8FQWU17skxaKf3jf8ALQetAGlRVTzr3/nzX/v4KPOvf+fNf+/goAt1i67eTW+taRBHIVSeRlcf3sCr/nXv/Pmv/fwVy3i+5u18S+HAbVQTO+BvHPy1rRV5W9fyMa8rQv5r8zrr/wD485f92pU+4PpWffTXv2SX/RFA2/8APQVKk17tH+hr0/56CsjYuUVU869/581/7+Cjzr3/AJ81/wC/goAt0VU869/581/7+Cjzr3/nzX/v4KAOfuG/4uhAv/UO/wDZ2rq64a5nuv8Aha0A+zDd/Zo+Xf23tXXede/8+a/9/BW1b7PojCi/i9WW6Kqede/8+a/9/BR517/z5r/38FYm5borG0zV7u9ubyFbFQbaUxn94Oavede/8+a/9/BTaadmKMlJXQ/T/wDj3/4G386sVm2E175HFop+Zv8AloPWp/Ovf+fNf+/gpDLdcn8PJN8mt+2oOP0FdEJr3P8Ax5r/AN/BXF/C+4umfXttsrf8TJ8/OODgVvTX7qfy/M56j/ew+Z31Qah/x6P9R/MVl6JrF3qcVxIliqiG4kh/1g5KsR/SrN9Ne/ZWzaKOR/y0HqKxlFxdmbxkpK6NFfuj6UtVFmvdo/0Nen/PQUede/8APmv/AH8FIZboqp517/z5r/38FHnXv/Pmv/fwUAW653x9/wAi/fe9q4/UVr+de/8APmv/AH8Fc947lvDoV2GtVXMBH3x/eFaUv4kfVGdb+HL0Zc+HX/InaePSPH610Fcr8P5bxfCdkq2qsAp53j1rf869/wCfNf8Av4Kdb+JL1FQ/hx9EW6Kqede/8+a/9/BR517/AM+a/wDfwVkaluiqnnXv/Pmv/fwUede/8+a/9/BQBboqp517/wA+a/8AfwUede/8+a/9/BQAmuf8gS+/69pP/QTTfD//ACBLP/rkv8qr61NeHRr7NooH2eTJ8wf3TVjw/wD8gSz/AOuK/wAqAL1FFFABRRRQB4b+0rLpOoaekial4cu5YobmyW01DUIoDDcOgxIhdgu9cgnJyBjFdn8Dfs83hi81G1uNLMN9qE1wttptys8NsWYkpuUkbv72OM1H8TJJNK8Q6Lqlzpl3d6FEZTeJZwRuTKQAhlVuSvpt5z1q78HVvl8OXTXEN3DZveytYJeBBOICx27tnygY6DrjrQB2bxRO25o0Y9MkVkeM/wDkBP8A9dE/nW1WL4z/AOQG/wD10T+dAG0OlFA6UUAFV9Q/1C/9dE/9CFWKr6h/qF/66J/6EKALFFFFABRRRQAVXX/j/b/rn/WrFV1/4/2/65/1oAsUUUUANaSNZEjaRVd87VJ5bHp606uc1VBPfahekEvp0aGPHtiQ/njFdDE2+JX/ALwBrloYl1Zyjbbb72vzTN6tHkjF33/4f8mOqCw/1B/32/nU9QWH+oP++3866jAnooooAKKKKAIL/wD49XqeoL//AI9XqegAooooAKKKKAK6f8hGT/rkv8zViq6f8hGT/rkv8zVigAooooAKKKKAK+nf8ei/Vv5mrFV9O/49F+rfzNWKACsvQubnVWPX7aVH0CJ/jWpWX4c+aC6l/wCel07foB/SuWtrWpr1f4W/U3p/w5/L8y9HdW8lzLbJIDLFjevdcjIrjdKOPE1yvaFpEH085cVY0C6L/E3xHa9kigb80WmWsfl+M9TX/ZVv++nU1vWh7PEU/NP8Vf8AQ56c/aUZeTX4OxqeCv3Nre6d/wA+d28Y/HDf+zVv1g+FuNU18f8AT/n/AMhpW9XRW+NmdH4EFFFQ3832eymmzgohI+vasJSUYuT6G0U5NJEwIJIBBI6+1V2/5CKf9cz/ADFY+lRtY3Gnu27N7CfPyePM+9n8zj8K2G/5CKf9cz/MVhhq7rRvJWa6fK/5M1rUlTlZO6/pFiiiiukxCiiigAqvY/ck/wCujfzqxVex+5J/10b+dAFiiiigArivH0mzxd4THrdSf+g12tcJ8Rv+Ru8In0u5P/QRXRhf4nyf5M5sW/3fzX5o7W//AOPOX/dqVPuD6VFf/wDHnL/u1Kn3B9K5zpFooooAKKKKAOKum/4vJbr/ANQr/wBneu1rhbs/8XrtvT+yf/Z2ruq6MR9j0RzYd/H6sKKKK5zpOY8HSb9Z19f7t4RXT1x3gGTf4h8Tr/dvyK7GtsQrT+78jDDO9P7/AMyvp/8Ax7/8Db+dWKr6f/x7/wDA2/nVisTcK8++F11BarrrXEgTzNWkVM92IHFegNwp+leO6TN5MEvbf4g/oa7MNDnhOPocWKnyThL1Ou+GmoQCxvUmlCvLqtykYP8AEfMY4rrtQ/49H+o/mK8j8LT+VrGm2+f9Zq00mPqCa9c1D/j0f6j+YpYyny1L9x4Kpz07diZfuj6UtIv3R9KWuQ7AooooAK5zx9/yArn3jA/8fWujrnPHv/IFn/3V/wDRiVpR/iR9UZ1v4cvRknw+/wCRVtR6bv51v1gfD/8A5FiD2Z/51v0638SXqKh/Dj6BTZZFjjaSRtqqMk+gp1UPEb+XoN8/pC38qzirtI0k7Jst200VxAk8Lh43GVYdxUlY3gh/M8J6a/rbr/KtmnOPLJoUJc0VIKKKKkop65/yBL7/AK9pP/QTTfD/APyBLP8A65L/ACp2uf8AIEvv+vaT/wBBNN8P/wDIEs/+uS/yoAvUUUUAFFFFAHlPx2hmi1TQdVuNNTVNLg82Oe3k1drFVdgAr5X757YPSur+Fqxr4XHl6INGUzP/AKONQN3znrvPP4dq4f8AaWsY7iwtZvtmipPJa3NpFDqZwFMi482I9Fcd/UYrpfgf9nn8MXmqW19pdwNQ1Ca4dNMObeFy3KD1b+8e5oA76sXxn/yA3/66J/OtqsXxn/yA3/66J/OgDaHSigdKKACq+of6hf8Aron/AKEKsVX1D/UL/wBdE/8AQhQBYooooAKKKKACq6/8f7f9c/61Yquv/H+3/XP+tAFiiisnxVqraRp8Vwqq2+dIsH/appOTshSkoq7M2+m8rwh4gvs4Yi6wfZdwB/StHwZM9x4W06aRsu0C7j71g+KXMfwj1GZfvTWDuPq4z/WtH4cSF/DMat/yzcoPoAK4MNDlpUJ901+EX/n950Vp3q1Ydrfm1/kS+A7mS60AyyyNI32q4XLHJwJWA/lWxYf6g/77fzrm/hW+/wAJ7v8Ap8uv/Rz10lh/qD/vt/OvTrq1WS8ziw7vSi/InooorI2CiiigCC//AOPV6nqC/wD+PV6noAKDRWD4nup/7R0vSYxiK+dxOwJDBFAOAffNZ1qns4OVr/1oXCPNJI3hyMjpRXN3mpPokb2yqGVbyCOIOf8AlnI4Bx9CSB9K6SnSk501O1t181uKaUZuP9a7FdP+QjJ/1yX+ZqxVdP8AkIyf9cl/masVZIUUVFeXEdrbSXEpwiDJpSkopyeyGk27IlorB0zWb248SS6TdWawbLVZ8hs8lun4Dr71vUoTU4qSCScW0yvp3/Hov1b+ZqxVfTv+PRfq38zViqEFZXhT5tEifu7uT/32f8K0p28uF3/uqT+lUfDS7NDtl9mP5sTXJPXFQ/wy/OJvH+DL1X5M5Tw+f+Lo67cf37VP/HTj+lUvAdzJd3klxLI0kj2kBLMck8irOjHZ4jubv/nsLlM/7sj1ifCabzGC/wDTjF+jrXpY+Puxn2cfxUo/qebg5e84d1L84yO98P8Ay6/ra+s6t+aj/Ct6sLSPl8V6svqkTfnn/Ct2oq/F8l+RtR+H5v8AMKy/FGW0loF4aZ0jX65z/Q1qVl63+8vdMhHX7T5h+iqf8RXDjf4Eo99Pv0/U7MN/FT7a/dqZfxCvFsbPTZN2z/TogMHHGeldAf8AkIR/9cj/ADFcN8aQ0lto0MZIJvQ3Htiu0tpRPNbzL0eDcP0rXlUKvqk/xa/yMVNyi/J2/BP/ADLtFFFaiCudlvZF+IEVj5jeW1kX2Z4yG610VcPeSN/wuayj/h/st8/XeK3oR5nL0ZhXlyqPqjuKr2P3JP8Aro386sVXsfuSf9dG/nWBuWKz/EcrQaDfTIxVkhYgg8jitCsfxs2zwjqr+lq5/Srpq80iKjtBvyLPhyVp9CspnYszwqST34rzKe8kvr3wpPLI0jC/nGSc9MV6F4MlB8HabMen2VWP5V5T4fZmt9AZ+sd9cH82Wu/DQ96b7f5M8/FT92C7r9YntV9/x5y/7tSp9wfSob3/AI8pP92pk+4PpXmnpi0UUUAMuW228jeiE/pXN/DHUptT8KQzXDs0yO6OWOTkGt/U226bct6Quf0Ncp8L18m2v4B0M/mAfWuiEU6Mvkc85NVoryZXu/8Aks1qf+ocR+pru64S6/5LDat/06MK7uniNoeiFht5+rCiiiuY6ThfhsxbxL4t/wCwif5V3VeX+GNVOk634klCq3naysXPbcQP616gORXVi4tVL+n5I5MHJOnb1/NlfT/+Pf8A4G386sVX0/8A49/+Bt/OrFcp1jZeInP+ya8Pu5DDZFh21zd/47Xt1ycW8p9EP8q8Q1cY06c/3b9pP/HRXo5fu/keZmOy+Y7RWP8AwmmhJ6FZz/wJB/jXtV//AMejfUfzFeKaIrf8JnpMuPlWytufqq17Xf8A/Ho31X+YozDePoPLfhl6ky/dH0paRfuj6UtecekFFFYuva2NL1jSbJlUrfyPHk9QQBjH51UYuTsiZSUVdkWhXUk3ijW4GkZkieMKpPA+QVx/9p3GoR+IUmZmjS6XyQTnCGVcYrY8PXWzxf4tbP8Aqih/JBWBBF9nju4z/wAtLa2Ye/71c13wgk3/ANu/oedObcV/29+p23w//wCRbjHpI/8AOugrnvh//wAi+B6TP/Ouhrjr/wASR3UP4cfQKx/GzFPCWqMOot2rYrE8eH/ij9THrARSpfxI+o638OXozI0SR1+EsUiMVcacSGBwQdtdVphLadbliSTGuSfpXJ6V8vwmCf8ATiV/Sus0vjTrcf8ATNf5VrX6+rMqH2fRFiiiiuY6Snrn/IEvv+vaT/0E03w//wAgSz/65L/Kna5/yBL7/r2k/wDQTTfD/wDyBLP/AK5L/KgC9RRRQAUUUUAedfGLxDfaPdaPZ6bq32K5vGk2xro73zSBRk8L9wD1NU/gbrenXEeo2Md5qOoajNeTT3k8mkyWcKSbvmQKRgEfmetM+O+onR5tP1bS5NUj1mzt55i1oqNGtsozIZQ3b+7jnOa3/hEtvHo+owmXUZdSTUJhqL320SNNu5YBeAh/h7460AdrWL4z/wCQG/8A10T+dR+IfE9rot4ba5tbh/8ARHuVdFBDBWRdo98utQa5qEOpeEUvYsoskigq/BVg2Cp9wQR+FAHSjpRSBlx94fnRuX+8PzoAWq+of6hf+uif+hCp9y/3h+dV79l8heR/rE7/AO0KALNFJuX+8Pzo3L/eH50AV5r63hvoLKRsTTgmMY64GTVmuL1+6K/Fbw7a5+VrWd/0Ird1PdfalHpyTNHFGhlmZDg56IPp1P8AwGlipewhGSV29l53Fh/305JuyX+SNeq6/wDH+3/XP+tR6RcGexVpG/eITG+TySpxn8cZ/GpFZft7cj/V+vvU05qpBSXUucXGTi+hYriPjLM0XhqyK9TqUA/DJzXbbl/vD864f4vFX0uyjJGBMZP++cf405zdOEprom/wZDjztR7tL8Sz46i8v4avbf8ATKGLH1KimeDtQtrG0itJ32vc+X5Q9WZHb+SGrvxA2t4eigGMSXMIx7Bwa4eQt/wk/hR1fEflb3Ge4jlA/mav2KVOjHopP/0h2/Gxk6r9rVl1cV/6Uv0Z1nweff4PJ/6fbn/0a1dXYf6g/wC+3864/wCDOF8IOuR/x+Tn83J/rXX2DDyDyPvt3963xX8aXqThP4EPQsUUm5f7w/Ojcv8AeH51znQLRSbl/vD86Ny/3h+dAEN//wAer1PVe/Zfsr8j86n3L/eH50ALXF+Ib5h8T9AsOdv2eV/xOB/Suz3L6j86811eUyfFvSJM8JLNF+GyM/zJrNx56tOD2u390W1+KQTk4UpSXkvvkl+Vy18Sb6H7ZZiBi0i6ja20wx9394sg/nXoC/dH0ryjxRPC2sawJGH7rV7Vl+uxK9VjZfLXkdB3q+X2cpU/SX/gSX6pkRl7RKp8vub/AEaIk/5CMn/XJf5mrFVkZf7Rk+YZ8pe/uasbl/vD86ZYtZutfvJrK0HPmzbnX1RRz/MVo7l/vD86zJGWXxNGCwH2a2J6/wDPQ4/9krlxesFDu0vx1/C5tQ0k5dk/+B+JyC3kqfGm6JkItks4oSP9pun6mvQ68zuOfGus364JWMSJ7tF0/UV6VHIrxqwYEEA9a6Ki5MRKK6qL/Cz/ACOei+aipecl+N/1IdO/49F+rfzNWKracy/ZV+YdW7+5qxuX+8Pzqiitq7eXpN4/92Bz/wCOmq1peW9jYadDM+1rhVWMY6nGal19l/sS9GRzA6/mMVyfje6+yXPhJN2N1xg8+kdY0Ye0xnL/AHf8/wDIqtU9nhubz/y/zKsB8lLSbp5lxqA/Dc5rn/hR+6vXT/ZSL9Qf6VuX7CPQNJmyMH7W+fqpP9axPAA8vWJ1BHyaiqN7DY1ejj/91k/70f8A0v8A4J5uE/3qK8pf+kHo1l8vjfUV9bOBv/Hn/wAK3awLYgeO73kc2EHf/akre3L/AHh+dYVd16L8jrpbP1f5i1l3Xz+JrJeojt5WI9yUx/I1p7l/vD86zLdg/ia7JIxFbRAH/eL5/kK4cVryQ7yX4e9+h2UNOaXZP8dP1OZ+JK+dqunxnkQ7ZPzYj+ldB4ZYtp2m7jlltArfUYzWB47wdZJyPls0b/yI1bfhhhtKZH7uWdB9A/FdGJ0q0fSX5xZzYfar6x/VG9RSbl/vD86Ny/3h+dUUQX95BYwrLcNtVnVAcd2OB+prjNR+X4tW83paJGP+BFj/AErU+I8wj0a1IYc39uOv/TRaytcIXx9BNkfftU/MTf4V2YeNouXdP9DixE7yUezX6neVXsfuSf8AXRv51PuX1H51XsWXbINy5EjZGfeuM7SzWH8QP+RK1geto4/Stvcv94fnWH48IbwlqK5HzQletaUf4kfUzrfw5ejKnhSTy/hnaSd007P5JXn2lx+WLOP/AJ5XEh/NkruNGcL8J+GAI01x1/2DXHJtW+nXI/dS/wAzHXpUPin6nmV/hh6f1+R61ef8eL/7lTp9wfSq92y/YH5H3PWp0Zdg+YdPWvJPXHVVvL+2tLi3gnfa9wxWMepFWdy/3h+dcR8UZHivPD08bY8m8MjYP8IAzWtGHtJqJlXqOnByOs1xtui3zelvIf8Ax01zvgNfLvbyP1iib881t+I5V/4RrUW3Lk2cpHP+wax/Cu2PXZkyPmsIG6/WtKf8KRnU/jRM+5/5K3aH/pjIP/HVru64K4I/4WxanI+5IP8AxxK7zcv94fnRiNoegYbefqLRSbl/vD86RnUDJZR+Ncx0niWqs0d9qoQ4J15HP0VgT/KvbIG3QI3qoNeLakobVL8ZHzXc8n5ITXsWkyCTTLZ8jmNe/tXo474Ynm4D4pDtP/49/wDgbfzqxVawZfs/Uffbv71Y3L/eH515x6RFfnFjcH0ib+VeJ+IQRo19t+9h3H5LXtOpsP7NuuR/qX/9BNeP6lGJY5Yf79u5/RK9HAOzZ5mYq6SNPT9MlhbStRaMiNoLWMN7/LXp1/8A8ebf8B/mK5rUFEXg7SVyPkkt/wD0IV0l+6/Yz8y87e/uKwxE3Oz9Tow0FC69Cwv3R9KWmoylRhgePWl3L/eH51ynWLXDfEpN+r6LMP8Alyka4P6Cu43L/eH51xfjfEl9djI/daeGHtl//rV0YXSojmxWtNr+u5k6LL/xPPGlx/fjLD8ExSa9Gbe604dPOso8/wDAZY6q6UwEniQ5GZIHHX3IrT8YqPt2idP+PYD/AMiR13P+Iv62Rwr+G3/WrOi8Af8AIDI/6bv/ADroa57wGVGjyDI/179/eug3L/eH5151b+Iz0qH8OItYPj7/AJFe6X+8Ntbu5f7w/OsDx2ynRVTI+edV6+xpUf4iCt/DkZdodvwzVf8ApltrrrAYsoR/sD+VcfGyr4C8vcMiULjP+3iuxtiot4xkfdHeta/X1ZnQ6eiJaKTcv94fnRuX+8PzrmOkqa5/yBL7/r2k/wDQTTfD/wDyBLP/AK5L/Kl1xh/Yt9yP+PaT/wBBNJ4f/wCQJZ/9cl/lQBeooooAKKKKAPJvj1YQ6lfaRa33h7X9T0yaK4hubjQ4pXuYAy/dOw4KN0IYH2xXWfCq30yDwvjTNM1ywV53eX+2YpEupZCfmdt5ycnp29K871aTxrpOqXdnp/gvXLqP/hJ4tSN1bXEKpNbDaWUAuDzgjBr1zwtqt3rGmfbL3RL3R5d5X7PdMhfA7/ISMH60AZHjbw7q2t6jBJZXdpBAltJC3mIxfczxuCMHHWMfnUOu6HHb+DIbS6cyyxXHnuyMVBkdy7Y9sseDXZVi+M/+QG//AF0T+dAF8afbYHD/APfZpf7PtvR/++zVodKKAKv9n23o/wD32agv7C3EA4f/AFifxn+8K0ar6h/qF/66J/6EKAG/2fbej/8AfZo/s+29H/77NWqKAPPNYs4JPinpRAbEW6E/MeN0TNXTaJZW89xf3TK3zTmNDvPKKOP5mud1OVYPHkty/wB2G8Rj9BaMa6/w7C0Gi20b/f25Y+pJzU4z3q9GPaLf6L82ThNKdWXeVv6+5FTT7O3TVr+2YPyVmUbzwpG3+amrS2Fv9uYYf7n981m+J7x9Kup9QiwJDYPtz0zGS3/s1aOjXX22G3vOMzWySce+DWOFi1CXlJr9fyZtXknNeaT/AE/Qsf2fbej/APfZrz/4xRQ28WnBA3zCbqxPZa9Krz74sxfarqyhxkxQySfnj/CtavwO/XT79P1M9en9W1NXxnY2/wBjsFUN81yn8RrgjDGNU0lvm2JZqx+Y9dsleheIm8630P8A251P/jua8/mO2xW5P/LK3gT81m/wrrqq1Bf4o/8ApSRxp3rP0l/6Tc6v4R2UDeGZdwbP2l+jHvz/AFrq7GwtzAeH+838Z9a5/wCEw2+H51/6b5/NFP8AWuqsP9Qf99v50sV/GkaYT+DEZ/Z9t6P/AN9mj+z7b0f/AL7NWqKwOgq/2fbej/8AfZo/s+29H/77NWqKAM6+sLcWrHD/APfZqcafbY6P/wB9mn3/APx6vU9AFX7Bbf3X/wC+zXmktrDL430ObDfvJHY/Me7sv/slen30nk2U8vTZGzfkK89nj8vxdontHbt/328pqaGuMXlGX42X+ZOJ0w3rKP4Xf+Rx3i+Mf25ryR7gf7Vg2/MegVa9psbW1msoZlD4dAR859K8d8RjPiq+X/npqDP/AN8nH9K9C8L6xKupaZoTEECwZ3yOdyso/rXVjIP6xC3WD/8AJbf5s5MFUXsp36S/9Kv/AJEVoYX+KF9p+X2Jp0LY3nruf/61dX/Z9t6P/wB9muI0pifjFfydmhMX/fAU/wDs1eg0YhJONuyNcO21K/dlX+z7b0f/AL7NcR4q8qG7WVC651W3tchz0CsxH/j1dTqGpy2/ibTtNG3y7mKRm45yuMfzrivHDF9N024U/wCt1rzz7hRt/pXKoc2Koxfm/uTX6m1SpbDVZLpZfimWNFsLebxIA4bbNNdIfmPQM1dX4btYZtEtWkDeYECv85+8OtcZdX0mlacurR48yGTUZFyOMqXIrsvB83mWdwG6/aGcD0VuRVY6Ljiac+jUl+T/AEZOCknRnDqmn+BZ0+xtzarkP1P8Z9asf2fbej/99msjw1qkl1rGp6c23ZaFduBzyTXQ1UouLsyoyUldGL4is7ePSJiA+SUX757sB/WuO+KtnDFPoZUNmIyOfmPZQP611fxFu2sfB97doQHh2SLn1V1P9K5D4mXL3Oi2t8RmT+zXlwPVin+NGAi3jnLyS/8ASjPHySwnL5t/+ki+IrOGL4faTcANn7NkncerIKzfCNlGmq68xVsRanBjk9G4/rW345TyPhXY56pFCv5gCotHh8p/ErY/5fLR/wAnU1vj3/wn1X6v7mmc+EX+3Ul6fimjo1sbceN5Bh8PZJ/GezN/jW7/AGfbej/99msuQ/8AFa27D+Ozb+f/ANet6sqnR+R00+vqVf7PtvR/++zWZpFlby6hqUmGwswiHznsM/8As1btcrc6jJpug3upQ7Q0t9nkZ67V/pXFUi54ilBd2/wt+p1RkoUZyfl+d/0MrxxZwLqlzgN8umhvvH++1bGhWcP9qXUDBsJ8w+Y/xc1n+Nfm1C/b00cH/wAfatjSBt8S3f8A00tomH4Lit8bo6D82v8AyV/rYwwmrqryX5mr/Z9t6P8A99mj+z7b0f8A77NWqKoo4T4s28EGhWTKGGdRtx94/wB8VW1qzg/4SXzMNtjntc/Mem2X/Grvxh50OwX/AKiEJ/I5qHVuZdTn/wCeb2x/mP616NH+FH5/mjza38WXy/JnZ/YLb0f/AL7Ncv4ahik8Z+IrZi5WIwlRvPGUrsU5RT7VxHg6Xf8AEnxWvoYR+SVyUleM/T9UddWVpQ9f0Z139n23o/8A32axPG9lbr4cuMB8nA++a6WsLxz/AMgPb/emRfzNTR/iIqt/DkYGm2cA+F5OGz9lK/ePpiuYazh/tLVhhv3bg/eP96OuutPl+G7J6AJ/48BXOMv/ABN/Ei912H/x6P8Awr0aW8vX9UebW2h6foz0Wext/wCzi2H/ANWP4zVhNPttg4fp/fNDndpIPrEP5VaT7g+leW9z1lsVv7PtvR/++zXGfEmxgJtkVW+WGZ+WPotd7XH+PF8y8VfSylP8q2w38RGGK1pNGR45MUT6fbqzgTWFwxG884iatbQbK3HiBQQ/zadCfvH3rmfH7k6zoJz8v9mXGfxjYV2GmDy/EVgP7+nD9Mf411TjakvR/mctOTdaXk1+RgzWkP8AwtS2TDY/e/xH/nmld3/Z9t6P/wB9muKl/wCSq25/25R/5Cjrv658RtD0OnDfb9WVf7PtvR/++zXMfEnydP0OCSNnUveRJneehzXXTv5cEkg6qpP6V4/4p1bVNSsRZ6pNHKRcfaYNiBcIvAHHXvTwlLnmn0ROMrKFNrqxtjp8N14otbQhsXEk2fmPQqRXong+3guPD9s7B9ygqfnPY1w/hznx9og/vW8sn6kV3XhL9zNqdl2hum2j/ZPSujGbW8v1Zz4LR38/0TLthYW5g6P95v4z61Y/s+29H/77NO0//j3/AOBt/OrFeaemZmq2Nuul3bAPxA/8Z/umvOtBsLabxbp1vKhaOS3ZmUk88LXpmuNt0W9Y/wDPu/8A6Ca8/wBBXZ4+0lf+nAt+grtw3wS+f5HDiv4kPVfmdN4x0+1i0NPLRlC3EOAGPA3isbx20VrqulwozqJIJSRvPOAK6Txt/wAgJv8ArtF/6GK4z4qsf7e0Vl/ht5gfxQ/4UYaPNa/n+QYmXLdr+7+Z0/gKGG78MW1w5dmbdzvPqa3f7PtvR/8Avs1zfwhkMngOxZuuX/8AQjXXVhiFarJeZ0Yd81KL8kVf7PtvR/8Avs1yHiKwgfVtXQBuNMjx8x672rb8Wa2+j3GlKu3Zd3QhfI7FSf5gVSu18/U9ff8AuWqx/kCf61dGLj7z6/5mdaSl7q6f5M4bS4YW+3thsSAgfMe8pFb/AI+s4IbrQ8BhuZY/vH+8prndCfda2J/5+HH/AKPNdT8VP3d34d975U/r/Su6atWivX8jgpu9CT9PzNbwTY2502YEPkTuPvn1re/s+29H/wC+zWV4L4tbtfS5at+vNrfGz1KP8NFX+z7b0f8A77NYPjaxgFhaBQ/zXiD759GrqK4jU9Uk1DVpdPk24tNTREwO2zP9adCLcr9icRJKNn1ORlaNNWWx3PtbHy7z185hXrMen24jUbX6D+M14xesR43gbt9rEX/kUn+te5joK6cdGyicuAldyKv9n23o/wD32aP7PtvR/wDvs1aorgPRMrWrG3XRr5gHyLeT+M/3TU/h/wD5Aln/ANcV/lTtc/5Al9/17Sf+gmm+H/8AkCWf/XJf5UAXqKKKACiiigDz/wCMHjjUvCVsq6TaWMs4tJryR7ycxr5cQyVQAHe59OMda3PAfiKfxBbaj9pgto5rG+ltWa2m82KQKcBg2BzjqOx4rg/2jbrT3bRNE1u80DTdNvjNuvNTtpJiHVR8ieW6FM9znnpXVfBU2A8ExR6Zq2k6pbJM6rPp1q0EWc8ghmYlvUk5NAHbVi+M/wDkBv8A9dE/nW1WL4z/AOQG/wD10T+dAG0OlFA6UUAFZviG9jsbSF5FZhJcxRjHqzgCtKsHxyudJt2/u39sf/Iy1dOKlJJkVJOMG0b1FFFQWeceJk8zXr7H/LS/hh/76gKf1rudKvoLmS4tYd26zcRSZ9cdq4vVWB1on+/rkQ/75Wr/AIHug3irxfGzYWG8QknsCp/wquT2lapL+WMV89/ykjFT9nCEf5pSf9fcx/xXGzw1LcDgiKSHP++Mf0q38PHZ/DGlbvvLYxqfqAKZ8S41uvB05Uhl3I4I6EZpvw9mhNnLZpIpktZJImQHlQHwM1nR09rHzT+9W/Q0qfHCXk1+N/1Oqrh/F4+0eL/sx5A0l3/Hca7iuQv4fP8AHt23XZpW38y1Z137qXnH/wBKT/JGkVd/J/8ApLHXTeba+Fj/AH3B/wDIRrgr0E+FdRkH/LJLc/TiYf1rtrNvM07wW397af8AyCa5GNVk8B+KHbrHHGB9Qzf4134v3cLUl21+6V/0PPo+9iILvdffFL9Ts/hZxo1yvpKn/omOuosP9Qf99v51y/wx4068X0eL/wBER11Fh/qD/vt/OpxP8Vm2F/hRJ6KKKwOgKKKKAIL/AP49XqeoL/8A49XqegCjr7bdGu/9qMp/31x/WuM1hPK8XacP+ecdin/j01db4oydJMa/eeaJR/38Un9Aa5jxHz4pL/3LizX8jKf61OD1xk/KK/FsnF6YeH+J/gkcTr/PjJvQtdv+Tv8A4V0elRvD8VUkYnbteJfo+GH/AKBXP64h/wCEkjm7G31Bj+EkldZdyRr47tHXAIlt9x9vKkB/mK9DHPlqUX/iX3p/qkedg1eNVecX+K/zYmif8lBW67TSXA/SMf0r0OvPNH+XUdLuf793Kufq5/wr0OssTuv66nVhdn/XQ4fxjdG2+Ivhs9jDcE/guf6VzviHUbW70+zsoGJexlm83P8AeJRv5PWp8TG2eMtCmzgJb3AJ9NyEf1rkk065geS7kU7JtLeZzj+MOB/JVqqEIyxVOT+zD85P/IwrzlGjOK6y/KK/zNTxlubwbbIvWae/Qf8AAg9df4CvY3untNxMjWNvMR2Hy4/rXK6+PM8O+E8/duNSKn/gZ/8Ar074X3Lf8JjucnbLYJCv1TrSzGF6MJ/yy/NuP6jwM7V5R/mj+ST/AENn4fSs/j7xWp6K8WP/AB6u/rz74ert8b+IZf8An42MPwLCvQanFfGvRfkjbC/A/V/mzhPizeNPYDQIYXd7iJ5XcfdVVGcVW1Kwk1Syg0+Fd0h0hAo+rD/4mrXi4eb4tSPt9kmU/wDfpz/SrfhRt+tQ/wCxpcQ/8ef/AArPCvlnUkulvyT/AFDELn5Ivrf87foVPixbvH8N/s44ZHgX8mFWJtPmtNO166kTbHMkciH12jJq/wDEiD7R4VmiwT+8jP5MK0Naj8zw7PF/eh2/nxSxUnLByh35vyRdCCWLUu3L+pnhs+KdKf8Av2L/APsv+NdHXLwSb9d0B/71nMv5bBXUVEJc1KnLukaW5ak15iOwVSzdAMmvPvGcjW3wwidjz9ojyfrKa7XXJ1g0m7YsA3kSFRnkkKTXHfFKH/i3FvCveaD+eajDrmzCn5L82v8AIeKdsFPz/RP/ADLPigb73VvbRh/6E1X3vIdP1EX82fKj0lppMeilf6VQ1RvOm1huudGX+tQeLCkmm28BcBrrTXgPPOGxWmNjeNK/80fxsv1M8LK0qjX8r/C7O3sriO7tIrqLOyVA6/Qipa574czPL4OsBJ9+NPLOfY4roaqpHlm49iqcueCl3OL+LQ3aVYL/ANPYb8lJqtenfpXiB/eEfqtXPij81nZL/tyN+UTVWs08/QdfPX51/QKa7abtSj/XVHDVX72X9dGdvbnNvGf9gfyrgPAZJ+Jfixv70ij8hiu20mdJbC2G9S5hViM84IrivAQ/4r7xG/8Afnk/R8VjSVo1PT9Tas7yp+v6M9BrB8cf8gq3HreRD/x6t6sHxtzp9ovrfQ/+hVjR+NG1b+GzGQ48Czp6XYT/AMigVjRx7vFfiqL0t0b+R/pWuxx4QnX/AKiqr/5HFUrSPd8QPF8fb7BGf0b/AArvg7Kf9dYnnzV3Ben5SO0tH8zw7DJ/et1P6Vop9wfSsXR5kPhSzVnAZrZcDPJwK2k+4PpXnTVpM9ODvFC1ynilfN1qWP001j+bH/CuqdlRSzMFUdSa5rVNsviifaQQdKyCP9560oaSuZ19Y2OH8bv5g024/wCeVmE/77H/ANeu5jHl+JNGP96wdfy2V5/4l3S+G3mHPlfYk/76Kf416DfjytW0Cb/ZaP8ANQf6V3VvhivX8jgo/HJ+n52MOT/kp8Df9PEo/wDIUVegV59J/wAlHib/AKfZB/5Bir0GuTEfZ9Dsw32vUg1A4sLg+kTfyNeYa9ok02l2mtRj9zDp8qyfUtkV6XrEiLptypYBmgk2jPJ+U1ztwufhfMP+nIn9KrDTcLNdyMTBVLp9jmfCcW7xpoEv/UMkb/x810+r3l1oPiC6v10y4u7O4iTe0RHyEdSc/WsTwFH5mq6Bc4OP7Hbn3MhrvNbXfo16vc274/75Na4iaVVJq62/Ezw8G6Tadnv+CG6LMtzp0dwmdsmWGfQmrtYvgdt3haxPpHg/WtquGStJo7oO8UzA1nVLe60jV4Is77bMUmfU8VzFgvl/EzS4/TTarRXD/wBp+Nrdui3MJX8XFX1XHxcsV/u6WD+tehGn7NSXk/yR50qntHF+a/NnTeNB/wASCX2dD/48K4j4lndqlrJ2ijUf99IwruvGQ/4p26PooP5GuC+ITboryb/nmLQD8cj+tRg+nz/QvGOyfy/C503whXZ4HtE9Gf8A9CNdPqF1HZWM95Lny4I2kbHXAGTXPfDNfL8PeT/ckYf1rV8WDd4X1QHobSX/ANBNYVlzV35s3otxw68kcv4+kj1S30ue3OVx9pQ/7pH9M1f8PSC8g1656iVuD7eUKwfCCte2GjWExzJFYTxvn14Fa/w0hnXwjcfaFIkaSVefQZA/lXTUShTce3+f/AOalJzqKXf/AC/4JxHhZWz4Thb/AJamTP4OTXYfFaPzJ/DmP4dTQ/8AjprL8O6aw1LwqxQ4hWUnjpkmuj+IEPnT6NwTsvVb9DV1qi9vF+v5sijTfsJJ+X5Iu+D+F1BfS5P8hW9WD4Y+TUdYi/u3QP5qK3q8+t8bPQo/AgryvTZTJ8TdTtz0a+Eg+gQCvUlkRnZFYFl6jPIrynR/+SwDHSVJHP1BArpwi0n6HNjHrT9TEvVLeMIyo4XW9p/MGvcx0rx6wtGn8RX8m0ny9fyOO3Few1eOlflXkRgI2535hRRRXnnolPXP+QJff9e0n/oJpvh//kCWf/XJf5U7XP8AkCX3/XtJ/wCgmm+H/wDkCWf/AFyX+VAF6iiigAooooA8i+LF/fDxNpOpaKNcstUsmntx9n0ZrozxlQSQNp+UZ+8O+RXafDC+1jUPDQuNbkv5LrznGbzTzaSbQePkKjj3xzXN69ZR+PfFFxPpNxrmlzeGy9umoWkqxpdSOoLwj5skLxyQBknnitr4P6g194XkS4udWlvra6lgvItTZWnhlVsMmVJBX0IJBFAHZ1i+M/8AkBv/ANdE/nW1WL4z/wCQG/8A10T+dAG0OlFA6UUAFYXjshfDrOf4biBvylWt2ue+I2R4PvGH8Jjb8nU1lWnKnTlOD1SZUIxnJRlszfjO6NT6gU6uI1TUtRj8Y6PBBeOlqTCksI+6+9JDk/8AfArt66Jw5Un31MYVFJtdtDzS/ffrsg7R6qsn/kcJ/Wqi3TWM3xAuIzh5cbPqQVH/AKFVtMS/21cd4dbjiH0NyprO2+f4mbT+2qXbKfdUGf54rowCUlVk+sn/AOS2X/tpx4xtOml2X43/AMzpLtn/AOFUWaSHMgtoo2+oAB/lV/Sxbx+OS0ESR/a9ME77Rjc28cms6VvM8AWkf969MP5SsP6VLpTFfEfh+Rj8z6YYG/3gMn+Vc0ly4t/3oy/8lf8A9sdUXzYeP91x/Ff8A7WuY0z9/wCN9cB/gt4ox+IJ/rXT1zfhtM+KvEM/YzRp+Ua/41y1/igvP9GdVPaXp/kZOkHEfhmz72V7Nan/ALZoy/0rmLXLfDvxfjtcBPycf4109l8vi+G3H3V1O4cD3aNif51z+kRF/AXjFT/0EZFH4MtexWjzUZx7pfi2eRTly1Ivtf8ABI6/4eLtXUk9JYf/AEnjrpLD/UH/AH2/nXMfDmTzV1N/WWIflDGP6V09h/qD/vt/OvPUueMZd0vyR6MY8t49m/zZPRRXGjXrp/DHiG9WYLLZzyRxN/dwBj+dDtGEpvZbjv7yit2blzqd19onNnbLNb2v+ubPzMe4T1I/nxWnBKk0KTRsGRxkEdxVHw0oXQrNurSRCR2/vM3JP4kmsTwne3EfinWdElcfZrbY1on91edw/PFcdH20Zr2j+K+nZ72Xyv8AcdFR03H3Ft+K7/f+Z0t//wAer1PUF/8A8er1PXYYGXr3zT6bD2kuwD+CO39K5fVT5mo38x6x6vbxfgI8/wDs1dRqH7zXdOi/uB5fyG3/ANmrlr35tO1G87Sawr/98oF/pSy/WtVfml+CIx38OmvJv8zntWh3EXGPu2WoH83kq5qztHrU9/nCxtGn/Agyj+RNakmnwy+A7zUmz5sdpdBfTDbj/WsfxKr/APCJapcp96LUpCx/2VUn+YFdmNmnCL7Sj/6Uv0OLDQcZPzi3/wCSs1bIbdP0J+5v0/V5a9BrgYOPD/h2b0ntpD+PmH+td9UYjf5v8zfD7fJfkeafFtWe+DJ9+K2IX6swA/nXQ6/apD8OLhTGokTT8E456An9apeJrWPUPGMFjLnbJ5ef+A/P/wCy10Pi6Pf4V1KMDg2zj9KwpzviPTlX5v8A9uNJw/ct9+b9F+hwrQfafCPglsZ/0uGT+Rqh4Fhez1fT7mXgLfXMOfUE4Fdv4Q0yC68GeHTNnNvbxSrj12is3xppsOjabY3NrkJFqHnyfjkn+VbY+snh6kFurv7m2YYSi1Wp1HtovvSQngtdniHzf+e8cp+u1zXd1wvhPct34fkYYM9vdN/4+CP/AEKu6p4lpyui8KmoWf8AWiOL1RfO8czp/wA87Qn842FL4CbzNTnb+7ZxL/4/JTov3nxK1aM/wacjD8eP61F8NDvnvX/uqqfkz/41lh9q3qv/AEmJVb46Xz/NnaSIki7ZFDL6EVDqChrUqehZR/48KsVBf/8AHt/wNP8A0IVBucrpZJ1Hw5u6iK7B/wC+0rsa460+XxJpsP8Azxlu0+n+qP8AWuxrHCf7rSXaNvubRVb+PUfn+aRw3xLujFrOg2obH2iZ0I9coR/WrPxOiz4YtIP+nqNcfRWP9KzfiTH5njPwz/0zl3/+PAf1rc+Ia79OsVP/AD9j/wBFyV0Uf97TXSK++8n/AJHNWv8AV5p9W/yiv8zMgPnQ6m3rpEY/8drl/Etyz+L9Kt1Y4SwiJH+86j+tdP4VX7Ta3anq2mwr/wCQxXG3LrN4itrtuv2azjH4yIa669KU4SUVdqzXqmn+hywqKLi5PR3X33X6npfgRfL0y4h/553DL/KuhrB8IfK2qR/3b1h/46tb1c9b42dlH+Gjj/iVzFbD0Sc/+QmpfB8f2jSNZjxnfMyj/v2tYeuapLqPiTU9OkfctmswQegMTVv/AAubz9Akvh925nMi/TAH9K65xcKCv5fjqccJKpXdvP8ADQ53wDezy+L97yEw/ZxZKD03RjLfqa0PA67fGern+/PcH/yLWhqek2uhmxurRdo/tEu595TzXNNfS6Zf6hfQNtYySEH2NyoP6Gr0q3ceqsZ60bKfR3PU6wfFf7y60m2/v3QbH+7zW3bv5kEcn95Qf0rE1z5/FGhoP4TMx+m0Vw0vj+/8j0Kvwfd+Zhy8eG7pfTWQP/I4pbCL/i4Xijj79hD/ACequv282m+IjZLdSPbX06XQiY8I3mjOK2dOi/4uDrh/v2UH/s9djdot91+qOJK8kn0dvwZiRXOL7wzbbuttPkfTAr0RPuD6V5MJG/4Svw+ueEjulP8A38I/pXrKfcH0rHFxs4/11Zvg5XUvX9Ec98SLiS38GagYDiZo9sf1zn+QNZvh9jcXkMjcn+xIgfqS1XviEvmWFlF2e4YEev7qSqPgj97cSsOkVjFCfqAT/WqgrUCJ61zlkj+1eCb5uubmxT8VdAf5V3niQeWmizf887tB+BRq5/4Y6fHqXg+5hushWv2bj/YkyP5V1nijTv7Q0WWBZpIJIx5kUidVZQcVdeolV5X0b/JIihTfsuful+bZyUv/ACUBD/1EH/8ARMVehV5VoFxLc65YzzyGSX7eyux6kiKME/pXqtY4pcrS8jbCS5lJ+ZwXjy8kHi7TbWNj5aWlwZfqU+X+RrWKbvhsy+tgf/Qa57xic+Ibm77KVg/HypK6u1j3eB1j9bLH/jtaztGnD5GVO8qlT5/5FX4Xxr/wg2jyMo8z7Ko3Y5xiukuE8y3kj/vIV/MVhfDhdvgbR19LVP5V0Fc1d/vZerOqgv3UfRHPfD0n/hGY1P8ABLKn5ORXQ1g+Bht0eWP+7dTfq5Nb1TW+NlUf4cTymT5de1tv+f65T8dritx0/wCLxQN2GlL/AOhNTtH8PQ6wLfUpLiWJobh2KoeJBnofyqxIn/F2Vb001R/481d0pptpdE/0R58ackk3s2v1Z0XiC3+1aJe24GWeBwv1xxXmt639reBdT1HruvIIwfZZVH9a9YIyMHpWBJ4esLbw1JpMSkQNIrn1yHDfzFc9Csqa17r/AIJ1Yig6j07P/gDPBC+XFew/3J8f+Oir3i448M6j727j8xVXwuNmpazF/duR/wCgLU/jE48OXY9Vx+ZqZa1l8hx0ov5nJ+DkaHx7dWpUhY7fzV9MPj/CvQY44402IiqvoBxWbpul20d6NUUH7RJbpEx9gOK1KVepzyuisPTdONn3I1hhUqViQFfu4HSobhEkv4d6hsKSMjoatVXk/wCP+L/cb+lY3N7GTofy+I9ZX1kRv/HRW9WFp/yeMdQT+9BG36n/AArP+JV9qFnbWH9n3b2zNMxcr/EoGcVu4OpUUV1S/I51UVOm5Po3+ZLoNxv8d67b7shEiIH4Vy/h+33/ABFsrzsYpx/4/Wl4PkZ/iPrcjHPmQx/pWp4K0+CW1h1Js+dHJMg+heumT9nzei/I5YxdXl8m39zGeBrVF1HXXdAd2oOwyO9dbVTTtPhsXuGhzmeQyNn1NW64qs+eVztow5I2CiiiszUp65/yBL7/AK9pP/QTTfD/APyBLP8A65L/ACp2uf8AIEvv+vaT/wBBNN8P/wDIEs/+uS/yoAvUUUUAFFFFAHn974V8Z6TrOoXXgvxDpVtY6jN9ols9RsHmEEpUBmjZZF+U4yVIPJJzzgb/AIE8NyeG9Mnju9QbUtQvLl7q8ujH5Yklc5O1Mnao6AZOB3NdDRQBmeKo7uXw9eR2M6wXJj/dyM20Kcjv24rlrrVJZvh9ZzR2s0zGfyZMybipVypbOBkZHWu5uIYriF4Z41kjcYZWGQRWJ4qghtfDfkW8SRRI6BUQYAGaANIXc2B/ocn50v2ub/nzk/OrY6UUAVPtc3/PnJ+dYfjueSTwlqCtauo8vqT05rp6xvHC7vCepL/0was60eenKPdMqEuWSZxt/cSN4rtJRbuRG1ievrHPXoH2ub/nzk/OvPoZPNu47j0j05v0nFelucIT6CuiUuajTl/dX5I5qStUqLzf5s87YSRaBqkwtmPm62JCc9MXA/wpvhXTZ7zWNM177MxigS4Xr1Z2TB/IGrmku118N9QuTyTNcT/k5b+la/wybzPBWny/30LfrSwUpQwSl1f/ALcrsMTGM8Xbol+TOMh8QRfZ7Dw6bZ/tI1Dz856g3Mox+la6XEkeu6M32d8Q3tzFjPbawArn10C8/wCEvj1Fo32xeINi8f8ALIqrD8Nxaup1P91r6j/njqSN/wB/B/8AXrTGKMcVRceqkvm1f9DLCOcsPUUujj9ydv1Os+1zZ/485PzrC8LXcjXmsyrau26+OcHphEGK6S2nhuYRNBIskZ6MpyDXP+AgTbalKf8AlpqEp/I4/pXBVV60I9rv8LfqejB+5J+i/X9DAt7iQfEQr9mfIuWbbn1hNReFbe4u/DniOyitWLT6pMBk8DlTV2L/AJKzOvYbW/8AIFbXgaBoINVDKV36nM4yOoO2vYqS5YfKJ5NOHNN+sjlvCGrtoOj63dXVq7i3ucNhsdFUV29hdy/Z8i0kOWJ6+9ed+NVe38P+JrWPhn1CIAf7wBr0nQX8zSoX/vDNedh4/wCyU5dbW/8AAUkd05P6xOPTf722P+1zf8+cn514ubq4uvBniOyVHVptTuJcg8gKF4r3CdtkLv8A3VJ/SvItEtgum60Tybi9VFHoW3E/nxVuziqf80o/cvef4K3zIqK0uftGX46L8z0DwfezN4V0tvssjf6LHznr8ormtMunh+IE179lkPnzTWvXuNpH6A1veGtUsNL8HaQb+6jtw0SxKXOMsB0rImLpp9xqUJGLfxA0pb/Yb5P/AGapxsXGnOp2d/uev4XKw0lKUId1b71p+Ju6rrwj1OHSGs5POniaVTu7KRWqLubH/HnJ+dcV4mdj8U9NkVvkSxKH0y7H/CvQa1qwUVG3VE0qjm5X6Mwjcyv4njf7LJ+6tHUjP95lOf0rlZbqRfh48zW7j/SpHZs/9NHFdY0nl6lrdx2htk2n/gLE/wAhXO69ZzS/CZ7e3VjLIm5QBz8z5/rWOWaqUu8/ybX6F5hpZdo/nZjknm/4VVc/6LJh9PkbOexUnNUHSa+8Fa/bx2zbpb2TaxPAyVH8ia6vXLYW3gC8tFHEenOgH0TFZvhNfO8F6gwGTI8zj64yP1Fa4z38JVt5/kZ4ZcuJpp9kVtWE1noFlAbZgbYW+TnjjdXXC8m25+xydPWue8SPv8Kyzk5K2sLk+4bmupkbFszf7BP6UlP2tKM+/wDwC+T2dSUe1v1PP9G1ga340jvobVwqwq4XOSPlYf1rsNUknutOuLdbOTdJGyjJ9RXnHwMaSfVr+WT/AJZQeV/48K9brNx5MRVt/N+SS/QdOXtMPTb6r82zG8P/AGmw0OxsZLN98ECRtg8ZAAqj45trrWPDF3Yw2siyMFZST0wwJ/QGunoIyMHpTned/MqKUUkcJZXTwXfht/srlYrO6HB642f4Vq+FPFE2uQTyHSpIDE4AHmbsggEHp6GsmaXyNP0uQnmGS5hP/Auf8KtfDVPK+1xf9Mrdv/IKVeFaq4KFSW/Kv+CY126eLlBPS7/LQXT3kPxD1eb7K5Js4kxnpWd8KrqTy9WItnbF2y8Hpg10WigP4w1uXuFhT9DWJ8Hlb7HrbsOuqSj+VTgnehVl3l+Ta/QrEq1akvL81f8AU7D7XN/z5yfnUF/dTG2P+iSD5l7/AO0K0qr6h/x7H/eX/wBCFI1OOa4ki8YwD7M+TcTPjP8AeWMf+y10Gva7/Y+j3Wp3FnJ5VvGZGGcZx2rI1TKfEC17KUQj6ndn+Qqx8TIjeeHRpq8m7mSMj1XPzfpU4CKlCEXteS/8mZOLk4uclvZf+ko5rxvfPc+JdIuVt3CoI2wT2Z1rR8Wa39unTT0tJA9reAMc9SYnrFmlF7Pv/wCeFjaSA/WRKjsZnuvHepIxyrX0TL9PKYV14SmnOrLs/wD22Jx4mq+WnH+ZfrI3Ph7cSN9qX7K7bYIYzz6RrXn63Eh1XTf3L/8AIQjtiP8Ac5x+lej/AAwbdc6yv9y4Ef5KBXOQaLKmu22YmwNenlHHRfm5rthNRqTv5fkcs4OdOFvP8zs/DVzKupa2otZD/pp79PlWtz7XN/z5yfnWZ4a+XWNcX1u93/jorePSvNq/F935Hp0fh+/8zxew8+f4oa3Ctu5a6juNgz9V/rXpHhK2m0Xw9aab9jfMKYOD3zmua8NWTN45g1IISsiXOWxxzJXotdWMqN2itrL8NDlwVNK8ut3+NmYHihby/wBFngt7JzOBviycDcOleZeLjf2egyi6tDFctal3UNnB+0KTzXtleX/FUbjJH/fspB/5GFGBqPnUOlwx1Nezc+trHd6TezNpdq32SQ5hXv7VmXN1LJ41t1+ySfurMvjPqxH9K2fDh3aDZH/piv8AKqC/N49kI/h05Afr5j1zx0lL5nRLWMfkc14/uJV8WeHZDbOvmSmPBPXB3f0ro7SG7j8UXmom0fyp7eKNeecqWz/Oq3jaya51fw7MqFvJvSxIHQbDXU1c5/u4pdn+ZFOn+8m33X5HjSzyf8Jfb5gb9w0gAz/elavWVu5to/0OTp615ZcHy/Gmo54EF1Gp9txJ/rXrVpNFcW0c8EiyRuoKspyCK0xm8X5GeB2kvP8A4BzPiueaa80uH7JJzMzYz1+Qj+tZPwyupZF1lltnYfajGMHphQMV0mt/N4m0dP8Aro35bf8AGqHwzsXstO1AyIVM2oTuMjtvOKSaVBr0/NjcW8Qn6/kiz4RtbnR9J+ySWb7jK7nB9TmtZ7mV0ZTZyYII61dorllJyk5M64xUYqKPGvCk8q6pGTbuSuszKBn2UYr1r7XN/wA+cn5157a2bWWuRqyFQ2suwyOuVWvTa6cY7yTRy4NOMWmeWeKLiR7W+mNu4P8Aa5TOfSNxj9a7bTJpn8OQQrZyEtbBRz6rXH+JjnwbLef89NU8zP1BFehaOMaTaj/piv8AKqxGlNepOH/iS9DN8MpdaboFlYy2b74IlRsHjIFaQu5s/wDHnJ+dW6K45Scm2ztjFRSSOW8H3cqx38YtZDtu36Hpnmt77XN/z5yfnWH4UuIre411ppFSOK9OWY8DKr/jXSs6iIyZyuM5rSqveuZ0X7ljmvAt1KPDVs32WQ7txyD71UeaX/hZIl+yvn+z1GM/7TVreBFK+FrMH+6f50wwt/wnnnbTt+wqM44+81at/vJ/MyS/dw+Rqfa5v+fOT86gvrqY2rf6JIOR39xWlUGof8ej/UfzFcp1HPaBdSrr2t/6LIc3Cnr0+Rak8ZXUp0GQG1kGZEHJ9WFO02eG18R6t50ixq7xkFjjJK4/pU3jc/8AEkX3uYR+cgrpt+9j8jmv+6l8y7b3UwgjH2OThR3qT7XN/wA+cn51aQYRR7UtczOlFT7XN/z5yfnVeS6m+2xH7JJ9w9606ryf8f8AF/uN/SgDAS5lTxtKfsknz2acZ9Gasv4j3EsqWym1kG1JX6/7Nb1z+78aWzf89LUr+R/+vWd48G+4VPSzmP8A46a66X8SL8jjq/w5LzMHwjdSL41uZfs7nfE+Rn0IrpfBFxMmgqPskhzLIcg/7Rrm/DDbNZ+0/wB5bhc12fg1dugQ+7Mf1rTFbfd+pnhN18/0Lv2ub/nzk/Oj7XN/z5yfnVuiuA9Aqfa5v+fOT86Ptc3/AD5yfnVuigDJ1q6mOjXw+ySD/R5Oc/7Jqx4f/wCQJZ/9cV/lTtc/5Al9/wBe0n/oJpvh/wD5Aln/ANcl/lQBeooooAKKKKACiiigArF8Z/8AIDf/AK6J/OtqsXxn/wAgN/8Aron86ANodKKB0ooAKzPFS7/D94n96MitOqesrv090/vFR/48Kcd0KWzPN9KO7S5ZT1RLFfyeQf1r0fXrj7Lot5cdPLhZv0rzXQTv8KatN/cngX8pT/jXfeMJVTRWRjhZpFiP0NctaTjl0bbqNvmopfmXQSeLlfZu/wArtmT4etc/Dy9tl/jjuVH47qtfC6MxeAdIQ9RBz+Zq14Mh/wCKSsVlHzTQB5AfVhkj9a1NOs4bCyis7ZdsUQwo9BXfJqEHSjtf8tDlhFylGo+352ZNsX+6OueneuK8WMLfVppG4BuLOU/QSoprtq89+LsjWtheXS53LZgrj1SQP/SuSa/e0n/eX46fqdLdqVT/AAv8Nf0NH4R3TTeA4JpOqvLnPsxrQ8AHdoTSj/lpczN/4+ay/h6n2TwVfwdDDJKP/HAf61pfDXP/AAhlizfebeT/AN9tWmJ1xsmuif4tf5GeFbWFin5fgv8AgmPD/wAliuF/6d1cf9+8V3YAHQAVwi5Hxtdex0oP/wCPYru66sT9n0Rjhvt/4meYeKk+0eIdTsOvmXEU2PZUFdx4Nk83wzYS/wB6FW/SuSvYfP8Aincx54WxaRh/wHA/lT/DGqS29x4Q0xZCEubJy6+pVT/hWOGhzUORdHL82/yKqzUa/O+qS/JfmdxqzbNLu3/uwOf/AB015jo0bx29rDJ9+a8tZSPZjJ/QCu88dXL23hW/aL/WvEUQepPX9M1yUC+Z480TTx919MguT9Y93+NThvfxD7Rj+L/4C/ErFe7SXeT/AC/4LEgtBq8KaXtDfZrW6ZR6OWZBVjw1G2qfCi5kbKvOrzc+qkH/ANlrqtG8P2GlX95eW28yXbln3HIGTkge2at2Gm2llpg063j224Urt9j1rpxFWFWm6fR/8G5jQoypzU3v/wANY86luRfXtnqiHOLi0tyf+Akn+deo158+k2ul6BeRwg5t9VSSQk+gBH6MK2vAurS6nca3HLIW+y6hJCuewB4rCi3WwsKnZJP1Wj/E1kvY4iVN9Xdfn+Q6dgdF8RzngkzRfkpA/nWvoMYXQbCNlHFtGCP+Aiufvnx4EuLjvdSq313yKK6q1TyraKP+6gX8hXNgv9zg++v36/qdGJ/3mS7K36foUfFI3eGtTX1tJP8A0E1j/C8CbwTbM3Il3E++a2/EQ3aBqA9baT/0E1h/CLP/AArnRmPVrcMa7l/u79V+TOR/7yvR/minqbM3gfUEb78cGw+2JWx+mK667YLpsr9hET+lcxqERNl4ltSOOGQf7JAP881tXU27wjLcetkW/wDHK48Brhacezt91l+h04rTETl3V/zf6nHfBm1W2n1jjkyKfwOTXo9cv8OrWOPTri6VcSSzFWPqF4H866ilRnzxc+7k/vbZThyJQ7JL7kgooorUk818Wy/ZdFuPVdWVl9ldSP5qa6HwfH5OrXsXpBb/AKRKK5j4oxuukylOsrQMv1SR8/8AoYq54q1GTR9WMsMhjMklmpx3BYAitcvjzYb2a35pL/yZNfgzlxk1DEuo9rRf4NfodB4VYv4h8QP/ANPCr+QNV/hnB5FhqX+3qErfyqx4LIku9amXkPfPg+1ben2VvYxvHbrtDuXb6mubBzth7fza/e2/1OqvC9ZPtp+n6Fmq+of8ex/3l/8AQhViq+of8ex/3l/9CFaAc54lXy/GOiyf89WK/wDfP/66ueJvn1jRYv70zn8lqv4vT/ie+Hpuy3TL+Y/+tVrXOfFGgr/tTn/xwVGDdpzj2b/GKf53Fil7sX3t+djifh/A2oaLrjspEsEBtBnrlBlf5Vm+A5Gn8SafPICGuQjtnuVLrXpHhaxtbZ9U+zxhYpLplI9SODXM3djb6Z8TdDs7VNkP2ZyF+jZ/9mrqy6uqkKjt8Tk/ld2/CxyY2g6cqevwqK+en/BLHwsP/Ez8Tr/d1NwPpxXZMq/2jH8o/wBWx6d8iuW+HcHkax4nH97Ui35qK6pv+Qin/XM/zFPFO9V/L8i8IrUl8/zMnQ/l8SawnqyN+YP+Fbr/AHD9KwLBvL8Vax/1wif/ANC/wqp4E1ma/wDDF1dXbFpYJ51bPoGO39MUTpuXvLy/FDp1FH3X1v8Agy94FAbw5bTYGZAWz9a3ax/BUZi8Laeh6+StbFZ1fjZpR/hx9Arzb4hJ5uuWUJ/5aQyL/wCRRXpNeeeMV3+M9Aj/AOejyr/49mtcI7VPv/IxxivSt5r8zrfCD+Z4cs2/2Mfkag0/954x1F/+ecMcf9f60vgRs+Grcf3Wdf8Ax40mg/N4j15j1WeNR9PKQ/1pSVpT/rqOLvGn/XQ3CAcZAOOlLRRXOdJ5B4xT7DfeJ77pi8tyD/wAV3HwrkaT4f6Oz53C2UNn1ArI+MemxL4O1CeBMT3M8Rc+pHA/Stv4dqI/DiW44EMjx49MHFehWmp4ZS8/yR5tGDhiXHyf4sm1Hnxppa9hbTn9UrcACj5QB9Kw7v5vG1j/ALFpL+rL/hW7XJU2j6HbT3l6/ogooorI1OZ8aALqGiMAB/pgz+ldKxwpPoK5vxv/AMfOin/p+WqlzrVxF4+vdNZj9mTT/MA7bsZ/lXQqbnFW6XOd1FCbv1sYPicH/hUkcg+99pjY/jJivRtNG3TrYekS/wAq4fxBb7vhOsfo8Tf+RVru7QYtIR/sL/Krru8Pm/0M8PG0/wDt1fqS0UUVyHYeY+I7k2mgeLJBwWv0Ufiq13s0u3w283palv8Ax2vO/Ga77XWbMdZryOT8q1LTV5bi38SWZkLJb2ClF9MxCvRlS56cWv62R5savLUkn/XxM63wqnl+H7Rf9itTAzuwM+tVNGULpVqo/wCeS/yq3XBN3kz0IK0UgqDUP+PR/qP5ip6g1D/j0f6j+YqSjzz4h3X2PUpSDjfPbN+rCur8ZnOgwH1urf8A9GLXFfFobtbiiHVoYpP++Xb/ABrs/Fbb9DsgP47mA/8AjwNehJe7Sf8AXQ82L96qv66nQr0FFA6CivPPSCq8n/H/ABf7jf0qxVeT/j/i/wBxv6UAZWrfL4t0luzRyr/6DVHxavmauY/+odKf51e8Q/Lruiyekki/mFqtrK7/ABWyf9Qt/wD0Jq6qf2X5P8zkqfaXmvyRyOiy7NJjvPWW4X/xxj/SvQfCy7NAs/eMH868z0pv+KBtZz0N3MM/WNxXqPh8bdEsx6Qr/KtsZovmY4J3fyL1FFFeeeiFFFFAFPXP+QJff9e0n/oJpvh//kCWf/XJf5U7XP8AkCX3/XtJ/wCgmm+H/wDkCWf/AFyX+VAF6iiigAooooAKKKKACsXxn/yA3/66J/OtqsXxn/yA3/66J/OgDaHSigdKKACq+o82wHrIn/oQqxUF9/qV/wCuqf8AoQoA8t8Nf8iDrn94XaA/9/hXV/EqVv7Gjt0OGkR3X6qAR/OuN8JSM3hrxhbMMeTqKgfTzAa6nxbPHd6nBZq4LJ9nUr7yMQR+QFZTjeEaf/Txr5KV3+CIhL4p/wBxfimvzZ2drGsNtHCgwqKFA9gKkoFFaloK5Lx/pv8Aaohs9wUSh4iT/tIVH6mutrG8RL+7aX/ni8UufZXBP6CubFtxoua3jZ/+Au/6GtFKU1F7PT71b9TCtZRp/hzxKxPyw3sik+2EFbvgiHyPC9knqhYfQsSP51yuvTLFpWv2vUXWoomPXfj/AArvNOh+z2Fvbj/lnEqfkMVvLXETl5RX5t/mjCnpSgv8X5pfozljFj4wLL66OR/5ErsKwJLWT/hYMN4I28r+zWjL44z5mcVv10VpX5fQzoxtzepytzpb2/j1dWLjZd2rQY9CvI/nXJacPL8V+FpO1pBLGfYlyn9a9D8RfJHZ3HQRXSMx9F715vbyn7XqVzsdzp1+AwRSSE+17jwP9mpy6TdWtF+X4x5f0Ix8UoUmvP8AB8x2fj1zJAtuPuxRtO31yEA/8fP5VY07QlXxDba2zD93psdqg7ggkn+YrC1fV7G/sNQnimy920SW6EYJjSVQW/EsK7yJdsSr6ACsMI5KlKp/PJ/crJflc6K6jKqo/wAqX36v9R1FFFWM4zx2xtdO15V4Elmk6+7KxDfoFrM+HVwLe28R3wOBOxvVPsUzmt74jWpm0jeoJLo9uR7SAc/+O1zei276ZZadpkylZLnSLaOZT1BLBGz+FY06nssHiKa3TbXzV/zuhVKfPi6M3s0k/lp+Rdg1KLU/ByWkShfJ1BLXA77HDZ/Su/ryjwpDNDqGnWPkSmK6uUvN4Q7fuSbiT9dter121aMaEY0obL/hv0OfD1ZVnKpLd/1+pU1sZ0e8HrA//oJrH+GMfleAdGj/ALtsBW5qKmTT7hFGS0TAD8Kz/Btu9r4X0+3kQo6QgFT2pJ/umvNfqW4/vk/J/mirqCr/AG1qUJ4E+nqR7lS+f5iuVk8TXY0SPTVt4jatpm15CTuDmAOPw5rrNdGzWre47GFrf8XBx/6DXm0p/wCKNnvf7kkNvn/tisZ/lWOAlGlCtzK6i7/er/nceO5pzp8r1krfc7Hp/gpNvhiybGDJGJD9TWzVXSYVt9LtoV+6kSgflVqscPTdOlGD3SR01Zqc3JdWFFFFbGZx/ivS/wC0rXTo9wXdK8QJ6ZZgf/ZTXN/Fhf8Aib+T6WyTD6o2f6V3GqgroIuVBL20olXHqGI/qa434mbZPGdnF1D6VO/1wGowNb2NerzbJc34W/8AbTLHUvaUYcu7fL+P/wBsdF8L3abQp7lgQZbpzz9a6ysLwDZyWXhKwhnQpMYg0gP949a3azpQcKcYvokvwNpS5pOXdsKr6h/x7H/eX/0IVYqvqH/Hsf8AeX/0IVoIxvGzrCmlTN0TUI/1DU/Vfm8XaSv9yOVvzGKqfElWbR7LbwRfxH8g1Vb/AFi1utaN9ZyiQW+nyMcdmyRisoP2NSpN7cvN+af5IdT95GEVvzW/J/qdB4YG7Shcf8/MjT/99HNc/wCIIc/FPw9L/wBOlx+hT/Gur023Fpp9vbL0ijC/kKx9VtJJfG2jXSxkxxW9wGbHAJMeP5Vpl0XSpxjLfl/QjHfvJNr+ZfmXNG0xrC/1K4LAi7nEgA7fKB/Srjf8hFP+uZ/mKsVXb/kIp/1zP8xVyk5O7CMVFWRhXDeT4p1TPAk05WX3278/0rnNCY6f4e1uPoZbJbtR7FAP5g1veNG+y6ja3fRZLaeBj6kgEf1rC1xJrXTNMMcMsgv9OSybYhbB68+nWu+lrFedvwPPq6Sflf8AH/hzvdIjEOl20Y6LEo/SrVMt12QRr6KBT689u7PRirIK8/8AFgP/AAn3hP0N1MD/AN8sa9Arh/Eke7xr4Yf+7dTf+gtW+Gdp/J/kzDFK8PmvzRLp+oXOl+GNtnFHLdNeNBEj9NxJPP4CtfwrZalbtfXmqiBbm7mEhWHO0AKFHX6Vgaf++8RR6f8A88tQmnI9NoUD/wBCru6qu+XRLcigubVvYKKKK5TrMfxfpx1PRXtgQMOrnPoDVfwSNtvqKdl1CcD/AL7NbV9/x6S/7tczp+q2WiLrE1/IY4kvGY4Uk/Mc9B9a3g5Sg4IwmoxqKbLw+fxu/wD0ztB+p/8ArVvVzmg3EV94p1G8gbfE1vCEb/vqujqaujS8kVRd035sKKKKyNTm/HlrfXFpaSacsbXFtOJ1WTowXqK4/Ur4XL3PiMAKCDG2OgBhxj869LuhuuYV9VcfpXnS+HL7/hXetaaY38/7XIYeOSqvx+ld2FnG1pd/we5wYuEr3j2b+a2OtfTG1HwVHp6MEaSOMgn2YN/St+JdkSJ/dUCoNKRo9Mto2GGWJQR74qzXJOTenmdcIpWfkFFFFQaHB6zoF/davJqCvF9hETmRSPm3g8YrmdAkzLrUv/PzY7D7kfLXqgXdpU6+of8ArXkeheadGsriOGWQXM7QZRCcfvT1r08NNzptPpZf19x5WKpqFRNdbv8AT9T2PTl22EC+ka/yqemQLthRfRQKfXmvc9RbBUGof8ej/UfzFT1BqH/Ho/1H8xSGec/EmNpPGVimMh9Pf9GH+Nbl5Je6je6NpdssXkrEl1M7dcA8AflT/FOnSXPiOzuhGWjjs5VZscA8Ypngh/tGo+dnPlWcSfmoP9a9ByXsovsjzuR+1ku7OxFFFFeeeiFV5P8Aj/i/3G/pViq8n/H/ABf7jf0oAyfF37t9MuOyXaqT6Aj/AOtUd8N3jUL66Yw/8earPjOMyeHrh1GXixIv1BqpaSLceLYpRyDpy/qSa6YfBf1OWfx29Dg9ht/hFauB0vh+rY/rXq+lrs022X0iX+VcRJo9y/w1jsPIbzRcxtsxzgSKT+ld7Au2CNfRQP0rTFTUl83+hnhIOL+S/UfRRRXEdwUUUUAU9c/5Al9/17Sf+gmm+H/+QJZ/9cl/lTtc/wCQJff9e0n/AKCab4f/AOQJZ/8AXJf5UAXqKKKACiiigAooooAg1C7gsLKW8uW2RRLljWFrmoW+qeExfWpYxPIv3hgghsEEeoINaXiiwk1TQbqyhYLI4UoT0yrBgP0rmdT0aeHwRFDfSGO4F41w6wt8oLyFtvuBmgDuB0oqmLBcD99L/wB9Uv2Ff+e0v/fVAFuoL/8A1K/9dU/9CFR/YV/57S/99VXvrFRAP30v+sT+L/aFAHn+nW32WDxHHjC3F7ckn3VoSP5mqtu8154806+jDGG9u409v3CKc/mTXe6n4Xtbi0lit5DE8kplYtyGYjByPy/Kl0zwrp1jaWcKby1rkxtnox6mopzksS24+7dyXq4pfnd/cROinRST10X3Nv8AKyN+iqn2Ff8AntL/AN9UfYV/57S/99VZZbqje2/2o3VsTgTW7Jn6jFP+wr/z2l/76qutiv25h50v3P73vUyipRcXsxxbi00cFJM194ottNdDie5imkX+6VV+v5V6hWEPCuljWP7WCyC7xjeG/WtL7Cv/AD2l/wC+qijCUY++7v8AySX5K/qObTl7u3/Bb/Nluiqn2Ff+e0v/AH1R9hX/AJ7S/wDfVakia1bG80q5tx1dCB9a8+8CTtDqXizUNgLzTxeShHWSRAQv/fRr0E2C4/10v/fVZGleGNPhupb6N5w8kpcru+UN03Y9cVzVFVi5Ol9pcr8tbp/LX7zSKpy5fafZd/XSzXz0PMLiC6/tyAbGxZXsWmtxxyfMY/mgr3KsZvDems7uUYs83nsc9ZP71XvsK/8APaX/AL6rvqVIOEIQVlFWOOjSlCc5yd3J3LdFVPsK/wDPaX/vqj7Cv/PaX/vqsToGa7brdaVPA3G5eD6HtXH+JbqWPVbC9vLR4TDbTRSyNgKXCFhj1GeRXWX1iotmPnS/99VBrPhzT9YtBa3/AJssQOQN+Ky9hCVVTk3bS/nZ3X3P/IqVSSpuMd+nlfR/gTeF4Fh0CxQqMrCOcVp1Rh02KKJY45ZQijAG7oKf9hX/AJ7S/wDfVbyd22ZxXLFIt0VU+wr/AM9pf++qPsK/89pf++qkopeIIZJobryVzLHEskf+8C39M15qkK/8Ksu4uWkuNTlMX+6spwfyFenixQ30imWXHlL/ABe5qha+ErGKOSB5XktiSY4sYCZOT9Tkn8KwkpKTilpO1/Kzf5ptfcU4xklJvWN7fO35Nfmb1oMWsQ/2B/KpKprp6KoUTS4HT5qX7Cv/AD2l/wC+q3ZJboqp9hX/AJ7S/wDfVH2Ff+e0v/fVACW0Ym01oiBhww5+prgNat2ufFegoylnW2azkz1xuKE/pmu40+xU2qnzpep/i96jPh6wOpDUf3n2gDAbd+tc1enOTbh1Ti/R9f67mkJRsubo016o1wMAD0oqp9hX/ntL/wB9UfYV/wCe0v8A31XSZluq+of8ex/3l/8AQhTPsK/89pf++qr39iotj++l+8v8X+0KAKfxAjLeE72RQS8CeauPUf8A1ia8y+HEUsniFrVQxivIoplDf3N5Lj+deuz6XDPA8MskjRuNrAt1FVbPw1plnci4tozHKIxHuB/hHas68ZThyR6pp+jaennpb5hBJVFOXTVeqv8A5/gbNFVPsK/89pf++qPsK/8APaX/AL6rQC3Vdv8AkIJ/1zP8xTPsK/8APaX/AL6qu1iv29B50v8Aqz/F70AYnxZjk/4RJrmFSZLedH49Cdp/nXR6XGq6XaKyj5YlxkdOKhvNItru2e3uGkkifG5SevOakTT41UKssoAGAN1aupemo9mZKnao590XaKqfYV/57S/99UfYV/57S/8AfVZGpbrktYj3eKNCfH3bmb/0Fq6L7Av/AD2l/wC+qpQaRbzSCaRpC8UrFDu6dqunLldyKkOdW9Dn/C8MknxI1+RlPlwFdh93HP8A6CK7is2HRrWG4mnjaRZJjmRgeWNT/YV/57S/99VVWpztPyRNGn7OLXmy3RVT7Cv/AD2l/wC+qPsK/wDPaX/vqsjUlvv+POX/AHa4fWIGl+IlvpzITFdoLhuOMKm3+ddbe2Ki0kPnS/d/vU3+xbV7uO9YyGdI9ivnkKecVrSqezbfkZVqftEl5nN/ClZRDqvnKQ0V40Iz6L/+uu3rNtdGtbUymBpE81zI+D1Y96n+wr/z2l/76orVPaTcgo0/ZwUS3RVT7Cv/AD2l/wC+qPsK/wDPaX/vqsjUfP8A8flv/wAC/pVisyaxX7XAPOl53fxfSrH2Ff8AntL/AN9UAW6KqfYV/wCe0v8A31R9hX/ntL/31QBboqp9hX/ntL/31R9hX/ntL/31QAQDNhIP9/8ArXPfCy0Ft4SijZR/rpGGR6sa2bKxRrc5ml5Zh973p1ppFvawiG3eREHQBq0U7Qce9jN071FLtf8AQ0aKqfYV/wCe0v8A31R9hX/ntL/31WZoW6g1D/j0f6j+YqP7Cv8Az2l/76qC+sVFqx86XqP4vcUAaDLviKnuuK4r4YJKl3riSKQIrvyUz6KMf0rq1sVwP30v/fVQ22jWts8rQtIhlYu5B6n1rWFTlhKPcynT5pxl2NKiqn2Ff+e0v/fVH2Ff+e0v/fVZGpbqvJ/x/wAX+439KZ9hX/ntL/31VeSxX7bEPOl+4f4vpQBc1CITWM8RGd0bD9K5HwLL52qYZsvBaLE/1HWuq+wL/wA9pf8Avqs/TfDGm6ddXFzaCWOW5bdId3U1tColCUX1MalNynGS6G3jiiqn2Ff+e0v/AH1R9hX/AJ7S/wDfVYmxboqp9hX/AJ7S/wDfVH2Ff+e0v/fVAFuiqn2Ff+e0v/fVH2Ff+e0v/fVACa5/yBL7/r2k/wDQTTfD/wDyBLP/AK5L/Kq2tWKro163nSnFvJ/F/smrPh//AJAln/1xX+VAF6iiigAooooAKKKKACsvxVZ3V9os0FkIzccMgf7pIPetSigDmhd+MP8AoG6d/wB9t/jS/a/GH/QN07/vtv8AGukooA5v7X4w/wCgbp3/AH23+NUda1PxdbWSyvpdgw8+JMKzZy0igd/euyrlfiNqd7p1nafYpViZ5HdmZc5EcbSbfxK4oAm+1+MP+gbp3/fbf40fa/GH/QN07/vtv8a37SQy2sMrcF0Vj+IqWgDm/tfjD/oG6d/323+NH2vxh/0DdO/77b/GukooA5v7X4w/6Bunf99t/jVFNT8XHWpLb+y7DcsIbdubGM/WuyPSvLtS8Xajp3iZNPF2Z4ZdTihW48kkFCwVowQMcMcUAdb9r8Yf9A3Tv++2/wAaPtfjD/oG6d/323+NdJRQBzf2vxh/0DdO/wC+2/xo+1+MP+gbp3/fbf410lFAHNG88YYP/Et07/vtv8ap6PqXi64szIul2CjzHXBZuzH3q78Stcl8P+E7m/tyyzkiONwhcIT/ABEDtWH8JPEmpa89/wDb2BjB32/ygZXPUe31oA3PtfjD/oG6d/323+NH2vxh/wBA3Tv++2/xrpKKAOb+1+MP+gbp3/fbf40fa/GH/QN07/vtv8a6SigDjta1LxdbadJM+l2DAY4Vmz1+tXBeeMMD/iW6d/323+NVPHlxqEOp2MVpqos4pI5HmDKCAqYJP6itzwpcXl14es7i+yZ5IgzEjBI7EjsaAM/7X4w/6Bunf99t/jR9r8Yf9A3Tv++2/wAa6SigDm/tfjD/AKBunf8Afbf40fa/GH/QN07/AL7b/GukooA46PUvFx1ue2/suw3LbxuW3NjBZhjr7Vd+1+MP+gbp3/fbf41wo8ba5beNRpOoJcJEC0s0qxj5EDYC+4xg/jXrw5ANAHN/a/GH/QN07/vtv8aPtfjD/oG6d/323+NdJRQBzf2vxh/0DdO/77b/ABoF34wz/wAg3Tv++2/xrpK53xddXlpf6T5F8LWCeaSKfIHTynYN+G2gDP0PU/F11pqTJpdgqlnGGZs8MR61e+1+MP8AoG6d/wB9t/jXM6J4h1v+1LCCW5VrcyRpgoAZlkaT5v8AyH+telUAc39r8Yf9A3Tv++2/xo+1+MP+gbp3/fbf410lFAHN/a/GH/QN07/vtv8AGqWtal4uttPaZ9LsGAkjXCs2eXA9feuxrzXxv4q1HQ7+/tTc71e+s0hPklhEjsCwOB6cUAdKLvxhj/kG6d/323+NL9r8Yf8AQN07/vtv8ao/DvxRL4j1DWt7MIoLgLDG0RQomMc5HPIJrsqAOb+1+MP+gbp3/fbf40fa/GH/AEDdO/77b/GukooA5v7X4w/6Bunf99t/jVGTUvFy63Dbf2XYFmt2fdubAAYDHWuj8QtcR6HeSWs3kzrCzI+M7SB1ryzUfHGtfZtRaFpFvY4cW42Lh9rAMwoA777X4w/6Bunf99t/jR9r8Yf9A3Tv++2/xrW0C5kvNFs7mY5kkhVnOO+OavUAc39r8Yf9A3Tv++2/xo+1+MP+gbp3/fbf410lFAHN/a/GH/QN07/vtv8AGqWkal4uuIp2XS7Bdk7ocs3UH61b8eXuq2MdnLpUwEjMymIjiQ4GK57wrr2r31zpqtcvvN7PDPA0YDPGhYeYfTkCgDo/tfjD/oG6d/323+NH2vxh/wBA3Tv++2/xrpKKAOb+1+MP+gbp3/fbf40fa/GH/QN07/vtv8a6SigDkNY1Lxfb6ZcTNpdgyohJAZs/zqzFeeMGjVv7N04ZA/jb/GsjxFqerw+IJobXUQ9ok0AlUoCELE5T8sH8av8AgXX7jVtW1e3uvNUwTssUbKAoQHHGP60AWvtfjD/oG6d/323+NH2vxh/0DdO/77b/ABrpKKAOb+1+MP8AoG6d/wB9t/jR9r8Yf9A3Tv8Avtv8a6Sob47bOZvO8nCE+Z/d460Acpean4vj1OyhOl2BMofBDNgYA681d+1+MP8AoG6d/wB9t/jXAy+OtYTUbTTTcHe6TIJnhI3YPyyA4xjGK9L8H3lxf+HrW4unEkxXDuBwx9aAKX2vxh/0DdO/77b/ABo+1+MP+gbp3/fbf410lFAHN/a/GH/QN07/AL7b/GgXfjDP/IN07/vtv8a6SuV+I2p32k6dFdadc7bgFtsG3Pm4BJ/AAUAV9F1Pxdc2RkTS7BR5jrhmbPDEetXvtfjD/oG6d/323+Ncbo/ju7k1DQ9Nd5opriTddiSHj5uQoI4Hr+NerUAc39r8Yf8AQN07/vtv8aPtfjD/AKBunf8Afbf410lFAHN/a/GH/QN07/vtv8apa1qXi6302SZtLsGAKDAZs8sB6+9djXmfxB1/XNN1v7Ppl19ohaRfOjCj911OAT7Ak/SgDp1vPGBUH+zdO6f32/xpftfjD/oG6d/323+NYvwx8SarreoXiX8gaIRq8WAACMkZHtxXfUAc39r8Yf8AQN07/vtv8aPtfjD/AKBunf8Afbf410lFAHN/a/GH/QN07/vtv8apT6l4uTWLa3/suwLPE7A7mwMEe9ddcBjBIEbYxU4b0Nec6RrWsS30sd/qXkIsE4yyjfGUYc/U0AdL9r8Yf9A3Tv8Avtv8aPtfjD/oG6d/323+NX/CdxeXWg209826ZgTuxjcM8H8q1aAOb+1+MP8AoG6d/wB9t/jR9r8Yf9A3Tv8Avtv8a6SigDm/tfjD/oG6d/323+NH2vxh/wBA3Tv++2/xrpKKAOb+1+MP+gbp3/fbf40fa/GH/QN07/vtv8a6SigDlb2Txhc2c1sdP05RLGyE7m4yMetdDpUD2um29vJgvHGFbHTNWaKACiiigAooooAKKKKACiiigAooooAKp6tpdjqkMcV9brMkcgkUHswq5RQAKAqhQMAcAUUUUAFFFFAAeRWPY+GdFs1kWCxjAknFw2ef3mc7vz5rYooAKKKKACiiigCO6t4bqB4LiNZInGGVhkGqWj6JpekNM2n2qQGZtz7e5rRooAKKKKACiiigChq+j6dqsUkV/bLMrxmJs/3T1FWNPtILGzitLZNkMShUXOcCp6KACiiigAooooAxm8L6G0/ntYo0nnGbceTu/wAitmiigAooooAKy9f8P6VrohGp2wnEO7ZkkYyMH9Ca1KKAMew8M6LYyWsltZKrWqlYTnO0VsUUUAFFFFABWS3hvRmv7q+eyR57oqZmbncVOV/IitaigCvbWVrbTSzQQJG8pBkKjG7FWKR3SNdzsqj1JxRvXf5e4b8Z255x60ALRRRQBBf2kF9ZS2dym+GZSjrnqDWMvgvw2IHh/s2PY8YiOSfug5A/St/cu/ZuG7GcZ5x60nmR+X5nmLsxndnjH1oAS3hjt4EghUJGihVUdgKfQDkZHIpEZXBKsGAODg55oAWiikZlXG5gMnAyepoAz9a0TTdYNudQt/NNu++LkjafWq1t4W0O2vLW8hslSe1UrE4JyAev1raooAKKKKACiiigDAvfB/h+8nuJ7ixDPcSLJKdxG5l6GtHTtI0/T7m4ubS3WOW4bdKw6savUUAFFFFABUV3bw3VrLbTpvilUq6+oNS0UAY0XhfQ47COxWwj8iNWRAeSA3UZrTsLW3sbSK0tYxHDEoVFHYVNRQAUUUUAFZusaHpmrTW81/bCZ7fPlknpnrWlRQBmWeg6RaRxxwWMSiN/MQ4yQ3rmtOiigAooooAKwrvwjoF1ezXk9irzTOJHYk8sOhrdooAz9K0XTNLmmmsbVIXm++V71oUUUAFFFFADJ4kmheGQZR1KsPY1gSeCfDchy2nqT5ZjPzHlSQT/ACFdFRQBX06zt9Pso7O1TZDGMIuc4FWKKKACiiigAooooAKKKKACiiigAooooAKKKKACiiigAooooAKKKKACiiigAooooAKKKKACiiigAooooAKKKKACiiigAooooAKKKKACiiigAooooAKKKKACiiigAooooAKKKKACiiigAooooAKKKKAPO/2hjcj4dn7G0S3H2638sy52bt/G7HOPpXGeJdW8Y6H8SNVvNUvNJtrhtE06FryxiYx2Vs99KslwwlyCUBJ549a92ZVYYYAj3FIyI2dyK2Rg5HUelAHj2j/EK7svEEdvqnii0vNBW/kt49XkSKNLo+RI/l7lAXcjKB8vWpvg/wCJPFXizxCs1/4hb7BbaLaXbW0dpEFuJJp7tSzNt3ABYY8BSO9esfZrfyli8iLy1OVXYMA/SpFVV+6qrxjgUAefaNZnxDrnjuK8urq3kS+jsg8EhSWK3FtE4jVxyoJdnyMH56838VXOuN8APDenW2n6jLpA8OxXN3dWr/Mzqg2RMeoGcMT324PBIr3y30mzt9ZutWhVkuLpFScBvlfb0Yj+9jAz6ADtV3au3btG3pjHFAHn/jLX9Q0vwT4Yntb3+xY7+6tra9vpUQ/YoWhdi53goPmVVywx81eVWPjbUdE8Mva6T4pZ5mutQuvtaC1jFyPPkCsDMuxjx91Oe/QivpSSNJEKSIrKeqsMimG2tyFBt4iE+78g4+lAHj1v448W3WoWWix3kSXOqWsWq2t0LZXSG0WEyTZUDkeYFiHf58jms3RvFOoeIvCnie11rWzd3NhBBd29zE1u8cTeY2CjwAbScbdrndjPqa9htPD2n2/iW58QhriW9ngFuPNlLJDFkEpGvRQSATjqRUusaHpmq2DWF3bg2zyLJJGnyiQqcjdjqMgH8BQBY0aea60iyubhNk0tvHJIuMYYqCR+dWqKKACiiigAooooAKKKKACiiigAooooAKKKKACiiigAooooAKKKKACiiigAooooAKKKKACiiigAooooAKKKKACiiigAooooAKKKKACiiigAooooAKKKKACiiigAooooAKKKKACiiigAooooAKKKKACiiigAooooAKKKKACiiigAooooAKKKKACiiigAooooAKKKKACiiigAooooAKKKKACiiigAooooAKKKKABuATWCmr3RuRHtixv2/dPr9aKKANXT53nSVnxlJnQY9AcCrNFFABRRRQBSsbqSbULy3cLshKhcDnkHrV2iigAooooAKKKKACiiigAooooAKKKKACiiigAooooAKKKKACiiigAooooAKKKKACiiigAooooAKKKKACiiigAooooAKKKKACiiigAooooAKKKKACiiigAooooA/9k="/>
          <p:cNvSpPr>
            <a:spLocks noChangeAspect="1" noChangeArrowheads="1"/>
          </p:cNvSpPr>
          <p:nvPr/>
        </p:nvSpPr>
        <p:spPr bwMode="auto">
          <a:xfrm>
            <a:off x="0" y="0"/>
            <a:ext cx="9689856" cy="96898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TextBox 153"/>
          <p:cNvSpPr txBox="1">
            <a:spLocks/>
          </p:cNvSpPr>
          <p:nvPr/>
        </p:nvSpPr>
        <p:spPr>
          <a:xfrm>
            <a:off x="12933697" y="12249717"/>
            <a:ext cx="2802310" cy="3970318"/>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Interested </a:t>
            </a:r>
            <a:r>
              <a:rPr lang="en-US" sz="2800" b="1" u="sng" dirty="0">
                <a:latin typeface="Arial Narrow" charset="0"/>
                <a:ea typeface="Arial Narrow" charset="0"/>
                <a:cs typeface="Arial Narrow" charset="0"/>
              </a:rPr>
              <a:t>in: </a:t>
            </a:r>
          </a:p>
          <a:p>
            <a:pPr algn="ctr"/>
            <a:r>
              <a:rPr lang="en-US" sz="2800" dirty="0">
                <a:latin typeface="Arial Narrow" charset="0"/>
                <a:ea typeface="Arial Narrow" charset="0"/>
                <a:cs typeface="Arial Narrow" charset="0"/>
              </a:rPr>
              <a:t>Crime trends over time</a:t>
            </a:r>
          </a:p>
          <a:p>
            <a:pPr algn="ctr"/>
            <a:r>
              <a:rPr lang="en-US" sz="2800" b="1" u="sng" dirty="0">
                <a:latin typeface="Arial Narrow" charset="0"/>
                <a:ea typeface="Arial Narrow" charset="0"/>
                <a:cs typeface="Arial Narrow" charset="0"/>
              </a:rPr>
              <a:t>Expected: </a:t>
            </a:r>
          </a:p>
          <a:p>
            <a:pPr algn="ctr"/>
            <a:r>
              <a:rPr lang="en-US" sz="2800" dirty="0" smtClean="0">
                <a:latin typeface="Arial Narrow" charset="0"/>
                <a:ea typeface="Arial Narrow" charset="0"/>
                <a:cs typeface="Arial Narrow" charset="0"/>
              </a:rPr>
              <a:t>Daily &amp; Weekly trends</a:t>
            </a:r>
          </a:p>
          <a:p>
            <a:pPr algn="ctr"/>
            <a:r>
              <a:rPr lang="en-US" sz="2800" b="1" u="sng" dirty="0" smtClean="0">
                <a:latin typeface="Arial Narrow" charset="0"/>
                <a:ea typeface="Arial Narrow" charset="0"/>
                <a:cs typeface="Arial Narrow" charset="0"/>
              </a:rPr>
              <a:t>Confirmed: </a:t>
            </a:r>
          </a:p>
          <a:p>
            <a:pPr algn="ctr"/>
            <a:r>
              <a:rPr lang="en-US" sz="2800" dirty="0" smtClean="0">
                <a:latin typeface="Arial Narrow" charset="0"/>
                <a:ea typeface="Arial Narrow" charset="0"/>
                <a:cs typeface="Arial Narrow" charset="0"/>
              </a:rPr>
              <a:t>Daily and Weekly seasonality</a:t>
            </a:r>
          </a:p>
        </p:txBody>
      </p:sp>
      <p:cxnSp>
        <p:nvCxnSpPr>
          <p:cNvPr id="155" name="AutoShape 4">
            <a:extLst>
              <a:ext uri="{FF2B5EF4-FFF2-40B4-BE49-F238E27FC236}">
                <a16:creationId xmlns="" xmlns:a16="http://schemas.microsoft.com/office/drawing/2014/main" id="{64BE47E1-6BD6-40A5-A460-378308C68474}"/>
              </a:ext>
            </a:extLst>
          </p:cNvPr>
          <p:cNvCxnSpPr>
            <a:cxnSpLocks noChangeShapeType="1"/>
          </p:cNvCxnSpPr>
          <p:nvPr/>
        </p:nvCxnSpPr>
        <p:spPr bwMode="auto">
          <a:xfrm>
            <a:off x="12402504" y="11045957"/>
            <a:ext cx="0" cy="1764792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56" name="TextBox 155">
            <a:extLst>
              <a:ext uri="{FF2B5EF4-FFF2-40B4-BE49-F238E27FC236}">
                <a16:creationId xmlns="" xmlns:a16="http://schemas.microsoft.com/office/drawing/2014/main" id="{58C700D0-5F58-4BF4-A1DB-93D64F8FECC3}"/>
              </a:ext>
            </a:extLst>
          </p:cNvPr>
          <p:cNvSpPr txBox="1"/>
          <p:nvPr/>
        </p:nvSpPr>
        <p:spPr>
          <a:xfrm rot="16200000">
            <a:off x="10107976" y="14268538"/>
            <a:ext cx="4589056"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Temporal Relationships</a:t>
            </a:r>
            <a:endParaRPr lang="en-US" sz="3000" dirty="0">
              <a:latin typeface="Arial Rounded MT Bold" panose="020F0704030504030204" pitchFamily="34" charset="0"/>
            </a:endParaRPr>
          </a:p>
        </p:txBody>
      </p:sp>
      <p:pic>
        <p:nvPicPr>
          <p:cNvPr id="158" name="Picture 157"/>
          <p:cNvPicPr>
            <a:picLocks noChangeAspect="1"/>
          </p:cNvPicPr>
          <p:nvPr/>
        </p:nvPicPr>
        <p:blipFill rotWithShape="1">
          <a:blip r:embed="rId4">
            <a:extLst>
              <a:ext uri="{28A0092B-C50C-407E-A947-70E740481C1C}">
                <a14:useLocalDpi xmlns:a14="http://schemas.microsoft.com/office/drawing/2010/main" val="0"/>
              </a:ext>
            </a:extLst>
          </a:blip>
          <a:srcRect r="46660"/>
          <a:stretch/>
        </p:blipFill>
        <p:spPr>
          <a:xfrm>
            <a:off x="16244019" y="16093935"/>
            <a:ext cx="5656396" cy="3911600"/>
          </a:xfrm>
          <a:prstGeom prst="rect">
            <a:avLst/>
          </a:prstGeom>
        </p:spPr>
      </p:pic>
      <p:pic>
        <p:nvPicPr>
          <p:cNvPr id="159" name="Picture 158"/>
          <p:cNvPicPr>
            <a:picLocks noChangeAspect="1"/>
          </p:cNvPicPr>
          <p:nvPr/>
        </p:nvPicPr>
        <p:blipFill rotWithShape="1">
          <a:blip r:embed="rId4">
            <a:extLst>
              <a:ext uri="{28A0092B-C50C-407E-A947-70E740481C1C}">
                <a14:useLocalDpi xmlns:a14="http://schemas.microsoft.com/office/drawing/2010/main" val="0"/>
              </a:ext>
            </a:extLst>
          </a:blip>
          <a:srcRect l="53036"/>
          <a:stretch/>
        </p:blipFill>
        <p:spPr>
          <a:xfrm>
            <a:off x="26634728" y="16089003"/>
            <a:ext cx="4980253" cy="3911600"/>
          </a:xfrm>
          <a:prstGeom prst="rect">
            <a:avLst/>
          </a:prstGeom>
        </p:spPr>
      </p:pic>
      <p:pic>
        <p:nvPicPr>
          <p:cNvPr id="160" name="Picture 1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36736" y="20142790"/>
            <a:ext cx="4902200" cy="4038600"/>
          </a:xfrm>
          <a:prstGeom prst="rect">
            <a:avLst/>
          </a:prstGeom>
        </p:spPr>
      </p:pic>
      <p:pic>
        <p:nvPicPr>
          <p:cNvPr id="161" name="Picture 1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10087" y="24377180"/>
            <a:ext cx="5118100" cy="4127500"/>
          </a:xfrm>
          <a:prstGeom prst="rect">
            <a:avLst/>
          </a:prstGeom>
        </p:spPr>
      </p:pic>
      <p:pic>
        <p:nvPicPr>
          <p:cNvPr id="162" name="Picture 1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01107" y="24401672"/>
            <a:ext cx="4978400" cy="4000500"/>
          </a:xfrm>
          <a:prstGeom prst="rect">
            <a:avLst/>
          </a:prstGeom>
        </p:spPr>
      </p:pic>
      <p:pic>
        <p:nvPicPr>
          <p:cNvPr id="163" name="Picture 1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50092" y="20308328"/>
            <a:ext cx="4089400" cy="3898900"/>
          </a:xfrm>
          <a:prstGeom prst="rect">
            <a:avLst/>
          </a:prstGeom>
        </p:spPr>
      </p:pic>
      <p:pic>
        <p:nvPicPr>
          <p:cNvPr id="164" name="Picture 1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663092" y="24489116"/>
            <a:ext cx="4368800" cy="3924300"/>
          </a:xfrm>
          <a:prstGeom prst="rect">
            <a:avLst/>
          </a:prstGeom>
        </p:spPr>
      </p:pic>
      <p:pic>
        <p:nvPicPr>
          <p:cNvPr id="165" name="Picture 1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557862" y="20227672"/>
            <a:ext cx="4762500" cy="3987800"/>
          </a:xfrm>
          <a:prstGeom prst="rect">
            <a:avLst/>
          </a:prstGeom>
        </p:spPr>
      </p:pic>
      <p:sp>
        <p:nvSpPr>
          <p:cNvPr id="166" name="TextBox 165">
            <a:extLst>
              <a:ext uri="{FF2B5EF4-FFF2-40B4-BE49-F238E27FC236}">
                <a16:creationId xmlns="" xmlns:a16="http://schemas.microsoft.com/office/drawing/2014/main" id="{58C700D0-5F58-4BF4-A1DB-93D64F8FECC3}"/>
              </a:ext>
            </a:extLst>
          </p:cNvPr>
          <p:cNvSpPr txBox="1"/>
          <p:nvPr/>
        </p:nvSpPr>
        <p:spPr>
          <a:xfrm rot="16200000">
            <a:off x="10293305" y="22116025"/>
            <a:ext cx="4254466"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Spatial Relationships</a:t>
            </a:r>
            <a:endParaRPr lang="en-US" sz="3000" dirty="0">
              <a:latin typeface="Arial Rounded MT Bold" panose="020F0704030504030204" pitchFamily="34" charset="0"/>
            </a:endParaRPr>
          </a:p>
        </p:txBody>
      </p:sp>
      <p:sp>
        <p:nvSpPr>
          <p:cNvPr id="168" name="TextBox 167"/>
          <p:cNvSpPr txBox="1"/>
          <p:nvPr/>
        </p:nvSpPr>
        <p:spPr>
          <a:xfrm>
            <a:off x="12901107" y="20273548"/>
            <a:ext cx="3278400" cy="3970318"/>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Interested in: </a:t>
            </a:r>
          </a:p>
          <a:p>
            <a:pPr algn="ctr"/>
            <a:r>
              <a:rPr lang="en-US" sz="2800" dirty="0">
                <a:latin typeface="Arial Narrow" charset="0"/>
                <a:ea typeface="Arial Narrow" charset="0"/>
                <a:cs typeface="Arial Narrow" charset="0"/>
              </a:rPr>
              <a:t>Crime trends based on demographics of different </a:t>
            </a:r>
            <a:r>
              <a:rPr lang="en-US" sz="2800" dirty="0" smtClean="0">
                <a:latin typeface="Arial Narrow" charset="0"/>
                <a:ea typeface="Arial Narrow" charset="0"/>
                <a:cs typeface="Arial Narrow" charset="0"/>
              </a:rPr>
              <a:t>zip codes</a:t>
            </a:r>
            <a:endParaRPr lang="en-US" sz="2800" dirty="0">
              <a:latin typeface="Arial Narrow" charset="0"/>
              <a:ea typeface="Arial Narrow" charset="0"/>
              <a:cs typeface="Arial Narrow" charset="0"/>
            </a:endParaRPr>
          </a:p>
          <a:p>
            <a:pPr algn="ctr"/>
            <a:r>
              <a:rPr lang="en-US" sz="2800" b="1" u="sng" dirty="0">
                <a:latin typeface="Arial Narrow" charset="0"/>
                <a:ea typeface="Arial Narrow" charset="0"/>
                <a:cs typeface="Arial Narrow" charset="0"/>
              </a:rPr>
              <a:t>Expected: </a:t>
            </a:r>
          </a:p>
          <a:p>
            <a:pPr algn="ctr"/>
            <a:r>
              <a:rPr lang="en-US" sz="2800" dirty="0" smtClean="0">
                <a:latin typeface="Arial Narrow" charset="0"/>
                <a:ea typeface="Arial Narrow" charset="0"/>
                <a:cs typeface="Arial Narrow" charset="0"/>
              </a:rPr>
              <a:t>Urban/Rural </a:t>
            </a:r>
            <a:r>
              <a:rPr lang="en-US" sz="2800" dirty="0">
                <a:latin typeface="Arial Narrow" charset="0"/>
                <a:ea typeface="Arial Narrow" charset="0"/>
                <a:cs typeface="Arial Narrow" charset="0"/>
              </a:rPr>
              <a:t>Ratio, Avg. House Price</a:t>
            </a:r>
          </a:p>
          <a:p>
            <a:pPr algn="ctr"/>
            <a:r>
              <a:rPr lang="en-US" sz="2800" b="1" u="sng" dirty="0">
                <a:latin typeface="Arial Narrow" charset="0"/>
                <a:ea typeface="Arial Narrow" charset="0"/>
                <a:cs typeface="Arial Narrow" charset="0"/>
              </a:rPr>
              <a:t>Confirmed: </a:t>
            </a:r>
          </a:p>
          <a:p>
            <a:pPr algn="ctr"/>
            <a:r>
              <a:rPr lang="en-US" sz="2800" dirty="0" smtClean="0">
                <a:latin typeface="Arial Narrow" charset="0"/>
                <a:ea typeface="Arial Narrow" charset="0"/>
                <a:cs typeface="Arial Narrow" charset="0"/>
              </a:rPr>
              <a:t>Urban/Rural </a:t>
            </a:r>
            <a:r>
              <a:rPr lang="en-US" sz="2800" dirty="0">
                <a:latin typeface="Arial Narrow" charset="0"/>
                <a:ea typeface="Arial Narrow" charset="0"/>
                <a:cs typeface="Arial Narrow" charset="0"/>
              </a:rPr>
              <a:t>Ratio</a:t>
            </a:r>
          </a:p>
        </p:txBody>
      </p:sp>
      <p:pic>
        <p:nvPicPr>
          <p:cNvPr id="169" name="Picture 168"/>
          <p:cNvPicPr>
            <a:picLocks noChangeAspect="1"/>
          </p:cNvPicPr>
          <p:nvPr/>
        </p:nvPicPr>
        <p:blipFill rotWithShape="1">
          <a:blip r:embed="rId11">
            <a:extLst>
              <a:ext uri="{28A0092B-C50C-407E-A947-70E740481C1C}">
                <a14:useLocalDpi xmlns:a14="http://schemas.microsoft.com/office/drawing/2010/main" val="0"/>
              </a:ext>
            </a:extLst>
          </a:blip>
          <a:srcRect l="4227" t="10308" r="4084" b="-1"/>
          <a:stretch/>
        </p:blipFill>
        <p:spPr>
          <a:xfrm>
            <a:off x="18971703" y="12233006"/>
            <a:ext cx="9571696" cy="4100719"/>
          </a:xfrm>
          <a:prstGeom prst="rect">
            <a:avLst/>
          </a:prstGeom>
        </p:spPr>
      </p:pic>
      <p:cxnSp>
        <p:nvCxnSpPr>
          <p:cNvPr id="170" name="AutoShape 4">
            <a:extLst>
              <a:ext uri="{FF2B5EF4-FFF2-40B4-BE49-F238E27FC236}">
                <a16:creationId xmlns="" xmlns:a16="http://schemas.microsoft.com/office/drawing/2014/main" id="{64BE47E1-6BD6-40A5-A460-378308C68474}"/>
              </a:ext>
            </a:extLst>
          </p:cNvPr>
          <p:cNvCxnSpPr>
            <a:cxnSpLocks noChangeShapeType="1"/>
          </p:cNvCxnSpPr>
          <p:nvPr/>
        </p:nvCxnSpPr>
        <p:spPr bwMode="auto">
          <a:xfrm>
            <a:off x="11868303" y="20082326"/>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72" name="TextBox 171"/>
          <p:cNvSpPr txBox="1"/>
          <p:nvPr/>
        </p:nvSpPr>
        <p:spPr>
          <a:xfrm>
            <a:off x="16486493" y="12712277"/>
            <a:ext cx="2072194"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b="1" dirty="0">
                <a:latin typeface="Arial Narrow" charset="0"/>
                <a:ea typeface="Arial Narrow" charset="0"/>
                <a:cs typeface="Arial Narrow" charset="0"/>
              </a:rPr>
              <a:t>Apparent seasonal daily trend: </a:t>
            </a:r>
            <a:r>
              <a:rPr lang="en-US" sz="2000" dirty="0">
                <a:latin typeface="Arial Narrow" charset="0"/>
                <a:ea typeface="Arial Narrow" charset="0"/>
                <a:cs typeface="Arial Narrow" charset="0"/>
              </a:rPr>
              <a:t>fall and rise in crime</a:t>
            </a:r>
            <a:endParaRPr lang="en-US" sz="2000" b="1" dirty="0">
              <a:latin typeface="Arial Narrow" charset="0"/>
              <a:ea typeface="Arial Narrow" charset="0"/>
              <a:cs typeface="Arial Narrow" charset="0"/>
            </a:endParaRPr>
          </a:p>
        </p:txBody>
      </p:sp>
      <p:cxnSp>
        <p:nvCxnSpPr>
          <p:cNvPr id="174" name="Straight Arrow Connector 173"/>
          <p:cNvCxnSpPr/>
          <p:nvPr/>
        </p:nvCxnSpPr>
        <p:spPr>
          <a:xfrm>
            <a:off x="18772493" y="13096836"/>
            <a:ext cx="1769014" cy="6351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9" name="Straight Arrow Connector 178"/>
          <p:cNvCxnSpPr/>
          <p:nvPr/>
        </p:nvCxnSpPr>
        <p:spPr>
          <a:xfrm flipH="1" flipV="1">
            <a:off x="23641980" y="13062841"/>
            <a:ext cx="5275082" cy="5551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1" name="TextBox 180"/>
          <p:cNvSpPr txBox="1"/>
          <p:nvPr/>
        </p:nvSpPr>
        <p:spPr>
          <a:xfrm>
            <a:off x="29026004" y="13403467"/>
            <a:ext cx="2607345"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dirty="0">
                <a:latin typeface="Arial Narrow" charset="0"/>
                <a:ea typeface="Arial Narrow" charset="0"/>
                <a:cs typeface="Arial Narrow" charset="0"/>
              </a:rPr>
              <a:t>Apparent seasonal weekly trend:</a:t>
            </a:r>
            <a:r>
              <a:rPr lang="en-US" sz="2000" dirty="0">
                <a:latin typeface="Arial Narrow" charset="0"/>
                <a:ea typeface="Arial Narrow" charset="0"/>
                <a:cs typeface="Arial Narrow" charset="0"/>
              </a:rPr>
              <a:t> spike near end of the week</a:t>
            </a:r>
            <a:endParaRPr lang="en-US" sz="2000" b="1" dirty="0">
              <a:latin typeface="Arial Narrow" charset="0"/>
              <a:ea typeface="Arial Narrow" charset="0"/>
              <a:cs typeface="Arial Narrow" charset="0"/>
            </a:endParaRPr>
          </a:p>
        </p:txBody>
      </p:sp>
      <p:cxnSp>
        <p:nvCxnSpPr>
          <p:cNvPr id="185" name="Straight Arrow Connector 184"/>
          <p:cNvCxnSpPr/>
          <p:nvPr/>
        </p:nvCxnSpPr>
        <p:spPr>
          <a:xfrm flipH="1" flipV="1">
            <a:off x="27844303" y="13085024"/>
            <a:ext cx="1063409" cy="53290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7" name="TextBox 186"/>
          <p:cNvSpPr txBox="1"/>
          <p:nvPr/>
        </p:nvSpPr>
        <p:spPr>
          <a:xfrm>
            <a:off x="17817458" y="16677272"/>
            <a:ext cx="392629" cy="246221"/>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1000" b="1" dirty="0">
              <a:latin typeface="Arial Narrow" charset="0"/>
              <a:ea typeface="Arial Narrow" charset="0"/>
              <a:cs typeface="Arial Narrow" charset="0"/>
            </a:endParaRPr>
          </a:p>
        </p:txBody>
      </p:sp>
      <p:sp>
        <p:nvSpPr>
          <p:cNvPr id="188" name="TextBox 187"/>
          <p:cNvSpPr txBox="1"/>
          <p:nvPr/>
        </p:nvSpPr>
        <p:spPr>
          <a:xfrm>
            <a:off x="18235659" y="18570547"/>
            <a:ext cx="392629" cy="153888"/>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400" b="1" dirty="0">
              <a:latin typeface="Arial Narrow" charset="0"/>
              <a:ea typeface="Arial Narrow" charset="0"/>
              <a:cs typeface="Arial Narrow" charset="0"/>
            </a:endParaRPr>
          </a:p>
        </p:txBody>
      </p:sp>
      <p:sp>
        <p:nvSpPr>
          <p:cNvPr id="189" name="TextBox 188"/>
          <p:cNvSpPr txBox="1"/>
          <p:nvPr/>
        </p:nvSpPr>
        <p:spPr>
          <a:xfrm>
            <a:off x="27553176" y="18818464"/>
            <a:ext cx="392629" cy="20005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700" b="1" dirty="0">
              <a:latin typeface="Arial Narrow" charset="0"/>
              <a:ea typeface="Arial Narrow" charset="0"/>
              <a:cs typeface="Arial Narrow" charset="0"/>
            </a:endParaRPr>
          </a:p>
        </p:txBody>
      </p:sp>
      <p:sp>
        <p:nvSpPr>
          <p:cNvPr id="190" name="TextBox 189"/>
          <p:cNvSpPr txBox="1"/>
          <p:nvPr/>
        </p:nvSpPr>
        <p:spPr>
          <a:xfrm>
            <a:off x="29173651" y="17309554"/>
            <a:ext cx="392629" cy="20005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700" b="1" dirty="0">
              <a:latin typeface="Arial Narrow" charset="0"/>
              <a:ea typeface="Arial Narrow" charset="0"/>
              <a:cs typeface="Arial Narrow" charset="0"/>
            </a:endParaRPr>
          </a:p>
        </p:txBody>
      </p:sp>
      <p:sp>
        <p:nvSpPr>
          <p:cNvPr id="191" name="TextBox 190"/>
          <p:cNvSpPr txBox="1"/>
          <p:nvPr/>
        </p:nvSpPr>
        <p:spPr>
          <a:xfrm>
            <a:off x="12543061" y="16252592"/>
            <a:ext cx="3422042"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t>
            </a:r>
            <a:r>
              <a:rPr lang="en-US" sz="2800" dirty="0" err="1">
                <a:latin typeface="Arial Narrow" charset="0"/>
                <a:ea typeface="Arial Narrow" charset="0"/>
                <a:cs typeface="Arial Narrow" charset="0"/>
              </a:rPr>
              <a:t>periodogram</a:t>
            </a:r>
            <a:r>
              <a:rPr lang="en-US" sz="2800" dirty="0">
                <a:latin typeface="Arial Narrow" charset="0"/>
                <a:ea typeface="Arial Narrow" charset="0"/>
                <a:cs typeface="Arial Narrow" charset="0"/>
              </a:rPr>
              <a:t> shows a </a:t>
            </a:r>
            <a:r>
              <a:rPr lang="en-US" sz="2800" dirty="0" smtClean="0">
                <a:latin typeface="Arial Narrow" charset="0"/>
                <a:ea typeface="Arial Narrow" charset="0"/>
                <a:cs typeface="Arial Narrow" charset="0"/>
              </a:rPr>
              <a:t>the highest peak at </a:t>
            </a:r>
            <a:r>
              <a:rPr lang="en-US" sz="2800" dirty="0">
                <a:solidFill>
                  <a:schemeClr val="accent2"/>
                </a:solidFill>
                <a:latin typeface="Arial Narrow" charset="0"/>
                <a:ea typeface="Arial Narrow" charset="0"/>
                <a:cs typeface="Arial Narrow" charset="0"/>
              </a:rPr>
              <a:t>24 hours</a:t>
            </a:r>
            <a:r>
              <a:rPr lang="en-US" sz="2800" dirty="0">
                <a:latin typeface="Arial Narrow" charset="0"/>
                <a:ea typeface="Arial Narrow" charset="0"/>
                <a:cs typeface="Arial Narrow" charset="0"/>
              </a:rPr>
              <a:t>, meaning it is the more prevalent period. </a:t>
            </a:r>
            <a:r>
              <a:rPr lang="en-US" sz="2800" dirty="0" smtClean="0">
                <a:latin typeface="Arial Narrow" charset="0"/>
                <a:ea typeface="Arial Narrow" charset="0"/>
                <a:cs typeface="Arial Narrow" charset="0"/>
              </a:rPr>
              <a:t>The next highest period is at </a:t>
            </a:r>
            <a:r>
              <a:rPr lang="en-US" sz="2800" dirty="0">
                <a:solidFill>
                  <a:schemeClr val="accent6"/>
                </a:solidFill>
                <a:latin typeface="Arial Narrow" charset="0"/>
                <a:ea typeface="Arial Narrow" charset="0"/>
                <a:cs typeface="Arial Narrow" charset="0"/>
              </a:rPr>
              <a:t>168 hours </a:t>
            </a:r>
            <a:r>
              <a:rPr lang="en-US" sz="2800" dirty="0">
                <a:latin typeface="Arial Narrow" charset="0"/>
                <a:ea typeface="Arial Narrow" charset="0"/>
                <a:cs typeface="Arial Narrow" charset="0"/>
              </a:rPr>
              <a:t>confirming a period of 7 days.</a:t>
            </a:r>
          </a:p>
        </p:txBody>
      </p:sp>
      <p:sp>
        <p:nvSpPr>
          <p:cNvPr id="192" name="TextBox 191"/>
          <p:cNvSpPr txBox="1"/>
          <p:nvPr/>
        </p:nvSpPr>
        <p:spPr>
          <a:xfrm>
            <a:off x="24399171" y="18538639"/>
            <a:ext cx="2415343" cy="10772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dirty="0">
                <a:latin typeface="Arial Narrow" charset="0"/>
                <a:ea typeface="Arial Narrow" charset="0"/>
                <a:cs typeface="Arial Narrow" charset="0"/>
              </a:rPr>
              <a:t>A peak occurs every </a:t>
            </a:r>
            <a:r>
              <a:rPr lang="en-US" sz="1600" b="1" dirty="0">
                <a:latin typeface="Arial Narrow" charset="0"/>
                <a:ea typeface="Arial Narrow" charset="0"/>
                <a:cs typeface="Arial Narrow" charset="0"/>
              </a:rPr>
              <a:t>24 lags (hours) </a:t>
            </a:r>
            <a:r>
              <a:rPr lang="en-US" sz="1600" dirty="0">
                <a:latin typeface="Arial Narrow" charset="0"/>
                <a:ea typeface="Arial Narrow" charset="0"/>
                <a:cs typeface="Arial Narrow" charset="0"/>
                <a:sym typeface="Wingdings"/>
              </a:rPr>
              <a:t> confirms the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daily seasonality</a:t>
            </a:r>
            <a:endParaRPr lang="en-US" sz="1600" b="1" dirty="0">
              <a:latin typeface="Arial Narrow" charset="0"/>
              <a:ea typeface="Arial Narrow" charset="0"/>
              <a:cs typeface="Arial Narrow" charset="0"/>
            </a:endParaRPr>
          </a:p>
        </p:txBody>
      </p:sp>
      <p:sp>
        <p:nvSpPr>
          <p:cNvPr id="194" name="TextBox 193"/>
          <p:cNvSpPr txBox="1"/>
          <p:nvPr/>
        </p:nvSpPr>
        <p:spPr>
          <a:xfrm>
            <a:off x="24343843" y="16712119"/>
            <a:ext cx="2230467" cy="10772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a:latin typeface="Arial Narrow" charset="0"/>
                <a:ea typeface="Arial Narrow" charset="0"/>
                <a:cs typeface="Arial Narrow" charset="0"/>
              </a:rPr>
              <a:t>Rise in the plot occurs after </a:t>
            </a:r>
            <a:r>
              <a:rPr lang="en-US" sz="1600" b="1" dirty="0">
                <a:latin typeface="Arial Narrow" charset="0"/>
                <a:ea typeface="Arial Narrow" charset="0"/>
                <a:cs typeface="Arial Narrow" charset="0"/>
              </a:rPr>
              <a:t>7 peaks </a:t>
            </a:r>
            <a:r>
              <a:rPr lang="en-US" sz="1600" dirty="0">
                <a:latin typeface="Arial Narrow" charset="0"/>
                <a:ea typeface="Arial Narrow" charset="0"/>
                <a:cs typeface="Arial Narrow" charset="0"/>
                <a:sym typeface="Wingdings"/>
              </a:rPr>
              <a:t> confirms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weekly seasonality</a:t>
            </a:r>
            <a:endParaRPr lang="en-US" sz="1600" b="1" dirty="0">
              <a:latin typeface="Arial Narrow" charset="0"/>
              <a:ea typeface="Arial Narrow" charset="0"/>
              <a:cs typeface="Arial Narrow" charset="0"/>
            </a:endParaRPr>
          </a:p>
        </p:txBody>
      </p:sp>
      <p:sp>
        <p:nvSpPr>
          <p:cNvPr id="195" name="TextBox 194"/>
          <p:cNvSpPr txBox="1"/>
          <p:nvPr/>
        </p:nvSpPr>
        <p:spPr>
          <a:xfrm>
            <a:off x="22058518" y="17001185"/>
            <a:ext cx="2132250" cy="224676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autocorrelation plot confirms the </a:t>
            </a:r>
            <a:r>
              <a:rPr lang="en-US" sz="2800" dirty="0" err="1">
                <a:latin typeface="Arial Narrow" charset="0"/>
                <a:ea typeface="Arial Narrow" charset="0"/>
                <a:cs typeface="Arial Narrow" charset="0"/>
              </a:rPr>
              <a:t>periodogram</a:t>
            </a:r>
            <a:endParaRPr lang="en-US" sz="2800" dirty="0">
              <a:latin typeface="Arial Narrow" charset="0"/>
              <a:ea typeface="Arial Narrow" charset="0"/>
              <a:cs typeface="Arial Narrow" charset="0"/>
            </a:endParaRPr>
          </a:p>
        </p:txBody>
      </p:sp>
      <p:cxnSp>
        <p:nvCxnSpPr>
          <p:cNvPr id="196" name="Straight Arrow Connector 195"/>
          <p:cNvCxnSpPr/>
          <p:nvPr/>
        </p:nvCxnSpPr>
        <p:spPr>
          <a:xfrm>
            <a:off x="26643499" y="17182640"/>
            <a:ext cx="2645395" cy="32696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8" name="Straight Arrow Connector 197"/>
          <p:cNvCxnSpPr/>
          <p:nvPr/>
        </p:nvCxnSpPr>
        <p:spPr>
          <a:xfrm flipV="1">
            <a:off x="26883955" y="18918493"/>
            <a:ext cx="1061850" cy="2042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03" name="TextBox 202"/>
          <p:cNvSpPr txBox="1"/>
          <p:nvPr/>
        </p:nvSpPr>
        <p:spPr>
          <a:xfrm>
            <a:off x="28030908" y="24653929"/>
            <a:ext cx="3958643" cy="310854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latin typeface="Arial Narrow" charset="0"/>
                <a:ea typeface="Arial Narrow" charset="0"/>
                <a:cs typeface="Arial Narrow" charset="0"/>
              </a:rPr>
              <a:t>The </a:t>
            </a:r>
            <a:r>
              <a:rPr lang="en-US" sz="2800" dirty="0" err="1" smtClean="0">
                <a:latin typeface="Arial Narrow" charset="0"/>
                <a:ea typeface="Arial Narrow" charset="0"/>
                <a:cs typeface="Arial Narrow" charset="0"/>
              </a:rPr>
              <a:t>r-values</a:t>
            </a:r>
            <a:r>
              <a:rPr lang="en-US" sz="2800" dirty="0" smtClean="0">
                <a:latin typeface="Arial Narrow" charset="0"/>
                <a:ea typeface="Arial Narrow" charset="0"/>
                <a:cs typeface="Arial Narrow" charset="0"/>
              </a:rPr>
              <a:t> for Crime Frequency/Population verses House Price and Mean Pixel Value shows that crime has no </a:t>
            </a:r>
            <a:r>
              <a:rPr lang="en-US" sz="2800" dirty="0">
                <a:latin typeface="Arial Narrow" charset="0"/>
                <a:ea typeface="Arial Narrow" charset="0"/>
                <a:cs typeface="Arial Narrow" charset="0"/>
              </a:rPr>
              <a:t>correlation with </a:t>
            </a:r>
            <a:r>
              <a:rPr lang="en-US" sz="2800" dirty="0" smtClean="0">
                <a:latin typeface="Arial Narrow" charset="0"/>
                <a:ea typeface="Arial Narrow" charset="0"/>
                <a:cs typeface="Arial Narrow" charset="0"/>
              </a:rPr>
              <a:t>house price and a strong correlation with the level or urbanity.</a:t>
            </a:r>
          </a:p>
        </p:txBody>
      </p:sp>
      <p:sp>
        <p:nvSpPr>
          <p:cNvPr id="204" name="TextBox 203"/>
          <p:cNvSpPr txBox="1"/>
          <p:nvPr/>
        </p:nvSpPr>
        <p:spPr>
          <a:xfrm>
            <a:off x="29257759" y="20849518"/>
            <a:ext cx="1878177"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fontAlgn="base"/>
            <a:r>
              <a:rPr lang="en-ZA" sz="1600" dirty="0">
                <a:latin typeface="Arial Narrow" charset="0"/>
                <a:ea typeface="Arial Narrow" charset="0"/>
                <a:cs typeface="Arial Narrow" charset="0"/>
              </a:rPr>
              <a:t>y = -</a:t>
            </a:r>
            <a:r>
              <a:rPr lang="en-ZA" sz="1600" dirty="0" smtClean="0">
                <a:latin typeface="Arial Narrow" charset="0"/>
                <a:ea typeface="Arial Narrow" charset="0"/>
                <a:cs typeface="Arial Narrow" charset="0"/>
              </a:rPr>
              <a:t>2.71e-08x </a:t>
            </a:r>
            <a:r>
              <a:rPr lang="en-ZA" sz="1600" dirty="0">
                <a:latin typeface="Arial Narrow" charset="0"/>
                <a:ea typeface="Arial Narrow" charset="0"/>
                <a:cs typeface="Arial Narrow" charset="0"/>
              </a:rPr>
              <a:t>+ </a:t>
            </a:r>
            <a:r>
              <a:rPr lang="en-ZA" sz="1600" dirty="0" smtClean="0">
                <a:latin typeface="Arial Narrow" charset="0"/>
                <a:ea typeface="Arial Narrow" charset="0"/>
                <a:cs typeface="Arial Narrow" charset="0"/>
              </a:rPr>
              <a:t>0.06</a:t>
            </a:r>
            <a:endParaRPr lang="en-ZA" sz="1600" dirty="0">
              <a:latin typeface="Arial Narrow" charset="0"/>
              <a:ea typeface="Arial Narrow" charset="0"/>
              <a:cs typeface="Arial Narrow" charset="0"/>
            </a:endParaRPr>
          </a:p>
          <a:p>
            <a:pPr fontAlgn="base"/>
            <a:r>
              <a:rPr lang="en-ZA" sz="1600" dirty="0">
                <a:latin typeface="Arial Narrow" charset="0"/>
                <a:ea typeface="Arial Narrow" charset="0"/>
                <a:cs typeface="Arial Narrow" charset="0"/>
              </a:rPr>
              <a:t>r =  -</a:t>
            </a:r>
            <a:r>
              <a:rPr lang="en-ZA" sz="1600" dirty="0" smtClean="0">
                <a:latin typeface="Arial Narrow" charset="0"/>
                <a:ea typeface="Arial Narrow" charset="0"/>
                <a:cs typeface="Arial Narrow" charset="0"/>
              </a:rPr>
              <a:t>0.17</a:t>
            </a:r>
            <a:endParaRPr lang="en-ZA" sz="1600" dirty="0">
              <a:latin typeface="Arial Narrow" charset="0"/>
              <a:ea typeface="Arial Narrow" charset="0"/>
              <a:cs typeface="Arial Narrow" charset="0"/>
            </a:endParaRPr>
          </a:p>
        </p:txBody>
      </p:sp>
      <p:sp>
        <p:nvSpPr>
          <p:cNvPr id="205" name="TextBox 204"/>
          <p:cNvSpPr txBox="1"/>
          <p:nvPr/>
        </p:nvSpPr>
        <p:spPr>
          <a:xfrm>
            <a:off x="24759420" y="24976793"/>
            <a:ext cx="1804035"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fontAlgn="base"/>
            <a:r>
              <a:rPr lang="en-ZA" sz="1600" dirty="0">
                <a:latin typeface="Arial Narrow" charset="0"/>
                <a:ea typeface="Arial Narrow" charset="0"/>
                <a:cs typeface="Arial Narrow" charset="0"/>
              </a:rPr>
              <a:t>y </a:t>
            </a:r>
            <a:r>
              <a:rPr lang="en-ZA" sz="1600">
                <a:latin typeface="Arial Narrow" charset="0"/>
                <a:ea typeface="Arial Narrow" charset="0"/>
                <a:cs typeface="Arial Narrow" charset="0"/>
              </a:rPr>
              <a:t>= </a:t>
            </a:r>
            <a:r>
              <a:rPr lang="en-ZA" sz="1600" smtClean="0">
                <a:latin typeface="Arial Narrow" charset="0"/>
                <a:ea typeface="Arial Narrow" charset="0"/>
                <a:cs typeface="Arial Narrow" charset="0"/>
              </a:rPr>
              <a:t>1.54e-03x </a:t>
            </a:r>
            <a:r>
              <a:rPr lang="en-ZA" sz="1600" dirty="0">
                <a:latin typeface="Arial Narrow" charset="0"/>
                <a:ea typeface="Arial Narrow" charset="0"/>
                <a:cs typeface="Arial Narrow" charset="0"/>
              </a:rPr>
              <a:t>+ -</a:t>
            </a:r>
            <a:r>
              <a:rPr lang="en-ZA" sz="1600" dirty="0" smtClean="0">
                <a:latin typeface="Arial Narrow" charset="0"/>
                <a:ea typeface="Arial Narrow" charset="0"/>
                <a:cs typeface="Arial Narrow" charset="0"/>
              </a:rPr>
              <a:t>0.07</a:t>
            </a:r>
            <a:endParaRPr lang="en-US" sz="1600" dirty="0">
              <a:latin typeface="Arial Narrow" charset="0"/>
              <a:ea typeface="Arial Narrow" charset="0"/>
              <a:cs typeface="Arial Narrow" charset="0"/>
            </a:endParaRPr>
          </a:p>
          <a:p>
            <a:pPr fontAlgn="base"/>
            <a:r>
              <a:rPr lang="en-ZA" sz="1600" dirty="0">
                <a:latin typeface="Arial Narrow" charset="0"/>
                <a:ea typeface="Arial Narrow" charset="0"/>
                <a:cs typeface="Arial Narrow" charset="0"/>
              </a:rPr>
              <a:t>r =  </a:t>
            </a:r>
            <a:r>
              <a:rPr lang="en-ZA" sz="1600" dirty="0" smtClean="0">
                <a:latin typeface="Arial Narrow" charset="0"/>
                <a:ea typeface="Arial Narrow" charset="0"/>
                <a:cs typeface="Arial Narrow" charset="0"/>
              </a:rPr>
              <a:t>0.73</a:t>
            </a:r>
            <a:endParaRPr lang="en-ZA" sz="1600" dirty="0">
              <a:latin typeface="Arial Narrow" charset="0"/>
              <a:ea typeface="Arial Narrow" charset="0"/>
              <a:cs typeface="Arial Narrow" charset="0"/>
            </a:endParaRPr>
          </a:p>
        </p:txBody>
      </p:sp>
      <p:cxnSp>
        <p:nvCxnSpPr>
          <p:cNvPr id="207" name="AutoShape 4">
            <a:extLst>
              <a:ext uri="{FF2B5EF4-FFF2-40B4-BE49-F238E27FC236}">
                <a16:creationId xmlns="" xmlns:a16="http://schemas.microsoft.com/office/drawing/2014/main" id="{1E99B020-73F6-4A1A-BC65-D2F0F5F836C1}"/>
              </a:ext>
            </a:extLst>
          </p:cNvPr>
          <p:cNvCxnSpPr>
            <a:cxnSpLocks noChangeShapeType="1"/>
          </p:cNvCxnSpPr>
          <p:nvPr/>
        </p:nvCxnSpPr>
        <p:spPr bwMode="auto">
          <a:xfrm>
            <a:off x="33840992" y="3148250"/>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08" name="TextBox 207">
            <a:extLst>
              <a:ext uri="{FF2B5EF4-FFF2-40B4-BE49-F238E27FC236}">
                <a16:creationId xmlns="" xmlns:a16="http://schemas.microsoft.com/office/drawing/2014/main" id="{832B1255-4D50-49F2-B0CA-0960CB2EA222}"/>
              </a:ext>
            </a:extLst>
          </p:cNvPr>
          <p:cNvSpPr txBox="1"/>
          <p:nvPr/>
        </p:nvSpPr>
        <p:spPr>
          <a:xfrm>
            <a:off x="35017126" y="2726091"/>
            <a:ext cx="6742352" cy="830997"/>
          </a:xfrm>
          <a:prstGeom prst="rect">
            <a:avLst/>
          </a:prstGeom>
          <a:solidFill>
            <a:schemeClr val="bg1"/>
          </a:solidFill>
        </p:spPr>
        <p:txBody>
          <a:bodyPr wrap="square" rtlCol="0">
            <a:spAutoFit/>
          </a:bodyPr>
          <a:lstStyle/>
          <a:p>
            <a:pPr algn="ctr"/>
            <a:r>
              <a:rPr lang="en-US" sz="4800" smtClean="0">
                <a:latin typeface="Arial Rounded MT Bold" panose="020F0704030504030204" pitchFamily="34" charset="0"/>
              </a:rPr>
              <a:t>MACHINE LEARNING</a:t>
            </a:r>
            <a:endParaRPr lang="en-US" sz="4800" dirty="0">
              <a:latin typeface="Arial Rounded MT Bold" panose="020F0704030504030204" pitchFamily="34" charset="0"/>
            </a:endParaRPr>
          </a:p>
        </p:txBody>
      </p:sp>
      <p:cxnSp>
        <p:nvCxnSpPr>
          <p:cNvPr id="210" name="AutoShape 4">
            <a:extLst>
              <a:ext uri="{FF2B5EF4-FFF2-40B4-BE49-F238E27FC236}">
                <a16:creationId xmlns="" xmlns:a16="http://schemas.microsoft.com/office/drawing/2014/main" id="{1E99B020-73F6-4A1A-BC65-D2F0F5F836C1}"/>
              </a:ext>
            </a:extLst>
          </p:cNvPr>
          <p:cNvCxnSpPr>
            <a:cxnSpLocks noChangeShapeType="1"/>
          </p:cNvCxnSpPr>
          <p:nvPr/>
        </p:nvCxnSpPr>
        <p:spPr bwMode="auto">
          <a:xfrm>
            <a:off x="33834365" y="3842438"/>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09" name="TextBox 208">
            <a:extLst>
              <a:ext uri="{FF2B5EF4-FFF2-40B4-BE49-F238E27FC236}">
                <a16:creationId xmlns="" xmlns:a16="http://schemas.microsoft.com/office/drawing/2014/main" id="{58C700D0-5F58-4BF4-A1DB-93D64F8FECC3}"/>
              </a:ext>
            </a:extLst>
          </p:cNvPr>
          <p:cNvSpPr txBox="1"/>
          <p:nvPr/>
        </p:nvSpPr>
        <p:spPr>
          <a:xfrm>
            <a:off x="35563108" y="3585583"/>
            <a:ext cx="5795964" cy="553998"/>
          </a:xfrm>
          <a:prstGeom prst="rect">
            <a:avLst/>
          </a:prstGeom>
          <a:solidFill>
            <a:schemeClr val="bg1"/>
          </a:solidFill>
        </p:spPr>
        <p:txBody>
          <a:bodyPr wrap="square" rtlCol="0">
            <a:spAutoFit/>
          </a:bodyPr>
          <a:lstStyle/>
          <a:p>
            <a:pPr algn="ctr"/>
            <a:r>
              <a:rPr lang="en-US" sz="3000" smtClean="0">
                <a:latin typeface="Arial Rounded MT Bold" panose="020F0704030504030204" pitchFamily="34" charset="0"/>
              </a:rPr>
              <a:t>Spatiotemporal Relationships</a:t>
            </a:r>
            <a:endParaRPr lang="en-US" sz="3000" dirty="0">
              <a:latin typeface="Arial Rounded MT Bold" panose="020F0704030504030204" pitchFamily="34" charset="0"/>
            </a:endParaRPr>
          </a:p>
        </p:txBody>
      </p:sp>
      <p:sp>
        <p:nvSpPr>
          <p:cNvPr id="211" name="TextBox 210"/>
          <p:cNvSpPr txBox="1"/>
          <p:nvPr/>
        </p:nvSpPr>
        <p:spPr>
          <a:xfrm>
            <a:off x="33853592" y="4327447"/>
            <a:ext cx="4572000" cy="2246769"/>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Interested In: </a:t>
            </a:r>
            <a:endParaRPr lang="en-US" sz="2800" b="1" u="sng" dirty="0">
              <a:latin typeface="Arial Narrow" charset="0"/>
              <a:ea typeface="Arial Narrow" charset="0"/>
              <a:cs typeface="Arial Narrow" charset="0"/>
            </a:endParaRPr>
          </a:p>
          <a:p>
            <a:pPr algn="ctr"/>
            <a:r>
              <a:rPr lang="en-US" sz="2800" dirty="0" smtClean="0">
                <a:latin typeface="Arial Narrow" charset="0"/>
                <a:ea typeface="Arial Narrow" charset="0"/>
                <a:cs typeface="Arial Narrow" charset="0"/>
              </a:rPr>
              <a:t>Combing spatial and temporal qualities to assess </a:t>
            </a:r>
            <a:r>
              <a:rPr lang="en-US" sz="2800" dirty="0">
                <a:latin typeface="Arial Narrow" charset="0"/>
                <a:ea typeface="Arial Narrow" charset="0"/>
                <a:cs typeface="Arial Narrow" charset="0"/>
              </a:rPr>
              <a:t>trends regarding crime over time for different zip </a:t>
            </a:r>
            <a:r>
              <a:rPr lang="en-US" sz="2800" dirty="0" smtClean="0">
                <a:latin typeface="Arial Narrow" charset="0"/>
                <a:ea typeface="Arial Narrow" charset="0"/>
                <a:cs typeface="Arial Narrow" charset="0"/>
              </a:rPr>
              <a:t>codes</a:t>
            </a:r>
          </a:p>
        </p:txBody>
      </p:sp>
      <p:sp>
        <p:nvSpPr>
          <p:cNvPr id="212" name="TextBox 211">
            <a:extLst>
              <a:ext uri="{FF2B5EF4-FFF2-40B4-BE49-F238E27FC236}">
                <a16:creationId xmlns="" xmlns:a16="http://schemas.microsoft.com/office/drawing/2014/main" id="{EDE0F50E-2F95-4A34-A6D2-30A563198C5E}"/>
              </a:ext>
            </a:extLst>
          </p:cNvPr>
          <p:cNvSpPr txBox="1"/>
          <p:nvPr/>
        </p:nvSpPr>
        <p:spPr>
          <a:xfrm>
            <a:off x="33863192" y="6583652"/>
            <a:ext cx="9121799" cy="5693866"/>
          </a:xfrm>
          <a:prstGeom prst="rect">
            <a:avLst/>
          </a:prstGeom>
          <a:noFill/>
        </p:spPr>
        <p:txBody>
          <a:bodyPr wrap="square" rtlCol="0">
            <a:spAutoFit/>
          </a:bodyPr>
          <a:lstStyle/>
          <a:p>
            <a:pPr marL="457200" indent="-457200" defTabSz="914400" eaLnBrk="0" fontAlgn="base" hangingPunct="0">
              <a:spcBef>
                <a:spcPct val="0"/>
              </a:spcBef>
              <a:spcAft>
                <a:spcPct val="0"/>
              </a:spcAft>
            </a:pPr>
            <a:r>
              <a:rPr kumimoji="0" lang="en-US" altLang="en-US" sz="2800" b="1" i="1" u="none" strike="noStrike" cap="none" normalizeH="0" baseline="0" dirty="0" smtClean="0">
                <a:ln>
                  <a:noFill/>
                </a:ln>
                <a:solidFill>
                  <a:schemeClr val="tx1"/>
                </a:solidFill>
                <a:effectLst/>
                <a:latin typeface="Arial Narrow" panose="020B0606020202030204" pitchFamily="34" charset="0"/>
              </a:rPr>
              <a:t>Granger</a:t>
            </a:r>
            <a:r>
              <a:rPr kumimoji="0" lang="en-US" altLang="en-US" sz="2800" b="1" i="1" u="none" strike="noStrike" cap="none" normalizeH="0" dirty="0" smtClean="0">
                <a:ln>
                  <a:noFill/>
                </a:ln>
                <a:solidFill>
                  <a:schemeClr val="tx1"/>
                </a:solidFill>
                <a:effectLst/>
                <a:latin typeface="Arial Narrow" panose="020B0606020202030204" pitchFamily="34" charset="0"/>
              </a:rPr>
              <a:t> Causality: </a:t>
            </a:r>
            <a:r>
              <a:rPr lang="en-US" sz="2800" dirty="0" smtClean="0">
                <a:latin typeface="Arial Narrow" charset="0"/>
                <a:ea typeface="Arial Narrow" charset="0"/>
                <a:cs typeface="Arial Narrow" charset="0"/>
              </a:rPr>
              <a:t>A statistical test that is used to determine whether one time series can forecast another</a:t>
            </a:r>
          </a:p>
          <a:p>
            <a:pPr marL="457200" marR="0" lvl="0" indent="-457200" defTabSz="914400" eaLnBrk="0" fontAlgn="base" latinLnBrk="0" hangingPunct="0">
              <a:lnSpc>
                <a:spcPct val="100000"/>
              </a:lnSpc>
              <a:spcBef>
                <a:spcPct val="0"/>
              </a:spcBef>
              <a:spcAft>
                <a:spcPct val="0"/>
              </a:spcAft>
              <a:buClrTx/>
              <a:buSzTx/>
              <a:buFont typeface="Arial" charset="0"/>
              <a:buChar char="•"/>
              <a:tabLst/>
              <a:defRPr/>
            </a:pPr>
            <a:r>
              <a:rPr lang="en-US" altLang="en-US" sz="2800" dirty="0" smtClean="0">
                <a:latin typeface="Arial Narrow" panose="020B0606020202030204" pitchFamily="34" charset="0"/>
              </a:rPr>
              <a:t>60 zip codes </a:t>
            </a:r>
            <a:r>
              <a:rPr lang="en-US" altLang="en-US" sz="2800" dirty="0" smtClean="0">
                <a:latin typeface="Arial Narrow" panose="020B0606020202030204" pitchFamily="34" charset="0"/>
                <a:sym typeface="Wingdings"/>
              </a:rPr>
              <a:t> 33 zip codes after removing ones that can’t be used</a:t>
            </a:r>
          </a:p>
          <a:p>
            <a:pPr marL="457200" marR="0" lvl="0" indent="-457200" defTabSz="914400" eaLnBrk="0" fontAlgn="base" latinLnBrk="0" hangingPunct="0">
              <a:lnSpc>
                <a:spcPct val="100000"/>
              </a:lnSpc>
              <a:spcBef>
                <a:spcPct val="0"/>
              </a:spcBef>
              <a:spcAft>
                <a:spcPct val="0"/>
              </a:spcAft>
              <a:buClrTx/>
              <a:buSzTx/>
              <a:buFont typeface="Arial" charset="0"/>
              <a:buChar char="•"/>
              <a:tabLst/>
              <a:defRPr/>
            </a:pPr>
            <a:r>
              <a:rPr kumimoji="0" lang="en-US" altLang="en-US" sz="2800" b="0" i="0" u="none" strike="noStrike" cap="none" normalizeH="0" baseline="0" dirty="0" smtClean="0">
                <a:ln>
                  <a:noFill/>
                </a:ln>
                <a:solidFill>
                  <a:schemeClr val="tx1"/>
                </a:solidFill>
                <a:effectLst/>
                <a:latin typeface="Arial Narrow" panose="020B0606020202030204" pitchFamily="34" charset="0"/>
                <a:sym typeface="Wingdings"/>
              </a:rPr>
              <a:t>Conducted</a:t>
            </a:r>
            <a:r>
              <a:rPr kumimoji="0" lang="en-US" altLang="en-US" sz="2800" b="0" i="0" u="none" strike="noStrike" cap="none" normalizeH="0" dirty="0" smtClean="0">
                <a:ln>
                  <a:noFill/>
                </a:ln>
                <a:solidFill>
                  <a:schemeClr val="tx1"/>
                </a:solidFill>
                <a:effectLst/>
                <a:latin typeface="Arial Narrow" panose="020B0606020202030204" pitchFamily="34" charset="0"/>
                <a:sym typeface="Wingdings"/>
              </a:rPr>
              <a:t> the Granger Causalit</a:t>
            </a:r>
            <a:r>
              <a:rPr lang="en-US" altLang="en-US" sz="2800" dirty="0" smtClean="0">
                <a:latin typeface="Arial Narrow" panose="020B0606020202030204" pitchFamily="34" charset="0"/>
                <a:sym typeface="Wingdings"/>
              </a:rPr>
              <a:t>y test for every combination of the 33 zip codes</a:t>
            </a:r>
          </a:p>
          <a:p>
            <a:pPr marL="457200" indent="-457200" defTabSz="914400" eaLnBrk="0" fontAlgn="base" hangingPunct="0">
              <a:spcBef>
                <a:spcPct val="0"/>
              </a:spcBef>
              <a:spcAft>
                <a:spcPct val="0"/>
              </a:spcAft>
            </a:pPr>
            <a:r>
              <a:rPr kumimoji="0" lang="en-US" altLang="en-US" sz="2800" b="1" i="1" u="none" strike="noStrike" cap="none" normalizeH="0" baseline="0" dirty="0" err="1" smtClean="0">
                <a:ln>
                  <a:noFill/>
                </a:ln>
                <a:solidFill>
                  <a:schemeClr val="tx1"/>
                </a:solidFill>
                <a:effectLst/>
                <a:latin typeface="Arial Narrow" panose="020B0606020202030204" pitchFamily="34" charset="0"/>
              </a:rPr>
              <a:t>Autoregression</a:t>
            </a:r>
            <a:r>
              <a:rPr kumimoji="0" lang="en-US" altLang="en-US" sz="2800" b="1" i="1" u="none" strike="noStrike" cap="none" normalizeH="0" baseline="0" dirty="0" smtClean="0">
                <a:ln>
                  <a:noFill/>
                </a:ln>
                <a:solidFill>
                  <a:schemeClr val="tx1"/>
                </a:solidFill>
                <a:effectLst/>
                <a:latin typeface="Arial Narrow" panose="020B0606020202030204" pitchFamily="34" charset="0"/>
              </a:rPr>
              <a:t>(AR)</a:t>
            </a:r>
            <a:r>
              <a:rPr lang="en-US" altLang="en-US" sz="2800" b="1" i="1" dirty="0" smtClean="0">
                <a:latin typeface="Arial Narrow" panose="020B0606020202030204" pitchFamily="34" charset="0"/>
              </a:rPr>
              <a:t>: </a:t>
            </a:r>
            <a:r>
              <a:rPr kumimoji="0" lang="en-US" altLang="en-US" sz="2800" u="none" strike="noStrike" cap="none" normalizeH="0" dirty="0" smtClean="0">
                <a:ln>
                  <a:noFill/>
                </a:ln>
                <a:solidFill>
                  <a:schemeClr val="tx1"/>
                </a:solidFill>
                <a:effectLst/>
                <a:latin typeface="Arial Narrow" panose="020B0606020202030204" pitchFamily="34" charset="0"/>
              </a:rPr>
              <a:t>Forecasts data using previous data from the time series</a:t>
            </a:r>
          </a:p>
          <a:p>
            <a:pPr marL="457200" indent="-457200" defTabSz="914400" eaLnBrk="0" fontAlgn="base" hangingPunct="0">
              <a:spcBef>
                <a:spcPct val="0"/>
              </a:spcBef>
              <a:spcAft>
                <a:spcPct val="0"/>
              </a:spcAft>
            </a:pPr>
            <a:r>
              <a:rPr lang="en-US" altLang="en-US" sz="2800" b="1" i="1" dirty="0" smtClean="0">
                <a:latin typeface="Arial Narrow" panose="020B0606020202030204" pitchFamily="34" charset="0"/>
              </a:rPr>
              <a:t>Vector </a:t>
            </a:r>
            <a:r>
              <a:rPr lang="en-US" altLang="en-US" sz="2800" b="1" i="1" dirty="0" err="1" smtClean="0">
                <a:latin typeface="Arial Narrow" panose="020B0606020202030204" pitchFamily="34" charset="0"/>
              </a:rPr>
              <a:t>Autoregression</a:t>
            </a:r>
            <a:r>
              <a:rPr lang="en-US" altLang="en-US" sz="2800" b="1" i="1" dirty="0" smtClean="0">
                <a:latin typeface="Arial Narrow" panose="020B0606020202030204" pitchFamily="34" charset="0"/>
              </a:rPr>
              <a:t>(VAR): </a:t>
            </a:r>
            <a:r>
              <a:rPr lang="en-US" altLang="en-US" sz="2800" dirty="0" smtClean="0">
                <a:latin typeface="Arial Narrow" panose="020B0606020202030204" pitchFamily="34" charset="0"/>
              </a:rPr>
              <a:t>Forecasts data using previous data from other time series</a:t>
            </a:r>
          </a:p>
          <a:p>
            <a:pPr marL="457200" indent="-457200" defTabSz="914400" eaLnBrk="0" fontAlgn="base" hangingPunct="0">
              <a:spcBef>
                <a:spcPct val="0"/>
              </a:spcBef>
              <a:spcAft>
                <a:spcPct val="0"/>
              </a:spcAft>
            </a:pPr>
            <a:r>
              <a:rPr kumimoji="0" lang="en-US" altLang="en-US" sz="2800" b="1" i="1" u="none" strike="noStrike" cap="none" normalizeH="0" dirty="0" smtClean="0">
                <a:ln>
                  <a:noFill/>
                </a:ln>
                <a:solidFill>
                  <a:schemeClr val="tx1"/>
                </a:solidFill>
                <a:effectLst/>
                <a:latin typeface="Arial Narrow" panose="020B0606020202030204" pitchFamily="34" charset="0"/>
              </a:rPr>
              <a:t>Cross-Validation: </a:t>
            </a:r>
            <a:r>
              <a:rPr kumimoji="0" lang="en-US" altLang="en-US" sz="2800" u="none" strike="noStrike" cap="none" normalizeH="0" dirty="0" smtClean="0">
                <a:ln>
                  <a:noFill/>
                </a:ln>
                <a:solidFill>
                  <a:schemeClr val="tx1"/>
                </a:solidFill>
                <a:effectLst/>
                <a:latin typeface="Arial Narrow" panose="020B0606020202030204" pitchFamily="34" charset="0"/>
              </a:rPr>
              <a:t>Validates the stability of the first 2 models</a:t>
            </a:r>
          </a:p>
          <a:p>
            <a:pPr marL="457200" indent="-457200" defTabSz="914400" eaLnBrk="0" fontAlgn="base" hangingPunct="0">
              <a:spcBef>
                <a:spcPct val="0"/>
              </a:spcBef>
              <a:spcAft>
                <a:spcPct val="0"/>
              </a:spcAft>
            </a:pPr>
            <a:r>
              <a:rPr lang="en-US" altLang="en-US" sz="2800" b="1" i="1" dirty="0" smtClean="0">
                <a:latin typeface="Arial Narrow" panose="020B0606020202030204" pitchFamily="34" charset="0"/>
              </a:rPr>
              <a:t>Mean Squared Error(MSE): </a:t>
            </a:r>
            <a:r>
              <a:rPr lang="en-US" altLang="en-US" sz="2800" dirty="0" smtClean="0">
                <a:latin typeface="Arial Narrow" panose="020B0606020202030204" pitchFamily="34" charset="0"/>
              </a:rPr>
              <a:t>Used to compare the forecasted data with the actual data</a:t>
            </a:r>
            <a:endParaRPr lang="en-US" altLang="en-US" sz="2800" dirty="0" smtClean="0">
              <a:latin typeface="Arial Narrow" panose="020B0606020202030204" pitchFamily="34" charset="0"/>
              <a:sym typeface="Wingdings"/>
            </a:endParaRPr>
          </a:p>
        </p:txBody>
      </p:sp>
      <p:cxnSp>
        <p:nvCxnSpPr>
          <p:cNvPr id="215" name="AutoShape 4">
            <a:extLst>
              <a:ext uri="{FF2B5EF4-FFF2-40B4-BE49-F238E27FC236}">
                <a16:creationId xmlns="" xmlns:a16="http://schemas.microsoft.com/office/drawing/2014/main" id="{1E99B020-73F6-4A1A-BC65-D2F0F5F836C1}"/>
              </a:ext>
            </a:extLst>
          </p:cNvPr>
          <p:cNvCxnSpPr>
            <a:cxnSpLocks noChangeShapeType="1"/>
          </p:cNvCxnSpPr>
          <p:nvPr/>
        </p:nvCxnSpPr>
        <p:spPr bwMode="auto">
          <a:xfrm>
            <a:off x="33846645" y="27694922"/>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16" name="TextBox 215">
            <a:extLst>
              <a:ext uri="{FF2B5EF4-FFF2-40B4-BE49-F238E27FC236}">
                <a16:creationId xmlns="" xmlns:a16="http://schemas.microsoft.com/office/drawing/2014/main" id="{832B1255-4D50-49F2-B0CA-0960CB2EA222}"/>
              </a:ext>
            </a:extLst>
          </p:cNvPr>
          <p:cNvSpPr txBox="1"/>
          <p:nvPr/>
        </p:nvSpPr>
        <p:spPr>
          <a:xfrm>
            <a:off x="35022779" y="27272763"/>
            <a:ext cx="6742352"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CONCLUSION</a:t>
            </a:r>
            <a:endParaRPr lang="en-US" sz="4800" dirty="0">
              <a:latin typeface="Arial Rounded MT Bold" panose="020F0704030504030204" pitchFamily="34" charset="0"/>
            </a:endParaRPr>
          </a:p>
        </p:txBody>
      </p:sp>
      <p:graphicFrame>
        <p:nvGraphicFramePr>
          <p:cNvPr id="217" name="Table 216"/>
          <p:cNvGraphicFramePr>
            <a:graphicFrameLocks noGrp="1"/>
          </p:cNvGraphicFramePr>
          <p:nvPr>
            <p:extLst>
              <p:ext uri="{D42A27DB-BD31-4B8C-83A1-F6EECF244321}">
                <p14:modId xmlns:p14="http://schemas.microsoft.com/office/powerpoint/2010/main" val="1350823471"/>
              </p:ext>
            </p:extLst>
          </p:nvPr>
        </p:nvGraphicFramePr>
        <p:xfrm>
          <a:off x="33881405" y="28186860"/>
          <a:ext cx="9073540" cy="3688080"/>
        </p:xfrm>
        <a:graphic>
          <a:graphicData uri="http://schemas.openxmlformats.org/drawingml/2006/table">
            <a:tbl>
              <a:tblPr firstRow="1" bandRow="1">
                <a:tableStyleId>{72833802-FEF1-4C79-8D5D-14CF1EAF98D9}</a:tableStyleId>
              </a:tblPr>
              <a:tblGrid>
                <a:gridCol w="1643035"/>
                <a:gridCol w="1714500"/>
                <a:gridCol w="2697480"/>
                <a:gridCol w="3018525"/>
              </a:tblGrid>
              <a:tr h="370840">
                <a:tc>
                  <a:txBody>
                    <a:bodyPr/>
                    <a:lstStyle/>
                    <a:p>
                      <a:endParaRPr lang="en-US" sz="2800" dirty="0">
                        <a:latin typeface="Arial Narrow" charset="0"/>
                        <a:ea typeface="Arial Narrow" charset="0"/>
                        <a:cs typeface="Arial Narrow" charset="0"/>
                      </a:endParaRPr>
                    </a:p>
                  </a:txBody>
                  <a:tcPr/>
                </a:tc>
                <a:tc>
                  <a:txBody>
                    <a:bodyPr/>
                    <a:lstStyle/>
                    <a:p>
                      <a:r>
                        <a:rPr lang="en-US" sz="2600" dirty="0" smtClean="0">
                          <a:latin typeface="Arial Rounded MT Bold" charset="0"/>
                          <a:ea typeface="Arial Rounded MT Bold" charset="0"/>
                          <a:cs typeface="Arial Rounded MT Bold" charset="0"/>
                        </a:rPr>
                        <a:t>Temporal</a:t>
                      </a:r>
                      <a:endParaRPr lang="en-US" sz="2600" dirty="0">
                        <a:latin typeface="Arial Rounded MT Bold" charset="0"/>
                        <a:ea typeface="Arial Rounded MT Bold" charset="0"/>
                        <a:cs typeface="Arial Rounded MT Bold" charset="0"/>
                      </a:endParaRPr>
                    </a:p>
                  </a:txBody>
                  <a:tcPr/>
                </a:tc>
                <a:tc>
                  <a:txBody>
                    <a:bodyPr/>
                    <a:lstStyle/>
                    <a:p>
                      <a:r>
                        <a:rPr lang="en-US" sz="2600" dirty="0" smtClean="0">
                          <a:latin typeface="Arial Rounded MT Bold" charset="0"/>
                          <a:ea typeface="Arial Rounded MT Bold" charset="0"/>
                          <a:cs typeface="Arial Rounded MT Bold" charset="0"/>
                        </a:rPr>
                        <a:t>Spatial</a:t>
                      </a:r>
                      <a:endParaRPr lang="en-US" sz="2600" dirty="0">
                        <a:latin typeface="Arial Rounded MT Bold" charset="0"/>
                        <a:ea typeface="Arial Rounded MT Bold" charset="0"/>
                        <a:cs typeface="Arial Rounded MT Bold" charset="0"/>
                      </a:endParaRPr>
                    </a:p>
                  </a:txBody>
                  <a:tcPr/>
                </a:tc>
                <a:tc>
                  <a:txBody>
                    <a:bodyPr/>
                    <a:lstStyle/>
                    <a:p>
                      <a:r>
                        <a:rPr lang="en-US" sz="2600" dirty="0" smtClean="0">
                          <a:latin typeface="Arial Rounded MT Bold" charset="0"/>
                          <a:ea typeface="Arial Rounded MT Bold" charset="0"/>
                          <a:cs typeface="Arial Rounded MT Bold" charset="0"/>
                        </a:rPr>
                        <a:t>Spatiotemporal</a:t>
                      </a:r>
                      <a:endParaRPr lang="en-US" sz="2600" dirty="0">
                        <a:latin typeface="Arial Rounded MT Bold" charset="0"/>
                        <a:ea typeface="Arial Rounded MT Bold" charset="0"/>
                        <a:cs typeface="Arial Rounded MT Bold" charset="0"/>
                      </a:endParaRPr>
                    </a:p>
                  </a:txBody>
                  <a:tcPr/>
                </a:tc>
              </a:tr>
              <a:tr h="370840">
                <a:tc>
                  <a:txBody>
                    <a:bodyPr/>
                    <a:lstStyle/>
                    <a:p>
                      <a:r>
                        <a:rPr lang="en-US" sz="2800" b="1" dirty="0" smtClean="0">
                          <a:latin typeface="Arial Narrow" charset="0"/>
                          <a:ea typeface="Arial Narrow" charset="0"/>
                          <a:cs typeface="Arial Narrow" charset="0"/>
                        </a:rPr>
                        <a:t>Predictors</a:t>
                      </a:r>
                      <a:endParaRPr lang="en-US" sz="2800" b="1"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Daily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smtClean="0">
                          <a:latin typeface="Arial Narrow" charset="0"/>
                          <a:ea typeface="Arial Narrow" charset="0"/>
                          <a:cs typeface="Arial Narrow" charset="0"/>
                        </a:rPr>
                        <a:t>Weekly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smtClean="0">
                          <a:latin typeface="Arial Narrow" charset="0"/>
                          <a:ea typeface="Arial Narrow" charset="0"/>
                          <a:cs typeface="Arial Narrow" charset="0"/>
                        </a:rPr>
                        <a:t>Urban vs. Rural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smtClean="0">
                          <a:latin typeface="Arial Narrow" charset="0"/>
                          <a:ea typeface="Arial Narrow" charset="0"/>
                          <a:cs typeface="Arial Narrow" charset="0"/>
                        </a:rPr>
                        <a:t>House Price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txBody>
                  <a:tcPr/>
                </a:tc>
                <a:tc>
                  <a:txBody>
                    <a:bodyPr/>
                    <a:lstStyle/>
                    <a:p>
                      <a:r>
                        <a:rPr lang="en-US" sz="2800" b="0" i="0" u="none" strike="noStrike" kern="1200" dirty="0" smtClean="0">
                          <a:solidFill>
                            <a:schemeClr val="tx1"/>
                          </a:solidFill>
                          <a:effectLst/>
                          <a:latin typeface="Arial Narrow" charset="0"/>
                          <a:ea typeface="Arial Narrow" charset="0"/>
                          <a:cs typeface="Arial Narrow" charset="0"/>
                        </a:rPr>
                        <a:t>There exists a possibility to predict crime</a:t>
                      </a:r>
                      <a:endParaRPr lang="en-US" sz="2800" dirty="0">
                        <a:latin typeface="Arial Narrow" charset="0"/>
                        <a:ea typeface="Arial Narrow" charset="0"/>
                        <a:cs typeface="Arial Narrow" charset="0"/>
                      </a:endParaRPr>
                    </a:p>
                  </a:txBody>
                  <a:tcPr/>
                </a:tc>
              </a:tr>
              <a:tr h="370840">
                <a:tc>
                  <a:txBody>
                    <a:bodyPr/>
                    <a:lstStyle/>
                    <a:p>
                      <a:r>
                        <a:rPr lang="en-US" sz="2800" b="1" dirty="0" smtClean="0">
                          <a:latin typeface="Arial Narrow" charset="0"/>
                          <a:ea typeface="Arial Narrow" charset="0"/>
                          <a:cs typeface="Arial Narrow" charset="0"/>
                        </a:rPr>
                        <a:t>Future Work</a:t>
                      </a:r>
                      <a:endParaRPr lang="en-US" sz="2800" b="1"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Monthly</a:t>
                      </a:r>
                    </a:p>
                    <a:p>
                      <a:r>
                        <a:rPr lang="en-US" sz="2800" dirty="0" smtClean="0">
                          <a:latin typeface="Arial Narrow" charset="0"/>
                          <a:ea typeface="Arial Narrow" charset="0"/>
                          <a:cs typeface="Arial Narrow" charset="0"/>
                        </a:rPr>
                        <a:t>Seasonal</a:t>
                      </a:r>
                    </a:p>
                    <a:p>
                      <a:r>
                        <a:rPr lang="en-US" sz="2800" dirty="0" smtClean="0">
                          <a:latin typeface="Arial Narrow" charset="0"/>
                          <a:ea typeface="Arial Narrow" charset="0"/>
                          <a:cs typeface="Arial Narrow" charset="0"/>
                        </a:rPr>
                        <a:t>Yearly</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Population Density</a:t>
                      </a:r>
                    </a:p>
                    <a:p>
                      <a:r>
                        <a:rPr lang="en-US" sz="2800" dirty="0" smtClean="0">
                          <a:latin typeface="Arial Narrow" charset="0"/>
                          <a:ea typeface="Arial Narrow" charset="0"/>
                          <a:cs typeface="Arial Narrow" charset="0"/>
                        </a:rPr>
                        <a:t>Urban vs. Rural: different</a:t>
                      </a:r>
                      <a:r>
                        <a:rPr lang="en-US" sz="2800" baseline="0" dirty="0" smtClean="0">
                          <a:latin typeface="Arial Narrow" charset="0"/>
                          <a:ea typeface="Arial Narrow" charset="0"/>
                          <a:cs typeface="Arial Narrow" charset="0"/>
                        </a:rPr>
                        <a:t> method of creating the value </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Need</a:t>
                      </a:r>
                      <a:r>
                        <a:rPr lang="en-US" sz="2800" baseline="0" dirty="0" smtClean="0">
                          <a:latin typeface="Arial Narrow" charset="0"/>
                          <a:ea typeface="Arial Narrow" charset="0"/>
                          <a:cs typeface="Arial Narrow" charset="0"/>
                        </a:rPr>
                        <a:t> more data to make a conclusive statement</a:t>
                      </a:r>
                      <a:endParaRPr lang="en-US" sz="2800" dirty="0">
                        <a:latin typeface="Arial Narrow" charset="0"/>
                        <a:ea typeface="Arial Narrow" charset="0"/>
                        <a:cs typeface="Arial Narrow" charset="0"/>
                      </a:endParaRPr>
                    </a:p>
                  </a:txBody>
                  <a:tcPr/>
                </a:tc>
              </a:tr>
            </a:tbl>
          </a:graphicData>
        </a:graphic>
      </p:graphicFrame>
      <p:sp>
        <p:nvSpPr>
          <p:cNvPr id="218" name="TextBox 217">
            <a:extLst>
              <a:ext uri="{FF2B5EF4-FFF2-40B4-BE49-F238E27FC236}">
                <a16:creationId xmlns="" xmlns:a16="http://schemas.microsoft.com/office/drawing/2014/main" id="{EDE0F50E-2F95-4A34-A6D2-30A563198C5E}"/>
              </a:ext>
            </a:extLst>
          </p:cNvPr>
          <p:cNvSpPr txBox="1"/>
          <p:nvPr/>
        </p:nvSpPr>
        <p:spPr>
          <a:xfrm>
            <a:off x="33863488" y="11946140"/>
            <a:ext cx="9144000" cy="6309420"/>
          </a:xfrm>
          <a:prstGeom prst="rect">
            <a:avLst/>
          </a:prstGeom>
          <a:noFill/>
        </p:spPr>
        <p:txBody>
          <a:bodyPr wrap="square" rtlCol="0">
            <a:spAutoFit/>
          </a:bodyPr>
          <a:lstStyle/>
          <a:p>
            <a:pPr marL="15875" indent="-15875" algn="ctr" defTabSz="914400" eaLnBrk="0" fontAlgn="base" hangingPunct="0">
              <a:spcBef>
                <a:spcPct val="0"/>
              </a:spcBef>
              <a:spcAft>
                <a:spcPct val="0"/>
              </a:spcAft>
            </a:pPr>
            <a:endParaRPr kumimoji="0" lang="en-US" altLang="en-US" sz="2800" u="none" strike="noStrike" cap="none" normalizeH="0" dirty="0" smtClean="0">
              <a:ln>
                <a:noFill/>
              </a:ln>
              <a:solidFill>
                <a:schemeClr val="tx1"/>
              </a:solidFill>
              <a:effectLst/>
              <a:latin typeface="Arial Narrow" panose="020B0606020202030204" pitchFamily="34" charset="0"/>
            </a:endParaRPr>
          </a:p>
          <a:p>
            <a:pPr marL="15875" indent="-15875" algn="ctr" defTabSz="914400" eaLnBrk="0" fontAlgn="base" hangingPunct="0">
              <a:spcBef>
                <a:spcPct val="0"/>
              </a:spcBef>
              <a:spcAft>
                <a:spcPct val="0"/>
              </a:spcAft>
            </a:pPr>
            <a:r>
              <a:rPr kumimoji="0" lang="en-US" altLang="en-US" sz="2800" u="none" strike="noStrike" cap="none" normalizeH="0" dirty="0" smtClean="0">
                <a:ln>
                  <a:noFill/>
                </a:ln>
                <a:solidFill>
                  <a:schemeClr val="tx1"/>
                </a:solidFill>
                <a:effectLst/>
                <a:latin typeface="Arial Narrow" panose="020B0606020202030204" pitchFamily="34" charset="0"/>
              </a:rPr>
              <a:t>Example: For some zip code A, where the Granger Causality passed with a significance of below .05 for zip codes B, C and D</a:t>
            </a: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r>
              <a:rPr lang="en-US" altLang="en-US" sz="2800" dirty="0" err="1" smtClean="0">
                <a:latin typeface="Arial Narrow" panose="020B0606020202030204" pitchFamily="34" charset="0"/>
              </a:rPr>
              <a:t>Autoregression</a:t>
            </a:r>
            <a:r>
              <a:rPr lang="en-US" altLang="en-US" sz="2800" dirty="0" smtClean="0">
                <a:latin typeface="Arial Narrow" panose="020B0606020202030204" pitchFamily="34" charset="0"/>
              </a:rPr>
              <a:t> &amp; Cross-Validation:</a:t>
            </a: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endParaRPr kumimoji="0" lang="en-US" altLang="en-US" sz="2800" u="none" strike="noStrike" cap="none" normalizeH="0" dirty="0">
              <a:ln>
                <a:noFill/>
              </a:ln>
              <a:solidFill>
                <a:schemeClr val="tx1"/>
              </a:solidFill>
              <a:effectLst/>
              <a:latin typeface="Arial Narrow" panose="020B0606020202030204" pitchFamily="34" charset="0"/>
            </a:endParaRP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endParaRPr kumimoji="0" lang="en-US" altLang="en-US" sz="2800" u="none" strike="noStrike" cap="none" normalizeH="0" dirty="0">
              <a:ln>
                <a:noFill/>
              </a:ln>
              <a:solidFill>
                <a:schemeClr val="tx1"/>
              </a:solidFill>
              <a:effectLst/>
              <a:latin typeface="Arial Narrow" panose="020B0606020202030204" pitchFamily="34" charset="0"/>
            </a:endParaRP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endParaRPr kumimoji="0" lang="en-US" altLang="en-US" sz="2800" u="none" strike="noStrike" cap="none" normalizeH="0" dirty="0">
              <a:ln>
                <a:noFill/>
              </a:ln>
              <a:solidFill>
                <a:schemeClr val="tx1"/>
              </a:solidFill>
              <a:effectLst/>
              <a:latin typeface="Arial Narrow" panose="020B0606020202030204" pitchFamily="34" charset="0"/>
            </a:endParaRPr>
          </a:p>
          <a:p>
            <a:pPr marL="15875" indent="-15875" algn="ctr" defTabSz="914400" eaLnBrk="0" fontAlgn="base" hangingPunct="0">
              <a:spcBef>
                <a:spcPct val="0"/>
              </a:spcBef>
              <a:spcAft>
                <a:spcPct val="0"/>
              </a:spcAft>
            </a:pPr>
            <a:r>
              <a:rPr lang="en-US" altLang="en-US" sz="2000" dirty="0" smtClean="0">
                <a:latin typeface="Arial Narrow" panose="020B0606020202030204" pitchFamily="34" charset="0"/>
              </a:rPr>
              <a:t>Where in step k = 1 Jan 2, 2017 is being predicted using data from Jan 1, 2017 and in step k =2 Jan 3, 2017 is being predicted using data from Jan 1, 2017 </a:t>
            </a:r>
            <a:r>
              <a:rPr lang="mr-IN" altLang="en-US" sz="2000" dirty="0" smtClean="0">
                <a:latin typeface="Arial Narrow" panose="020B0606020202030204" pitchFamily="34" charset="0"/>
              </a:rPr>
              <a:t>–</a:t>
            </a:r>
            <a:r>
              <a:rPr lang="en-US" altLang="en-US" sz="2000" dirty="0" smtClean="0">
                <a:latin typeface="Arial Narrow" panose="020B0606020202030204" pitchFamily="34" charset="0"/>
              </a:rPr>
              <a:t> Jan 2, 2017</a:t>
            </a: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r>
              <a:rPr kumimoji="0" lang="en-US" altLang="en-US" sz="2800" u="none" strike="noStrike" cap="none" normalizeH="0" dirty="0" smtClean="0">
                <a:ln>
                  <a:noFill/>
                </a:ln>
                <a:solidFill>
                  <a:schemeClr val="tx1"/>
                </a:solidFill>
                <a:effectLst/>
                <a:latin typeface="Arial Narrow" panose="020B0606020202030204" pitchFamily="34" charset="0"/>
              </a:rPr>
              <a:t>Vector </a:t>
            </a:r>
            <a:r>
              <a:rPr kumimoji="0" lang="en-US" altLang="en-US" sz="2800" u="none" strike="noStrike" cap="none" normalizeH="0" dirty="0" err="1" smtClean="0">
                <a:ln>
                  <a:noFill/>
                </a:ln>
                <a:solidFill>
                  <a:schemeClr val="tx1"/>
                </a:solidFill>
                <a:effectLst/>
                <a:latin typeface="Arial Narrow" panose="020B0606020202030204" pitchFamily="34" charset="0"/>
              </a:rPr>
              <a:t>Autoregression</a:t>
            </a:r>
            <a:r>
              <a:rPr kumimoji="0" lang="en-US" altLang="en-US" sz="2800" u="none" strike="noStrike" cap="none" normalizeH="0" dirty="0" smtClean="0">
                <a:ln>
                  <a:noFill/>
                </a:ln>
                <a:solidFill>
                  <a:schemeClr val="tx1"/>
                </a:solidFill>
                <a:effectLst/>
                <a:latin typeface="Arial Narrow" panose="020B0606020202030204" pitchFamily="34" charset="0"/>
              </a:rPr>
              <a:t> &amp; Cross-Validation:</a:t>
            </a:r>
          </a:p>
        </p:txBody>
      </p:sp>
      <p:pic>
        <p:nvPicPr>
          <p:cNvPr id="219" name="Picture 2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077169" y="14283161"/>
            <a:ext cx="8622265" cy="2356752"/>
          </a:xfrm>
          <a:prstGeom prst="rect">
            <a:avLst/>
          </a:prstGeom>
        </p:spPr>
      </p:pic>
      <p:sp>
        <p:nvSpPr>
          <p:cNvPr id="220" name="TextBox 219"/>
          <p:cNvSpPr txBox="1"/>
          <p:nvPr/>
        </p:nvSpPr>
        <p:spPr>
          <a:xfrm>
            <a:off x="38419938" y="4329220"/>
            <a:ext cx="4572000" cy="2246769"/>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Expected:</a:t>
            </a:r>
          </a:p>
          <a:p>
            <a:pPr algn="ctr"/>
            <a:r>
              <a:rPr lang="en-US" sz="2800" dirty="0" smtClean="0">
                <a:latin typeface="Arial Narrow" charset="0"/>
                <a:ea typeface="Arial Narrow" charset="0"/>
                <a:cs typeface="Arial Narrow" charset="0"/>
              </a:rPr>
              <a:t>The number of crime incidents in one zip code can be used to predict crime incidents in another zip code </a:t>
            </a:r>
          </a:p>
        </p:txBody>
      </p:sp>
      <p:graphicFrame>
        <p:nvGraphicFramePr>
          <p:cNvPr id="221" name="Table 220"/>
          <p:cNvGraphicFramePr>
            <a:graphicFrameLocks noGrp="1"/>
          </p:cNvGraphicFramePr>
          <p:nvPr>
            <p:extLst>
              <p:ext uri="{D42A27DB-BD31-4B8C-83A1-F6EECF244321}">
                <p14:modId xmlns:p14="http://schemas.microsoft.com/office/powerpoint/2010/main" val="1265632627"/>
              </p:ext>
            </p:extLst>
          </p:nvPr>
        </p:nvGraphicFramePr>
        <p:xfrm>
          <a:off x="33881536" y="18198563"/>
          <a:ext cx="6032024" cy="3172920"/>
        </p:xfrm>
        <a:graphic>
          <a:graphicData uri="http://schemas.openxmlformats.org/drawingml/2006/table">
            <a:tbl>
              <a:tblPr firstRow="1" bandRow="1">
                <a:tableStyleId>{72833802-FEF1-4C79-8D5D-14CF1EAF98D9}</a:tableStyleId>
              </a:tblPr>
              <a:tblGrid>
                <a:gridCol w="3197384"/>
                <a:gridCol w="2834640"/>
              </a:tblGrid>
              <a:tr h="396615">
                <a:tc>
                  <a:txBody>
                    <a:bodyPr/>
                    <a:lstStyle/>
                    <a:p>
                      <a:pPr algn="l" rtl="0" fontAlgn="base"/>
                      <a:r>
                        <a:rPr lang="en-US" sz="2000" u="none" strike="noStrike" dirty="0" smtClean="0">
                          <a:effectLst/>
                          <a:latin typeface="Arial Narrow" charset="0"/>
                          <a:ea typeface="Arial Narrow" charset="0"/>
                          <a:cs typeface="Arial Narrow" charset="0"/>
                        </a:rPr>
                        <a:t>After Cross-Validation Using</a:t>
                      </a:r>
                      <a:endParaRPr lang="en-US" sz="2000" b="1" i="0" dirty="0">
                        <a:solidFill>
                          <a:srgbClr val="FFFFFF"/>
                        </a:solidFill>
                        <a:effectLst/>
                        <a:latin typeface="Arial Narrow" charset="0"/>
                        <a:ea typeface="Arial Narrow" charset="0"/>
                        <a:cs typeface="Arial Narrow" charset="0"/>
                      </a:endParaRPr>
                    </a:p>
                  </a:txBody>
                  <a:tcPr/>
                </a:tc>
                <a:tc>
                  <a:txBody>
                    <a:bodyPr/>
                    <a:lstStyle/>
                    <a:p>
                      <a:pPr algn="l" rtl="0" fontAlgn="base"/>
                      <a:r>
                        <a:rPr lang="en-US" sz="2000" dirty="0" smtClean="0">
                          <a:effectLst/>
                          <a:latin typeface="Arial Narrow" charset="0"/>
                          <a:ea typeface="Arial Narrow" charset="0"/>
                          <a:cs typeface="Arial Narrow" charset="0"/>
                        </a:rPr>
                        <a:t>Average </a:t>
                      </a:r>
                      <a:r>
                        <a:rPr lang="en-US" sz="2000" dirty="0">
                          <a:effectLst/>
                          <a:latin typeface="Arial Narrow" charset="0"/>
                          <a:ea typeface="Arial Narrow" charset="0"/>
                          <a:cs typeface="Arial Narrow" charset="0"/>
                        </a:rPr>
                        <a:t>MSE​</a:t>
                      </a:r>
                      <a:endParaRPr lang="en-US" sz="2000" b="1" i="0" dirty="0">
                        <a:solidFill>
                          <a:srgbClr val="FFFFFF"/>
                        </a:solidFill>
                        <a:effectLst/>
                        <a:latin typeface="Arial Narrow" charset="0"/>
                        <a:ea typeface="Arial Narrow" charset="0"/>
                        <a:cs typeface="Arial Narrow" charset="0"/>
                      </a:endParaRPr>
                    </a:p>
                  </a:txBody>
                  <a:tcPr/>
                </a:tc>
              </a:tr>
              <a:tr h="396615">
                <a:tc>
                  <a:txBody>
                    <a:bodyPr/>
                    <a:lstStyle/>
                    <a:p>
                      <a:pPr fontAlgn="t"/>
                      <a:r>
                        <a:rPr lang="es-ES_tradnl" sz="2000" b="0" i="0" dirty="0" smtClean="0">
                          <a:solidFill>
                            <a:srgbClr val="000000"/>
                          </a:solidFill>
                          <a:effectLst/>
                          <a:latin typeface="Arial Narrow" charset="0"/>
                          <a:ea typeface="Arial Narrow" charset="0"/>
                          <a:cs typeface="Arial Narrow" charset="0"/>
                        </a:rPr>
                        <a:t>B</a:t>
                      </a:r>
                      <a:endParaRPr lang="es-ES_tradnl" sz="2000" dirty="0">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19.490</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es-ES_tradnl" sz="2000" u="none" strike="noStrike" dirty="0" smtClean="0">
                          <a:effectLst/>
                          <a:latin typeface="Arial Narrow" charset="0"/>
                          <a:ea typeface="Arial Narrow" charset="0"/>
                          <a:cs typeface="Arial Narrow" charset="0"/>
                        </a:rPr>
                        <a:t>C</a:t>
                      </a:r>
                      <a:endParaRPr lang="es-ES_tradnl"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15.977</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es-ES_tradnl" sz="2000" u="none" strike="noStrike" dirty="0" smtClean="0">
                          <a:effectLst/>
                          <a:latin typeface="Arial Narrow" charset="0"/>
                          <a:ea typeface="Arial Narrow" charset="0"/>
                          <a:cs typeface="Arial Narrow" charset="0"/>
                        </a:rPr>
                        <a:t>D</a:t>
                      </a:r>
                      <a:endParaRPr lang="es-ES_tradnl"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13.269</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err="1" smtClean="0">
                          <a:effectLst/>
                          <a:latin typeface="Arial Narrow" charset="0"/>
                          <a:ea typeface="Arial Narrow" charset="0"/>
                          <a:cs typeface="Arial Narrow" charset="0"/>
                        </a:rPr>
                        <a:t>B</a:t>
                      </a:r>
                      <a:r>
                        <a:rPr lang="uk-UA" sz="2000" u="none" strike="noStrike" dirty="0">
                          <a:effectLst/>
                          <a:latin typeface="Arial Narrow" charset="0"/>
                          <a:ea typeface="Arial Narrow" charset="0"/>
                          <a:cs typeface="Arial Narrow" charset="0"/>
                        </a:rPr>
                        <a:t> &amp;</a:t>
                      </a:r>
                      <a:r>
                        <a:rPr lang="uk-UA" sz="2000" u="none" strike="noStrike" dirty="0" smtClean="0">
                          <a:effectLst/>
                          <a:latin typeface="Arial Narrow" charset="0"/>
                          <a:ea typeface="Arial Narrow" charset="0"/>
                          <a:cs typeface="Arial Narrow" charset="0"/>
                        </a:rPr>
                        <a:t>C</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n-US" sz="2000" dirty="0" smtClean="0">
                          <a:effectLst/>
                          <a:latin typeface="Arial Narrow" charset="0"/>
                          <a:ea typeface="Arial Narrow" charset="0"/>
                          <a:cs typeface="Arial Narrow" charset="0"/>
                        </a:rPr>
                        <a:t>Can </a:t>
                      </a:r>
                      <a:r>
                        <a:rPr lang="en-US" sz="2000" dirty="0">
                          <a:effectLst/>
                          <a:latin typeface="Arial Narrow" charset="0"/>
                          <a:ea typeface="Arial Narrow" charset="0"/>
                          <a:cs typeface="Arial Narrow" charset="0"/>
                        </a:rPr>
                        <a:t>not be </a:t>
                      </a:r>
                      <a:r>
                        <a:rPr lang="en-US" sz="2000" dirty="0" smtClean="0">
                          <a:effectLst/>
                          <a:latin typeface="Arial Narrow" charset="0"/>
                          <a:ea typeface="Arial Narrow" charset="0"/>
                          <a:cs typeface="Arial Narrow" charset="0"/>
                        </a:rPr>
                        <a:t>calculated</a:t>
                      </a:r>
                      <a:endParaRPr lang="en-US"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err="1" smtClean="0">
                          <a:effectLst/>
                          <a:latin typeface="Arial Narrow" charset="0"/>
                          <a:ea typeface="Arial Narrow" charset="0"/>
                          <a:cs typeface="Arial Narrow" charset="0"/>
                        </a:rPr>
                        <a:t>B</a:t>
                      </a:r>
                      <a:r>
                        <a:rPr lang="uk-UA" sz="2000" u="none" strike="noStrike" dirty="0">
                          <a:effectLst/>
                          <a:latin typeface="Arial Narrow" charset="0"/>
                          <a:ea typeface="Arial Narrow" charset="0"/>
                          <a:cs typeface="Arial Narrow" charset="0"/>
                        </a:rPr>
                        <a:t> &amp;</a:t>
                      </a:r>
                      <a:r>
                        <a:rPr lang="uk-UA" sz="2000" u="none" strike="noStrike" dirty="0" smtClean="0">
                          <a:effectLst/>
                          <a:latin typeface="Arial Narrow" charset="0"/>
                          <a:ea typeface="Arial Narrow" charset="0"/>
                          <a:cs typeface="Arial Narrow" charset="0"/>
                        </a:rPr>
                        <a:t>D</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17.844</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smtClean="0">
                          <a:effectLst/>
                          <a:latin typeface="Arial Narrow" charset="0"/>
                          <a:ea typeface="Arial Narrow" charset="0"/>
                          <a:cs typeface="Arial Narrow" charset="0"/>
                        </a:rPr>
                        <a:t>C</a:t>
                      </a:r>
                      <a:r>
                        <a:rPr lang="uk-UA" sz="2000" u="none" strike="noStrike" dirty="0">
                          <a:effectLst/>
                          <a:latin typeface="Arial Narrow" charset="0"/>
                          <a:ea typeface="Arial Narrow" charset="0"/>
                          <a:cs typeface="Arial Narrow" charset="0"/>
                        </a:rPr>
                        <a:t> &amp;</a:t>
                      </a:r>
                      <a:r>
                        <a:rPr lang="uk-UA" sz="2000" u="none" strike="noStrike" dirty="0" smtClean="0">
                          <a:effectLst/>
                          <a:latin typeface="Arial Narrow" charset="0"/>
                          <a:ea typeface="Arial Narrow" charset="0"/>
                          <a:cs typeface="Arial Narrow" charset="0"/>
                        </a:rPr>
                        <a:t>D</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20.313</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err="1" smtClean="0">
                          <a:effectLst/>
                          <a:latin typeface="Arial Narrow" charset="0"/>
                          <a:ea typeface="Arial Narrow" charset="0"/>
                          <a:cs typeface="Arial Narrow" charset="0"/>
                        </a:rPr>
                        <a:t>B</a:t>
                      </a:r>
                      <a:r>
                        <a:rPr lang="uk-UA" sz="2000" u="none" strike="noStrike" dirty="0">
                          <a:effectLst/>
                          <a:latin typeface="Arial Narrow" charset="0"/>
                          <a:ea typeface="Arial Narrow" charset="0"/>
                          <a:cs typeface="Arial Narrow" charset="0"/>
                        </a:rPr>
                        <a:t>, C &amp;</a:t>
                      </a:r>
                      <a:r>
                        <a:rPr lang="uk-UA" sz="2000" u="none" strike="noStrike" dirty="0" smtClean="0">
                          <a:effectLst/>
                          <a:latin typeface="Arial Narrow" charset="0"/>
                          <a:ea typeface="Arial Narrow" charset="0"/>
                          <a:cs typeface="Arial Narrow" charset="0"/>
                        </a:rPr>
                        <a:t>D</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n-US" sz="2000" dirty="0" smtClean="0">
                          <a:effectLst/>
                          <a:latin typeface="Arial Narrow" charset="0"/>
                          <a:ea typeface="Arial Narrow" charset="0"/>
                          <a:cs typeface="Arial Narrow" charset="0"/>
                        </a:rPr>
                        <a:t>Can </a:t>
                      </a:r>
                      <a:r>
                        <a:rPr lang="en-US" sz="2000" dirty="0">
                          <a:effectLst/>
                          <a:latin typeface="Arial Narrow" charset="0"/>
                          <a:ea typeface="Arial Narrow" charset="0"/>
                          <a:cs typeface="Arial Narrow" charset="0"/>
                        </a:rPr>
                        <a:t>not be </a:t>
                      </a:r>
                      <a:r>
                        <a:rPr lang="en-US" sz="2000" dirty="0" smtClean="0">
                          <a:effectLst/>
                          <a:latin typeface="Arial Narrow" charset="0"/>
                          <a:ea typeface="Arial Narrow" charset="0"/>
                          <a:cs typeface="Arial Narrow" charset="0"/>
                        </a:rPr>
                        <a:t>calculated</a:t>
                      </a:r>
                      <a:endParaRPr lang="en-US" sz="2000" b="0" i="0" dirty="0">
                        <a:solidFill>
                          <a:srgbClr val="000000"/>
                        </a:solidFill>
                        <a:effectLst/>
                        <a:latin typeface="Arial Narrow" charset="0"/>
                        <a:ea typeface="Arial Narrow" charset="0"/>
                        <a:cs typeface="Arial Narrow" charset="0"/>
                      </a:endParaRPr>
                    </a:p>
                  </a:txBody>
                  <a:tcPr/>
                </a:tc>
              </a:tr>
            </a:tbl>
          </a:graphicData>
        </a:graphic>
      </p:graphicFrame>
      <p:sp>
        <p:nvSpPr>
          <p:cNvPr id="223" name="TextBox 222">
            <a:extLst>
              <a:ext uri="{FF2B5EF4-FFF2-40B4-BE49-F238E27FC236}">
                <a16:creationId xmlns="" xmlns:a16="http://schemas.microsoft.com/office/drawing/2014/main" id="{EDE0F50E-2F95-4A34-A6D2-30A563198C5E}"/>
              </a:ext>
            </a:extLst>
          </p:cNvPr>
          <p:cNvSpPr txBox="1"/>
          <p:nvPr/>
        </p:nvSpPr>
        <p:spPr>
          <a:xfrm>
            <a:off x="39913560" y="18467055"/>
            <a:ext cx="2785874" cy="1938992"/>
          </a:xfrm>
          <a:prstGeom prst="rect">
            <a:avLst/>
          </a:prstGeom>
          <a:noFill/>
        </p:spPr>
        <p:txBody>
          <a:bodyPr wrap="square" rtlCol="0">
            <a:spAutoFit/>
          </a:bodyPr>
          <a:lstStyle/>
          <a:p>
            <a:pPr marL="15875" indent="-15875" algn="ctr" defTabSz="914400" eaLnBrk="0" fontAlgn="base" hangingPunct="0">
              <a:spcBef>
                <a:spcPct val="0"/>
              </a:spcBef>
              <a:spcAft>
                <a:spcPct val="0"/>
              </a:spcAft>
            </a:pPr>
            <a:r>
              <a:rPr lang="en-US" altLang="en-US" sz="2000" dirty="0" smtClean="0">
                <a:latin typeface="Arial Narrow" panose="020B0606020202030204" pitchFamily="34" charset="0"/>
                <a:sym typeface="Wingdings"/>
              </a:rPr>
              <a:t>The best forecaster for zip code A is Vector </a:t>
            </a:r>
            <a:r>
              <a:rPr lang="en-US" altLang="en-US" sz="2000" dirty="0" err="1" smtClean="0">
                <a:latin typeface="Arial Narrow" panose="020B0606020202030204" pitchFamily="34" charset="0"/>
                <a:sym typeface="Wingdings"/>
              </a:rPr>
              <a:t>Autoregression</a:t>
            </a:r>
            <a:r>
              <a:rPr lang="en-US" altLang="en-US" sz="2000" dirty="0" smtClean="0">
                <a:latin typeface="Arial Narrow" panose="020B0606020202030204" pitchFamily="34" charset="0"/>
                <a:sym typeface="Wingdings"/>
              </a:rPr>
              <a:t> &amp; Cross-Validation using zip code D because it  resulted in the least MSE. </a:t>
            </a:r>
          </a:p>
        </p:txBody>
      </p:sp>
      <p:sp>
        <p:nvSpPr>
          <p:cNvPr id="225" name="TextBox 224">
            <a:extLst>
              <a:ext uri="{FF2B5EF4-FFF2-40B4-BE49-F238E27FC236}">
                <a16:creationId xmlns="" xmlns:a16="http://schemas.microsoft.com/office/drawing/2014/main" id="{EDE0F50E-2F95-4A34-A6D2-30A563198C5E}"/>
              </a:ext>
            </a:extLst>
          </p:cNvPr>
          <p:cNvSpPr txBox="1"/>
          <p:nvPr/>
        </p:nvSpPr>
        <p:spPr>
          <a:xfrm>
            <a:off x="33888048" y="21473408"/>
            <a:ext cx="9062978" cy="1384995"/>
          </a:xfrm>
          <a:prstGeom prst="rect">
            <a:avLst/>
          </a:prstGeom>
          <a:noFill/>
        </p:spPr>
        <p:txBody>
          <a:bodyPr wrap="square" rtlCol="0">
            <a:spAutoFit/>
          </a:bodyPr>
          <a:lstStyle/>
          <a:p>
            <a:pPr marL="15875" indent="-15875" algn="ctr" defTabSz="914400" eaLnBrk="0" fontAlgn="base" hangingPunct="0">
              <a:spcBef>
                <a:spcPct val="0"/>
              </a:spcBef>
              <a:spcAft>
                <a:spcPct val="0"/>
              </a:spcAft>
            </a:pPr>
            <a:r>
              <a:rPr kumimoji="0" lang="en-US" altLang="en-US" sz="2800" b="0" i="0" u="none" strike="noStrike" cap="none" normalizeH="0" baseline="0" dirty="0" smtClean="0">
                <a:ln>
                  <a:noFill/>
                </a:ln>
                <a:solidFill>
                  <a:schemeClr val="tx1"/>
                </a:solidFill>
                <a:effectLst/>
                <a:latin typeface="Arial Narrow" panose="020B0606020202030204" pitchFamily="34" charset="0"/>
              </a:rPr>
              <a:t>This process was conducted on all 33 zip codes,</a:t>
            </a:r>
            <a:r>
              <a:rPr kumimoji="0" lang="en-US" altLang="en-US" sz="2800" b="0" i="0" u="none" strike="noStrike" cap="none" normalizeH="0" dirty="0" smtClean="0">
                <a:ln>
                  <a:noFill/>
                </a:ln>
                <a:solidFill>
                  <a:schemeClr val="tx1"/>
                </a:solidFill>
                <a:effectLst/>
                <a:latin typeface="Arial Narrow" panose="020B0606020202030204" pitchFamily="34" charset="0"/>
              </a:rPr>
              <a:t> although there were results, nothing is conclusive because of the lack of data</a:t>
            </a: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a:p>
            <a:pPr marL="457200" marR="0" lvl="0" indent="-457200" defTabSz="914400" eaLnBrk="0" fontAlgn="base" latinLnBrk="0" hangingPunct="0">
              <a:lnSpc>
                <a:spcPct val="100000"/>
              </a:lnSpc>
              <a:spcBef>
                <a:spcPct val="0"/>
              </a:spcBef>
              <a:spcAft>
                <a:spcPct val="0"/>
              </a:spcAft>
              <a:buClrTx/>
              <a:buSzTx/>
              <a:buFont typeface="Arial" charset="0"/>
              <a:buNone/>
              <a:tabLst/>
              <a:defRPr/>
            </a:pP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p:txBody>
      </p:sp>
      <p:cxnSp>
        <p:nvCxnSpPr>
          <p:cNvPr id="229" name="AutoShape 4">
            <a:extLst>
              <a:ext uri="{FF2B5EF4-FFF2-40B4-BE49-F238E27FC236}">
                <a16:creationId xmlns="" xmlns:a16="http://schemas.microsoft.com/office/drawing/2014/main" id="{1E99B020-73F6-4A1A-BC65-D2F0F5F836C1}"/>
              </a:ext>
            </a:extLst>
          </p:cNvPr>
          <p:cNvCxnSpPr>
            <a:cxnSpLocks noChangeShapeType="1"/>
          </p:cNvCxnSpPr>
          <p:nvPr/>
        </p:nvCxnSpPr>
        <p:spPr bwMode="auto">
          <a:xfrm>
            <a:off x="12796675" y="29647199"/>
            <a:ext cx="82296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30" name="TextBox 229">
            <a:extLst>
              <a:ext uri="{FF2B5EF4-FFF2-40B4-BE49-F238E27FC236}">
                <a16:creationId xmlns="" xmlns:a16="http://schemas.microsoft.com/office/drawing/2014/main" id="{58C700D0-5F58-4BF4-A1DB-93D64F8FECC3}"/>
              </a:ext>
            </a:extLst>
          </p:cNvPr>
          <p:cNvSpPr txBox="1"/>
          <p:nvPr/>
        </p:nvSpPr>
        <p:spPr>
          <a:xfrm>
            <a:off x="15276185" y="29315907"/>
            <a:ext cx="3303544"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REFERENCES</a:t>
            </a:r>
            <a:endParaRPr lang="en-US" sz="3000" dirty="0">
              <a:latin typeface="Arial Rounded MT Bold" panose="020F0704030504030204" pitchFamily="34" charset="0"/>
            </a:endParaRPr>
          </a:p>
        </p:txBody>
      </p:sp>
      <p:sp>
        <p:nvSpPr>
          <p:cNvPr id="231" name="TextBox 230">
            <a:extLst>
              <a:ext uri="{FF2B5EF4-FFF2-40B4-BE49-F238E27FC236}">
                <a16:creationId xmlns="" xmlns:a16="http://schemas.microsoft.com/office/drawing/2014/main" id="{EDE0F50E-2F95-4A34-A6D2-30A563198C5E}"/>
              </a:ext>
            </a:extLst>
          </p:cNvPr>
          <p:cNvSpPr txBox="1"/>
          <p:nvPr/>
        </p:nvSpPr>
        <p:spPr>
          <a:xfrm>
            <a:off x="12816866" y="29912790"/>
            <a:ext cx="8229600" cy="1815882"/>
          </a:xfrm>
          <a:prstGeom prst="rect">
            <a:avLst/>
          </a:prstGeom>
          <a:noFill/>
        </p:spPr>
        <p:txBody>
          <a:bodyPr wrap="square" rtlCol="0">
            <a:spAutoFit/>
          </a:bodyPr>
          <a:lstStyle/>
          <a:p>
            <a:r>
              <a:rPr kumimoji="0" lang="en-US" altLang="en-US" sz="1600" b="0" i="0" u="none" strike="noStrike" cap="none" normalizeH="0" baseline="0" dirty="0" smtClean="0">
                <a:ln>
                  <a:noFill/>
                </a:ln>
                <a:effectLst/>
                <a:latin typeface="Arial Narrow" charset="0"/>
                <a:ea typeface="Arial Narrow" charset="0"/>
                <a:cs typeface="Arial Narrow" charset="0"/>
              </a:rPr>
              <a:t>[1] Montgomery County Database</a:t>
            </a:r>
            <a:r>
              <a:rPr kumimoji="0" lang="en-US" altLang="en-US" sz="1600" b="0" i="0" u="none" strike="noStrike" cap="none" normalizeH="0" dirty="0" smtClean="0">
                <a:ln>
                  <a:noFill/>
                </a:ln>
                <a:effectLst/>
                <a:latin typeface="Arial Narrow" charset="0"/>
                <a:ea typeface="Arial Narrow" charset="0"/>
                <a:cs typeface="Arial Narrow" charset="0"/>
              </a:rPr>
              <a:t> </a:t>
            </a:r>
            <a:r>
              <a:rPr lang="en-US" altLang="en-US" sz="1600" dirty="0" smtClean="0">
                <a:latin typeface="Arial Narrow" charset="0"/>
                <a:ea typeface="Arial Narrow" charset="0"/>
                <a:cs typeface="Arial Narrow" charset="0"/>
              </a:rPr>
              <a:t>[2] Self made </a:t>
            </a:r>
            <a:r>
              <a:rPr kumimoji="0" lang="en-US" altLang="en-US" sz="1600" b="0" i="0" u="none" strike="noStrike" cap="none" normalizeH="0" dirty="0" smtClean="0">
                <a:ln>
                  <a:noFill/>
                </a:ln>
                <a:effectLst/>
                <a:latin typeface="Arial Narrow" charset="0"/>
                <a:ea typeface="Arial Narrow" charset="0"/>
                <a:cs typeface="Arial Narrow" charset="0"/>
              </a:rPr>
              <a:t>[3] Google Maps </a:t>
            </a:r>
            <a:r>
              <a:rPr lang="en-US" sz="1600" dirty="0" smtClean="0">
                <a:latin typeface="Arial Narrow" charset="0"/>
                <a:ea typeface="Arial Narrow" charset="0"/>
                <a:cs typeface="Arial Narrow" charset="0"/>
              </a:rPr>
              <a:t>[4] </a:t>
            </a:r>
            <a:r>
              <a:rPr lang="en-US" sz="1600" dirty="0">
                <a:latin typeface="Arial Narrow" charset="0"/>
                <a:ea typeface="Arial Narrow" charset="0"/>
                <a:cs typeface="Arial Narrow" charset="0"/>
              </a:rPr>
              <a:t>Sun, M., Wang, Y., </a:t>
            </a:r>
            <a:r>
              <a:rPr lang="en-US" sz="1600" dirty="0" err="1">
                <a:latin typeface="Arial Narrow" charset="0"/>
                <a:ea typeface="Arial Narrow" charset="0"/>
                <a:cs typeface="Arial Narrow" charset="0"/>
              </a:rPr>
              <a:t>Strbac</a:t>
            </a:r>
            <a:r>
              <a:rPr lang="en-US" sz="1600" dirty="0">
                <a:latin typeface="Arial Narrow" charset="0"/>
                <a:ea typeface="Arial Narrow" charset="0"/>
                <a:cs typeface="Arial Narrow" charset="0"/>
              </a:rPr>
              <a:t>, G., &amp; Kang, C. (</a:t>
            </a:r>
            <a:r>
              <a:rPr lang="en-US" sz="1600" dirty="0" err="1">
                <a:latin typeface="Arial Narrow" charset="0"/>
                <a:ea typeface="Arial Narrow" charset="0"/>
                <a:cs typeface="Arial Narrow" charset="0"/>
              </a:rPr>
              <a:t>n.d.</a:t>
            </a:r>
            <a:r>
              <a:rPr lang="en-US" sz="1600" dirty="0">
                <a:latin typeface="Arial Narrow" charset="0"/>
                <a:ea typeface="Arial Narrow" charset="0"/>
                <a:cs typeface="Arial Narrow" charset="0"/>
              </a:rPr>
              <a:t>). </a:t>
            </a:r>
            <a:r>
              <a:rPr lang="en-US" sz="1600" i="1" dirty="0">
                <a:latin typeface="Arial Narrow" charset="0"/>
                <a:ea typeface="Arial Narrow" charset="0"/>
                <a:cs typeface="Arial Narrow" charset="0"/>
              </a:rPr>
              <a:t>Probabilistic Peak </a:t>
            </a:r>
            <a:r>
              <a:rPr lang="en-US" sz="1600" i="1" dirty="0" smtClean="0">
                <a:latin typeface="Arial Narrow" charset="0"/>
                <a:ea typeface="Arial Narrow" charset="0"/>
                <a:cs typeface="Arial Narrow" charset="0"/>
              </a:rPr>
              <a:t>Load</a:t>
            </a:r>
            <a:r>
              <a:rPr lang="en-US" sz="1600" dirty="0">
                <a:latin typeface="Arial Narrow" charset="0"/>
                <a:ea typeface="Arial Narrow" charset="0"/>
                <a:cs typeface="Arial Narrow" charset="0"/>
              </a:rPr>
              <a:t> </a:t>
            </a:r>
            <a:r>
              <a:rPr lang="en-US" sz="1600" i="1" dirty="0" smtClean="0">
                <a:latin typeface="Arial Narrow" charset="0"/>
                <a:ea typeface="Arial Narrow" charset="0"/>
                <a:cs typeface="Arial Narrow" charset="0"/>
              </a:rPr>
              <a:t>Estimation </a:t>
            </a:r>
            <a:r>
              <a:rPr lang="en-US" sz="1600" i="1" dirty="0">
                <a:latin typeface="Arial Narrow" charset="0"/>
                <a:ea typeface="Arial Narrow" charset="0"/>
                <a:cs typeface="Arial Narrow" charset="0"/>
              </a:rPr>
              <a:t>in Smart Cities Using Smart Meter Data</a:t>
            </a:r>
            <a:r>
              <a:rPr lang="en-US" sz="1600" dirty="0">
                <a:latin typeface="Arial Narrow" charset="0"/>
                <a:ea typeface="Arial Narrow" charset="0"/>
                <a:cs typeface="Arial Narrow" charset="0"/>
              </a:rPr>
              <a:t>. Retrieved from </a:t>
            </a:r>
            <a:r>
              <a:rPr lang="en-US" sz="1600" dirty="0" smtClean="0">
                <a:latin typeface="Arial Narrow" charset="0"/>
                <a:ea typeface="Arial Narrow" charset="0"/>
                <a:cs typeface="Arial Narrow" charset="0"/>
              </a:rPr>
              <a:t>IEEE</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website</a:t>
            </a:r>
            <a:r>
              <a:rPr lang="en-US" sz="1600" dirty="0">
                <a:latin typeface="Arial Narrow" charset="0"/>
                <a:ea typeface="Arial Narrow" charset="0"/>
                <a:cs typeface="Arial Narrow" charset="0"/>
              </a:rPr>
              <a:t>: http://</a:t>
            </a:r>
            <a:r>
              <a:rPr lang="en-US" sz="1600" dirty="0" err="1">
                <a:latin typeface="Arial Narrow" charset="0"/>
                <a:ea typeface="Arial Narrow" charset="0"/>
                <a:cs typeface="Arial Narrow" charset="0"/>
              </a:rPr>
              <a:t>ieeexplore.ieee.org</a:t>
            </a:r>
            <a:r>
              <a:rPr lang="en-US" sz="1600" dirty="0">
                <a:latin typeface="Arial Narrow" charset="0"/>
                <a:ea typeface="Arial Narrow" charset="0"/>
                <a:cs typeface="Arial Narrow" charset="0"/>
              </a:rPr>
              <a:t>/stamp/</a:t>
            </a:r>
            <a:r>
              <a:rPr lang="en-US" sz="1600" dirty="0" err="1">
                <a:latin typeface="Arial Narrow" charset="0"/>
                <a:ea typeface="Arial Narrow" charset="0"/>
                <a:cs typeface="Arial Narrow" charset="0"/>
              </a:rPr>
              <a:t>stamp.jsp?tp</a:t>
            </a:r>
            <a:r>
              <a:rPr lang="en-US" sz="1600" dirty="0">
                <a:latin typeface="Arial Narrow" charset="0"/>
                <a:ea typeface="Arial Narrow" charset="0"/>
                <a:cs typeface="Arial Narrow" charset="0"/>
              </a:rPr>
              <a:t>=&amp;</a:t>
            </a:r>
            <a:r>
              <a:rPr lang="en-US" sz="1600" dirty="0" err="1">
                <a:latin typeface="Arial Narrow" charset="0"/>
                <a:ea typeface="Arial Narrow" charset="0"/>
                <a:cs typeface="Arial Narrow" charset="0"/>
              </a:rPr>
              <a:t>arnumber</a:t>
            </a:r>
            <a:r>
              <a:rPr lang="en-US" sz="1600" dirty="0">
                <a:latin typeface="Arial Narrow" charset="0"/>
                <a:ea typeface="Arial Narrow" charset="0"/>
                <a:cs typeface="Arial Narrow" charset="0"/>
              </a:rPr>
              <a:t>=8304659  </a:t>
            </a:r>
            <a:r>
              <a:rPr lang="en-US" sz="1600" dirty="0" smtClean="0">
                <a:latin typeface="Arial Narrow" charset="0"/>
                <a:ea typeface="Arial Narrow" charset="0"/>
                <a:cs typeface="Arial Narrow" charset="0"/>
              </a:rPr>
              <a:t>[5] </a:t>
            </a:r>
            <a:r>
              <a:rPr lang="en-US" sz="1600" dirty="0">
                <a:latin typeface="Arial Narrow" charset="0"/>
                <a:ea typeface="Arial Narrow" charset="0"/>
                <a:cs typeface="Arial Narrow" charset="0"/>
              </a:rPr>
              <a:t>Sun, Y., Song, H., </a:t>
            </a:r>
            <a:r>
              <a:rPr lang="en-US" sz="1600" dirty="0" err="1">
                <a:latin typeface="Arial Narrow" charset="0"/>
                <a:ea typeface="Arial Narrow" charset="0"/>
                <a:cs typeface="Arial Narrow" charset="0"/>
              </a:rPr>
              <a:t>Jara</a:t>
            </a:r>
            <a:r>
              <a:rPr lang="en-US" sz="1600" dirty="0">
                <a:latin typeface="Arial Narrow" charset="0"/>
                <a:ea typeface="Arial Narrow" charset="0"/>
                <a:cs typeface="Arial Narrow" charset="0"/>
              </a:rPr>
              <a:t>, A. J., &amp; </a:t>
            </a:r>
            <a:r>
              <a:rPr lang="en-US" sz="1600" dirty="0" err="1">
                <a:latin typeface="Arial Narrow" charset="0"/>
                <a:ea typeface="Arial Narrow" charset="0"/>
                <a:cs typeface="Arial Narrow" charset="0"/>
              </a:rPr>
              <a:t>Bie</a:t>
            </a:r>
            <a:r>
              <a:rPr lang="en-US" sz="1600" dirty="0">
                <a:latin typeface="Arial Narrow" charset="0"/>
                <a:ea typeface="Arial Narrow" charset="0"/>
                <a:cs typeface="Arial Narrow" charset="0"/>
              </a:rPr>
              <a:t>, R. (2016, February). </a:t>
            </a:r>
            <a:r>
              <a:rPr lang="en-US" sz="1600" i="1" dirty="0">
                <a:latin typeface="Arial Narrow" charset="0"/>
                <a:ea typeface="Arial Narrow" charset="0"/>
                <a:cs typeface="Arial Narrow" charset="0"/>
              </a:rPr>
              <a:t>Internet of </a:t>
            </a:r>
            <a:r>
              <a:rPr lang="en-US" sz="1600" i="1" dirty="0" smtClean="0">
                <a:latin typeface="Arial Narrow" charset="0"/>
                <a:ea typeface="Arial Narrow" charset="0"/>
                <a:cs typeface="Arial Narrow" charset="0"/>
              </a:rPr>
              <a:t>Things</a:t>
            </a:r>
            <a:r>
              <a:rPr lang="en-US" sz="1600" dirty="0">
                <a:latin typeface="Arial Narrow" charset="0"/>
                <a:ea typeface="Arial Narrow" charset="0"/>
                <a:cs typeface="Arial Narrow" charset="0"/>
              </a:rPr>
              <a:t> </a:t>
            </a:r>
            <a:r>
              <a:rPr lang="en-US" sz="1600" i="1" dirty="0" smtClean="0">
                <a:latin typeface="Arial Narrow" charset="0"/>
                <a:ea typeface="Arial Narrow" charset="0"/>
                <a:cs typeface="Arial Narrow" charset="0"/>
              </a:rPr>
              <a:t>and </a:t>
            </a:r>
            <a:r>
              <a:rPr lang="en-US" sz="1600" i="1" dirty="0">
                <a:latin typeface="Arial Narrow" charset="0"/>
                <a:ea typeface="Arial Narrow" charset="0"/>
                <a:cs typeface="Arial Narrow" charset="0"/>
              </a:rPr>
              <a:t>Big Data Analytics for Smart and Connected Communities</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Retrieved from </a:t>
            </a:r>
            <a:r>
              <a:rPr lang="en-US" sz="1600" dirty="0" err="1">
                <a:latin typeface="Arial Narrow" charset="0"/>
                <a:ea typeface="Arial Narrow" charset="0"/>
                <a:cs typeface="Arial Narrow" charset="0"/>
              </a:rPr>
              <a:t>iEE</a:t>
            </a:r>
            <a:r>
              <a:rPr lang="en-US" sz="1600" dirty="0">
                <a:latin typeface="Arial Narrow" charset="0"/>
                <a:ea typeface="Arial Narrow" charset="0"/>
                <a:cs typeface="Arial Narrow" charset="0"/>
              </a:rPr>
              <a:t> </a:t>
            </a:r>
            <a:r>
              <a:rPr lang="en-US" sz="1600" dirty="0" err="1">
                <a:latin typeface="Arial Narrow" charset="0"/>
                <a:ea typeface="Arial Narrow" charset="0"/>
                <a:cs typeface="Arial Narrow" charset="0"/>
              </a:rPr>
              <a:t>Xplore</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website: http</a:t>
            </a:r>
            <a:r>
              <a:rPr lang="en-US" sz="1600" dirty="0">
                <a:latin typeface="Arial Narrow" charset="0"/>
                <a:ea typeface="Arial Narrow" charset="0"/>
                <a:cs typeface="Arial Narrow" charset="0"/>
              </a:rPr>
              <a:t>://</a:t>
            </a:r>
            <a:r>
              <a:rPr lang="en-US" sz="1600" dirty="0" smtClean="0">
                <a:latin typeface="Arial Narrow" charset="0"/>
                <a:ea typeface="Arial Narrow" charset="0"/>
                <a:cs typeface="Arial Narrow" charset="0"/>
              </a:rPr>
              <a:t>ieeexplore.ieee.org/stamp/stamp.jsp ?</a:t>
            </a:r>
            <a:r>
              <a:rPr lang="en-US" sz="1600" dirty="0" smtClean="0">
                <a:latin typeface="Arial Narrow" charset="0"/>
                <a:ea typeface="Arial Narrow" charset="0"/>
                <a:cs typeface="Arial Narrow" charset="0"/>
              </a:rPr>
              <a:t>arnumber=7406686 </a:t>
            </a:r>
            <a:r>
              <a:rPr lang="en-US" sz="1600" dirty="0">
                <a:latin typeface="Arial Narrow" charset="0"/>
                <a:ea typeface="Arial Narrow" charset="0"/>
                <a:cs typeface="Arial Narrow" charset="0"/>
              </a:rPr>
              <a:t>[</a:t>
            </a:r>
            <a:r>
              <a:rPr lang="en-US" sz="1600" dirty="0" smtClean="0">
                <a:latin typeface="Arial Narrow" charset="0"/>
                <a:ea typeface="Arial Narrow" charset="0"/>
                <a:cs typeface="Arial Narrow" charset="0"/>
              </a:rPr>
              <a:t>6] </a:t>
            </a:r>
            <a:r>
              <a:rPr lang="en-US" sz="1600" dirty="0">
                <a:latin typeface="Arial Narrow" charset="0"/>
                <a:ea typeface="Arial Narrow" charset="0"/>
                <a:cs typeface="Arial Narrow" charset="0"/>
              </a:rPr>
              <a:t>U.S. Census Bureau (</a:t>
            </a:r>
            <a:r>
              <a:rPr lang="en-US" sz="1600" dirty="0" smtClean="0">
                <a:latin typeface="Arial Narrow" charset="0"/>
                <a:ea typeface="Arial Narrow" charset="0"/>
                <a:cs typeface="Arial Narrow" charset="0"/>
              </a:rPr>
              <a:t>2016,June)</a:t>
            </a:r>
            <a:r>
              <a:rPr lang="en-US" sz="1600" dirty="0">
                <a:latin typeface="Arial Narrow" charset="0"/>
                <a:ea typeface="Arial Narrow" charset="0"/>
                <a:cs typeface="Arial Narrow" charset="0"/>
              </a:rPr>
              <a:t> </a:t>
            </a:r>
            <a:r>
              <a:rPr lang="en-US" sz="1600" i="1" dirty="0" err="1">
                <a:latin typeface="Arial Narrow" charset="0"/>
                <a:ea typeface="Arial Narrow" charset="0"/>
                <a:cs typeface="Arial Narrow" charset="0"/>
              </a:rPr>
              <a:t>QuickFacts</a:t>
            </a:r>
            <a:r>
              <a:rPr lang="en-US" sz="1600" i="1" dirty="0">
                <a:latin typeface="Arial Narrow" charset="0"/>
                <a:ea typeface="Arial Narrow" charset="0"/>
                <a:cs typeface="Arial Narrow" charset="0"/>
              </a:rPr>
              <a:t>: Montgomery County, </a:t>
            </a:r>
            <a:r>
              <a:rPr lang="en-US" sz="1600" i="1" dirty="0" smtClean="0">
                <a:latin typeface="Arial Narrow" charset="0"/>
                <a:ea typeface="Arial Narrow" charset="0"/>
                <a:cs typeface="Arial Narrow" charset="0"/>
              </a:rPr>
              <a:t>Maryland</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Retrieved </a:t>
            </a:r>
            <a:r>
              <a:rPr lang="en-US" sz="1600" dirty="0">
                <a:latin typeface="Arial Narrow" charset="0"/>
                <a:ea typeface="Arial Narrow" charset="0"/>
                <a:cs typeface="Arial Narrow" charset="0"/>
              </a:rPr>
              <a:t>June 10, 2018, </a:t>
            </a:r>
            <a:r>
              <a:rPr lang="en-US" sz="1600" dirty="0" smtClean="0">
                <a:latin typeface="Arial Narrow" charset="0"/>
                <a:ea typeface="Arial Narrow" charset="0"/>
                <a:cs typeface="Arial Narrow" charset="0"/>
              </a:rPr>
              <a:t>from https://</a:t>
            </a:r>
            <a:r>
              <a:rPr lang="en-US" sz="1600" dirty="0" err="1" smtClean="0">
                <a:latin typeface="Arial Narrow" charset="0"/>
                <a:ea typeface="Arial Narrow" charset="0"/>
                <a:cs typeface="Arial Narrow" charset="0"/>
              </a:rPr>
              <a:t>census.gov</a:t>
            </a:r>
            <a:r>
              <a:rPr lang="en-US" sz="1600" dirty="0" smtClean="0">
                <a:latin typeface="Arial Narrow" charset="0"/>
                <a:ea typeface="Arial Narrow" charset="0"/>
                <a:cs typeface="Arial Narrow" charset="0"/>
              </a:rPr>
              <a:t>/</a:t>
            </a:r>
            <a:r>
              <a:rPr lang="en-US" sz="1600" dirty="0" err="1" smtClean="0">
                <a:latin typeface="Arial Narrow" charset="0"/>
                <a:ea typeface="Arial Narrow" charset="0"/>
                <a:cs typeface="Arial Narrow" charset="0"/>
              </a:rPr>
              <a:t>quickfacts</a:t>
            </a:r>
            <a:r>
              <a:rPr lang="en-US" sz="1600" dirty="0" smtClean="0">
                <a:latin typeface="Arial Narrow" charset="0"/>
                <a:ea typeface="Arial Narrow" charset="0"/>
                <a:cs typeface="Arial Narrow" charset="0"/>
              </a:rPr>
              <a:t>/geo/chart/</a:t>
            </a:r>
            <a:endParaRPr lang="en-US" sz="1600" b="0" dirty="0" smtClean="0">
              <a:effectLst/>
              <a:latin typeface="Arial Narrow" charset="0"/>
              <a:ea typeface="Arial Narrow" charset="0"/>
              <a:cs typeface="Arial Narrow" charset="0"/>
            </a:endParaRPr>
          </a:p>
        </p:txBody>
      </p:sp>
      <p:sp>
        <p:nvSpPr>
          <p:cNvPr id="232" name="TextBox 231"/>
          <p:cNvSpPr txBox="1"/>
          <p:nvPr/>
        </p:nvSpPr>
        <p:spPr>
          <a:xfrm>
            <a:off x="28543399" y="12439762"/>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3" name="TextBox 232"/>
          <p:cNvSpPr txBox="1"/>
          <p:nvPr/>
        </p:nvSpPr>
        <p:spPr>
          <a:xfrm>
            <a:off x="21400895" y="16513566"/>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4" name="TextBox 233"/>
          <p:cNvSpPr txBox="1"/>
          <p:nvPr/>
        </p:nvSpPr>
        <p:spPr>
          <a:xfrm>
            <a:off x="31302815" y="16528382"/>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5" name="TextBox 234"/>
          <p:cNvSpPr txBox="1"/>
          <p:nvPr/>
        </p:nvSpPr>
        <p:spPr>
          <a:xfrm>
            <a:off x="31179140" y="20467072"/>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6" name="TextBox 235"/>
          <p:cNvSpPr txBox="1"/>
          <p:nvPr/>
        </p:nvSpPr>
        <p:spPr>
          <a:xfrm>
            <a:off x="26574310" y="20509519"/>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7" name="TextBox 236"/>
          <p:cNvSpPr txBox="1"/>
          <p:nvPr/>
        </p:nvSpPr>
        <p:spPr>
          <a:xfrm>
            <a:off x="21112464" y="20549822"/>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8" name="TextBox 237"/>
          <p:cNvSpPr txBox="1"/>
          <p:nvPr/>
        </p:nvSpPr>
        <p:spPr>
          <a:xfrm>
            <a:off x="23125733" y="24842417"/>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9" name="TextBox 238"/>
          <p:cNvSpPr txBox="1"/>
          <p:nvPr/>
        </p:nvSpPr>
        <p:spPr>
          <a:xfrm>
            <a:off x="27766900" y="24669016"/>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40" name="TextBox 239"/>
          <p:cNvSpPr txBox="1"/>
          <p:nvPr/>
        </p:nvSpPr>
        <p:spPr>
          <a:xfrm>
            <a:off x="17925594" y="24339205"/>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[3]</a:t>
            </a:r>
            <a:endParaRPr lang="en-US" sz="1400" dirty="0">
              <a:latin typeface="Arial Narrow" charset="0"/>
              <a:ea typeface="Arial Narrow" charset="0"/>
              <a:cs typeface="Arial Narrow" charset="0"/>
            </a:endParaRPr>
          </a:p>
        </p:txBody>
      </p:sp>
      <p:sp>
        <p:nvSpPr>
          <p:cNvPr id="241" name="TextBox 240"/>
          <p:cNvSpPr txBox="1"/>
          <p:nvPr/>
        </p:nvSpPr>
        <p:spPr>
          <a:xfrm>
            <a:off x="42695194" y="14189321"/>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93" name="TextBox 92"/>
          <p:cNvSpPr txBox="1"/>
          <p:nvPr/>
        </p:nvSpPr>
        <p:spPr>
          <a:xfrm>
            <a:off x="12873403" y="24458567"/>
            <a:ext cx="1901812" cy="230832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smtClean="0">
                <a:solidFill>
                  <a:schemeClr val="bg1"/>
                </a:solidFill>
                <a:latin typeface="Arial Narrow" charset="0"/>
                <a:ea typeface="Arial Narrow" charset="0"/>
                <a:cs typeface="Arial Narrow" charset="0"/>
              </a:rPr>
              <a:t>Pixel Values </a:t>
            </a:r>
            <a:r>
              <a:rPr lang="en-US" sz="1600" dirty="0" smtClean="0">
                <a:solidFill>
                  <a:schemeClr val="bg1"/>
                </a:solidFill>
                <a:latin typeface="Arial Narrow" charset="0"/>
                <a:ea typeface="Arial Narrow" charset="0"/>
                <a:cs typeface="Arial Narrow" charset="0"/>
                <a:sym typeface="Wingdings"/>
              </a:rPr>
              <a:t> Brightness of the pixel</a:t>
            </a:r>
          </a:p>
          <a:p>
            <a:pPr algn="ctr"/>
            <a:r>
              <a:rPr lang="en-US" sz="1600" dirty="0" smtClean="0">
                <a:solidFill>
                  <a:schemeClr val="bg1"/>
                </a:solidFill>
                <a:latin typeface="Arial Narrow" charset="0"/>
                <a:ea typeface="Arial Narrow" charset="0"/>
                <a:cs typeface="Arial Narrow" charset="0"/>
                <a:sym typeface="Wingdings"/>
              </a:rPr>
              <a:t>Urban = White = Bright</a:t>
            </a:r>
          </a:p>
          <a:p>
            <a:pPr algn="ctr"/>
            <a:r>
              <a:rPr lang="en-US" sz="1600" dirty="0" smtClean="0">
                <a:solidFill>
                  <a:schemeClr val="bg1"/>
                </a:solidFill>
                <a:latin typeface="Arial Narrow" charset="0"/>
                <a:ea typeface="Arial Narrow" charset="0"/>
                <a:cs typeface="Arial Narrow" charset="0"/>
                <a:sym typeface="Wingdings"/>
              </a:rPr>
              <a:t>Rural = Green = Dark</a:t>
            </a:r>
          </a:p>
          <a:p>
            <a:pPr algn="ctr"/>
            <a:r>
              <a:rPr lang="en-US" sz="1600" dirty="0" smtClean="0">
                <a:solidFill>
                  <a:schemeClr val="bg1"/>
                </a:solidFill>
                <a:latin typeface="Arial Narrow" charset="0"/>
                <a:ea typeface="Arial Narrow" charset="0"/>
                <a:cs typeface="Arial Narrow" charset="0"/>
                <a:sym typeface="Wingdings"/>
              </a:rPr>
              <a:t>The mean of the pixels in a zip </a:t>
            </a:r>
            <a:r>
              <a:rPr lang="en-US" sz="1600" dirty="0" err="1" smtClean="0">
                <a:solidFill>
                  <a:schemeClr val="bg1"/>
                </a:solidFill>
                <a:latin typeface="Arial Narrow" charset="0"/>
                <a:ea typeface="Arial Narrow" charset="0"/>
                <a:cs typeface="Arial Narrow" charset="0"/>
                <a:sym typeface="Wingdings"/>
              </a:rPr>
              <a:t>codeshould</a:t>
            </a:r>
            <a:r>
              <a:rPr lang="en-US" sz="1600" dirty="0" smtClean="0">
                <a:solidFill>
                  <a:schemeClr val="bg1"/>
                </a:solidFill>
                <a:latin typeface="Arial Narrow" charset="0"/>
                <a:ea typeface="Arial Narrow" charset="0"/>
                <a:cs typeface="Arial Narrow" charset="0"/>
                <a:sym typeface="Wingdings"/>
              </a:rPr>
              <a:t> help quantify how urban or rural a zip code is</a:t>
            </a:r>
            <a:endParaRPr lang="en-US" sz="1600" dirty="0" smtClean="0">
              <a:solidFill>
                <a:schemeClr val="bg1"/>
              </a:solidFill>
              <a:latin typeface="Arial Narrow" charset="0"/>
              <a:ea typeface="Arial Narrow" charset="0"/>
              <a:cs typeface="Arial Narrow" charset="0"/>
            </a:endParaRPr>
          </a:p>
        </p:txBody>
      </p:sp>
      <p:cxnSp>
        <p:nvCxnSpPr>
          <p:cNvPr id="101" name="AutoShape 4">
            <a:extLst>
              <a:ext uri="{FF2B5EF4-FFF2-40B4-BE49-F238E27FC236}">
                <a16:creationId xmlns="" xmlns:a16="http://schemas.microsoft.com/office/drawing/2014/main" id="{1E99B020-73F6-4A1A-BC65-D2F0F5F836C1}"/>
              </a:ext>
            </a:extLst>
          </p:cNvPr>
          <p:cNvCxnSpPr>
            <a:cxnSpLocks noChangeShapeType="1"/>
          </p:cNvCxnSpPr>
          <p:nvPr/>
        </p:nvCxnSpPr>
        <p:spPr bwMode="auto">
          <a:xfrm>
            <a:off x="913394" y="29866760"/>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02" name="TextBox 101">
            <a:extLst>
              <a:ext uri="{FF2B5EF4-FFF2-40B4-BE49-F238E27FC236}">
                <a16:creationId xmlns="" xmlns:a16="http://schemas.microsoft.com/office/drawing/2014/main" id="{5014CBEE-6735-4B69-AE63-ED4A07E3FC0F}"/>
              </a:ext>
            </a:extLst>
          </p:cNvPr>
          <p:cNvSpPr txBox="1"/>
          <p:nvPr/>
        </p:nvSpPr>
        <p:spPr>
          <a:xfrm>
            <a:off x="3575947" y="29450061"/>
            <a:ext cx="3769632"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METHODS</a:t>
            </a:r>
            <a:endParaRPr lang="en-US" sz="4800" dirty="0">
              <a:latin typeface="Arial Rounded MT Bold" panose="020F0704030504030204" pitchFamily="34" charset="0"/>
            </a:endParaRPr>
          </a:p>
        </p:txBody>
      </p:sp>
      <p:sp>
        <p:nvSpPr>
          <p:cNvPr id="108" name="TextBox 107">
            <a:extLst>
              <a:ext uri="{FF2B5EF4-FFF2-40B4-BE49-F238E27FC236}">
                <a16:creationId xmlns="" xmlns:a16="http://schemas.microsoft.com/office/drawing/2014/main" id="{EDE0F50E-2F95-4A34-A6D2-30A563198C5E}"/>
              </a:ext>
            </a:extLst>
          </p:cNvPr>
          <p:cNvSpPr txBox="1"/>
          <p:nvPr/>
        </p:nvSpPr>
        <p:spPr>
          <a:xfrm>
            <a:off x="12126287" y="11315294"/>
            <a:ext cx="10444540" cy="523220"/>
          </a:xfrm>
          <a:prstGeom prst="rect">
            <a:avLst/>
          </a:prstGeom>
          <a:solidFill>
            <a:schemeClr val="bg1"/>
          </a:solidFill>
        </p:spPr>
        <p:txBody>
          <a:bodyPr wrap="square" rtlCol="0">
            <a:spAutoFit/>
          </a:bodyPr>
          <a:lstStyle/>
          <a:p>
            <a:pPr defTabSz="914400" eaLnBrk="0" fontAlgn="base" hangingPunct="0">
              <a:spcBef>
                <a:spcPct val="0"/>
              </a:spcBef>
              <a:spcAft>
                <a:spcPct val="0"/>
              </a:spcAft>
            </a:pPr>
            <a:r>
              <a:rPr lang="en-US" altLang="en-US" sz="2800" b="1" dirty="0" smtClean="0">
                <a:latin typeface="Arial Narrow" panose="020B0606020202030204" pitchFamily="34" charset="0"/>
              </a:rPr>
              <a:t>Investigate data to find qualitative trends then quantify the found trends</a:t>
            </a:r>
            <a:endParaRPr kumimoji="0" lang="en-US" altLang="en-US" sz="2800" b="1" i="0" u="none" strike="noStrike" cap="none" normalizeH="0" baseline="0" dirty="0" smtClean="0">
              <a:ln>
                <a:noFill/>
              </a:ln>
              <a:solidFill>
                <a:schemeClr val="tx1"/>
              </a:solidFill>
              <a:effectLst/>
              <a:latin typeface="Arial Narrow" panose="020B0606020202030204" pitchFamily="34" charset="0"/>
            </a:endParaRPr>
          </a:p>
        </p:txBody>
      </p:sp>
      <p:sp>
        <p:nvSpPr>
          <p:cNvPr id="6" name="AutoShape 2" descr="data:image/png;base64,%20iVBORw0KGgoAAAANSUhEUgAAAQsAAAAjCAYAAACD3S+9AAAAAXNSR0IArs4c6QAAAARnQU1BAACxjwv8YQUAAAAJcEhZcwAADsMAAA7DAcdvqGQAACruSURBVHhe7V0JnBxFua+ju2f2ym42x2aT3ZnZnc1hSIIQYsIZIICgoPgQUUHkkiPIIaIgHsj1FDQCIryHIkc4H3kiiILcBuSUcCUEkr1mZjfZ3Nl7Z6a7qt7/6+3dt5vs5s4mKv/8OttdVV311Vff99X3VVf3cNYHEydOLPDS6QM44ycxzvdh2oQMZ+3G6LeYZT0ihKiuqanJBMV3CypjsfOMMTK49IFrC4TW5eTn/23p0qXtQTKrjEbPQF4eaDVBEpWVgvO1uUK8tKS+fnWQPBh4NBoNoV+FQuvJuLlKM+b0re9fAsZw9NHllvV3jN/SINUH+l9kWdY4HF5+fn7dokWLXCTzWCwWCXE+TEm5Cves7S49IHpkyJSVlRXbwvoll3z98OLiq4K6dgmqqqqGGddLYGCahmczMxY1NXUGWWxi+cSxWqRH23l5qyAfNObbM3699FMbOuP+gkmeFZZ1eSDrlL8t9fXWE/zdYcTGjZsppX0vaowarebWNTTcG2TtUfR0kFVUVMwQSs+DUB2qzWD9NXeGGPvp0mRyVZCwyxGPxLpAVTi49ME5Z0abp40lzq+rq0sFyVS2CWXHBJc+qCzoX4o7zqlNJl8PkjfDhAkTRup0+nDN+Dm45zAwImenR3nvRicM/2V1icSdwbWPimj064KxWwUXI5XRZ9Ylk/Nnz54tGhOJRyD2x+OenyLt50HxzVAVje5nOJ/APG+RsixXGvYRjNNbsO5nLEsmE0GxncaWjEVFJHazJfilSpv/VNxcl0wm00HWVhEvK6vCRLi/Yux9TDQtljEfQYqWCc7O94RwpFJRh/NXtiDzEgZ3Kma3T4U87+2PVqyoDtJ3GPFI9B8Q5AMMM89DNn9Tm0g8EWTtUUBOMBCx2GyhzJ8w/WzBUJAiivMymj0YHxsvD5KGFGDcturzlsrxysrKg1Um+zAXcgGM42eR9q9uKAYFjCR1XXf3n98G3hzY3t5OjO6WBM7hbDE2efLk/HhZvGpSJFI6ORodA88jOn36dBuG4mLU8AAU7ux8ztMQ8AthqG8PDIVAfaPj8XjVxOjE2GQ22aG6SPFxwBEpK0Z+BIa7guqnPMC/p6q8PF5ZUjKaykEZx2iteye2TQFF9WmkboRCofzx48ePo7rjY8eW4xzVVRZ25zM+adKkEbhG8vhK1B2CzH8N9N8vNTtPptMa/ZkrNLs1y9LNwpgb4JM9CPfoiGnTpuURLcXFxcOoHpyPioAXEyaUDrc4vwTG9iG4I6dSI1RvLDYmCh5NxCRcQuUpfVNMKynJGx+JEB1x1DWc0kqnT88F36M4PGHb34c3+Fe/8F4AQQOPgfgvmqFhWYPkgUH5XIojmPTunlhePjZI/qdCvDz2BabUn2B4jiLDuLU+/zsAHODgg4vwLY97+q7169dXgj8e5SFDkSBn2juuZ0K94HL+P5i27xWGPdayZs0R8PgORDELlZzSqcxFCGH/wzBxBBmVqvLYUVypu8Hvl12W+XM60n4leXTc876kXfUg4r/fcE89qTKZZzIdHedeffXVojISOVx45j4t5EIWCs83KGfD81FKDWosegBF9+AtHquz7nxbiNu47Tyus9nn4PV8jwwbNHJ/t6vrTrT/hMq692rXnQNj8EXc6kASvsxCOWT4vqakONBm4SPBk8ORZ8MSndPR3Hy9znr3Fw0b9qXZs2GfXPcnNhd3ehlnBsqd5MsRZ2dWRSJnG887XejwwzA6D3Olf1tRXn4I6ulHP3k0nU4YnhB/VrveQglewIhNyV237gpkD0Nhy2S936PfX+i+Y89DpA3/ihDyU8H1VgGmcCb4ER6X8/7ZDEY8Gj0Q0v97CHSxP7ifwAf4AWXXSzBpvIyLOIT8FijNKBgMBT7l2JyfKaW8BLzrwvB7KH+gJeX+2rYteB4d3bWYViEYrVEcgzqmuEYcBjm5HSI2G3V9COHPkUJe42Wzc2Gkq+DmH4ap5yjcD7edR/H3q/Pn3/MlyeUV8HePhZGqhSc7BlHlwcg/0Je7rcD3PDkvw+nBoBFK5tc9Gh7k1zesXTtbWtaXbMs+CfXaQpuP0cYq1NrWfTNrhWeSRh1z4BnNRHuCG+6vj6HhdVzycULwQ+HDlK9dO1mgnX2RNQtHDsrhXh9NCGuPwR03gpSxoH0lPNc5OB6A91AQlGHk9cATu4pbEsaJt6L+BMK3r8DU/Q71OmiwZ61nlaV1wN89D4Qh5qwdUByJDp3sCnFjj/u0twNuLmYPdiMGY0SQ9Al6AMVgQmw0WnwPF+9IwY+FTJDCKLjpxK8DlVYelOv6ulSCZtzutaAMq4aReQnXJNz3m6y8O5AlF0o4UUhRBQV8Iq+w60Sm1TVK61YENSdCIaUxGkbHLDBSzMX5h7gvV2g+UzEzFfS8I5k5g2lxKgxLM6pUVOk2gcImuAkwRk85nTnnwHq8yLTOhbHL8bSudl0P9ZkCBDWj0U4GivoYyqfx92Ej5e/oXrRnayk/MNw8jxphIM2tRvtrGhTxZHJy/KhV4T+B0qsN04/gGl02v4NB+RBewnDkrTBcrwb9uI/T+gqFLz5CPFTKND8OXkODEN53tOAnodw7liVnCQ2DYdhGkOE5eeyC6mTyqeC2PQ54nnxqcL4ZYBHB+0ENOmRKfNni4rpJYyft9QqYaes8FrMNzQaDgvq7txxb4LufN9A9WzmowlB3DZsCM7Ixtp1r1+PvZVDqtRCM7jUEKBQaXIfZ2ILGHlQRiZyK63Kk+9mgxV8vQOUa534isnC7adcaqm9YVcfGHHq6Ngv5YZRr8otAw6he/154MH4NgjXjvBkKXqqY/DwT+otIDSOru7HtAedrW0OtCu7BBlJqNJhFXavQ7J+Q2woP44vcsmbDANLER/X30h+AzrsPpNP9OEfUwGe2bdx4FMKvKgwDIh/0P7hPQ/NhGDp83hixFglJFKlDux/l5eX1PsUT3O0CRU24t9AoeaTlGTKgo5TSTHu2C3p8iiyXWL73gMejMb+jfYHO0YpRE1jwR/R6KphxEJL6Pc4koIM06hn8d0unm722qc8K9Y5iS09DmC3Pq62tbQiSt/Q0BG6v+VbfpyGV5dH5XHBagPIXdfsiqD8FRvyvFIxW3DcrM5QA/9Nas8+C3i+RVm0O8yC08S3k0FBtHZBg1ONitny5vr5+cZDqgx4/w+j/Gvkfe8x8IZlMriKDgJDhATCmCw7Fz6AEL9uM0XWZViYNumzM1BLlxyM+vxT3nwfv4CfQpIdsxhMo9wY4ejFm8vOQdzYpGoyVo5VOSEucg3DnSJD+fRiTWz3G5tlCPAv9yAWhF6DswTBMP8RfMkKYpAUmW70mo7xPhaS1Cjav2m5vn7l07dpe5YMc/JdlWed7Rl1P/YT2X6WNfqQ9nb6wIBz+PePycGXUtcIgjGDmOPCO5Fsqzj4PF+cA0PifKH8TaLnD5oKU+F3kXYRQ5buoHuGM+Zz2vJVMWo/j3jjKrgd/irWnXjTZ9NdFbu6PQP9FcGku4p73tBHiIfBgAmhZj/QxkK17yhuS31nImL8OBFiVZWXfEJY1D3wohGHAKNMg6Rv3S6WufreiMoXL0TYzVR8lEsngnj2OgY2Fz0zzV6n1hcZRWZOx7oU5nBNk9wOVhXam8d/PIOG/aGxs7Aqydgi7zVhEou9BKPbFoAQp3egur2sx9fygMJV6fBFc6CBrjwJKfCkE8mYoSpDSC8x07IzaRGJ+cL1ToNV6i7EJWqmOUH7+kqVLl9IMKirLyw8SMAhwzetqy8qaoonEARKzKoR4Nf6uhCFwXK1fhasyjklZhhi8FrxcwzxvltG6vTaVer9qzJjhLCdnFpRmIikOpu53EonEkonRaDm0Jgaep+z8/MZ0W9s02ARLhsMfdnR02CEpD0OvKziTyzhTnWQ8x8Vib6fq6g5EOxkYvLdBYy9jaLEQBi2Gabg237JUVusKzGyrliUS1eOj0YmQh+FcqZRwnFJM/bQgCx9BvRMuKHjLbW0dZSyrCkYjKfPyVrqdnbMQHnSKUGi5TqcjUOgRjuctXtrYuGF8LLYvxmMGhGY0jlr0/x+pVCpROW5cHF5KmVBqeXVj44qqqvK49uQh6PNYWLtq6TivLVu2bKXfboDS0tJcx8mbZjO1H7oSVsYszunqeoOMYGUkAoPJbW7br+/ufU3bgy0Zi8cdred+nEo10aYXT6SfQM4BQZF+IK8JMtwFpbuyPJW6o48F3W7sDmMxffr03OZ1697DjDUeA+iX6w9zK8peGlzsFRgqY7FduPpqwa65hs42I2pLmD17trVw4UJyqQdi/mAg72672tkWnHzyyXLBggVEx47WzSFP1jZsOOPouGRb6fcuoGfIMLi73e26+m7usoZlKzELnILTfi5sD2i2Rm9zwJ9frIhEvomkzUKWPYmurq4t9JM1o69Lgqt/CoDX2xZ+7Gpccw0J9HYLNQwFTR6DKswg2C3KA8Uk5d2Zus027kw16PhW+70L6BkybHNsXp1K1dmCfxmK1buDclNgVncMF7ci5j2RLrtT9zwQzw4+YJwVcSEqg6t/Z9B4kTzsznET0Wg0THsegusdhaCNT/SEC+dDImfkAfi0M7aztG8Kv178RTS48yD6qD6iN0jaZRg8DDH6CRthyLKGhn6x1oSKimlK6SdRKBIkbQ56FCXYF2sSiWeDlG3G7luziL2GrO54tQ/88lo3CGZ+UOi6f1zth+lye2fBrWLkyJEKM9I2z7BbCkPg751Zl0jcF1zvNOi5f46Un1Wcjxec12WVegGxOD216JlMdsnMhz4dxw17GPQ/WZdMno6kHeIzba5iXDwLf3aJZ8yZoLU+yNptqIpG5yL++yVIno9BvDTYUu6/Q8O1ngE5ol1jEFMj4ZKvzs9m3/1g9eqt7pGADF8kpPi11up6btvX78waBRkJi/ObwdVvgpLv1aZStwdZuwTb7Fn0YHl9/QdMeWfglIRpYEDZtTYPxKPxI4KUPQ7OzXMIq2jxrh9oDQMDXQ6P6P5mx3ktZFm3geHzcPxqFx7zmtet+974WOxQ2iaMZveaMA0CVhQS1gNQvocgZFdC2ufbQt5AM/f4aPSUeCx2PIwJQsydBykTrMOu9ASGxKvYAjjC8yOlEAs4449xLv6I8/8VUv4wEw7TOG8PtOPQVqBdAFrV2g3Ybs+iBxXl5UdzIekR3qiBFw19RVxrpDi+vr7+rSBpq9htnkVpaYQ7zisoMahHRPfubhij/6GFuBEew1+29MLTUHkW8Vj5V5gWv4agl2C8bmbcuFCAO3HOYUA/YkI0cKNPrUkm3ywtLR2R7zhloKDVFUKBNgkBX6GUKsJ5Dv66trFHQHG6lKUaqH/TS0tzN/BwmWVriTqna8bvwJg9Ds/imwgj8tLp1pjnCW17dltGZEJdeXmr89NpKluMOptzcnKKUG97XV3dunhZWSUU0UZe3HB+H6RuCQJ+WiOjl7wqLGNyMas31zQ0kKfRl3FiyujRozrsvBLBRSdoc1k6zaKrVq1IVVSMQP25UqY7cfsY4bqddYWFSbZ0aXZaybS8rnBLxGidNZb4KlP8R+DPfX09i8rKyn24UqdDQb8AAapC2h+54PeByMWu1nmgMcw8b23typWNyDMUggXb6Z364uKP42vXniuE9Rsw81dasPnC81RbJpNYu3ZtRyQSGYNyIdpvobgqtqXdZufbjfTEigx4jhCl4EOhyxg9gfRf2sPEdDN6jslcX06eBU0GUqkyeMuWknID+LgCxWidhIOfcW3buWijme7FX8PTaYw8D7dmMqtAQ/tseCtJzktAgbXdnkUPDmhoeFEycwm0eM1gSob0UVzph/xt1nsYdU1NtNZyKwSNQoEBgbzdfkApZwhtHpWG/3jyqFE9L0/tMQgjPBgETUMIM0u7cV/Kct7JpDwJ42eD6AoFj6OyLHpirh26TTH+FhT+KWjzgxZmUZSpFFpfJTl/KMSt+7jUrzBLPyUVo3Ur1uI4ZwhLP4s63kXvv48kmgjM5LKy4Zm2jhuYJ16BgL/CbPWQY1lPDMt2zbYMP9nm4lFHWrfqbPYpodRZ8HC+rIV8DPW8D2GeB1bmwSi5DmM5CPbn4p6nwNzHEENeBgXxX1jrQUVF2T5d4fDdXKq3jFDPQegfFk5o/sqyshKEED9C+w9LnfNbqc2rTNp/inV2nkhPcDqctvO05i/AuL/HND8bDAqhjb5GyED5lkCgfgUDvhyXCobiUfDu5Ywy3zVM/AGad7+x7bthVA4mBd+4fv1lwrCnYGDerly79gJjRDskA1WzzyH4fZpJa2FBTs6V6EPIkvwa4quxvAeFNK8Y7v4p09FxJNEGXp2rmPgzeLHIYuKv4MEP4c4XB3TRbjEF77DMQuiESf3vGLN3mFIPV3WvJ0qET6dpKR9jSr/NPfUHmP6HjXJ/aizrIvDwzwW5uadRPQ1an4KxfgAy8pMdNhYLYJ3GJpMLIExXYeA2DGYwhBBx5P9uUiS+f5C0xwBP4xYo6x0YG28wenc3yGAAYAu/KpuT94NdsNi3UxA6/AYM/gLM4kkI1engz9OIkW6FUrRBK0gxOgVn7UKyb4Lmr8JjexOCuBiKOkVysR9mzQLwcqpgfCZ6F+aG/QmueBW3+Anwjv4DanAVNCEX5f9A7aEsLeRx17JORqx+MRz5DeAJvVk5zpbWZEtbIzEyMXgA01HfF1G0BjeRpf1vKE4c5f4IFjaBgSGMYwZT5L6g+RugLYZ6anE8j1m/92kFvXEqtfw2PJLPoe23Ufe7UNbJOD9Es1AOap6GtmaCzjy09aQUfBKU9vTGRGIG4/pnCBjpddcnMGpduGdAoYGS0nsk/io62s8a171ISnGRn8l5SjBxGPe8u2whPi+Z+DnaBEvFQ5Jba4Xo+XYLzI1hf4VCohXxw3A4XCwM/zTKfgZHBscz6PM+yD1mRV3iW7i+DtQUoN37MX6w7+JKV8pzkK5QE21FH65ddQnGgozcEtC1AGO0D5q+C4ZiDtr5NcpOxBg+gjpbUPdB3IjRIKMWY0Xe4eXg3RxI6gWC+3tGnt9hY0Hw91M4zgOa6RvApZaBeIlGSDP2cZl3B21qCZL3FHRnNv0DuJJXw7VcDbrAxwHHf7eD+IJBvbJt3cajgqQ9Anosziz3l2DD15RWP4PRyECATtCu+wpc+jZQWgda74HwFcBVzmAmvqkumTgZVuRDuh/cQ7bxcKSh0z/XRt2EOsjMhJGzP8LUcbj38Yz2ztHM3ITzTsiJhRKHoz4XGvJAfSp1Kqr5HdWn4OsjAPJotoUQ35VR3smY6WiPzHCMWaoulTwFYvYDhJoextFBGw0Imf+OMJW2ikdBxzGYlXsNMEKM4WD14VrpNbjnZ6DjVNRNm7pAWpamdBf3gF51idDe5WiTOmRxIcps23aQ9TgmmdME6EO/ssgcVGdAuEYIR259DPSiapOUgq3APc/jugEpx4NWAz48UZtKnFmdrHsYnkce6Q3KPoa0s8CXlXRtstmRoIqUvkUYdR0swG9AP9GWBwoORlhRgBbvqUlGzka9RBvtdZiDuqkQLbaORfg4y9Oqg9GYgW+4/30YsSJ4Ct9ArJ4Lgj+uSdafDsv1XZ8HsHs2008i7yHQEEdUQJPrVMX03zpd9w87ZSwItHqbzmb/Wxu4Ysa0U0c3BREC5n+GysTLy/cJkvcIaEt6WTJ5E4bjHKPUo+Bsp280BqB7CIAYwLsaf/fYgmdlJDKHuc5NOD0C4oLZFXoDYcOM1IlrMMXnDMW0DeBTCC75CQgrL8OoRkkue4AzmhWy0EDyRuiaXkahF6naoAozHS7PgzKRCxyCPCgYnY9QH5SaH1wVrbgAf48KBNYHqQ9aXtrY2JhBOn1QB0LER6FtuPfs62iHZnIDeiy0uAFKshB3jIB3cj5u713zQhtdoKQW9w6HZ3KiIyzawj0e9fULR0O23f32KYB6oNG6DcaMLg+sjMUuRuNzQA99Rc1PHAiQJRKiNKxBG86JdQ2oIwnlpu98NKPiD1AH8XO/eCRybhCe+08/4K0NFh5rGEt4Dr3twiabVWSQIcNz4rHkBXB9jvGr5byaPBP8g23jLbhOwGuCcREnjI/ELka7MTI4qOh16KOHMqXx8uhVypiLAs5zz3E6YOfuNUYvAe+mgE85MDbXkd7stLEgUEVZ7f0CdPwWY0ov7GwGpFN/joRe3Egf/AiS9wjII6pJpf4s3OyFGMSTtTI3QjgWgshGHJ3UBxwkpDt9oDmXxnEwYFwPqBg3bo8ZUAhJKeLso4SQN1jSupRGCsfV3A23gu585FkWz6xH0XshXMsll99CiWshhCUQuG6VgJGBYHEFZVJSWjA0CNt5DhT6eQjd/ahnH4QcN0OEj0MehSEhMGU++PMqrudAM29D2iEoj/sw7zGWi/JMau2cjPrr6urgPbBrQMsItPsL0HEBtYo2XZQ+2Ah+Fq7JQyv0lHkUf3sXjuvr61cLrW9H8TUIs86Bgl2DOspBu6UsS6ID+aiHuZ5nsZwcehmFoW3JbfsleFoPIizZH1PJLajq81QOcOCt9BtQGARUyWzcGwLtOTi7wyjvdSjmVzAzXwp1Pw7F3oAL8zDSEOqIw4S06ItlFGbB3qGv3eEZ/aV+wQpSaGPAVy4QMzucK0QxVE6QJ/KAVoz4OgOE/BrpR+HvyyhwC7QsB2VsuBnruWduR3tLUcU56BiFlqNAy087CwvvgwG4DcJXxCW/Fs2eSAMJgC3CqUkm3wWP/Y2K0I8H7Jycf/iZO/o0ZCD43/Ds6LoRg3c26ui3yNQDqhuceJTZ9nfhldAKcT/srqchWwLc1jCEdDR3eQGGBq6nP0PsNGiWhRWn95lPxax6PmgdyIOgYPXbGKA7gmsfQ/U0hD4x4HAnBm+8QmtuI+StFaHQ4nHjxqmVNTXTjWVlMVZLx9XUqBWRyATF5GSoGH3nEhGC54QLCt7LtLVFIWUFLmMfZ4Fc2/40qGypbWj4aNLYscNVKLQfFGoYLEFKKGVpKdfDANRMBOOVEVM4VFYrtQqCmqeE+Jin0yGUiUGLqpPJpP9NTVoczHWc6RjbEniETahHMctqRRjcylw3jgEr1Ypv0DZ/H3Wv8TsXgDZvdXR0TIYyVaGdDVDEdoy3AL3vWVrHITSF3HEW0aNLt7V1luZ8PWj/cEJp6UjlOAeQAYCZaMJfLhxndXV1NT156B0Yqt/t6IgjoUhms9XLm5rWVZZWRoztTYXyF3LPq23XejEm1S50ucTWfBpsRAFof5O1t2eUbU+CcUqC7tT4aPTTmOnzulz33TDoRZkw6PqIDJTOZKaBL2sTicTyypLKUTysJqP+0VD8daijGrqxYvz48TGEMKPRtwR4t6aqvLwCfJoMmaY+JDGe71mdnfluKPRVjFEc+vK6cd3R0nZ+g1DtjzWpxH9UlFXM4NLcC2M1Ecbq4OpE4k3q5y41FgTfYHSm74GmfAmXm3kuPVoIxt4VVt4V9IJOkORjTxiL3Q0ISJGlzTwh5VmgLUj9f2D2vaMulbowuPQxlJuyPsG/F8jwhoX1AuRoAqSxGTqZi+RiZfSPEqnUL6uiUXgr8iJ4Vr9oT6evWR1sLtslYUhfLFu2rC1UkHcG/JdncLmZZlACHSDwnAyXV9NqtZ/xLwxYeMT84hnMrj1fVOoPekT5CT7BEIHeDMeUehomqTsx9dQg1HhNaHUeGQpaU8T0NBqGYiG8sPt7DAVhlxsLAn2uX7qZ00HIq0HSgOD06MzzLqYwIEjaPsB9CM72fgiTBb0urT4NgH+efnyCgSDolfM9/Rh8e0DvesGb/XF5Rez48ljsq9UNDf5bzBQ6Dh858htFyeTR9Y2N/V6w3C3GgkBxW5fnnmg4fydI2gyIoxCtiGul1pfQ9uIgeZsByzjg74Jww0Yg3t1rvg9KQsQNPwR9HQErHqT2AgliYI9jCECGGrynT771rqdQ2DTQFu+SkpK8ioqKqZMjEYTpvV/jHhC0c5O+AE7H5FGTx/R82ftfEQgZj811nGc2rlt3fJDUC/oqeDweLx8fi82kr5jvZZ60pjeCN3krWNNbtcF3XfoJ6y5fs9gUEyKRCsXEY6jy05s11Av/cc6F3MhljKmn0H4/wepZs9jsd0NisXtwK2337Tdd+/Rr8xLn5jppTCJDm3r2AECHoW2yWsqvg84fgciBFIYs5rm19fV3Bdc+hm67d4w+XXcUpOWXieCrTEi7WxvzfH0y+ZBfCKCFUJuzqw3jR+OSfvRpfmc2ezM9Cesu0R+o41x4UbRtfDH4sB4D+Ayz7d/XbPkHi3YIZNxs29aomx5/7vRY0w7J2tpaMqBdW/uYU/d6FLtMcJO18/NvCj4e5IN2UGrXvQS8Ohbz4kbMzMUQir8VjhzxnV35A0xDhd3mWfRgeSpVnzWK4qOP+ml0P3BIn7idc/3cpoaiF9B/IUR/zdH8bQgj7XPvB99jEfwIzsWLivF3LcZegH/43FAfFhROc/G6YPzaQQwFQXOlXgvOhxzgN2388cDbXiUD/xAu/f9qP8EW4lCISxUE5jTR1jYDhd/Ny8vzH/cNCPoorjZ31CYT0xRnF2vDPwvF+T6560GJXQab829y1/08PLjB6dkOrKytLXEs62xHiK3uOoaRsqFFjuL8w76GggyOcd1bMLpFMMSH1qWSh7Vl0jO1Vv9gGzfuch4MBXa7Z9GD8ePGzTTSug9aTJ9YC1K3DRBkprT6bTgv76K+A1JeXh53uHgPBG/RJR5knWBIMEDY0R/GvFWbStI3TvsZvaHyLKoqKo7HeMwxQtzc47WhbdoD8FJdMklfrfZBvzwGSq5A60uhGPOTAJIH7RxtnmKGx2tTibl0/SmEI1mtn+bGnOAKsR5G53MSjRqua+mpFWbomG3EFCNMLvpsS6UW1qxY0Qi3fTRTao5AWc1UE0ayxYNiQiZmSMWiLtdLYCHOh8czwgj+QxjeUZCHcpRXXJiUUmwS47oR8fkLFHJJIw+Cn1qJ9ptyMp20M1GagoLp6FspVzCQbvpF7jioQ9yB7j2J89v6vjY+IVI5B8XGwkBkM573XNiEc43l3Q3fdbHLzW1gi/9CV1UkchIk73Sm7AtrVmy+RaBqTNUo5ajZkqlCrnW1CYffzMlmczsY2x+he4ngvEN5XrMUVgRxdQ3xCN5dhSPldM/zckF/HZdyhFCqCOfPkZ6SJ+NlMnMsbnlKux/UNzYuriwrmwJe7YtxW1M4evSrG9asmS64jMHpVSIUerazs7MDdR4Lkgo15/XwLmmdccANYrK4qOinwXkvyFhAyJfBhf/L+tbW3p1tO4MNbW0ri4cNWw69nYkZf5u/Bu7TYsx6DP5ty2qq+32pq7W1dWNx4fDRKEK/3/BPCfTu0g0tLf7W6b4YXlQ0S3BBn+QPUvqAsyc2Nje/H1ztFIqHD5+AP5Vg9BsbN25soTS0fQL+JDa2tPQucIHGVSOGD6e1lSMl3OoRRUVWQVFRTUtLy4CCBbmCAeTFG1ua/0LX65qbW4YXDj9HcvYyjPeFXPBp6Now2hBWlD88JYU51nDzYxgT6As/FKHZp4uKQ28LJa8FD2ZAOQthKOgHgWYJz3sZcvFLnH8aY1+Lv1OQF4fSvIG//wUjFUZg+wUI8ZEoV4j6jikqHr4YhoS2n58HZYSzp491bTsNhaEfEboPni39NMFBzJJVUK73oDjngs+N+Vq/vrqlxd/khdDqK9qos1GuCLRPlzBYzLiLYMe+hWxlCf7+huZmequT+PoNCG5Drtv54uqOjn4hB4V0XJpvo55jNRMFhosTuOeuhBGl19rncUMfkaJ3ccRk0FCKtM+PKin5K+g/A+bsUsllEQwIveg1Eh7bUeBnvgw574alPQ/SMgZHOfhySHFhYSMMyvmg4xQuxMeZzs59wJ/TUecIzsQkrbwNwrIOFlqfxLhElGmOxthnMe4fE52bAvwdMpiahoZnjdbfA/EpKEKQvGVgUODk8IcwgzwZJPVDpnnDdYivH92T3sOOgHYrYnDudzn/c5C0RwBFFPSyAk/3Wdfh/lbozRhKHzPitj0XtP8B4d0PkTSpO2fruNqXNWP727MZI6FvQ9ttRpu4kOxkKLUCFc/UplKXIWw5BQo9U5iCw0HF/lCE8+HlXMSZvAvVhCHgcP3FCiHFj5D+GIwXfVH8rnzLWgrFz2S0dzkam4d76XwuZtG3MPEdhzI4TAR+cxPCg1zI1gnoNBmhtcNGFF/MtboB1wfaSq3G2PwByvrs+/5j725wKCrX/E7QODer1QWgd6qRcgKVhaF7oGfzEsHTegOMSIln25st3MMTmow/s12jL6hPJS4AZ542wpoDOR4HGqsRtl8J+p8CXe/A3bwCBnQDvIlJcMMoVnxMdrSeDf2htR94P/oKGLb4sNzcqZjgvywZTaz+Fvt90T6tL3WBV3fUJJN3w/s6E3xdAC/l/JrPHHAW2kjCq/kO+gEt0+vRXgXGge4ZENumsbsQtaNHP42Q4ttw5ejloCB1c5Ck4nDRiwftXO/ncO8G/PZDY2vrBgjTZWCa/1Ug8kT2ZhB9ZCiMVk8g1v7xYP0aMhhDv4gVYzLb+yM4zMgppMjBlY94WdmJcK1Pg0veujyR+B/0ww1Juc2v2D8Yif0YA1pnhcO0E5J+IeM1SN9yCOqDENV/oD0LSu23STyBsCthvBwINxkuPwzwhPF3ZqIsGGiybvd2elpcISXK6UinHUhUo+M4iklJLzaup+3jKEI8DgsUA/eXciPg4erHUdPzqCuLQVmTn58PvZeS+pUNhyXSQgiH+q2BQBkLYNj8H0hWSqURHXeh8iJchnCfTem9EGIBbti3S9i01dsX9JPhyU+pqChB2QIYAAVj5G9IhMfQzIxykO5gLDaCDHrTdSOOZjqH0negDNFCL+t1spEj6VeUViE/DfpbYACz8Bzycb4B/YZemcWgdT54tBxlutCW/7MJoDUP190/8LxggTL0PozmUgv2DlQR3oR4BAMz6EZGyC2GZYCD8to1qtnVWLTIrW9o+LPOsq9iMG4wxv9Bm35tg4not6nG7PUDdP7yZcu2vG5SXV29wsnLuxIM+homyZcglP5++7517g1Ht5HQa6Eq10iTM3dLvwkhGMnrwPWAN7vsxbOikSNfhTDRjwjNi0crrqqMRB+BgXZbHOflsWPHjqiIRufS7+EK6WRB1VyUuQnu+EMQvfq059VWjB07obK8fLMvo6O3XSD16MpIZF5lNPocxmY6N9ZPp06dWguhfQ6u9qEY5WLo78GYL/1H4Jj5TquKRq+MR6L3oo8rlZQvYjZfZbLZO9HuZVKzm3EvNw50CspMyu03RmucxtBHcSjdV1ooM72R2v34V4hcw/U6iMXrGIDRmInLkHgQxe2QQVoryqMfg8Y5vSsSxl9SgBBkqB+fjZB3oYmb6UW6HMu5RWuThTF7FYpKH93pZ1i6nyyZ66FA36qMxH5XGYtdsSga/e8urW+HVVqKBuosze73X8rj/Cx4z29B1lfhnJSe3Dzae0Qv3REtYbgjcGqMA8sYcl0X3qDO1T39pw/khEIIGXk1vJNZhgmEIpx+GZ4Mcy6Mqb+4jqruRv+ujUcil1eWR29T2ews8H4BZOpQw2UJeDMVpnWzr8n1gGPg7wnO+8JBHPNmLufz+7phuxr0DDqTyZSB6KkYtSkQIEy2ph2a/gEG+yP6ClPfxaVtAH38dBSkJQazvQ/6MB6MhBnGQKLioMyQAwMe/G4mfxfi+BbGeNnW+lUVix2Dgad3bDZ7NCm1vmt5KrXFDW/bA1psgwgeDaGKgNa1UKYXaKGOxqetrW1/0Ps+6O2oKC8/CDHwLChIJ9zivzY0NNTuu+++RS0tLZ+BcvT73ur4aPRT6PjRKNsGoV4NZ3hJXVMdLfRpxOylGKMT0Df6ktRHeYWFr3Q1t16AOOQAWJknoB2lcCeeAg0fl5eXj7WlpDUUeuU9hbwuhEKvof394AEsWfnxx+vHV1R8xnPdroLi4rqOlpZDQ3l5L2aam0u443wKodMLMGb7wVB3IuSrg0YfC0WbiFCm0VLqxY2WpXI9b0Z9KvU0jOLorBYz0sZ9Ptdx9kfZhqV9HtXT3pOQZR0GOvaBcncI7f7Ftax1YcvaX3G+Gjyi9ZN+qKqqmsxcNQuKPgr3tcB4vEkvalWNG1embXsO3P8SyOZiKPZLMFLFjhATqX+WMVOU56kupZbBKs6EF7UM7kuJNpasza9dXNEeOUw6zvvpdFqh/anjEolXGyorK5jrfg5Gh6zlopbOzveL8vOnQJ/W19fXL6cFXhjoQ+A+TdWadVle9n/BF5OxrONg3Mci4K9mjnyxrq7OX7vaFJze5QjOe0EvrYwcOdJ94403yH0bEiWjTVmwmDwvL0/3feKxE5AYXDgcW3i8N4QIhUL6gw8+IH72e+oxGOjlpGw2Sy+4bcZ/uMzpXf2cnr4G/fe//z3U1NRERqwvjeRdwo744OBpuLGxkUKDvu3TDLdpv/js2bPlwoUL6ZzyNu2HXVpaavfs0yCPAgXyEE//GJcU5/caU9rUtnr1aivY89BDTz+6gr/URk86pdHRc04wA/SzbzlCT1+oHqpvM/7T4194XW6fMRi0LIHoB+0OeJfdZNws1OUMQgvVSeg537RPA6X5ctPa2ir77A/ZjLaB6Eda+JBDDskEP03wCT7B3gsyFnDXrw8uP8FeB8b+D6mI8WueUUGc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data:image/png;base64,%20iVBORw0KGgoAAAANSUhEUgAAAR8AAAAmCAYAAAD9VZ+cAAAAAXNSR0IArs4c6QAAAARnQU1BAACxjwv8YQUAAAAJcEhZcwAADsMAAA7DAcdvqGQAACZuSURBVHhe7V0JYFTVuT7n3DszmUkgCWERSGYPmxURrC1SBNdad3lS17pU677Q1qpQfKiVWpdWEVfUB4hPK7hVUWndoBVEJU9AWRKSzJKwyhIg28zce877/ptLDCEbSyBoPpjMvf/Zt+/8/7n3nOGsEfLy8vo4GBvLuTaKcdWNc66Y4puUMj8ysrNnx5Ytq7C9tiuCwWBPJuX5TKmELbKgGBPI9DbhcHxaXFz8rS1mfr/fJxg7vSn/kG/VpfyisKxsnS1uFYMHD06vrKwcyEwzH7dp+CCq7zeorpxSLkc9/R9uZZ20DgMGDMhRNTVdlMtVWVRUtNkWs379+nXniURGY3lryM3NdTuFfjcXzJ/etetvli9fXmU7HTAE84LHciG/RMm+zHc4Rs4rLq7vGz6fLw2NeoQ0zZRKS9uMvrRbv9lbBHIDxwmhxnGNf1ociTxliw8Zwn375kpNf0IIca5U8gXhSIwvLt5QP146AurJp3fv3h637nyQc3YDA/PY4t2glNqBoX9/aTT6sC1qN4S83uOFpi+UcrcxgKxxcJJaBU68uiQW+8wWs6DPN0YX2utmU/6VWikEH4dO8YEtbhK9hw3zuDdvBoGx6xDuZxB56lx+GOD4p5h8OKt79z8WFBSkbLEF1O9zcP81OkGtNI3hkbVrl0PMIZ8B+a8QdHpJNHp1ne8mIUJ5eQO5pnXnhlGc1LQqBxPbMDB2oonORVt+Yvs7YGiJfEI+32hk/xMQ7gol+K8jkcgXtlObMKhHj4yE291PaJq+JhL5Ev31Zlw+jv73rtKMuzRTM9H5ephCrC4tLd1kB9sDvXr1Ss9wufprSnl09NOV5eVbbaf9QtDrm4k+fDk0h63Ix0yh6w80nKw7AqAUgCXD4a5u3fEhF/zm5oiHgMJ0xUj+cyjP+z+26HuDoDd4sufbzfMF46+jnKdB9IMinjaDcw/XHW/079+/iy1pE6BpOKGD3qMU+1Bq2oWxWKxCcXUR6G5CexBPeyOVnh7C8HlSmmomiGe40vVXpTRvYoZ6xDBEtcnYo1KxecI0T7GDNAmPxxNUiMfUtHdqNe0ntni/AUIPaJo1lG+CsnB7RyMeAmk+POD1via4GFMnah3QgAyu1IslZfGWZrr9wsHUfFD+m+DvQczg6bboB4k2aT72hIVGeA/tf1ZjzQfazZGSaxNhG+cwJf+lOD8KvhMOIaampHoPHa4vDPnFSO0Fxc2jGBculxAP9MjLW7cuGh2LQXuhwCSHZlwqlPkkc7nKZSp1MdpnJNpxBZdsCEy1I+Dn9TXR6LOW+aZp5zHFL2dcVSL+FdBmguif/8b1IsXFipY0H7gtl0L9UZjMp4QYiM5djnDHwosTned5lOntAX365KR0/WLcnwu5ZErM4Vw6QC5/Qb4El/xlyZE3wY5B2vOFUm70wsmol2xU6JuQ/xvx5qNsJc7KyudVZubR6Ke/5tCSEGc+4hmPNN0I+zHTtduRRibM/esQPgDNZbUSxtRIxNI0d0OgZ89e3O2+CmFPotbD/3cShvG8S9dPxRh9AmM6D3W2CPIXofm8AgLaYQftENDQCCei/v5i37cJVOGoqEHdumY5tu3YPt8WH1B0y8zM40JcjUq0JXUgMoFoM77e3rZ9e7ktZtlZWQNR2Rc26Z+xb/E9b2tFRaktrkfI678Wbn9DQ//gNR3UAf6qRWkez8fr16/fjcVRv+fAfSgqH4OAZ8H8HpidmQXTgnWD/Gh8L03PyCjQhPYViGEYgoRQ+aeRGz6DQFbvoD1vhpwWEXtC6wFRiHMQ31BDyrk7Knb8Bu5T4D4AnwCabTi8jgF5fYZc/RxxXItv0kgHoL36gQGGZGdmLgepHYt2fxnysJUO46PxPRj52cmk4yMm1K1wW5ejadOLt27F+K9Dt6wsP/xeqRRfj3iXIM4zEM8VcDoRXShfCDFISRXsnpW1xBSOM6FFTIWcyKQaJaB+dwRkGPTMqbjUkWZPXF+A+qN1r0yNayfimyrUjR6YrZhVF06Vnv4uM4yf4n4iXGPwEkZaP4Y/UlN6clPloYKuQX6OQd1sQh2OFlKc0b1bty/Qf9fCj4UBXm9vpTvmICxNCNDCWAhhfiEU7wE6pPofjI8LbZEHutxhSPOT7du3V0LWYQAS4fukvaCgLsXZnaE83z226LBDONc/CmW4DWVx26JOtALUF5HPLXWX6r9xfXydCxNOIS5FXXbBoFnDHfqRXEkaRET+Zo2UCzGY34c/E6KHua5PhIMT4aFwiHRosr/DxFFNfUoKfjSuv0C4XtyQNyFMkiYV/Judntm1N5L+EgMZYfhPJeMXYXaXSOU5jTmhubAZkNOg3ztARbLSUPJep64NQ5wliKUbXIJwyaEpDZ8a+PhQU+oVDOo3YGYtg79SkOYfQKbv2Om6EdFcaDbzEV8tPveCxf8O+R6TG+LzIL6XkWYB/O0Ag10BLalCaGIA6iGuBCsCEW0EyfVHOkfbwSykuHYxxi7qSUZANqdJxX8FP+WaJq6VJn8akX+FiYAa6Wbu1MfBzG123elQQaBwZ9rXew3UtQsx3A7V+0pbdNiA1HUp2NkazXCNtKVOtAheEo+8gMH+AjoAxgsL23LqDxn0jQ6/FCr+yiRj71kOGAnl5eU14Bl6okWVva2ysnIrZn6LJFD/GMuCzI5amCIfwtQugsu/EZ8DYXaZwiY8rUomkwZSsswHuFP63RC+UnJeUBQrWg0So3BWgL0ByEMgI9tBJFEzmdyGGGLIqZNrqkJp5mumacyDe5am6RNMISYjr/QEdCfGTxJa3WahhKVVoEiwwngVslCFG8U1vlUIVYm46jMFonDgS8eHmHcnvmqRZxPXlSBTy4+QrIYigo/PobXAzONR8m85WpCZcKW6WaESidWpDDeZtBuQf6rhCrglyDc32Sa0BWlju69HdAAIZDDLvt5XoAL41LA3cKl9f1jAzRxHoW+c0Ek8+wSeYgzajyqw7wkKg9C6x4j5L0xIb2F0fdR6/WLYK5VUUn6OsQJNQ7zkYOJFDOrbIN/BFV+C7z0fgoCwIMfAVYugOXWF/7vDvsBsJPdQ43XCfQZ4RCotnZnaMAx+mIn8LRIjXQ/jkhbc29J50M3EDpRyC66Hq5TxAAjlCkx65FYrpASZAogc+a4SUpVAQ2SYGLfjbyGRHHwGUD/krz49eF6CmxiCncV05zOuyqp5EA81TXM9d/Lt8FG3NteB0VIGTankDKh1J6NB6xd2mwI6TQYqakq+19viyn5HgiHMfDTeEHQkW7I7aIqBSkyLdee6NOHTmQp0lI9HScz2bFVTMzzJ0GZ/xTQ+yMmZv6nwzX2EMoMppR4oKCioGxAtAGp8LdP181FHu97tUSVlZW/ji9ZtBAbFOej/rT4RQ+1TKbaTuYC7NajvgYhzLMQm4nghPTvzcXgjLWM3IBwmTr5ZOJ1TlDS/Qrn7ItwYyPfwu+9QhjJNH8jgDGhmFyCjl5imJBL5h4PrhapOg2kNacXR6AfI12u4pon+asQ1AiSxRknxNnfITWhLi1yhtWRonrQnlTKnQz06Gf4erFvH5F8L01lEfnahuKzsHVTyFEn1zxnl78co/waYureUlpbG0a9Js+rQ4CGfv8nRh8ynUKgrSmOxV+hFMrM2MQ+NTQtZzUOpzbAyzyuKxxfakn1Gez/tCvkCv4fskaZmyboBrD5i0rwNA2qFLe5QCHl9S9FZaW3EltTBJp+J1cnko+vXr6+2xQcT3Ov1+nVd7wONZAlU/r15eU/Lz8/vxwyje1UisXLdunU00FtFOBx2CdPsD3PILCkpOeDtNWzYMMfOzZtDplLdHB5P4erVq9uUr8ZA2fqyVIoWh7dX5uSsWV9Q0Gz7DPT7fbDFvGjPGMiEFribVOfoZdianTuPlGCz6lRq1SFq831Ci+QD2/3KSCxGTxLq3jg2zUWYjajymodSMcxEZ5WWl39jS/YJ7Uw+KLdvkhDapKbIBzOICdX4d6XROM26HRIdmHw60Yk2oc12Idj3W9inPydysUVNg3Mf59rbodzc+oXIwwk0eLli5VzxuC3qRCc60Q7Ym0UpBTuzVNfE2SCg7basaQjuZ0J7jd5FsCWHDUiTgMbXlzPmt0Wd6EQn2gF7uyKuCiORbzRNnNoKAUF94EcnuZi7t6/hHyQQw6xDGezb3SG40KXi18KUO8MWdQKA6Z0Z9novRb2Mg9l6Om3OtJ0OOOhVCKQxIeTzy6Dff78t3mfk+3xDEFc58r4G8Q63xQcF4UDg7CDSRrqfh7ze+nXTQYMGOQOBwFFBr/dkuI2mD65P6hcIDB7Wu3ebX3oNef3T8wNBFfb57qI9mrZ4v4C4rkd9VYf8/nfRzvv7RLxJtHnNpxG0gNd7uqBHj5y3tKpOCyrzq5OJs/d2/aG9F5z9fv9pQrFnBOeBxusmuwCGSiGCJaiMhfC3E/4O9ONLelyVRP5Wuzye+XuzkHmw13yODIXyagxa82O5tojwekksegE66k+RsEsKsRTmectacRtB5OPStN+iRPejH/65NBqdaDvtE4h8JONz0aY1KMPlDftOe4PIB332abTMWjTOjSXxuPVKAoinl5DyOc7F2bva0W6/f6GjjVsTi62yhK2AyEdo4kolzfFVyeTjB6LdiXwU439DD/3EUOpS2otnOx0w7OtgMiPx+DzJ1Pn2fXOg+Ed7nE7r/YiOBDT2F1yxedTYzQHqmwN+huP7dvSNeyGZdIA/9Ibw/dC0XkvW1KwN+b3/GwqFOuRaWU3SuBU11QcVZ6IunkINLsQweQROAvev4vORphS90t+JNgJ9r5YJ8S/MjvNRr9vRJxMgngWgofdBSgeExDsy9lXzsUCPICu+/fZKMPe0pnWHOlBc6Kivg/EvtkWt4mBsLEWYX4BcnoEG4d018xxyKFYByr4u1+d7Y8GCBc2+b3OwNR/U1a4jNWqYkjdilMyht5YhPx91OAsJe5D396HsTjYBTdcnw7Tto7h6F8Fp31OtcDgmMsO4ATkOKEOu5Zqg85cM+PtbSVl0Nh0vke5yjQcZnweG24aSbEOJTkeRHkRb300mn+Ic2hBt7uSfop56ghDXpJSaojFGx7zUIB8lkP3EZGyGrtS3qJ4HMYscAXkxOsLxuN4BDe0yIcR6lkrRhPIzyDbA/YmSaHQ24qgHrVmmOL8R+aUyrkWiJdCAPbh/FbPqBvS0cUhrAz703tUoBHmPOfS/lpSUlFHfQh7vQD+lt76hNfBh8FOI3njzLs1nF8jU4kw8iXz0RFkvLo5G/4XwFyHe36BO+6JTrJCa9pdIJPIlmb6g/5u4Uhcg7m3cYVwhE/rd0HyuRbvPhf8uqKMeKOvU0rLYc9D4xkrOT1FSbqI8IE4ftL+XmK5PJS01lOc/B+leiXY6CnlYp0n1VFFZ9NWGmg+nTbWspquZdEwQnMqJ1lPqPUda2l/pDCdMmHnMNO9TUg1H3J9pnFehbrogj2gjMRx9VK9NpX5Lr07ke71nov4vgFvVfpEPgezW2srK64XQprQ0gOGWQIL/29ad8AeDfAjBPP9tiOsReOw4L2VhQKKRL+/jj81ZsIA1SUAHnXzyfNdzwZ/AZd3bxiBJydUEDMIjkCo0OAvgDHkvSOouZGS3tQfkslJXcrDJ+d/h/zhkMglxBfz1RAOt5y7H0SqV+gMmsj80KlMVQj+Bcn2MeP+JtrTF9WVd4lDqnBQXxRDVpalUnAn+MuK5UDBBO8Mtse3/G1xMRC8ZrTM+Dv2rXAr+IdS3mehP9Zuk6byeGrdnoq5pdzbqgxTdHfgUgfzexD29oU1vPzu4YGnI32+VFAVcqJkNTXo77U/xZ1xL5ANiPxvk0R9k9ygCbUXwZQh5PJLdIjV5BZfarSDnyyhNEGiGNI0RUD4vQ9gbIDNALlUIR+usHKw+CJ0aEwa/Be5pcKdjNbI0IRxSmiOQp/4wRR9GmBwrI4CVT6muxZhIB/lMRrofgyx+L0z5Hhwbv2azsLK25ucZae7FuD4SH0RVB4rHlOZZaM+pEAZQnsl9A757yqPRFXDth3jv21ezqx4rV65MokNNQ8X+iRJsDnBzgQUvDud6/2qLOgRMoZ5Fx/kjLg/YQN1vgAhNxqeVR7zH2ZJDDsyiz6BrjcHnFQygnfjOEopNgak1A52aToikbUmXcsXpKAraMLlST3N1xfcZjfoFDVYQj7rdw7oOsK4FT8PMOQROl+K+Gr3/Vu7QMzHA38c9OIJn4vsSi3gUe4XixcWEhvHCHVlRO6Gd3OvStZFwqdWEhsEvv1Sa6AXiPAfuiMEK5MIMT5tGkSTTIIgK01xj3dtIZWQMQvxngXiqEcdtKSVhcrI3IKtPFJcCeX2fNtHi5iFNw1BXvIsm5DCQFqU9V5hGLm2wRTxJpVqb4FAIXU9DHY4UmpYJAe3u6oK4TRDOQGHqNyLVYxAX7du6wOFOywGRLYK/NBAduFA9LjXRH7W0WNM07hAiD25oDxAPU7N69untw/18qwrghvyAyHiOknxaVvecdEwCtDUlpQS7Cn4ofaquFJPGJfg+AnGUm5z5QXg/QVa3o/wjMpxpf4CvMNyqk9IMoy56ooGtTawguRS1E/JjoF1uKYvExiP/YYTdCG31sf0mHwK9al9ZW/ugkubTDdqmKbgxy/wG6vPd9v0hB+W9OB59SCpJp76VtpL/gwZ0igx0kFv65+X1sUWHFOFwOESdCqbJJehIZD5Tx7QGE2rM2neE7w0YL9axFfAbLSws3JmSchndNwTIXmJ2X5t0Jw3Ud93xqRgJ+JuG7xRMDFpoTYBsviZyIDd0YJq5U4i4iOKF+1eIh0JawBVtt9jk5PyVlcNK18L/Vtu1AubFJmkY64mcMK87mCbLFdOnQIN+H7l2I+A9UmiY5b8DLEcHIsXsr7ZAw4zG43EMKFXWKE384d+SmYVy25tdlRMV4LZ9rV1TXr4WDLKe/MGttfEG3cVwo4wOKx1FJwioj/GZhtq5B/Jy5L8LXDZIg2/FxL/r1EN4hxRpwDTbiHDWW+UgEtp4a2WFwixevLgGlyB31I4F6aL+LoRcXVBQAJNVEAEn4Jfq2goHoApAhLQFRLF10LYqIuXlBWg/SyNHiWhbC5VrR0+Hg46j3Qw9MQG/SEaJ0ljs7+gLnyGdLkjqPvgTEmY06rPigJAPYePGjVW6232nMuVLLQ1gygR67e/DeT6y3TsMIvH462mMjcBsdR9qbVPDTnYoQHM0GvAiQwiarQ45ZCJ1D9ptEczbApgyz0NEFbRBz8ioP2MGAoWeXGe6cHF60OubD1tksVWWloCI8TeBTvwxlIlMYapZKmW+DVP5drRDAh29CuP2QzIX4PX2oNf/Mb5fxIRRF/47qBRGEptDGj9fWmei8ZEhr/8rJrSZtAEVggTUXWgEKZgqICKu6Cwf8uekCOqh6yAatljj8CvV4yGfbxFiu76JNBujGuFWG6ZZg+SvCvn8XyLuxxFPX7iRqdkCoEkJsRn1VSQVcThMH2mdIfQLmEJXoTyFEBZBK/JxXU1BWyylw9vgb6/Pn+bS2pe2AARVg7qcjHx+gFZ+hEw5JeUnqBMiKtJSdSHYPFARmXnHcdP8B9p1NcrYDfnZqoR4HNdkdvauMMwvkacihM1tMHwQh/wd2taalPAdcaenP0mXB4x8CDQjGYLdggJ9UNegzQAqHTSgCaE8/+W2pENgZSy2AXb/JBjOsIXlGNTUM6gjstPX4BPHJ3bAPuA7fKiBmwUaG8mrEQfq3Y39AXSPcuQFmgMfio5FKngJNN1fYvb9bk0KUzvqbwH80Nk8sMb5CfBLWkorQNdWaofmdN6pmCxAuCPQYUdDhnqHWaRUlcHlS5DNQo2kw/8IyFo0k1MqtUSa8gb41ZCHwYirBwYwPS7mMBAzwZLDQXSn4PYUaZpfMK5NrQtZB2hLcaT1GMimAJqPD0RCh5i15TAuD2b7N5HurnPO6b2eriaZXUQurQGT87B4/M/I6xRcw/wSt4P0hiDXz7kzMmajHJOglX0OVXA4TLGjFXO4EahVRmwMJZQHNtEEEOtzdIvPyUivK8zIOdm6fh9Gr1VXgJ5eU/OpEvxG1AX6LD8BsjDaolAX/HRoWl/D1Lse/aEcvunHFohgtyGfTAph9Y0atzuKFKy+jn5xN/qMdUrmfi84NwVrH1jKeBUMPRrx2NImANsPadyIxnrDltTjYC04H0ocEQ73SE8aj6HhxiKfe+yQpryjE86QGr/LUqcb4FDs7Ro1apS+IRq13vMpjMXofJlmQS+XikSi26potOXtOHtC83q9PTMzM2u//vrrbbZsF8SAAQOya2pqHDCXYeK1jkGDBmUkt2/PKg6HN7CGTw9RlkA8nuM0DK2wrIzWKL5zawDatKppWg4+tQ3MnDbhKK83u1ZKz77+OgY92dINo1taIrFpOSwLW0zQ83Nze3U1zW0FB6CNe6COuldX53CPZwvKuOvMpT0wadIkMWfWrNydqZRRVlZG9S9pWQDaOZ3n5UYd/TNVW7tJOJxL0Q/dTNfyUO7yYJ5vKhf8JnTMFSXx2BD4rTPN24N8CP28/QKGSsxFooNsUZOwGFPTLsZM86ktsvBDIB8CvT2qK/Y2iGRkM0Tyb02pK4vicdKU6tG5sbQTHQXoi5+j49FRsPXmDrrlvOweOeds2bKlj4bxCne3UPLUNfH4R+RMfg6o2dUQRfGiiHA5zgG57HFuckNARc/lKXOm9ZbsDxD05ijU8f+AIBvObJ3oxGGDykTtSdYTSsbnYLzPAbdMSMvwjKUfIRCmeR4UkM/hPgPEQ79SUj9bthv5EKBylSCBC5BciyoyMhfEDD49nJfX8nEd31cIspNbX8nsRCc6IuhhU0k8/kRxLPLL0ljsl7BIHoD5Zq2PlZaVTSmORk+E+1W4tcytXWhX8iEUx2JfKSXOBt01u1hnUSGnQ7P5nP0goJrGJtd3UF2ZadJbth0OtI7ClTpeNHPqn1K82tD13RrtMAEPh8O5Y8eO3fMI1E40hAh6/ZOCXu/Hwbw8+qHKJvGjQKDXsGCQ3r353qDdyYdQWlb6lZCcfhesxac7IKBjpBDTg7169QQR9bKlbQIKsg0ktsd7OrQmgoGdi/iu6u/397fFHQL0dnhZNPY0stj8wjxXcSFEy/V2EBD2++8O+Xz34rK+z4T8/ulBv59+bqYhOO3KDnm9EZVMFRR88UU80MrxuvSAIt8fVCGf3wx6fWX4fqnuEfL3H6inIYKrXMH5LOFyfWmL6xH0+S6Cn1WYWZdXGGZZMM9XEPKGdv1iyGGNdltwbgK63+8/U1fsrWaG2S7AbFRJ+EmCSPbQBqwF5CYWnP19/P01XT3OhTituYFMZcLXBtima7lg9LMmLbwP0H5AGZC0ope2+uOmB4nqXHYHPWpX9CuYDscLjZ+WHOwFZyIfpKWjzomALBWTyAepzy+NRmfSPWEUG6WXe2OzJZOFkXh8PB0XoTQtEIlE6N2gJuH1envrnBdBZe9C+4R4yrxecnWFEmIMwu3Vzxi3FQEQpJByjC7ltL35Df/WYMXL2AlcyoWk9dviZgFyOQONf5qS8iWYKEtssYWwF3XO1FlSifsjZZF3IOIgopsxkRZnd+/+YeMfdjzccFA0HxuGx+N531TyV62MeHADpzcvmzRDbNRCQ9rt+Ando69HQ9E7IrZkT8DNgU8eUvgpaRuQjDoUHzvtkcgQmYLNZljWPer7v315THvIYb8BWxqPf9QS8XyHumqgt4VrpXE/wj8OcvibJWwH6IxlIsVBsGcP6G+2UbxouDBIeb/OwAHJDEV//png2oM28RBUSTw+FST9/uFOPISDqflYoHNa0jTtOs7Eo/K7he+9g2KvlMSjl9h39QjnBU5VQtHxHYf8pbz9haXBMPV33TR/39TM3FE1H4DMrqMM0/wHrmm3+J8wWOzf72oadZqPgOYTrZ9waDsHzLYFBmc/gp44FmbJY1zR73XJz6pTqcvcbvcxzDBngEBo4yntWv9amOaVKi1tp0qk/oi+S5sp18I9ArcVWiIx2XA6n+K0+1yx5UrjHwjGH0RdvYYy0Htm98MtA9frcU1H6J6Mz7tVWbVXuXe4uwupHsT9fyHOMszYD3kyM2dVbd9+G2TXIL5ukC9DPm9AWqMZF09i3njVwdldu96HosPBKpzO8Uzxa9CuGcjX60rXbmOGvANNNgFlWI62u7U4Gl1A/sO+wG+hPQZBwI8Vl5WVkGw3jBqlByOxv6CxL0H4LHxmS027A3XQF+00WdGvyNICL2dLkb+BmNEzTMHOUz61TI/y1+CHjj/JRm8BsVk/DJGPOK6BtjY9nOc/FZrnkyhPD8VFKXdov2TJJO3NfBZ19CPU7bPQVP8nJeXTGMcDkYZLQKmoTEt97kk430AZ81EeB8b3ddB+afNtk4uxB1PzsUDHMGQmk9OYMu9A49vStoEGFgq1hnE1rU6yO2pV6lMuzT/tXawdE7Lut6yeO5AmwUGCKopElqdlZPRHZ30GnfXRkNf/tO3WZmDwpsCrSWgS9DPYk4RSPza4GgiNd6Pb4bpPNwwXOkR2iqkxursqH4NwidT0Z2VSHov+ca7JWR+maSPQF9YrqfpyXaftExID586SstipyNsi2LSzma6PxyDIxkBbjbiGoIt9g4FaDuI4UnC2KWOHe4ww1fmQOUvjMYemxC0SmuvOiorTQVS98Zk79CfH5SAvBSbn56KPLgShTUE8zzZ8EXObw3UT6qIfk8bItIxYDggoTRrGLULjn2EYPIq2vnoX8RAUk26YV4Z0OJrUcEA8RFg9BJMjS+Ixj1K8JzeMsRjlvZEXXWniRMoDCFtjujYCI/0tXanj3RFF2zWOFJq4GuHPA1GO1jVxAXTsy1DfJ8Bs7CmFehL5G1dSFs9C/c1XhjGOa1p3lDXAXc6hmIDuNBR7AWX9IKtHjtdIcw2FBlnhTjgfQ9YW58ajZF2cDfenBw8e3KxmedDJh0BvZSY5f85g1EhtpwqwNb22PQ2Fb/L34YnYhNt4HpX46OFMQNYOZSXvzkgkPrdFHQLo4K3syq4DHa+6cuXKJGlEpuCnoSNfszdHrtITQGEYP+aCpdCOteikfTEDz9UVWyYU/W676o46qiENJh6PlxYWbtmJfkSa1lDBjGwiFnp/ijaUmkrNRniXTMNQ5pz2XVlvXGv2ep9DSvql0h1wxSQdp1dCVoC8NtfQ4V6MbYVbPvJBx3KcCSuhFBrBswjYG1pnBvKwCdfROXPmmKC1JA10pIFgTYCrfpLxr0vKy4tXrmRJhP2nYIKO4KANu3s8zUQkq0C4ucxgtDN9D6AOfob0PtqlFSmuZoN08hCGCDGGsZLAfRx5X20YBtXjBglSErrugO9NXMpyaC/QDNVyU9O2SY2VokZSOjOPAtFqIPxp0K6jKPdYhPWZUoKP2aqampoKelCCDA7Tkq7nyPyLFRZGYV4vRK6GYOxdWu71FcP9FdREEv6bfXB0SMiHQJ0jZZrjpZJ0uFSre2asjsDUZNi8dHpesygqWr+5OpWYiEq7HYFqbfFhAzQwJmR1j9T1Zxu9Un9oIXkEHfVkmEPWNhDatgBlejRm7PqNpQS49wBJxOmIULrHYKTHwzV0egDdtwFibSw2QjHxJ7T5AwiP8aniJbFoMKtH97A0jQs1pmYZkndBfmizJkED4dBRDVswkGhHdT8S0uFkqM8jYYK0+KoC0qD1KWsjpSX4DsQkMF3FJswHT1MedGkeB1/3MNNcgXztvhm1ZVQg8t7WwAUQbxA8RXVJZxo1TpfBVH0TjELvf90K4q7/MQNaCxrk89EZSqh3FYTJmk1yxDcQJFYD7aupcrQIlANcKqxtFVI4tqFNa6EtnQaNyq+kSUeiPAKiqMY3z5CS08QCotpiOGrJdBO07YIOXrOUA87+iHCh4lg0gGgfhmy3/tEQh4x8CKSpoJKf4aZxDMr9AkRNPVKmk/PeREc7CxpPm84CorUO8gs1fajkbDoqwDruoCODegtmja8wyE87Jh69n06Zq3PpGLj0qstfRgevUMnUspDPNyNRWfUNZtuFUBc+hLMI+nxP9PN6TyouLt7CBZ8FU2UxZC8KSecRC+sEA3rkjs9TdN0QmqZJaAIZYb//Y8S9FPXwMuJ+CH1jRkJKWn/5BLPwsm2bNz/FhfYyBlgXJazztftBPj/k9z+vTDlRamK8nkp9hfApjMpF6Wmep6BD3oG42rIhdA9AG6J3lDYwZX6CmxOCXt9bhtBmgpFu0Oo2TaJK2ghTm0mEk6iqeg8a1Gto51O4yd8DYTT766K623U9+n2lptg81OVs1M1clPmDpBAjmMM6AuQUnfHpIKTXoRGeDpZ+F3leC47Yp3GNcKS5rYEp9j5MrdlhtKkQ2oe0gG57qQcm9zsQYibqfupL02csSjB2hpDm/XB4OOD1P5HvCywUXJ2UmZnZ5HoPgaNA99jXuwGZkMjJm4WRyNe2qN1BmxGN2tpjUYlBUDG4Q22scjgKNhQX0wls+wzaFe5xOAYqIX6Ehu6DliEToO0dp31B59VswAD8T5du3Va19SlG3TGXdMTm7m+Not1IPf5n15ycz9rjiQgIYhTaJwDG+AYEWf9omM6edrlcG+w3W+mR8HDUd77mcHyxZs0a6yB02qSpEolw41+BJW2gtrJyJGZfAyO6IicnZ2XDvJPJBjPhBPSJ7m5N+3RlaWkcnf7nMHXuMzi7EOYDPdpeUhyPryT/SKerqq09CSRFo5pOLnQxp7NEMwx/LfoUad20aROp9a1KpaJutztDpFJdyISB3OswTVHo95fnRyJemDG1tO5G2geuR6CtNnXJzl60fPny2nyv10drMvSEDtfBlBCmp6pqC+va9QiHYWxe1ujQderfiUTieMTTDWn/p3jt2vIBffrkoNzZZnr6Rvucoj2Q7/MNRL0cA4I2uK4vos2aJKcNoV2qqk6AFtZVORyf0OZj0oTSOO8FMoh2ESKz1jAy+gaDMdoQTC+ron9sUsnkkdWp1GqKo0taWlhqWuHOnTv1LLc7V/N4IqTZoP2OB5H1R+dajPoqRBt5UtXVIfSr+rbJzc3t69L1kzCmNufFYh8sYMywj1Q90TSMjdHyctpL2Sz5dKIThyMEkU/Q59/vn+XuxKHDITW7OtGJTvxQwdj/A/juOMLzPRJiAAAAAElFTkSuQmCC"/>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rotWithShape="1">
          <a:blip r:embed="rId13">
            <a:extLst>
              <a:ext uri="{28A0092B-C50C-407E-A947-70E740481C1C}">
                <a14:useLocalDpi xmlns:a14="http://schemas.microsoft.com/office/drawing/2010/main" val="0"/>
              </a:ext>
            </a:extLst>
          </a:blip>
          <a:srcRect t="27290" r="52707" b="27876"/>
          <a:stretch/>
        </p:blipFill>
        <p:spPr>
          <a:xfrm>
            <a:off x="913394" y="935171"/>
            <a:ext cx="2876941" cy="1127405"/>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861802948"/>
              </p:ext>
            </p:extLst>
          </p:nvPr>
        </p:nvGraphicFramePr>
        <p:xfrm>
          <a:off x="33944281" y="22498414"/>
          <a:ext cx="8982413" cy="4663440"/>
        </p:xfrm>
        <a:graphic>
          <a:graphicData uri="http://schemas.openxmlformats.org/drawingml/2006/table">
            <a:tbl>
              <a:tblPr firstRow="1" bandRow="1">
                <a:tableStyleId>{72833802-FEF1-4C79-8D5D-14CF1EAF98D9}</a:tableStyleId>
              </a:tblPr>
              <a:tblGrid>
                <a:gridCol w="729953"/>
                <a:gridCol w="594360"/>
                <a:gridCol w="868680"/>
                <a:gridCol w="777240"/>
                <a:gridCol w="731520"/>
                <a:gridCol w="594360"/>
                <a:gridCol w="868680"/>
                <a:gridCol w="777240"/>
                <a:gridCol w="731520"/>
                <a:gridCol w="594360"/>
                <a:gridCol w="937260"/>
                <a:gridCol w="777240"/>
              </a:tblGrid>
              <a:tr h="0">
                <a:tc>
                  <a:txBody>
                    <a:bodyPr/>
                    <a:lstStyle/>
                    <a:p>
                      <a:pPr algn="l" rtl="0" fontAlgn="base"/>
                      <a:r>
                        <a:rPr lang="es-ES_tradnl" sz="1800" dirty="0" smtClean="0">
                          <a:effectLst/>
                          <a:latin typeface="Arial Rounded MT Bold" charset="0"/>
                          <a:ea typeface="Arial Rounded MT Bold" charset="0"/>
                          <a:cs typeface="Arial Rounded MT Bold" charset="0"/>
                        </a:rPr>
                        <a:t>ZC</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a:effectLst/>
                          <a:latin typeface="Arial Rounded MT Bold" charset="0"/>
                          <a:ea typeface="Arial Rounded MT Bold" charset="0"/>
                          <a:cs typeface="Arial Rounded MT Bold" charset="0"/>
                        </a:rPr>
                        <a:t>ML </a:t>
                      </a:r>
                      <a:endParaRPr lang="en-US" sz="1800" dirty="0" smtClean="0">
                        <a:effectLst/>
                        <a:latin typeface="Arial Rounded MT Bold" charset="0"/>
                        <a:ea typeface="Arial Rounded MT Bold" charset="0"/>
                        <a:cs typeface="Arial Rounded MT Bold" charset="0"/>
                      </a:endParaRPr>
                    </a:p>
                    <a:p>
                      <a:pPr algn="l" rtl="0" fontAlgn="base"/>
                      <a:r>
                        <a:rPr lang="en-US" sz="1800" dirty="0" err="1" smtClean="0">
                          <a:effectLst/>
                          <a:latin typeface="Arial Rounded MT Bold" charset="0"/>
                          <a:ea typeface="Arial Rounded MT Bold" charset="0"/>
                          <a:cs typeface="Arial Rounded MT Bold" charset="0"/>
                        </a:rPr>
                        <a:t>Alg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smtClean="0">
                          <a:effectLst/>
                          <a:latin typeface="Arial Rounded MT Bold" charset="0"/>
                          <a:ea typeface="Arial Rounded MT Bold" charset="0"/>
                          <a:cs typeface="Arial Rounded MT Bold" charset="0"/>
                        </a:rPr>
                        <a:t>Using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MSE</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ZC</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a:effectLst/>
                          <a:latin typeface="Arial Rounded MT Bold" charset="0"/>
                          <a:ea typeface="Arial Rounded MT Bold" charset="0"/>
                          <a:cs typeface="Arial Rounded MT Bold" charset="0"/>
                        </a:rPr>
                        <a:t>ML </a:t>
                      </a:r>
                      <a:endParaRPr lang="en-US" sz="1800" dirty="0" smtClean="0">
                        <a:effectLst/>
                        <a:latin typeface="Arial Rounded MT Bold" charset="0"/>
                        <a:ea typeface="Arial Rounded MT Bold" charset="0"/>
                        <a:cs typeface="Arial Rounded MT Bold" charset="0"/>
                      </a:endParaRPr>
                    </a:p>
                    <a:p>
                      <a:pPr algn="l" rtl="0" fontAlgn="base"/>
                      <a:r>
                        <a:rPr lang="en-US" sz="1800" dirty="0" err="1" smtClean="0">
                          <a:effectLst/>
                          <a:latin typeface="Arial Rounded MT Bold" charset="0"/>
                          <a:ea typeface="Arial Rounded MT Bold" charset="0"/>
                          <a:cs typeface="Arial Rounded MT Bold" charset="0"/>
                        </a:rPr>
                        <a:t>Alg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smtClean="0">
                          <a:effectLst/>
                          <a:latin typeface="Arial Rounded MT Bold" charset="0"/>
                          <a:ea typeface="Arial Rounded MT Bold" charset="0"/>
                          <a:cs typeface="Arial Rounded MT Bold" charset="0"/>
                        </a:rPr>
                        <a:t>Using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MSE</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ZC</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a:effectLst/>
                          <a:latin typeface="Arial Rounded MT Bold" charset="0"/>
                          <a:ea typeface="Arial Rounded MT Bold" charset="0"/>
                          <a:cs typeface="Arial Rounded MT Bold" charset="0"/>
                        </a:rPr>
                        <a:t>ML </a:t>
                      </a:r>
                      <a:endParaRPr lang="en-US" sz="1800" dirty="0" smtClean="0">
                        <a:effectLst/>
                        <a:latin typeface="Arial Rounded MT Bold" charset="0"/>
                        <a:ea typeface="Arial Rounded MT Bold" charset="0"/>
                        <a:cs typeface="Arial Rounded MT Bold" charset="0"/>
                      </a:endParaRPr>
                    </a:p>
                    <a:p>
                      <a:pPr algn="l" rtl="0" fontAlgn="base"/>
                      <a:r>
                        <a:rPr lang="en-US" sz="1800" dirty="0" err="1" smtClean="0">
                          <a:effectLst/>
                          <a:latin typeface="Arial Rounded MT Bold" charset="0"/>
                          <a:ea typeface="Arial Rounded MT Bold" charset="0"/>
                          <a:cs typeface="Arial Rounded MT Bold" charset="0"/>
                        </a:rPr>
                        <a:t>Alg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smtClean="0">
                          <a:effectLst/>
                          <a:latin typeface="Arial Rounded MT Bold" charset="0"/>
                          <a:ea typeface="Arial Rounded MT Bold" charset="0"/>
                          <a:cs typeface="Arial Rounded MT Bold" charset="0"/>
                        </a:rPr>
                        <a:t>Using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MSE</a:t>
                      </a:r>
                      <a:endParaRPr lang="es-ES_tradnl" sz="1800" b="1" i="0" dirty="0">
                        <a:solidFill>
                          <a:srgbClr val="FFFFFF"/>
                        </a:solidFill>
                        <a:effectLst/>
                        <a:latin typeface="Arial Rounded MT Bold" charset="0"/>
                        <a:ea typeface="Arial Rounded MT Bold" charset="0"/>
                        <a:cs typeface="Arial Rounded MT Bold"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20910</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36.22</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20886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8.83</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20895</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3.61</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20902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t-BR" sz="1800" dirty="0" smtClean="0">
                          <a:effectLst/>
                          <a:latin typeface="Arial Narrow" charset="0"/>
                          <a:ea typeface="Arial Narrow" charset="0"/>
                          <a:cs typeface="Arial Narrow" charset="0"/>
                        </a:rPr>
                        <a:t>46.24</a:t>
                      </a:r>
                      <a:endParaRPr lang="pt-BR"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16.94</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20851</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4.81</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20906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33.07</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20912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is-IS" sz="1800" dirty="0" smtClean="0">
                          <a:effectLst/>
                          <a:latin typeface="Arial Narrow" charset="0"/>
                          <a:ea typeface="Arial Narrow" charset="0"/>
                          <a:cs typeface="Arial Narrow" charset="0"/>
                        </a:rPr>
                        <a:t>7.28</a:t>
                      </a:r>
                      <a:endParaRPr lang="is-IS"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is-IS" sz="1800" dirty="0" smtClean="0">
                          <a:effectLst/>
                          <a:latin typeface="Arial Narrow" charset="0"/>
                          <a:ea typeface="Arial Narrow" charset="0"/>
                          <a:cs typeface="Arial Narrow" charset="0"/>
                        </a:rPr>
                        <a:t>20866</a:t>
                      </a:r>
                      <a:endParaRPr lang="is-IS"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20974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3.44</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20874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20814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37.04</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20817</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8.43</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20855</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34.14</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20904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14.92</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fi-FI" sz="1800" dirty="0" smtClean="0">
                          <a:effectLst/>
                          <a:latin typeface="Arial Narrow" charset="0"/>
                          <a:ea typeface="Arial Narrow" charset="0"/>
                          <a:cs typeface="Arial Narrow" charset="0"/>
                        </a:rPr>
                        <a:t>20879</a:t>
                      </a:r>
                      <a:endParaRPr lang="fi-FI"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20910</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12.67</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20905</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2.72</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20850</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39.64</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20903</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20886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8.62</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20871</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3.93</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20877</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20886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13.80</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20853</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20.37</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1.90</a:t>
                      </a:r>
                      <a:endParaRPr lang="es-ES_tradn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20878</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384.49</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20837</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0.43</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20816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t-BR" sz="1800" dirty="0" smtClean="0">
                          <a:effectLst/>
                          <a:latin typeface="Arial Narrow" charset="0"/>
                          <a:ea typeface="Arial Narrow" charset="0"/>
                          <a:cs typeface="Arial Narrow" charset="0"/>
                        </a:rPr>
                        <a:t>8.29</a:t>
                      </a:r>
                      <a:endParaRPr lang="pt-BR"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u="none" strike="noStrike" dirty="0" smtClean="0">
                          <a:effectLst/>
                          <a:latin typeface="Arial Narrow" charset="0"/>
                          <a:ea typeface="Arial Narrow" charset="0"/>
                          <a:cs typeface="Arial Narrow" charset="0"/>
                        </a:rPr>
                        <a:t>20852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u="none" strike="noStrike" dirty="0" smtClean="0">
                          <a:effectLst/>
                          <a:latin typeface="Arial Narrow" charset="0"/>
                          <a:ea typeface="Arial Narrow" charset="0"/>
                          <a:cs typeface="Arial Narrow" charset="0"/>
                        </a:rPr>
                        <a:t>20902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is-IS" sz="1800" dirty="0" smtClean="0">
                          <a:effectLst/>
                          <a:latin typeface="Arial Narrow" charset="0"/>
                          <a:ea typeface="Arial Narrow" charset="0"/>
                          <a:cs typeface="Arial Narrow" charset="0"/>
                        </a:rPr>
                        <a:t>12.28</a:t>
                      </a:r>
                      <a:endParaRPr lang="is-IS"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20854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4.38</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20841</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20878</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1.56</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20901</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66.03</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20815</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4.25</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20882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cs-CZ" sz="1800" dirty="0" smtClean="0">
                          <a:effectLst/>
                          <a:latin typeface="Arial Narrow" charset="0"/>
                          <a:ea typeface="Arial Narrow" charset="0"/>
                          <a:cs typeface="Arial Narrow" charset="0"/>
                        </a:rPr>
                        <a:t>16.84</a:t>
                      </a:r>
                      <a:endParaRPr lang="cs-CZ"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20814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10.72</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20832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4.19</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20833</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0.75</a:t>
                      </a:r>
                      <a:endParaRPr lang="es-ES_tradnl" sz="1800" b="0" i="0" dirty="0">
                        <a:solidFill>
                          <a:srgbClr val="000000"/>
                        </a:solidFill>
                        <a:effectLst/>
                        <a:latin typeface="Arial Narrow" charset="0"/>
                        <a:ea typeface="Arial Narrow" charset="0"/>
                        <a:cs typeface="Arial Narrow" charset="0"/>
                      </a:endParaRPr>
                    </a:p>
                  </a:txBody>
                  <a:tcPr/>
                </a:tc>
              </a:tr>
            </a:tbl>
          </a:graphicData>
        </a:graphic>
      </p:graphicFrame>
      <p:cxnSp>
        <p:nvCxnSpPr>
          <p:cNvPr id="125" name="AutoShape 4">
            <a:extLst>
              <a:ext uri="{FF2B5EF4-FFF2-40B4-BE49-F238E27FC236}">
                <a16:creationId xmlns="" xmlns:a16="http://schemas.microsoft.com/office/drawing/2014/main" id="{1E99B020-73F6-4A1A-BC65-D2F0F5F836C1}"/>
              </a:ext>
            </a:extLst>
          </p:cNvPr>
          <p:cNvCxnSpPr>
            <a:cxnSpLocks noChangeShapeType="1"/>
          </p:cNvCxnSpPr>
          <p:nvPr/>
        </p:nvCxnSpPr>
        <p:spPr bwMode="auto">
          <a:xfrm>
            <a:off x="22859236" y="29638958"/>
            <a:ext cx="82296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26" name="TextBox 125">
            <a:extLst>
              <a:ext uri="{FF2B5EF4-FFF2-40B4-BE49-F238E27FC236}">
                <a16:creationId xmlns="" xmlns:a16="http://schemas.microsoft.com/office/drawing/2014/main" id="{58C700D0-5F58-4BF4-A1DB-93D64F8FECC3}"/>
              </a:ext>
            </a:extLst>
          </p:cNvPr>
          <p:cNvSpPr txBox="1"/>
          <p:nvPr/>
        </p:nvSpPr>
        <p:spPr>
          <a:xfrm>
            <a:off x="24056634" y="29357389"/>
            <a:ext cx="5795964"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ACKNOWLEDGEMENTS</a:t>
            </a:r>
            <a:endParaRPr lang="en-US" sz="3000" dirty="0">
              <a:latin typeface="Arial Rounded MT Bold" panose="020F0704030504030204" pitchFamily="34" charset="0"/>
            </a:endParaRPr>
          </a:p>
        </p:txBody>
      </p:sp>
      <p:sp>
        <p:nvSpPr>
          <p:cNvPr id="127" name="TextBox 126">
            <a:extLst>
              <a:ext uri="{FF2B5EF4-FFF2-40B4-BE49-F238E27FC236}">
                <a16:creationId xmlns="" xmlns:a16="http://schemas.microsoft.com/office/drawing/2014/main" id="{EDE0F50E-2F95-4A34-A6D2-30A563198C5E}"/>
              </a:ext>
            </a:extLst>
          </p:cNvPr>
          <p:cNvSpPr txBox="1"/>
          <p:nvPr/>
        </p:nvSpPr>
        <p:spPr>
          <a:xfrm>
            <a:off x="22879427" y="29904549"/>
            <a:ext cx="8229600" cy="1323439"/>
          </a:xfrm>
          <a:prstGeom prst="rect">
            <a:avLst/>
          </a:prstGeom>
          <a:noFill/>
        </p:spPr>
        <p:txBody>
          <a:bodyPr wrap="square" rtlCol="0">
            <a:spAutoFit/>
          </a:bodyPr>
          <a:lstStyle/>
          <a:p>
            <a:r>
              <a:rPr lang="en-US" sz="1600" b="0" dirty="0" smtClean="0">
                <a:effectLst/>
                <a:latin typeface="Arial Narrow" charset="0"/>
                <a:ea typeface="Arial Narrow" charset="0"/>
                <a:cs typeface="Arial Narrow" charset="0"/>
              </a:rPr>
              <a:t>Thank you to Dr. Aaron Gilad </a:t>
            </a:r>
            <a:r>
              <a:rPr lang="en-US" sz="1600" b="0" dirty="0" err="1" smtClean="0">
                <a:effectLst/>
                <a:latin typeface="Arial Narrow" charset="0"/>
                <a:ea typeface="Arial Narrow" charset="0"/>
                <a:cs typeface="Arial Narrow" charset="0"/>
              </a:rPr>
              <a:t>Kusne</a:t>
            </a:r>
            <a:r>
              <a:rPr lang="en-US" sz="1600" b="0" dirty="0" smtClean="0">
                <a:effectLst/>
                <a:latin typeface="Arial Narrow" charset="0"/>
                <a:ea typeface="Arial Narrow" charset="0"/>
                <a:cs typeface="Arial Narrow" charset="0"/>
              </a:rPr>
              <a:t> along with the Materials Measurements Laboratory at the National Institute of Standards and Technology for assistance throughout the project. Similarly thank you to </a:t>
            </a:r>
            <a:r>
              <a:rPr lang="en-US" sz="1600" dirty="0" err="1" smtClean="0">
                <a:latin typeface="Arial Narrow" charset="0"/>
                <a:ea typeface="Arial Narrow" charset="0"/>
                <a:cs typeface="Arial Narrow" charset="0"/>
              </a:rPr>
              <a:t>Mrs.Aunpama</a:t>
            </a:r>
            <a:r>
              <a:rPr lang="en-US" sz="1600" dirty="0" smtClean="0">
                <a:latin typeface="Arial Narrow" charset="0"/>
                <a:ea typeface="Arial Narrow" charset="0"/>
                <a:cs typeface="Arial Narrow" charset="0"/>
              </a:rPr>
              <a:t> </a:t>
            </a:r>
            <a:r>
              <a:rPr lang="en-US" sz="1600" dirty="0" err="1" smtClean="0">
                <a:latin typeface="Arial Narrow" charset="0"/>
                <a:ea typeface="Arial Narrow" charset="0"/>
                <a:cs typeface="Arial Narrow" charset="0"/>
              </a:rPr>
              <a:t>Sekhsaria</a:t>
            </a:r>
            <a:r>
              <a:rPr lang="en-US" sz="1600" dirty="0" smtClean="0">
                <a:latin typeface="Arial Narrow" charset="0"/>
                <a:ea typeface="Arial Narrow" charset="0"/>
                <a:cs typeface="Arial Narrow" charset="0"/>
              </a:rPr>
              <a:t>, </a:t>
            </a:r>
            <a:r>
              <a:rPr lang="en-US" sz="1600" dirty="0" err="1" smtClean="0">
                <a:latin typeface="Arial Narrow" charset="0"/>
                <a:ea typeface="Arial Narrow" charset="0"/>
                <a:cs typeface="Arial Narrow" charset="0"/>
              </a:rPr>
              <a:t>Mr.Kevin</a:t>
            </a:r>
            <a:r>
              <a:rPr lang="en-US" sz="1600" dirty="0" smtClean="0">
                <a:latin typeface="Arial Narrow" charset="0"/>
                <a:ea typeface="Arial Narrow" charset="0"/>
                <a:cs typeface="Arial Narrow" charset="0"/>
              </a:rPr>
              <a:t> Lee, </a:t>
            </a:r>
            <a:r>
              <a:rPr lang="en-US" sz="1600" dirty="0" err="1" smtClean="0">
                <a:latin typeface="Arial Narrow" charset="0"/>
                <a:ea typeface="Arial Narrow" charset="0"/>
                <a:cs typeface="Arial Narrow" charset="0"/>
              </a:rPr>
              <a:t>Mr.Zachary</a:t>
            </a:r>
            <a:r>
              <a:rPr lang="en-US" sz="1600" dirty="0" smtClean="0">
                <a:latin typeface="Arial Narrow" charset="0"/>
                <a:ea typeface="Arial Narrow" charset="0"/>
                <a:cs typeface="Arial Narrow" charset="0"/>
              </a:rPr>
              <a:t> Kingman, </a:t>
            </a:r>
            <a:r>
              <a:rPr lang="en-US" sz="1600" dirty="0" err="1" smtClean="0">
                <a:latin typeface="Arial Narrow" charset="0"/>
                <a:ea typeface="Arial Narrow" charset="0"/>
                <a:cs typeface="Arial Narrow" charset="0"/>
              </a:rPr>
              <a:t>Mr.Mark</a:t>
            </a:r>
            <a:r>
              <a:rPr lang="en-US" sz="1600" dirty="0" smtClean="0">
                <a:latin typeface="Arial Narrow" charset="0"/>
                <a:ea typeface="Arial Narrow" charset="0"/>
                <a:cs typeface="Arial Narrow" charset="0"/>
              </a:rPr>
              <a:t> Curran and all the teachers at Poolesville High School for their continued support. Finally thank you to my </a:t>
            </a:r>
            <a:r>
              <a:rPr lang="en-US" sz="1600" dirty="0">
                <a:latin typeface="Arial Narrow" charset="0"/>
                <a:ea typeface="Arial Narrow" charset="0"/>
                <a:cs typeface="Arial Narrow" charset="0"/>
              </a:rPr>
              <a:t>p</a:t>
            </a:r>
            <a:r>
              <a:rPr lang="en-US" sz="1600" b="0" dirty="0" smtClean="0">
                <a:effectLst/>
                <a:latin typeface="Arial Narrow" charset="0"/>
                <a:ea typeface="Arial Narrow" charset="0"/>
                <a:cs typeface="Arial Narrow" charset="0"/>
              </a:rPr>
              <a:t>arents, friends and other family members.</a:t>
            </a:r>
            <a:endParaRPr lang="en-US" sz="1600" b="0" dirty="0" smtClean="0">
              <a:effectLst/>
              <a:latin typeface="Arial Narrow" charset="0"/>
              <a:ea typeface="Arial Narrow" charset="0"/>
              <a:cs typeface="Arial Narrow" charset="0"/>
            </a:endParaRPr>
          </a:p>
        </p:txBody>
      </p:sp>
      <p:graphicFrame>
        <p:nvGraphicFramePr>
          <p:cNvPr id="17" name="Diagram 16"/>
          <p:cNvGraphicFramePr/>
          <p:nvPr>
            <p:extLst>
              <p:ext uri="{D42A27DB-BD31-4B8C-83A1-F6EECF244321}">
                <p14:modId xmlns:p14="http://schemas.microsoft.com/office/powerpoint/2010/main" val="222101684"/>
              </p:ext>
            </p:extLst>
          </p:nvPr>
        </p:nvGraphicFramePr>
        <p:xfrm>
          <a:off x="913394" y="29969541"/>
          <a:ext cx="9089747" cy="203274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pic>
        <p:nvPicPr>
          <p:cNvPr id="18" name="Picture 1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0412451" y="927511"/>
            <a:ext cx="2601327" cy="1352690"/>
          </a:xfrm>
          <a:prstGeom prst="rect">
            <a:avLst/>
          </a:prstGeom>
        </p:spPr>
      </p:pic>
    </p:spTree>
    <p:extLst>
      <p:ext uri="{BB962C8B-B14F-4D97-AF65-F5344CB8AC3E}">
        <p14:creationId xmlns:p14="http://schemas.microsoft.com/office/powerpoint/2010/main" val="536495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2177</TotalTime>
  <Words>1510</Words>
  <Application>Microsoft Macintosh PowerPoint</Application>
  <PresentationFormat>Custom</PresentationFormat>
  <Paragraphs>280</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 Narrow</vt:lpstr>
      <vt:lpstr>Arial Rounded MT Bold</vt:lpstr>
      <vt:lpstr>Calibri</vt:lpstr>
      <vt:lpstr>Calibri Light</vt:lpstr>
      <vt:lpstr>Mangal</vt:lpstr>
      <vt:lpstr>Times New Roman</vt:lpstr>
      <vt:lpstr>Wingdings</vt:lpstr>
      <vt:lpstr>Arial</vt:lpstr>
      <vt:lpstr>Office Theme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Selvadurai, Varshini (Student)</dc:creator>
  <cp:lastModifiedBy>Selvadurai, Varshini (Student)</cp:lastModifiedBy>
  <cp:revision>62</cp:revision>
  <cp:lastPrinted>2018-12-17T03:23:01Z</cp:lastPrinted>
  <dcterms:created xsi:type="dcterms:W3CDTF">2018-12-16T02:14:53Z</dcterms:created>
  <dcterms:modified xsi:type="dcterms:W3CDTF">2019-03-04T18:04:58Z</dcterms:modified>
</cp:coreProperties>
</file>