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(Auto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SHA\Documents\Excel%20CapstoneTransaction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CapstoneTransactionData(AutoRecovered).xlsx]Order level analysis!Qn 1 table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</a:t>
            </a:r>
            <a:r>
              <a:rPr lang="en-IN" baseline="0"/>
              <a:t> distribution at slot level</a:t>
            </a:r>
            <a:endParaRPr lang="en-IN"/>
          </a:p>
        </c:rich>
      </c:tx>
      <c:layout>
        <c:manualLayout>
          <c:xMode val="edge"/>
          <c:yMode val="edge"/>
          <c:x val="0.39085443232325467"/>
          <c:y val="1.718511421813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909356426491339E-2"/>
          <c:y val="5.8969890922250426E-2"/>
          <c:w val="0.92571752985527334"/>
          <c:h val="0.63863377992223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'Order level analysis'!$B$3:$B$4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analysis'!$A$5:$A$57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analysis'!$B$5:$B$57</c:f>
              <c:numCache>
                <c:formatCode>General</c:formatCode>
                <c:ptCount val="52"/>
                <c:pt idx="0">
                  <c:v>3</c:v>
                </c:pt>
                <c:pt idx="1">
                  <c:v>1</c:v>
                </c:pt>
                <c:pt idx="5">
                  <c:v>9</c:v>
                </c:pt>
                <c:pt idx="6">
                  <c:v>8</c:v>
                </c:pt>
                <c:pt idx="9">
                  <c:v>32</c:v>
                </c:pt>
                <c:pt idx="10">
                  <c:v>7</c:v>
                </c:pt>
                <c:pt idx="11">
                  <c:v>20</c:v>
                </c:pt>
                <c:pt idx="12">
                  <c:v>2</c:v>
                </c:pt>
                <c:pt idx="14">
                  <c:v>151</c:v>
                </c:pt>
                <c:pt idx="15">
                  <c:v>13</c:v>
                </c:pt>
                <c:pt idx="17">
                  <c:v>11</c:v>
                </c:pt>
                <c:pt idx="18">
                  <c:v>6</c:v>
                </c:pt>
                <c:pt idx="22">
                  <c:v>1</c:v>
                </c:pt>
                <c:pt idx="24">
                  <c:v>3</c:v>
                </c:pt>
                <c:pt idx="26">
                  <c:v>324</c:v>
                </c:pt>
                <c:pt idx="27">
                  <c:v>4085</c:v>
                </c:pt>
                <c:pt idx="28">
                  <c:v>3</c:v>
                </c:pt>
                <c:pt idx="29">
                  <c:v>1039</c:v>
                </c:pt>
                <c:pt idx="30">
                  <c:v>1</c:v>
                </c:pt>
                <c:pt idx="32">
                  <c:v>2</c:v>
                </c:pt>
                <c:pt idx="33">
                  <c:v>3</c:v>
                </c:pt>
                <c:pt idx="35">
                  <c:v>1</c:v>
                </c:pt>
                <c:pt idx="37">
                  <c:v>33</c:v>
                </c:pt>
                <c:pt idx="38">
                  <c:v>130</c:v>
                </c:pt>
                <c:pt idx="39">
                  <c:v>1</c:v>
                </c:pt>
                <c:pt idx="41">
                  <c:v>20</c:v>
                </c:pt>
                <c:pt idx="43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4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1-4497-B9B1-E3CEBDB222AE}"/>
            </c:ext>
          </c:extLst>
        </c:ser>
        <c:ser>
          <c:idx val="1"/>
          <c:order val="1"/>
          <c:tx>
            <c:strRef>
              <c:f>'Order level analysis'!$C$3:$C$4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analysis'!$A$5:$A$57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analysis'!$C$5:$C$57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11</c:v>
                </c:pt>
                <c:pt idx="6">
                  <c:v>14</c:v>
                </c:pt>
                <c:pt idx="9">
                  <c:v>27</c:v>
                </c:pt>
                <c:pt idx="10">
                  <c:v>2</c:v>
                </c:pt>
                <c:pt idx="11">
                  <c:v>13</c:v>
                </c:pt>
                <c:pt idx="12">
                  <c:v>5</c:v>
                </c:pt>
                <c:pt idx="14">
                  <c:v>107</c:v>
                </c:pt>
                <c:pt idx="15">
                  <c:v>13</c:v>
                </c:pt>
                <c:pt idx="17">
                  <c:v>3</c:v>
                </c:pt>
                <c:pt idx="18">
                  <c:v>6</c:v>
                </c:pt>
                <c:pt idx="22">
                  <c:v>3</c:v>
                </c:pt>
                <c:pt idx="26">
                  <c:v>280</c:v>
                </c:pt>
                <c:pt idx="27">
                  <c:v>3288</c:v>
                </c:pt>
                <c:pt idx="29">
                  <c:v>757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4">
                  <c:v>1</c:v>
                </c:pt>
                <c:pt idx="37">
                  <c:v>30</c:v>
                </c:pt>
                <c:pt idx="38">
                  <c:v>108</c:v>
                </c:pt>
                <c:pt idx="39">
                  <c:v>1</c:v>
                </c:pt>
                <c:pt idx="41">
                  <c:v>16</c:v>
                </c:pt>
                <c:pt idx="42">
                  <c:v>1</c:v>
                </c:pt>
                <c:pt idx="45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21-4497-B9B1-E3CEBDB222AE}"/>
            </c:ext>
          </c:extLst>
        </c:ser>
        <c:ser>
          <c:idx val="2"/>
          <c:order val="2"/>
          <c:tx>
            <c:strRef>
              <c:f>'Order level analysis'!$D$3:$D$4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analysis'!$A$5:$A$57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analysis'!$D$5:$D$57</c:f>
              <c:numCache>
                <c:formatCode>General</c:formatCode>
                <c:ptCount val="52"/>
                <c:pt idx="0">
                  <c:v>4</c:v>
                </c:pt>
                <c:pt idx="1">
                  <c:v>2</c:v>
                </c:pt>
                <c:pt idx="5">
                  <c:v>2</c:v>
                </c:pt>
                <c:pt idx="7">
                  <c:v>1</c:v>
                </c:pt>
                <c:pt idx="9">
                  <c:v>12</c:v>
                </c:pt>
                <c:pt idx="10">
                  <c:v>1</c:v>
                </c:pt>
                <c:pt idx="11">
                  <c:v>15</c:v>
                </c:pt>
                <c:pt idx="12">
                  <c:v>1</c:v>
                </c:pt>
                <c:pt idx="14">
                  <c:v>36</c:v>
                </c:pt>
                <c:pt idx="15">
                  <c:v>6</c:v>
                </c:pt>
                <c:pt idx="16">
                  <c:v>1</c:v>
                </c:pt>
                <c:pt idx="17">
                  <c:v>7</c:v>
                </c:pt>
                <c:pt idx="18">
                  <c:v>5</c:v>
                </c:pt>
                <c:pt idx="19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73</c:v>
                </c:pt>
                <c:pt idx="27">
                  <c:v>953</c:v>
                </c:pt>
                <c:pt idx="28">
                  <c:v>2</c:v>
                </c:pt>
                <c:pt idx="29">
                  <c:v>346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5">
                  <c:v>6</c:v>
                </c:pt>
                <c:pt idx="37">
                  <c:v>35</c:v>
                </c:pt>
                <c:pt idx="38">
                  <c:v>57</c:v>
                </c:pt>
                <c:pt idx="41">
                  <c:v>13</c:v>
                </c:pt>
                <c:pt idx="45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21-4497-B9B1-E3CEBDB222AE}"/>
            </c:ext>
          </c:extLst>
        </c:ser>
        <c:ser>
          <c:idx val="3"/>
          <c:order val="3"/>
          <c:tx>
            <c:strRef>
              <c:f>'Order level analysis'!$E$3:$E$4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analysis'!$A$5:$A$57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analysis'!$E$5:$E$57</c:f>
              <c:numCache>
                <c:formatCode>General</c:formatCode>
                <c:ptCount val="52"/>
                <c:pt idx="0">
                  <c:v>6</c:v>
                </c:pt>
                <c:pt idx="3">
                  <c:v>1</c:v>
                </c:pt>
                <c:pt idx="5">
                  <c:v>7</c:v>
                </c:pt>
                <c:pt idx="6">
                  <c:v>6</c:v>
                </c:pt>
                <c:pt idx="8">
                  <c:v>1</c:v>
                </c:pt>
                <c:pt idx="9">
                  <c:v>27</c:v>
                </c:pt>
                <c:pt idx="11">
                  <c:v>11</c:v>
                </c:pt>
                <c:pt idx="12">
                  <c:v>2</c:v>
                </c:pt>
                <c:pt idx="13">
                  <c:v>1</c:v>
                </c:pt>
                <c:pt idx="14">
                  <c:v>132</c:v>
                </c:pt>
                <c:pt idx="15">
                  <c:v>10</c:v>
                </c:pt>
                <c:pt idx="17">
                  <c:v>3</c:v>
                </c:pt>
                <c:pt idx="18">
                  <c:v>7</c:v>
                </c:pt>
                <c:pt idx="20">
                  <c:v>1</c:v>
                </c:pt>
                <c:pt idx="24">
                  <c:v>3</c:v>
                </c:pt>
                <c:pt idx="26">
                  <c:v>382</c:v>
                </c:pt>
                <c:pt idx="27">
                  <c:v>3749</c:v>
                </c:pt>
                <c:pt idx="28">
                  <c:v>1</c:v>
                </c:pt>
                <c:pt idx="29">
                  <c:v>868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7">
                  <c:v>25</c:v>
                </c:pt>
                <c:pt idx="38">
                  <c:v>118</c:v>
                </c:pt>
                <c:pt idx="39">
                  <c:v>1</c:v>
                </c:pt>
                <c:pt idx="40">
                  <c:v>1</c:v>
                </c:pt>
                <c:pt idx="41">
                  <c:v>18</c:v>
                </c:pt>
                <c:pt idx="42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21-4497-B9B1-E3CEBDB222AE}"/>
            </c:ext>
          </c:extLst>
        </c:ser>
        <c:ser>
          <c:idx val="4"/>
          <c:order val="4"/>
          <c:tx>
            <c:strRef>
              <c:f>'Order level analysis'!$F$3:$F$4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analysis'!$A$5:$A$57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analysis'!$F$5:$F$57</c:f>
              <c:numCache>
                <c:formatCode>General</c:formatCode>
                <c:ptCount val="52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15</c:v>
                </c:pt>
                <c:pt idx="6">
                  <c:v>1</c:v>
                </c:pt>
                <c:pt idx="8">
                  <c:v>1</c:v>
                </c:pt>
                <c:pt idx="9">
                  <c:v>36</c:v>
                </c:pt>
                <c:pt idx="10">
                  <c:v>1</c:v>
                </c:pt>
                <c:pt idx="11">
                  <c:v>39</c:v>
                </c:pt>
                <c:pt idx="12">
                  <c:v>1</c:v>
                </c:pt>
                <c:pt idx="14">
                  <c:v>125</c:v>
                </c:pt>
                <c:pt idx="15">
                  <c:v>10</c:v>
                </c:pt>
                <c:pt idx="17">
                  <c:v>11</c:v>
                </c:pt>
                <c:pt idx="18">
                  <c:v>8</c:v>
                </c:pt>
                <c:pt idx="22">
                  <c:v>3</c:v>
                </c:pt>
                <c:pt idx="23">
                  <c:v>1</c:v>
                </c:pt>
                <c:pt idx="24">
                  <c:v>1</c:v>
                </c:pt>
                <c:pt idx="26">
                  <c:v>250</c:v>
                </c:pt>
                <c:pt idx="27">
                  <c:v>3582</c:v>
                </c:pt>
                <c:pt idx="28">
                  <c:v>2</c:v>
                </c:pt>
                <c:pt idx="29">
                  <c:v>936</c:v>
                </c:pt>
                <c:pt idx="31">
                  <c:v>1</c:v>
                </c:pt>
                <c:pt idx="32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37</c:v>
                </c:pt>
                <c:pt idx="38">
                  <c:v>105</c:v>
                </c:pt>
                <c:pt idx="39">
                  <c:v>1</c:v>
                </c:pt>
                <c:pt idx="41">
                  <c:v>13</c:v>
                </c:pt>
                <c:pt idx="42">
                  <c:v>1</c:v>
                </c:pt>
                <c:pt idx="45">
                  <c:v>10</c:v>
                </c:pt>
                <c:pt idx="46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21-4497-B9B1-E3CEBDB22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43041336"/>
        <c:axId val="847167544"/>
      </c:barChart>
      <c:catAx>
        <c:axId val="64304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167544"/>
        <c:crosses val="autoZero"/>
        <c:auto val="1"/>
        <c:lblAlgn val="ctr"/>
        <c:lblOffset val="100"/>
        <c:noMultiLvlLbl val="0"/>
      </c:catAx>
      <c:valAx>
        <c:axId val="84716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04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305430220581699"/>
          <c:y val="0.88261213029527807"/>
          <c:w val="0.64636844305456542"/>
          <c:h val="8.4583493273290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CapstoneTransactionData.xlsx]Delivery Analysis!PivotTable3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</a:t>
            </a:r>
            <a:r>
              <a:rPr lang="en-IN" baseline="0"/>
              <a:t> delivery time vs month</a:t>
            </a:r>
            <a:endParaRPr lang="en-IN"/>
          </a:p>
        </c:rich>
      </c:tx>
      <c:layout>
        <c:manualLayout>
          <c:xMode val="edge"/>
          <c:yMode val="edge"/>
          <c:x val="0.36378689095490341"/>
          <c:y val="4.0645939745722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853679588368693E-2"/>
          <c:y val="0.14249781277340332"/>
          <c:w val="0.89459077316098778"/>
          <c:h val="0.6407587718601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'Delivery Analysis'!$B$62:$B$63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Analysis'!$A$64:$A$73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Analysis'!$B$64:$B$73</c:f>
              <c:numCache>
                <c:formatCode>0.00</c:formatCode>
                <c:ptCount val="9"/>
                <c:pt idx="0">
                  <c:v>22.661638991276622</c:v>
                </c:pt>
                <c:pt idx="1">
                  <c:v>19.36444536408306</c:v>
                </c:pt>
                <c:pt idx="2">
                  <c:v>20.187694992007156</c:v>
                </c:pt>
                <c:pt idx="3">
                  <c:v>27.370356943569863</c:v>
                </c:pt>
                <c:pt idx="4">
                  <c:v>42.535163479242968</c:v>
                </c:pt>
                <c:pt idx="5">
                  <c:v>22.910558659126774</c:v>
                </c:pt>
                <c:pt idx="6">
                  <c:v>19.572007266043911</c:v>
                </c:pt>
                <c:pt idx="7">
                  <c:v>22.611323155336549</c:v>
                </c:pt>
                <c:pt idx="8">
                  <c:v>19.580225799269261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0-4371-81B9-2C9FB99EB821}"/>
            </c:ext>
          </c:extLst>
        </c:ser>
        <c:ser>
          <c:idx val="1"/>
          <c:order val="1"/>
          <c:tx>
            <c:strRef>
              <c:f>'Delivery Analysis'!$C$62:$C$63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Analysis'!$A$64:$A$73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Analysis'!$C$64:$C$73</c:f>
              <c:numCache>
                <c:formatCode>0.00</c:formatCode>
                <c:ptCount val="9"/>
                <c:pt idx="0">
                  <c:v>21.160217113692539</c:v>
                </c:pt>
                <c:pt idx="1">
                  <c:v>19.305897435710694</c:v>
                </c:pt>
                <c:pt idx="2">
                  <c:v>20.544890077444748</c:v>
                </c:pt>
                <c:pt idx="3">
                  <c:v>29.395614034820984</c:v>
                </c:pt>
                <c:pt idx="4">
                  <c:v>48.495635860989928</c:v>
                </c:pt>
                <c:pt idx="5">
                  <c:v>22.890062232389329</c:v>
                </c:pt>
                <c:pt idx="6">
                  <c:v>20.540946502096226</c:v>
                </c:pt>
                <c:pt idx="7">
                  <c:v>22.890592829217187</c:v>
                </c:pt>
                <c:pt idx="8">
                  <c:v>19.64021884170387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0-4371-81B9-2C9FB99EB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2251216"/>
        <c:axId val="812255056"/>
      </c:barChart>
      <c:catAx>
        <c:axId val="81225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255056"/>
        <c:crosses val="autoZero"/>
        <c:auto val="1"/>
        <c:lblAlgn val="ctr"/>
        <c:lblOffset val="100"/>
        <c:noMultiLvlLbl val="0"/>
      </c:catAx>
      <c:valAx>
        <c:axId val="81225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25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232524059492563"/>
          <c:y val="0.8232214202391368"/>
          <c:w val="0.39368285214348209"/>
          <c:h val="0.136132618839311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CapstoneTransactionData.xlsx]Delivery Analysis!PivotTable4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delivery time at slot level</a:t>
            </a:r>
            <a:endParaRPr lang="en-US"/>
          </a:p>
        </c:rich>
      </c:tx>
      <c:layout>
        <c:manualLayout>
          <c:xMode val="edge"/>
          <c:yMode val="edge"/>
          <c:x val="0.37529187912583561"/>
          <c:y val="6.3191135654503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Analysis'!$B$78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'Delivery Analysis'!$A$79:$A$84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Analysis'!$B$79:$B$84</c:f>
              <c:numCache>
                <c:formatCode>0.00</c:formatCode>
                <c:ptCount val="5"/>
                <c:pt idx="0">
                  <c:v>25.7698233175621</c:v>
                </c:pt>
                <c:pt idx="1">
                  <c:v>25.536385823414214</c:v>
                </c:pt>
                <c:pt idx="2">
                  <c:v>17.475026221901924</c:v>
                </c:pt>
                <c:pt idx="3">
                  <c:v>25.07047071190415</c:v>
                </c:pt>
                <c:pt idx="4">
                  <c:v>22.523065847538685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B-4023-91F0-0CB225CD74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722167"/>
        <c:axId val="25720567"/>
      </c:barChart>
      <c:catAx>
        <c:axId val="25722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0567"/>
        <c:crosses val="autoZero"/>
        <c:auto val="1"/>
        <c:lblAlgn val="ctr"/>
        <c:lblOffset val="100"/>
        <c:noMultiLvlLbl val="0"/>
      </c:catAx>
      <c:valAx>
        <c:axId val="25720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2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CapstoneTransactionData.xlsx]Delivery Analysis!PivotTable5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864968491841744E-2"/>
          <c:y val="9.8533864493628193E-2"/>
          <c:w val="0.90123795009494778"/>
          <c:h val="0.460897003501745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'Delivery Analysis'!$B$89:$B$90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Analysis'!$A$91:$A$143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Analysis'!$B$91:$B$143</c:f>
              <c:numCache>
                <c:formatCode>"₹"\ #,##0</c:formatCode>
                <c:ptCount val="52"/>
                <c:pt idx="0">
                  <c:v>370</c:v>
                </c:pt>
                <c:pt idx="1">
                  <c:v>150</c:v>
                </c:pt>
                <c:pt idx="5">
                  <c:v>360</c:v>
                </c:pt>
                <c:pt idx="6">
                  <c:v>785</c:v>
                </c:pt>
                <c:pt idx="9">
                  <c:v>1210</c:v>
                </c:pt>
                <c:pt idx="10">
                  <c:v>470</c:v>
                </c:pt>
                <c:pt idx="11">
                  <c:v>1325</c:v>
                </c:pt>
                <c:pt idx="12">
                  <c:v>175</c:v>
                </c:pt>
                <c:pt idx="14">
                  <c:v>5479</c:v>
                </c:pt>
                <c:pt idx="15">
                  <c:v>505</c:v>
                </c:pt>
                <c:pt idx="17">
                  <c:v>650</c:v>
                </c:pt>
                <c:pt idx="18">
                  <c:v>395</c:v>
                </c:pt>
                <c:pt idx="22">
                  <c:v>85</c:v>
                </c:pt>
                <c:pt idx="24">
                  <c:v>250</c:v>
                </c:pt>
                <c:pt idx="26">
                  <c:v>6470</c:v>
                </c:pt>
                <c:pt idx="27">
                  <c:v>69889</c:v>
                </c:pt>
                <c:pt idx="28">
                  <c:v>255</c:v>
                </c:pt>
                <c:pt idx="29">
                  <c:v>15773</c:v>
                </c:pt>
                <c:pt idx="30">
                  <c:v>110</c:v>
                </c:pt>
                <c:pt idx="32">
                  <c:v>240</c:v>
                </c:pt>
                <c:pt idx="33">
                  <c:v>375</c:v>
                </c:pt>
                <c:pt idx="35">
                  <c:v>100</c:v>
                </c:pt>
                <c:pt idx="37">
                  <c:v>1585</c:v>
                </c:pt>
                <c:pt idx="38">
                  <c:v>3920</c:v>
                </c:pt>
                <c:pt idx="39">
                  <c:v>145</c:v>
                </c:pt>
                <c:pt idx="41">
                  <c:v>1148</c:v>
                </c:pt>
                <c:pt idx="43">
                  <c:v>180</c:v>
                </c:pt>
                <c:pt idx="44">
                  <c:v>165</c:v>
                </c:pt>
                <c:pt idx="45">
                  <c:v>480</c:v>
                </c:pt>
                <c:pt idx="47">
                  <c:v>210</c:v>
                </c:pt>
                <c:pt idx="48">
                  <c:v>380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3-46D8-90E1-E3A0D0D4FF14}"/>
            </c:ext>
          </c:extLst>
        </c:ser>
        <c:ser>
          <c:idx val="1"/>
          <c:order val="1"/>
          <c:tx>
            <c:strRef>
              <c:f>'Delivery Analysis'!$C$89:$C$90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Analysis'!$A$91:$A$143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Analysis'!$C$91:$C$143</c:f>
              <c:numCache>
                <c:formatCode>"₹"\ #,##0</c:formatCode>
                <c:ptCount val="52"/>
                <c:pt idx="0">
                  <c:v>465</c:v>
                </c:pt>
                <c:pt idx="1">
                  <c:v>100</c:v>
                </c:pt>
                <c:pt idx="2">
                  <c:v>145</c:v>
                </c:pt>
                <c:pt idx="3">
                  <c:v>295</c:v>
                </c:pt>
                <c:pt idx="4">
                  <c:v>315</c:v>
                </c:pt>
                <c:pt idx="5">
                  <c:v>552</c:v>
                </c:pt>
                <c:pt idx="6">
                  <c:v>1405</c:v>
                </c:pt>
                <c:pt idx="9">
                  <c:v>814</c:v>
                </c:pt>
                <c:pt idx="10">
                  <c:v>160</c:v>
                </c:pt>
                <c:pt idx="11">
                  <c:v>875</c:v>
                </c:pt>
                <c:pt idx="12">
                  <c:v>435</c:v>
                </c:pt>
                <c:pt idx="14">
                  <c:v>4289</c:v>
                </c:pt>
                <c:pt idx="15">
                  <c:v>755</c:v>
                </c:pt>
                <c:pt idx="17">
                  <c:v>270</c:v>
                </c:pt>
                <c:pt idx="18">
                  <c:v>250</c:v>
                </c:pt>
                <c:pt idx="22">
                  <c:v>305</c:v>
                </c:pt>
                <c:pt idx="26">
                  <c:v>5122</c:v>
                </c:pt>
                <c:pt idx="27">
                  <c:v>58331</c:v>
                </c:pt>
                <c:pt idx="29">
                  <c:v>11661</c:v>
                </c:pt>
                <c:pt idx="30">
                  <c:v>30</c:v>
                </c:pt>
                <c:pt idx="31">
                  <c:v>155</c:v>
                </c:pt>
                <c:pt idx="32">
                  <c:v>100</c:v>
                </c:pt>
                <c:pt idx="34">
                  <c:v>130</c:v>
                </c:pt>
                <c:pt idx="37">
                  <c:v>1355</c:v>
                </c:pt>
                <c:pt idx="38">
                  <c:v>3135</c:v>
                </c:pt>
                <c:pt idx="39">
                  <c:v>150</c:v>
                </c:pt>
                <c:pt idx="41">
                  <c:v>1209</c:v>
                </c:pt>
                <c:pt idx="42">
                  <c:v>180</c:v>
                </c:pt>
                <c:pt idx="45">
                  <c:v>226</c:v>
                </c:pt>
                <c:pt idx="48">
                  <c:v>135</c:v>
                </c:pt>
                <c:pt idx="49">
                  <c:v>0</c:v>
                </c:pt>
                <c:pt idx="50">
                  <c:v>190</c:v>
                </c:pt>
                <c:pt idx="51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A3-46D8-90E1-E3A0D0D4FF14}"/>
            </c:ext>
          </c:extLst>
        </c:ser>
        <c:ser>
          <c:idx val="2"/>
          <c:order val="2"/>
          <c:tx>
            <c:strRef>
              <c:f>'Delivery Analysis'!$D$89:$D$90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Analysis'!$A$91:$A$143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Analysis'!$D$91:$D$143</c:f>
              <c:numCache>
                <c:formatCode>"₹"\ #,##0</c:formatCode>
                <c:ptCount val="52"/>
                <c:pt idx="0">
                  <c:v>563</c:v>
                </c:pt>
                <c:pt idx="1">
                  <c:v>272</c:v>
                </c:pt>
                <c:pt idx="5">
                  <c:v>198</c:v>
                </c:pt>
                <c:pt idx="7">
                  <c:v>39</c:v>
                </c:pt>
                <c:pt idx="9">
                  <c:v>486</c:v>
                </c:pt>
                <c:pt idx="10">
                  <c:v>73</c:v>
                </c:pt>
                <c:pt idx="11">
                  <c:v>1393</c:v>
                </c:pt>
                <c:pt idx="12">
                  <c:v>119</c:v>
                </c:pt>
                <c:pt idx="14">
                  <c:v>1611</c:v>
                </c:pt>
                <c:pt idx="15">
                  <c:v>442</c:v>
                </c:pt>
                <c:pt idx="16">
                  <c:v>332</c:v>
                </c:pt>
                <c:pt idx="17">
                  <c:v>673</c:v>
                </c:pt>
                <c:pt idx="18">
                  <c:v>423</c:v>
                </c:pt>
                <c:pt idx="19">
                  <c:v>172</c:v>
                </c:pt>
                <c:pt idx="21">
                  <c:v>287</c:v>
                </c:pt>
                <c:pt idx="22">
                  <c:v>166</c:v>
                </c:pt>
                <c:pt idx="23">
                  <c:v>232</c:v>
                </c:pt>
                <c:pt idx="24">
                  <c:v>117</c:v>
                </c:pt>
                <c:pt idx="25">
                  <c:v>259</c:v>
                </c:pt>
                <c:pt idx="26">
                  <c:v>3407</c:v>
                </c:pt>
                <c:pt idx="27">
                  <c:v>23480</c:v>
                </c:pt>
                <c:pt idx="28">
                  <c:v>384</c:v>
                </c:pt>
                <c:pt idx="29">
                  <c:v>8429</c:v>
                </c:pt>
                <c:pt idx="31">
                  <c:v>179</c:v>
                </c:pt>
                <c:pt idx="32">
                  <c:v>78</c:v>
                </c:pt>
                <c:pt idx="33">
                  <c:v>199</c:v>
                </c:pt>
                <c:pt idx="35">
                  <c:v>834</c:v>
                </c:pt>
                <c:pt idx="37">
                  <c:v>2253</c:v>
                </c:pt>
                <c:pt idx="38">
                  <c:v>2808</c:v>
                </c:pt>
                <c:pt idx="41">
                  <c:v>897</c:v>
                </c:pt>
                <c:pt idx="45">
                  <c:v>180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A3-46D8-90E1-E3A0D0D4FF14}"/>
            </c:ext>
          </c:extLst>
        </c:ser>
        <c:ser>
          <c:idx val="3"/>
          <c:order val="3"/>
          <c:tx>
            <c:strRef>
              <c:f>'Delivery Analysis'!$E$89:$E$90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Analysis'!$A$91:$A$143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Analysis'!$E$91:$E$143</c:f>
              <c:numCache>
                <c:formatCode>"₹"\ #,##0</c:formatCode>
                <c:ptCount val="52"/>
                <c:pt idx="0">
                  <c:v>802</c:v>
                </c:pt>
                <c:pt idx="3">
                  <c:v>105</c:v>
                </c:pt>
                <c:pt idx="5">
                  <c:v>458</c:v>
                </c:pt>
                <c:pt idx="6">
                  <c:v>670</c:v>
                </c:pt>
                <c:pt idx="8">
                  <c:v>0</c:v>
                </c:pt>
                <c:pt idx="9">
                  <c:v>1092</c:v>
                </c:pt>
                <c:pt idx="11">
                  <c:v>690</c:v>
                </c:pt>
                <c:pt idx="12">
                  <c:v>100</c:v>
                </c:pt>
                <c:pt idx="13">
                  <c:v>0</c:v>
                </c:pt>
                <c:pt idx="14">
                  <c:v>4735</c:v>
                </c:pt>
                <c:pt idx="15">
                  <c:v>455</c:v>
                </c:pt>
                <c:pt idx="17">
                  <c:v>165</c:v>
                </c:pt>
                <c:pt idx="18">
                  <c:v>275</c:v>
                </c:pt>
                <c:pt idx="20">
                  <c:v>0</c:v>
                </c:pt>
                <c:pt idx="24">
                  <c:v>445</c:v>
                </c:pt>
                <c:pt idx="26">
                  <c:v>5997</c:v>
                </c:pt>
                <c:pt idx="27">
                  <c:v>65875</c:v>
                </c:pt>
                <c:pt idx="28">
                  <c:v>135</c:v>
                </c:pt>
                <c:pt idx="29">
                  <c:v>13009</c:v>
                </c:pt>
                <c:pt idx="30">
                  <c:v>60</c:v>
                </c:pt>
                <c:pt idx="31">
                  <c:v>105</c:v>
                </c:pt>
                <c:pt idx="32">
                  <c:v>305</c:v>
                </c:pt>
                <c:pt idx="33">
                  <c:v>185</c:v>
                </c:pt>
                <c:pt idx="37">
                  <c:v>1277</c:v>
                </c:pt>
                <c:pt idx="38">
                  <c:v>3616</c:v>
                </c:pt>
                <c:pt idx="39">
                  <c:v>145</c:v>
                </c:pt>
                <c:pt idx="40">
                  <c:v>195</c:v>
                </c:pt>
                <c:pt idx="41">
                  <c:v>932</c:v>
                </c:pt>
                <c:pt idx="42">
                  <c:v>0</c:v>
                </c:pt>
                <c:pt idx="5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A3-46D8-90E1-E3A0D0D4FF14}"/>
            </c:ext>
          </c:extLst>
        </c:ser>
        <c:ser>
          <c:idx val="4"/>
          <c:order val="4"/>
          <c:tx>
            <c:strRef>
              <c:f>'Delivery Analysis'!$F$89:$F$90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Analysis'!$A$91:$A$143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Analysis'!$F$91:$F$143</c:f>
              <c:numCache>
                <c:formatCode>"₹"\ #,##0</c:formatCode>
                <c:ptCount val="52"/>
                <c:pt idx="0">
                  <c:v>305</c:v>
                </c:pt>
                <c:pt idx="1">
                  <c:v>240</c:v>
                </c:pt>
                <c:pt idx="2">
                  <c:v>145</c:v>
                </c:pt>
                <c:pt idx="3">
                  <c:v>155</c:v>
                </c:pt>
                <c:pt idx="4">
                  <c:v>150</c:v>
                </c:pt>
                <c:pt idx="5">
                  <c:v>785</c:v>
                </c:pt>
                <c:pt idx="6">
                  <c:v>110</c:v>
                </c:pt>
                <c:pt idx="8">
                  <c:v>0</c:v>
                </c:pt>
                <c:pt idx="9">
                  <c:v>1211</c:v>
                </c:pt>
                <c:pt idx="10">
                  <c:v>70</c:v>
                </c:pt>
                <c:pt idx="11">
                  <c:v>2533</c:v>
                </c:pt>
                <c:pt idx="12">
                  <c:v>20</c:v>
                </c:pt>
                <c:pt idx="14">
                  <c:v>5088</c:v>
                </c:pt>
                <c:pt idx="15">
                  <c:v>485</c:v>
                </c:pt>
                <c:pt idx="17">
                  <c:v>727</c:v>
                </c:pt>
                <c:pt idx="18">
                  <c:v>445</c:v>
                </c:pt>
                <c:pt idx="22">
                  <c:v>210</c:v>
                </c:pt>
                <c:pt idx="23">
                  <c:v>165</c:v>
                </c:pt>
                <c:pt idx="24">
                  <c:v>0</c:v>
                </c:pt>
                <c:pt idx="26">
                  <c:v>5694</c:v>
                </c:pt>
                <c:pt idx="27">
                  <c:v>66316</c:v>
                </c:pt>
                <c:pt idx="28">
                  <c:v>220</c:v>
                </c:pt>
                <c:pt idx="29">
                  <c:v>16583</c:v>
                </c:pt>
                <c:pt idx="31">
                  <c:v>90</c:v>
                </c:pt>
                <c:pt idx="32">
                  <c:v>100</c:v>
                </c:pt>
                <c:pt idx="35">
                  <c:v>165</c:v>
                </c:pt>
                <c:pt idx="36">
                  <c:v>120</c:v>
                </c:pt>
                <c:pt idx="37">
                  <c:v>1525</c:v>
                </c:pt>
                <c:pt idx="38">
                  <c:v>3213</c:v>
                </c:pt>
                <c:pt idx="39">
                  <c:v>145</c:v>
                </c:pt>
                <c:pt idx="41">
                  <c:v>470</c:v>
                </c:pt>
                <c:pt idx="42">
                  <c:v>170</c:v>
                </c:pt>
                <c:pt idx="45">
                  <c:v>495</c:v>
                </c:pt>
                <c:pt idx="46">
                  <c:v>75</c:v>
                </c:pt>
                <c:pt idx="50">
                  <c:v>190</c:v>
                </c:pt>
                <c:pt idx="5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A3-46D8-90E1-E3A0D0D4F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722487"/>
        <c:axId val="25724727"/>
      </c:barChart>
      <c:catAx>
        <c:axId val="25722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4727"/>
        <c:crosses val="autoZero"/>
        <c:auto val="1"/>
        <c:lblAlgn val="ctr"/>
        <c:lblOffset val="100"/>
        <c:noMultiLvlLbl val="0"/>
      </c:catAx>
      <c:valAx>
        <c:axId val="25724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22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84162463563023"/>
          <c:y val="0.90977458960607627"/>
          <c:w val="0.37468848651983017"/>
          <c:h val="7.49248077467934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CapstoneTransactionData(AutoRecovered).xlsx]Order level analysis!PivotTable1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</a:t>
            </a:r>
            <a:r>
              <a:rPr lang="en-IN" baseline="0"/>
              <a:t> Vs AREA</a:t>
            </a:r>
            <a:endParaRPr lang="en-IN"/>
          </a:p>
        </c:rich>
      </c:tx>
      <c:layout>
        <c:manualLayout>
          <c:xMode val="edge"/>
          <c:yMode val="edge"/>
          <c:x val="0.42593724208032263"/>
          <c:y val="3.1554389034703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787281399556173E-2"/>
          <c:y val="8.60975989112472E-2"/>
          <c:w val="0.92920544210734135"/>
          <c:h val="0.59861068070505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'Order level analysis'!$B$61:$B$62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analysis'!$B$63:$B$115</c:f>
              <c:numCache>
                <c:formatCode>General</c:formatCode>
                <c:ptCount val="52"/>
                <c:pt idx="1">
                  <c:v>2</c:v>
                </c:pt>
                <c:pt idx="3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9">
                  <c:v>8</c:v>
                </c:pt>
                <c:pt idx="11">
                  <c:v>11</c:v>
                </c:pt>
                <c:pt idx="12">
                  <c:v>2</c:v>
                </c:pt>
                <c:pt idx="14">
                  <c:v>90</c:v>
                </c:pt>
                <c:pt idx="15">
                  <c:v>7</c:v>
                </c:pt>
                <c:pt idx="17">
                  <c:v>3</c:v>
                </c:pt>
                <c:pt idx="18">
                  <c:v>4</c:v>
                </c:pt>
                <c:pt idx="22">
                  <c:v>1</c:v>
                </c:pt>
                <c:pt idx="24">
                  <c:v>2</c:v>
                </c:pt>
                <c:pt idx="26">
                  <c:v>53</c:v>
                </c:pt>
                <c:pt idx="27">
                  <c:v>1072</c:v>
                </c:pt>
                <c:pt idx="29">
                  <c:v>264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5</c:v>
                </c:pt>
                <c:pt idx="38">
                  <c:v>55</c:v>
                </c:pt>
                <c:pt idx="41">
                  <c:v>12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0-4B99-86EA-F100F1FE8846}"/>
            </c:ext>
          </c:extLst>
        </c:ser>
        <c:ser>
          <c:idx val="1"/>
          <c:order val="1"/>
          <c:tx>
            <c:strRef>
              <c:f>'Order level analysis'!$C$61:$C$62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analysis'!$C$63:$C$115</c:f>
              <c:numCache>
                <c:formatCode>General</c:formatCode>
                <c:ptCount val="52"/>
                <c:pt idx="5">
                  <c:v>1</c:v>
                </c:pt>
                <c:pt idx="6">
                  <c:v>9</c:v>
                </c:pt>
                <c:pt idx="9">
                  <c:v>8</c:v>
                </c:pt>
                <c:pt idx="11">
                  <c:v>5</c:v>
                </c:pt>
                <c:pt idx="14">
                  <c:v>45</c:v>
                </c:pt>
                <c:pt idx="15">
                  <c:v>7</c:v>
                </c:pt>
                <c:pt idx="17">
                  <c:v>4</c:v>
                </c:pt>
                <c:pt idx="18">
                  <c:v>4</c:v>
                </c:pt>
                <c:pt idx="22">
                  <c:v>2</c:v>
                </c:pt>
                <c:pt idx="26">
                  <c:v>70</c:v>
                </c:pt>
                <c:pt idx="27">
                  <c:v>1186</c:v>
                </c:pt>
                <c:pt idx="29">
                  <c:v>253</c:v>
                </c:pt>
                <c:pt idx="32">
                  <c:v>1</c:v>
                </c:pt>
                <c:pt idx="33">
                  <c:v>1</c:v>
                </c:pt>
                <c:pt idx="35">
                  <c:v>1</c:v>
                </c:pt>
                <c:pt idx="37">
                  <c:v>15</c:v>
                </c:pt>
                <c:pt idx="38">
                  <c:v>46</c:v>
                </c:pt>
                <c:pt idx="39">
                  <c:v>1</c:v>
                </c:pt>
                <c:pt idx="41">
                  <c:v>3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70-4B99-86EA-F100F1FE8846}"/>
            </c:ext>
          </c:extLst>
        </c:ser>
        <c:ser>
          <c:idx val="2"/>
          <c:order val="2"/>
          <c:tx>
            <c:strRef>
              <c:f>'Order level analysis'!$D$61:$D$62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analysis'!$D$63:$D$115</c:f>
              <c:numCache>
                <c:formatCode>General</c:formatCode>
                <c:ptCount val="52"/>
                <c:pt idx="0">
                  <c:v>3</c:v>
                </c:pt>
                <c:pt idx="3">
                  <c:v>1</c:v>
                </c:pt>
                <c:pt idx="5">
                  <c:v>4</c:v>
                </c:pt>
                <c:pt idx="6">
                  <c:v>6</c:v>
                </c:pt>
                <c:pt idx="8">
                  <c:v>1</c:v>
                </c:pt>
                <c:pt idx="9">
                  <c:v>10</c:v>
                </c:pt>
                <c:pt idx="10">
                  <c:v>1</c:v>
                </c:pt>
                <c:pt idx="11">
                  <c:v>8</c:v>
                </c:pt>
                <c:pt idx="12">
                  <c:v>1</c:v>
                </c:pt>
                <c:pt idx="14">
                  <c:v>49</c:v>
                </c:pt>
                <c:pt idx="15">
                  <c:v>5</c:v>
                </c:pt>
                <c:pt idx="17">
                  <c:v>6</c:v>
                </c:pt>
                <c:pt idx="18">
                  <c:v>3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88</c:v>
                </c:pt>
                <c:pt idx="27">
                  <c:v>1573</c:v>
                </c:pt>
                <c:pt idx="29">
                  <c:v>351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7">
                  <c:v>11</c:v>
                </c:pt>
                <c:pt idx="38">
                  <c:v>51</c:v>
                </c:pt>
                <c:pt idx="41">
                  <c:v>5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70-4B99-86EA-F100F1FE8846}"/>
            </c:ext>
          </c:extLst>
        </c:ser>
        <c:ser>
          <c:idx val="3"/>
          <c:order val="3"/>
          <c:tx>
            <c:strRef>
              <c:f>'Order level analysis'!$E$61:$E$62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analysis'!$E$63:$E$115</c:f>
              <c:numCache>
                <c:formatCode>General</c:formatCode>
                <c:ptCount val="52"/>
                <c:pt idx="0">
                  <c:v>5</c:v>
                </c:pt>
                <c:pt idx="1">
                  <c:v>1</c:v>
                </c:pt>
                <c:pt idx="5">
                  <c:v>9</c:v>
                </c:pt>
                <c:pt idx="6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15</c:v>
                </c:pt>
                <c:pt idx="14">
                  <c:v>58</c:v>
                </c:pt>
                <c:pt idx="15">
                  <c:v>5</c:v>
                </c:pt>
                <c:pt idx="17">
                  <c:v>4</c:v>
                </c:pt>
                <c:pt idx="18">
                  <c:v>3</c:v>
                </c:pt>
                <c:pt idx="22">
                  <c:v>2</c:v>
                </c:pt>
                <c:pt idx="24">
                  <c:v>2</c:v>
                </c:pt>
                <c:pt idx="26">
                  <c:v>86</c:v>
                </c:pt>
                <c:pt idx="27">
                  <c:v>1794</c:v>
                </c:pt>
                <c:pt idx="28">
                  <c:v>3</c:v>
                </c:pt>
                <c:pt idx="29">
                  <c:v>374</c:v>
                </c:pt>
                <c:pt idx="31">
                  <c:v>1</c:v>
                </c:pt>
                <c:pt idx="32">
                  <c:v>1</c:v>
                </c:pt>
                <c:pt idx="37">
                  <c:v>35</c:v>
                </c:pt>
                <c:pt idx="38">
                  <c:v>49</c:v>
                </c:pt>
                <c:pt idx="41">
                  <c:v>8</c:v>
                </c:pt>
                <c:pt idx="45">
                  <c:v>1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70-4B99-86EA-F100F1FE8846}"/>
            </c:ext>
          </c:extLst>
        </c:ser>
        <c:ser>
          <c:idx val="4"/>
          <c:order val="4"/>
          <c:tx>
            <c:strRef>
              <c:f>'Order level analysis'!$F$61:$F$62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analysis'!$F$63:$F$115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  <c:pt idx="6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9</c:v>
                </c:pt>
                <c:pt idx="12">
                  <c:v>2</c:v>
                </c:pt>
                <c:pt idx="14">
                  <c:v>50</c:v>
                </c:pt>
                <c:pt idx="15">
                  <c:v>13</c:v>
                </c:pt>
                <c:pt idx="17">
                  <c:v>9</c:v>
                </c:pt>
                <c:pt idx="18">
                  <c:v>6</c:v>
                </c:pt>
                <c:pt idx="24">
                  <c:v>2</c:v>
                </c:pt>
                <c:pt idx="26">
                  <c:v>68</c:v>
                </c:pt>
                <c:pt idx="27">
                  <c:v>1768</c:v>
                </c:pt>
                <c:pt idx="28">
                  <c:v>2</c:v>
                </c:pt>
                <c:pt idx="29">
                  <c:v>354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33</c:v>
                </c:pt>
                <c:pt idx="38">
                  <c:v>78</c:v>
                </c:pt>
                <c:pt idx="39">
                  <c:v>2</c:v>
                </c:pt>
                <c:pt idx="40">
                  <c:v>1</c:v>
                </c:pt>
                <c:pt idx="41">
                  <c:v>7</c:v>
                </c:pt>
                <c:pt idx="42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3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70-4B99-86EA-F100F1FE8846}"/>
            </c:ext>
          </c:extLst>
        </c:ser>
        <c:ser>
          <c:idx val="5"/>
          <c:order val="5"/>
          <c:tx>
            <c:strRef>
              <c:f>'Order level analysis'!$G$61:$G$62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analysis'!$G$63:$G$115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5">
                  <c:v>6</c:v>
                </c:pt>
                <c:pt idx="6">
                  <c:v>2</c:v>
                </c:pt>
                <c:pt idx="9">
                  <c:v>22</c:v>
                </c:pt>
                <c:pt idx="10">
                  <c:v>1</c:v>
                </c:pt>
                <c:pt idx="11">
                  <c:v>19</c:v>
                </c:pt>
                <c:pt idx="14">
                  <c:v>65</c:v>
                </c:pt>
                <c:pt idx="15">
                  <c:v>6</c:v>
                </c:pt>
                <c:pt idx="17">
                  <c:v>2</c:v>
                </c:pt>
                <c:pt idx="18">
                  <c:v>1</c:v>
                </c:pt>
                <c:pt idx="21">
                  <c:v>1</c:v>
                </c:pt>
                <c:pt idx="22">
                  <c:v>1</c:v>
                </c:pt>
                <c:pt idx="26">
                  <c:v>67</c:v>
                </c:pt>
                <c:pt idx="27">
                  <c:v>1855</c:v>
                </c:pt>
                <c:pt idx="28">
                  <c:v>1</c:v>
                </c:pt>
                <c:pt idx="29">
                  <c:v>438</c:v>
                </c:pt>
                <c:pt idx="33">
                  <c:v>1</c:v>
                </c:pt>
                <c:pt idx="34">
                  <c:v>1</c:v>
                </c:pt>
                <c:pt idx="37">
                  <c:v>21</c:v>
                </c:pt>
                <c:pt idx="38">
                  <c:v>100</c:v>
                </c:pt>
                <c:pt idx="41">
                  <c:v>23</c:v>
                </c:pt>
                <c:pt idx="45">
                  <c:v>4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70-4B99-86EA-F100F1FE8846}"/>
            </c:ext>
          </c:extLst>
        </c:ser>
        <c:ser>
          <c:idx val="6"/>
          <c:order val="6"/>
          <c:tx>
            <c:strRef>
              <c:f>'Order level analysis'!$H$61:$H$62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analysis'!$H$63:$H$115</c:f>
              <c:numCache>
                <c:formatCode>General</c:formatCode>
                <c:ptCount val="52"/>
                <c:pt idx="2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22</c:v>
                </c:pt>
                <c:pt idx="10">
                  <c:v>1</c:v>
                </c:pt>
                <c:pt idx="11">
                  <c:v>14</c:v>
                </c:pt>
                <c:pt idx="12">
                  <c:v>2</c:v>
                </c:pt>
                <c:pt idx="13">
                  <c:v>1</c:v>
                </c:pt>
                <c:pt idx="14">
                  <c:v>65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20">
                  <c:v>1</c:v>
                </c:pt>
                <c:pt idx="23">
                  <c:v>1</c:v>
                </c:pt>
                <c:pt idx="26">
                  <c:v>84</c:v>
                </c:pt>
                <c:pt idx="27">
                  <c:v>1882</c:v>
                </c:pt>
                <c:pt idx="28">
                  <c:v>2</c:v>
                </c:pt>
                <c:pt idx="29">
                  <c:v>467</c:v>
                </c:pt>
                <c:pt idx="30">
                  <c:v>1</c:v>
                </c:pt>
                <c:pt idx="35">
                  <c:v>3</c:v>
                </c:pt>
                <c:pt idx="37">
                  <c:v>15</c:v>
                </c:pt>
                <c:pt idx="38">
                  <c:v>57</c:v>
                </c:pt>
                <c:pt idx="39">
                  <c:v>1</c:v>
                </c:pt>
                <c:pt idx="41">
                  <c:v>7</c:v>
                </c:pt>
                <c:pt idx="45">
                  <c:v>4</c:v>
                </c:pt>
                <c:pt idx="48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70-4B99-86EA-F100F1FE8846}"/>
            </c:ext>
          </c:extLst>
        </c:ser>
        <c:ser>
          <c:idx val="7"/>
          <c:order val="7"/>
          <c:tx>
            <c:strRef>
              <c:f>'Order level analysis'!$I$61:$I$62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analysis'!$I$63:$I$115</c:f>
              <c:numCache>
                <c:formatCode>General</c:formatCode>
                <c:ptCount val="52"/>
                <c:pt idx="0">
                  <c:v>1</c:v>
                </c:pt>
                <c:pt idx="3">
                  <c:v>1</c:v>
                </c:pt>
                <c:pt idx="5">
                  <c:v>7</c:v>
                </c:pt>
                <c:pt idx="6">
                  <c:v>4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  <c:pt idx="12">
                  <c:v>1</c:v>
                </c:pt>
                <c:pt idx="14">
                  <c:v>79</c:v>
                </c:pt>
                <c:pt idx="15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3">
                  <c:v>1</c:v>
                </c:pt>
                <c:pt idx="26">
                  <c:v>254</c:v>
                </c:pt>
                <c:pt idx="27">
                  <c:v>1921</c:v>
                </c:pt>
                <c:pt idx="29">
                  <c:v>528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8</c:v>
                </c:pt>
                <c:pt idx="38">
                  <c:v>54</c:v>
                </c:pt>
                <c:pt idx="41">
                  <c:v>10</c:v>
                </c:pt>
                <c:pt idx="43">
                  <c:v>1</c:v>
                </c:pt>
                <c:pt idx="5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B70-4B99-86EA-F100F1FE8846}"/>
            </c:ext>
          </c:extLst>
        </c:ser>
        <c:ser>
          <c:idx val="8"/>
          <c:order val="8"/>
          <c:tx>
            <c:strRef>
              <c:f>'Order level analysis'!$J$61:$J$62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analysis'!$A$63:$A$115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analysis'!$J$63:$J$115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6">
                  <c:v>1</c:v>
                </c:pt>
                <c:pt idx="8">
                  <c:v>1</c:v>
                </c:pt>
                <c:pt idx="9">
                  <c:v>22</c:v>
                </c:pt>
                <c:pt idx="10">
                  <c:v>2</c:v>
                </c:pt>
                <c:pt idx="11">
                  <c:v>11</c:v>
                </c:pt>
                <c:pt idx="12">
                  <c:v>3</c:v>
                </c:pt>
                <c:pt idx="14">
                  <c:v>50</c:v>
                </c:pt>
                <c:pt idx="15">
                  <c:v>2</c:v>
                </c:pt>
                <c:pt idx="17">
                  <c:v>3</c:v>
                </c:pt>
                <c:pt idx="18">
                  <c:v>5</c:v>
                </c:pt>
                <c:pt idx="22">
                  <c:v>1</c:v>
                </c:pt>
                <c:pt idx="24">
                  <c:v>1</c:v>
                </c:pt>
                <c:pt idx="26">
                  <c:v>539</c:v>
                </c:pt>
                <c:pt idx="27">
                  <c:v>2606</c:v>
                </c:pt>
                <c:pt idx="29">
                  <c:v>917</c:v>
                </c:pt>
                <c:pt idx="35">
                  <c:v>1</c:v>
                </c:pt>
                <c:pt idx="37">
                  <c:v>17</c:v>
                </c:pt>
                <c:pt idx="38">
                  <c:v>28</c:v>
                </c:pt>
                <c:pt idx="41">
                  <c:v>5</c:v>
                </c:pt>
                <c:pt idx="42">
                  <c:v>1</c:v>
                </c:pt>
                <c:pt idx="45">
                  <c:v>4</c:v>
                </c:pt>
                <c:pt idx="46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70-4B99-86EA-F100F1FE8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14386768"/>
        <c:axId val="1014388688"/>
      </c:barChart>
      <c:catAx>
        <c:axId val="101438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388688"/>
        <c:crosses val="autoZero"/>
        <c:auto val="1"/>
        <c:lblAlgn val="ctr"/>
        <c:lblOffset val="100"/>
        <c:noMultiLvlLbl val="0"/>
      </c:catAx>
      <c:valAx>
        <c:axId val="101438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38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04626424635171E-2"/>
          <c:y val="0.90077981918926797"/>
          <c:w val="0.91947099719937564"/>
          <c:h val="7.7542334985904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CapstoneTransactionData(AutoRecovered).xlsx]Order level analysis!PivotTable3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Delivery</a:t>
            </a:r>
            <a:r>
              <a:rPr lang="en-IN" baseline="0"/>
              <a:t> charge % at slot level</a:t>
            </a:r>
            <a:endParaRPr lang="en-IN"/>
          </a:p>
        </c:rich>
      </c:tx>
      <c:layout>
        <c:manualLayout>
          <c:xMode val="edge"/>
          <c:yMode val="edge"/>
          <c:x val="0.38460422160087898"/>
          <c:y val="4.3395868791131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168237430504543E-2"/>
          <c:y val="0.11259573848676464"/>
          <c:w val="0.93157497590021354"/>
          <c:h val="0.613657283169525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 level analysis'!$B$119:$B$120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analysis'!$A$121:$A$130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analysis'!$B$121:$B$130</c:f>
              <c:numCache>
                <c:formatCode>0.00%</c:formatCode>
                <c:ptCount val="9"/>
                <c:pt idx="0">
                  <c:v>9.3279371921598297E-2</c:v>
                </c:pt>
                <c:pt idx="1">
                  <c:v>7.7695190902738076E-2</c:v>
                </c:pt>
                <c:pt idx="2">
                  <c:v>7.5298605045404504E-2</c:v>
                </c:pt>
                <c:pt idx="3">
                  <c:v>7.8114113492401591E-2</c:v>
                </c:pt>
                <c:pt idx="4">
                  <c:v>4.8922668723083054E-2</c:v>
                </c:pt>
                <c:pt idx="5">
                  <c:v>5.164321046264108E-2</c:v>
                </c:pt>
                <c:pt idx="6">
                  <c:v>4.3337681331277918E-2</c:v>
                </c:pt>
                <c:pt idx="7">
                  <c:v>2.5903019935522072E-2</c:v>
                </c:pt>
                <c:pt idx="8">
                  <c:v>1.733634462754776E-2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19-409A-90B1-F4310C3B3CBD}"/>
            </c:ext>
          </c:extLst>
        </c:ser>
        <c:ser>
          <c:idx val="1"/>
          <c:order val="1"/>
          <c:tx>
            <c:strRef>
              <c:f>'Order level analysis'!$C$119:$C$120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analysis'!$A$121:$A$130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analysis'!$C$121:$C$130</c:f>
              <c:numCache>
                <c:formatCode>0.00%</c:formatCode>
                <c:ptCount val="9"/>
                <c:pt idx="0">
                  <c:v>0.10220631968505424</c:v>
                </c:pt>
                <c:pt idx="1">
                  <c:v>8.688846793486478E-2</c:v>
                </c:pt>
                <c:pt idx="2">
                  <c:v>8.3493957472846866E-2</c:v>
                </c:pt>
                <c:pt idx="3">
                  <c:v>7.9930346189832621E-2</c:v>
                </c:pt>
                <c:pt idx="4">
                  <c:v>5.6391986738316122E-2</c:v>
                </c:pt>
                <c:pt idx="5">
                  <c:v>5.3805064403799993E-2</c:v>
                </c:pt>
                <c:pt idx="6">
                  <c:v>5.1399101115143765E-2</c:v>
                </c:pt>
                <c:pt idx="7">
                  <c:v>2.2203074208987407E-2</c:v>
                </c:pt>
                <c:pt idx="8">
                  <c:v>1.7050889786261438E-2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19-409A-90B1-F4310C3B3CBD}"/>
            </c:ext>
          </c:extLst>
        </c:ser>
        <c:ser>
          <c:idx val="2"/>
          <c:order val="2"/>
          <c:tx>
            <c:strRef>
              <c:f>'Order level analysis'!$D$119:$D$120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analysis'!$A$121:$A$130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analysis'!$D$121:$D$130</c:f>
              <c:numCache>
                <c:formatCode>0.00%</c:formatCode>
                <c:ptCount val="9"/>
                <c:pt idx="0">
                  <c:v>0.15912886632373571</c:v>
                </c:pt>
                <c:pt idx="1">
                  <c:v>0.16954260237780713</c:v>
                </c:pt>
                <c:pt idx="2">
                  <c:v>0.15917784929261036</c:v>
                </c:pt>
                <c:pt idx="3">
                  <c:v>0.15607065662964895</c:v>
                </c:pt>
                <c:pt idx="4">
                  <c:v>4.4204322200392929E-2</c:v>
                </c:pt>
                <c:pt idx="5">
                  <c:v>0.12678239305641661</c:v>
                </c:pt>
                <c:pt idx="6">
                  <c:v>0.1291656882755631</c:v>
                </c:pt>
                <c:pt idx="7">
                  <c:v>7.7348765139297351E-2</c:v>
                </c:pt>
                <c:pt idx="8">
                  <c:v>5.585861360752456E-2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19-409A-90B1-F4310C3B3CBD}"/>
            </c:ext>
          </c:extLst>
        </c:ser>
        <c:ser>
          <c:idx val="3"/>
          <c:order val="3"/>
          <c:tx>
            <c:strRef>
              <c:f>'Order level analysis'!$E$119:$E$120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analysis'!$A$121:$A$130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analysis'!$E$121:$E$130</c:f>
              <c:numCache>
                <c:formatCode>0.00%</c:formatCode>
                <c:ptCount val="9"/>
                <c:pt idx="0">
                  <c:v>0.10821960411254619</c:v>
                </c:pt>
                <c:pt idx="1">
                  <c:v>0.10100418977829796</c:v>
                </c:pt>
                <c:pt idx="2">
                  <c:v>8.5130637595324826E-2</c:v>
                </c:pt>
                <c:pt idx="3">
                  <c:v>7.9106709224520955E-2</c:v>
                </c:pt>
                <c:pt idx="4">
                  <c:v>4.9239384309759708E-2</c:v>
                </c:pt>
                <c:pt idx="5">
                  <c:v>4.7312161248799979E-2</c:v>
                </c:pt>
                <c:pt idx="6">
                  <c:v>5.0574893960107968E-2</c:v>
                </c:pt>
                <c:pt idx="7">
                  <c:v>2.7805525893776384E-2</c:v>
                </c:pt>
                <c:pt idx="8">
                  <c:v>1.8872996494214894E-2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19-409A-90B1-F4310C3B3CBD}"/>
            </c:ext>
          </c:extLst>
        </c:ser>
        <c:ser>
          <c:idx val="4"/>
          <c:order val="4"/>
          <c:tx>
            <c:strRef>
              <c:f>'Order level analysis'!$F$119:$F$120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analysis'!$A$121:$A$130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analysis'!$F$121:$F$130</c:f>
              <c:numCache>
                <c:formatCode>0.00%</c:formatCode>
                <c:ptCount val="9"/>
                <c:pt idx="0">
                  <c:v>0.10817578952249926</c:v>
                </c:pt>
                <c:pt idx="1">
                  <c:v>0.10040261294182323</c:v>
                </c:pt>
                <c:pt idx="2">
                  <c:v>8.8928537890881773E-2</c:v>
                </c:pt>
                <c:pt idx="3">
                  <c:v>9.443532202152892E-2</c:v>
                </c:pt>
                <c:pt idx="4">
                  <c:v>6.5003876970793489E-2</c:v>
                </c:pt>
                <c:pt idx="5">
                  <c:v>6.3737914202572049E-2</c:v>
                </c:pt>
                <c:pt idx="6">
                  <c:v>6.686911933091054E-2</c:v>
                </c:pt>
                <c:pt idx="7">
                  <c:v>2.8327008854270686E-2</c:v>
                </c:pt>
                <c:pt idx="8">
                  <c:v>2.1728041244339222E-2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19-409A-90B1-F4310C3B3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6017040"/>
        <c:axId val="1016019600"/>
      </c:barChart>
      <c:catAx>
        <c:axId val="101601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019600"/>
        <c:crosses val="autoZero"/>
        <c:auto val="1"/>
        <c:lblAlgn val="ctr"/>
        <c:lblOffset val="100"/>
        <c:noMultiLvlLbl val="0"/>
      </c:catAx>
      <c:valAx>
        <c:axId val="101601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01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92968924287176"/>
          <c:y val="0.81126144201163797"/>
          <c:w val="0.31614062151425648"/>
          <c:h val="0.15522838486803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CapstoneTransactionData(AutoRecovered).xlsx]Order level analysis!PivotTable4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Discount</a:t>
            </a:r>
            <a:r>
              <a:rPr lang="en-IN" baseline="0"/>
              <a:t> % as slot and month level</a:t>
            </a:r>
            <a:endParaRPr lang="en-IN"/>
          </a:p>
        </c:rich>
      </c:tx>
      <c:layout>
        <c:manualLayout>
          <c:xMode val="edge"/>
          <c:yMode val="edge"/>
          <c:x val="0.36239642742669143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389319565228428E-2"/>
          <c:y val="0.26937117235345576"/>
          <c:w val="0.93192240718459518"/>
          <c:h val="0.55480570137066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 level analysis'!$B$135:$B$136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analysis'!$A$137:$A$146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analysis'!$B$137:$B$146</c:f>
              <c:numCache>
                <c:formatCode>0.00%</c:formatCode>
                <c:ptCount val="9"/>
                <c:pt idx="0">
                  <c:v>1.038464396954198E-2</c:v>
                </c:pt>
                <c:pt idx="1">
                  <c:v>3.6592338479130931E-3</c:v>
                </c:pt>
                <c:pt idx="2">
                  <c:v>8.8689962425639469E-3</c:v>
                </c:pt>
                <c:pt idx="3">
                  <c:v>1.024799837560865E-2</c:v>
                </c:pt>
                <c:pt idx="4">
                  <c:v>4.7834554330564577E-2</c:v>
                </c:pt>
                <c:pt idx="5">
                  <c:v>2.3530222514893031E-2</c:v>
                </c:pt>
                <c:pt idx="6">
                  <c:v>4.8405075299418947E-2</c:v>
                </c:pt>
                <c:pt idx="7">
                  <c:v>0.21498782814658859</c:v>
                </c:pt>
                <c:pt idx="8">
                  <c:v>0.10463223778429791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D-44E0-BFCC-6870775F9529}"/>
            </c:ext>
          </c:extLst>
        </c:ser>
        <c:ser>
          <c:idx val="1"/>
          <c:order val="1"/>
          <c:tx>
            <c:strRef>
              <c:f>'Order level analysis'!$C$135:$C$136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analysis'!$A$137:$A$146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analysis'!$C$137:$C$146</c:f>
              <c:numCache>
                <c:formatCode>0.00%</c:formatCode>
                <c:ptCount val="9"/>
                <c:pt idx="0">
                  <c:v>1.2339152025527978E-2</c:v>
                </c:pt>
                <c:pt idx="1">
                  <c:v>4.2866163300516709E-3</c:v>
                </c:pt>
                <c:pt idx="2">
                  <c:v>6.0042833103870277E-3</c:v>
                </c:pt>
                <c:pt idx="3">
                  <c:v>6.1025054579478119E-3</c:v>
                </c:pt>
                <c:pt idx="4">
                  <c:v>4.5380357196125473E-2</c:v>
                </c:pt>
                <c:pt idx="5">
                  <c:v>1.8636532675208765E-2</c:v>
                </c:pt>
                <c:pt idx="6">
                  <c:v>5.9001071891983378E-2</c:v>
                </c:pt>
                <c:pt idx="7">
                  <c:v>0.20595321713847009</c:v>
                </c:pt>
                <c:pt idx="8">
                  <c:v>0.11458417005615475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0D-44E0-BFCC-6870775F9529}"/>
            </c:ext>
          </c:extLst>
        </c:ser>
        <c:ser>
          <c:idx val="2"/>
          <c:order val="2"/>
          <c:tx>
            <c:strRef>
              <c:f>'Order level analysis'!$D$135:$D$136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analysis'!$A$137:$A$146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analysis'!$D$137:$D$146</c:f>
              <c:numCache>
                <c:formatCode>0.00%</c:formatCode>
                <c:ptCount val="9"/>
                <c:pt idx="0">
                  <c:v>7.2371790589440396E-3</c:v>
                </c:pt>
                <c:pt idx="1">
                  <c:v>5.8825957727873185E-3</c:v>
                </c:pt>
                <c:pt idx="2">
                  <c:v>6.3148946505555891E-3</c:v>
                </c:pt>
                <c:pt idx="3">
                  <c:v>5.8632083674939753E-3</c:v>
                </c:pt>
                <c:pt idx="4">
                  <c:v>3.388998035363458E-2</c:v>
                </c:pt>
                <c:pt idx="5">
                  <c:v>1.9322174002893159E-2</c:v>
                </c:pt>
                <c:pt idx="6">
                  <c:v>3.2892003684771416E-2</c:v>
                </c:pt>
                <c:pt idx="7">
                  <c:v>0.12772349239477596</c:v>
                </c:pt>
                <c:pt idx="8">
                  <c:v>5.0952997658385984E-2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0D-44E0-BFCC-6870775F9529}"/>
            </c:ext>
          </c:extLst>
        </c:ser>
        <c:ser>
          <c:idx val="3"/>
          <c:order val="3"/>
          <c:tx>
            <c:strRef>
              <c:f>'Order level analysis'!$E$135:$E$136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analysis'!$A$137:$A$146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analysis'!$E$137:$E$146</c:f>
              <c:numCache>
                <c:formatCode>0.00%</c:formatCode>
                <c:ptCount val="9"/>
                <c:pt idx="0">
                  <c:v>9.266034905418755E-3</c:v>
                </c:pt>
                <c:pt idx="1">
                  <c:v>1.1331060336200023E-2</c:v>
                </c:pt>
                <c:pt idx="2">
                  <c:v>5.6408710920097483E-3</c:v>
                </c:pt>
                <c:pt idx="3">
                  <c:v>6.7919366297996882E-3</c:v>
                </c:pt>
                <c:pt idx="4">
                  <c:v>4.1480276535176899E-2</c:v>
                </c:pt>
                <c:pt idx="5">
                  <c:v>1.6961775734328655E-2</c:v>
                </c:pt>
                <c:pt idx="6">
                  <c:v>4.6394643670908266E-2</c:v>
                </c:pt>
                <c:pt idx="7">
                  <c:v>0.20863904102511108</c:v>
                </c:pt>
                <c:pt idx="8">
                  <c:v>0.10957258543251083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0D-44E0-BFCC-6870775F9529}"/>
            </c:ext>
          </c:extLst>
        </c:ser>
        <c:ser>
          <c:idx val="4"/>
          <c:order val="4"/>
          <c:tx>
            <c:strRef>
              <c:f>'Order level analysis'!$F$135:$F$136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analysis'!$A$137:$A$146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analysis'!$F$137:$F$146</c:f>
              <c:numCache>
                <c:formatCode>0.00%</c:formatCode>
                <c:ptCount val="9"/>
                <c:pt idx="0">
                  <c:v>9.9782040778469954E-3</c:v>
                </c:pt>
                <c:pt idx="1">
                  <c:v>7.9714128642111044E-3</c:v>
                </c:pt>
                <c:pt idx="2">
                  <c:v>5.8749647854258614E-3</c:v>
                </c:pt>
                <c:pt idx="3">
                  <c:v>8.9712513357833555E-3</c:v>
                </c:pt>
                <c:pt idx="4">
                  <c:v>5.0708316410048124E-2</c:v>
                </c:pt>
                <c:pt idx="5">
                  <c:v>1.8856880966974229E-2</c:v>
                </c:pt>
                <c:pt idx="6">
                  <c:v>6.7356997062776924E-2</c:v>
                </c:pt>
                <c:pt idx="7">
                  <c:v>0.2211237600692364</c:v>
                </c:pt>
                <c:pt idx="8">
                  <c:v>9.7600959460459255E-2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0D-44E0-BFCC-6870775F9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4387088"/>
        <c:axId val="1014387408"/>
      </c:barChart>
      <c:catAx>
        <c:axId val="101438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387408"/>
        <c:crosses val="autoZero"/>
        <c:auto val="1"/>
        <c:lblAlgn val="ctr"/>
        <c:lblOffset val="100"/>
        <c:noMultiLvlLbl val="0"/>
      </c:catAx>
      <c:valAx>
        <c:axId val="101438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3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3499518092155136E-3"/>
          <c:y val="0.11934966462525518"/>
          <c:w val="0.29904280222016127"/>
          <c:h val="0.122243729950422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CapstoneTransactionData(AutoRecovered).xlsx]Completion rate analysis!PivotTable6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Completion</a:t>
            </a:r>
            <a:r>
              <a:rPr lang="en-IN" baseline="0"/>
              <a:t> rate at slot vs day of the week</a:t>
            </a:r>
            <a:endParaRPr lang="en-IN"/>
          </a:p>
        </c:rich>
      </c:tx>
      <c:layout>
        <c:manualLayout>
          <c:xMode val="edge"/>
          <c:yMode val="edge"/>
          <c:x val="0.35169804861348852"/>
          <c:y val="3.76381774063089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141555948917239E-2"/>
          <c:y val="0.13716354363260538"/>
          <c:w val="0.9169092623112034"/>
          <c:h val="0.66166925047182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analysis'!$B$4:$B$5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'Completion rate analysis'!$A$6:$A$13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'Completion rate analysis'!$B$6:$B$13</c:f>
              <c:numCache>
                <c:formatCode>0.00%</c:formatCode>
                <c:ptCount val="7"/>
                <c:pt idx="0">
                  <c:v>3.3694080532795864E-2</c:v>
                </c:pt>
                <c:pt idx="1">
                  <c:v>3.671734653638873E-2</c:v>
                </c:pt>
                <c:pt idx="2">
                  <c:v>3.5315252157910877E-2</c:v>
                </c:pt>
                <c:pt idx="3">
                  <c:v>3.7944179117556848E-2</c:v>
                </c:pt>
                <c:pt idx="4">
                  <c:v>3.96091661919993E-2</c:v>
                </c:pt>
                <c:pt idx="5">
                  <c:v>4.2369539499627566E-2</c:v>
                </c:pt>
                <c:pt idx="6">
                  <c:v>3.3913157779433031E-2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A-438F-8252-394489CE64C7}"/>
            </c:ext>
          </c:extLst>
        </c:ser>
        <c:ser>
          <c:idx val="1"/>
          <c:order val="1"/>
          <c:tx>
            <c:strRef>
              <c:f>'Completion rate analysis'!$C$4:$C$5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'Completion rate analysis'!$A$6:$A$13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'Completion rate analysis'!$C$6:$C$13</c:f>
              <c:numCache>
                <c:formatCode>0.00%</c:formatCode>
                <c:ptCount val="7"/>
                <c:pt idx="0">
                  <c:v>2.8699119309468519E-2</c:v>
                </c:pt>
                <c:pt idx="1">
                  <c:v>2.7998072120229592E-2</c:v>
                </c:pt>
                <c:pt idx="2">
                  <c:v>2.9312535600052578E-2</c:v>
                </c:pt>
                <c:pt idx="3">
                  <c:v>3.0714629978530431E-2</c:v>
                </c:pt>
                <c:pt idx="4">
                  <c:v>3.119659992113219E-2</c:v>
                </c:pt>
                <c:pt idx="5">
                  <c:v>3.0101213687946368E-2</c:v>
                </c:pt>
                <c:pt idx="6">
                  <c:v>2.843622661350392E-2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AA-438F-8252-394489CE64C7}"/>
            </c:ext>
          </c:extLst>
        </c:ser>
        <c:ser>
          <c:idx val="2"/>
          <c:order val="2"/>
          <c:tx>
            <c:strRef>
              <c:f>'Completion rate analysis'!$D$4:$D$5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'Completion rate analysis'!$A$6:$A$13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'Completion rate analysis'!$D$6:$D$13</c:f>
              <c:numCache>
                <c:formatCode>0.00%</c:formatCode>
                <c:ptCount val="7"/>
                <c:pt idx="0">
                  <c:v>8.2811199228848085E-3</c:v>
                </c:pt>
                <c:pt idx="1">
                  <c:v>9.0259825614511669E-3</c:v>
                </c:pt>
                <c:pt idx="2">
                  <c:v>9.0259825614511669E-3</c:v>
                </c:pt>
                <c:pt idx="3">
                  <c:v>1.0822415983875915E-2</c:v>
                </c:pt>
                <c:pt idx="4">
                  <c:v>1.1085308679840512E-2</c:v>
                </c:pt>
                <c:pt idx="5">
                  <c:v>1.1917802217061737E-2</c:v>
                </c:pt>
                <c:pt idx="6">
                  <c:v>9.4641370547254959E-3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AA-438F-8252-394489CE64C7}"/>
            </c:ext>
          </c:extLst>
        </c:ser>
        <c:ser>
          <c:idx val="3"/>
          <c:order val="3"/>
          <c:tx>
            <c:strRef>
              <c:f>'Completion rate analysis'!$E$4:$E$5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'Completion rate analysis'!$A$6:$A$13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'Completion rate analysis'!$E$6:$E$13</c:f>
              <c:numCache>
                <c:formatCode>0.00%</c:formatCode>
                <c:ptCount val="7"/>
                <c:pt idx="0">
                  <c:v>3.3299741488848969E-2</c:v>
                </c:pt>
                <c:pt idx="1">
                  <c:v>3.3869342330105592E-2</c:v>
                </c:pt>
                <c:pt idx="2">
                  <c:v>3.4132235026070191E-2</c:v>
                </c:pt>
                <c:pt idx="3">
                  <c:v>3.2511063400955179E-2</c:v>
                </c:pt>
                <c:pt idx="4">
                  <c:v>3.3869342330105592E-2</c:v>
                </c:pt>
                <c:pt idx="5">
                  <c:v>3.728694737764536E-2</c:v>
                </c:pt>
                <c:pt idx="6">
                  <c:v>3.1152784471804758E-2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AA-438F-8252-394489CE64C7}"/>
            </c:ext>
          </c:extLst>
        </c:ser>
        <c:ser>
          <c:idx val="4"/>
          <c:order val="4"/>
          <c:tx>
            <c:strRef>
              <c:f>'Completion rate analysis'!$F$4:$F$5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'Completion rate analysis'!$A$6:$A$13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'Completion rate analysis'!$F$6:$F$13</c:f>
              <c:numCache>
                <c:formatCode>0.00%</c:formatCode>
                <c:ptCount val="7"/>
                <c:pt idx="0">
                  <c:v>3.1415677167769357E-2</c:v>
                </c:pt>
                <c:pt idx="1">
                  <c:v>3.0583183630548131E-2</c:v>
                </c:pt>
                <c:pt idx="2">
                  <c:v>3.4833282215309118E-2</c:v>
                </c:pt>
                <c:pt idx="3">
                  <c:v>3.3781711431450728E-2</c:v>
                </c:pt>
                <c:pt idx="4">
                  <c:v>3.3168295140866673E-2</c:v>
                </c:pt>
                <c:pt idx="5">
                  <c:v>3.2642509748937475E-2</c:v>
                </c:pt>
                <c:pt idx="6">
                  <c:v>3.1810016211716252E-2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AA-438F-8252-394489CE6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600648"/>
        <c:axId val="1113597128"/>
      </c:barChart>
      <c:catAx>
        <c:axId val="111360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597128"/>
        <c:crosses val="autoZero"/>
        <c:auto val="1"/>
        <c:lblAlgn val="ctr"/>
        <c:lblOffset val="100"/>
        <c:noMultiLvlLbl val="0"/>
      </c:catAx>
      <c:valAx>
        <c:axId val="111359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600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683703296777826"/>
          <c:y val="0.85406256319597107"/>
          <c:w val="0.54594695042964581"/>
          <c:h val="0.131545064027711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CapstoneTransactionData(AutoRecovered).xlsx]Completion rate analysis!PivotTable1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Completion</a:t>
            </a:r>
            <a:r>
              <a:rPr lang="en-IN" baseline="0"/>
              <a:t> rate vs drop area</a:t>
            </a:r>
            <a:endParaRPr lang="en-IN"/>
          </a:p>
        </c:rich>
      </c:tx>
      <c:layout>
        <c:manualLayout>
          <c:xMode val="edge"/>
          <c:yMode val="edge"/>
          <c:x val="0.35306261330735722"/>
          <c:y val="3.5708575248714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161403793597967E-2"/>
          <c:y val="0.12876032294741552"/>
          <c:w val="0.90204210298454957"/>
          <c:h val="0.500077338148730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analysis'!$B$19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'Completion rate analysis'!$A$20:$A$72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'Completion rate analysis'!$B$20:$B$72</c:f>
              <c:numCache>
                <c:formatCode>0.00%</c:formatCode>
                <c:ptCount val="52"/>
                <c:pt idx="0">
                  <c:v>9.2425509440605786E-4</c:v>
                </c:pt>
                <c:pt idx="1">
                  <c:v>2.6407288411601652E-4</c:v>
                </c:pt>
                <c:pt idx="2">
                  <c:v>8.8024294705338837E-5</c:v>
                </c:pt>
                <c:pt idx="3">
                  <c:v>2.2006073676334711E-4</c:v>
                </c:pt>
                <c:pt idx="4">
                  <c:v>1.3203644205800826E-4</c:v>
                </c:pt>
                <c:pt idx="5">
                  <c:v>1.9145284098411198E-3</c:v>
                </c:pt>
                <c:pt idx="6">
                  <c:v>1.2763522732274133E-3</c:v>
                </c:pt>
                <c:pt idx="7">
                  <c:v>4.4012147352669418E-5</c:v>
                </c:pt>
                <c:pt idx="8">
                  <c:v>4.4012147352669418E-5</c:v>
                </c:pt>
                <c:pt idx="9">
                  <c:v>5.8756216715813679E-3</c:v>
                </c:pt>
                <c:pt idx="10">
                  <c:v>4.8413362087936364E-4</c:v>
                </c:pt>
                <c:pt idx="11">
                  <c:v>4.3131904405616034E-3</c:v>
                </c:pt>
                <c:pt idx="12">
                  <c:v>4.8413362087936364E-4</c:v>
                </c:pt>
                <c:pt idx="13">
                  <c:v>4.4012147352669418E-5</c:v>
                </c:pt>
                <c:pt idx="14">
                  <c:v>2.4084802444234374E-2</c:v>
                </c:pt>
                <c:pt idx="15">
                  <c:v>2.2446195149861403E-3</c:v>
                </c:pt>
                <c:pt idx="16">
                  <c:v>4.4012147352669418E-5</c:v>
                </c:pt>
                <c:pt idx="17">
                  <c:v>1.5177522329496303E-3</c:v>
                </c:pt>
                <c:pt idx="18">
                  <c:v>1.4083887152854214E-3</c:v>
                </c:pt>
                <c:pt idx="19">
                  <c:v>4.4012147352669418E-5</c:v>
                </c:pt>
                <c:pt idx="20">
                  <c:v>2.2006073676334709E-5</c:v>
                </c:pt>
                <c:pt idx="21">
                  <c:v>4.4012147352669418E-5</c:v>
                </c:pt>
                <c:pt idx="22">
                  <c:v>3.5209717882135535E-4</c:v>
                </c:pt>
                <c:pt idx="23">
                  <c:v>8.8024294705338837E-5</c:v>
                </c:pt>
                <c:pt idx="24">
                  <c:v>2.6407288411601652E-4</c:v>
                </c:pt>
                <c:pt idx="25">
                  <c:v>4.4012147352669418E-5</c:v>
                </c:pt>
                <c:pt idx="26">
                  <c:v>5.7435164605431209E-2</c:v>
                </c:pt>
                <c:pt idx="27">
                  <c:v>0.68623727854664929</c:v>
                </c:pt>
                <c:pt idx="28">
                  <c:v>3.0716811173217199E-4</c:v>
                </c:pt>
                <c:pt idx="29">
                  <c:v>0.17305188340956518</c:v>
                </c:pt>
                <c:pt idx="30">
                  <c:v>1.3203644205800826E-4</c:v>
                </c:pt>
                <c:pt idx="31">
                  <c:v>2.2006073676334711E-4</c:v>
                </c:pt>
                <c:pt idx="32">
                  <c:v>3.0808503146868594E-4</c:v>
                </c:pt>
                <c:pt idx="33">
                  <c:v>2.6407288411601652E-4</c:v>
                </c:pt>
                <c:pt idx="34">
                  <c:v>4.4012147352669418E-5</c:v>
                </c:pt>
                <c:pt idx="35">
                  <c:v>3.9610932617402481E-4</c:v>
                </c:pt>
                <c:pt idx="36">
                  <c:v>4.4012147352669418E-5</c:v>
                </c:pt>
                <c:pt idx="37">
                  <c:v>6.9940480043080254E-3</c:v>
                </c:pt>
                <c:pt idx="38">
                  <c:v>2.2666255886624756E-2</c:v>
                </c:pt>
                <c:pt idx="39">
                  <c:v>1.7604858941067767E-4</c:v>
                </c:pt>
                <c:pt idx="40">
                  <c:v>4.4012147352669418E-5</c:v>
                </c:pt>
                <c:pt idx="41">
                  <c:v>3.4769596408608843E-3</c:v>
                </c:pt>
                <c:pt idx="42">
                  <c:v>8.8024294705338837E-5</c:v>
                </c:pt>
                <c:pt idx="43">
                  <c:v>4.4012147352669418E-5</c:v>
                </c:pt>
                <c:pt idx="44">
                  <c:v>8.8024294705338837E-5</c:v>
                </c:pt>
                <c:pt idx="45">
                  <c:v>8.8024294705338845E-4</c:v>
                </c:pt>
                <c:pt idx="46">
                  <c:v>4.4012147352669418E-5</c:v>
                </c:pt>
                <c:pt idx="47">
                  <c:v>4.4012147352669418E-5</c:v>
                </c:pt>
                <c:pt idx="48">
                  <c:v>2.6407288411601652E-4</c:v>
                </c:pt>
                <c:pt idx="49">
                  <c:v>0</c:v>
                </c:pt>
                <c:pt idx="50">
                  <c:v>1.7604858941067767E-4</c:v>
                </c:pt>
                <c:pt idx="51">
                  <c:v>3.0808503146868594E-4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C5D-97F3-FE4481B76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1506296"/>
        <c:axId val="1111506616"/>
      </c:barChart>
      <c:catAx>
        <c:axId val="111150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506616"/>
        <c:crosses val="autoZero"/>
        <c:auto val="1"/>
        <c:lblAlgn val="ctr"/>
        <c:lblOffset val="100"/>
        <c:noMultiLvlLbl val="0"/>
      </c:catAx>
      <c:valAx>
        <c:axId val="111150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506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CapstoneTransactionData(AutoRecovered).xlsx]Customer level analysis!PivotTable2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Completion</a:t>
            </a:r>
            <a:r>
              <a:rPr lang="en-US" baseline="0"/>
              <a:t> rate vs Source</a:t>
            </a:r>
            <a:endParaRPr lang="en-US"/>
          </a:p>
        </c:rich>
      </c:tx>
      <c:layout>
        <c:manualLayout>
          <c:xMode val="edge"/>
          <c:yMode val="edge"/>
          <c:x val="0.39252654977967039"/>
          <c:y val="3.8836167469472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244497935167428E-2"/>
          <c:y val="0.18923843744810995"/>
          <c:w val="0.87842447155245496"/>
          <c:h val="0.65990975950184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'Customer level analysis'!$C$3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analysis'!$B$4:$B$10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analysis'!$C$4:$C$10</c:f>
              <c:numCache>
                <c:formatCode>0.00%</c:formatCode>
                <c:ptCount val="6"/>
                <c:pt idx="0">
                  <c:v>0.11473966814840904</c:v>
                </c:pt>
                <c:pt idx="1">
                  <c:v>0.2343206725056112</c:v>
                </c:pt>
                <c:pt idx="2">
                  <c:v>0.1218696360195414</c:v>
                </c:pt>
                <c:pt idx="3">
                  <c:v>0.12525857136569704</c:v>
                </c:pt>
                <c:pt idx="4">
                  <c:v>0.29290084063201283</c:v>
                </c:pt>
                <c:pt idx="5">
                  <c:v>0.11091061132872677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9-4559-8295-979190D92B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1495416"/>
        <c:axId val="1111495096"/>
      </c:barChart>
      <c:catAx>
        <c:axId val="111149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495096"/>
        <c:crosses val="autoZero"/>
        <c:auto val="1"/>
        <c:lblAlgn val="ctr"/>
        <c:lblOffset val="100"/>
        <c:noMultiLvlLbl val="0"/>
      </c:catAx>
      <c:valAx>
        <c:axId val="111149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49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CapstoneTransactionData.xlsx]Customer level analysis!PivotTable1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</a:t>
            </a:r>
            <a:r>
              <a:rPr lang="en-US" baseline="0"/>
              <a:t> LTV vs Source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608923884514431E-2"/>
          <c:y val="0.16708333333333336"/>
          <c:w val="0.87583552055992997"/>
          <c:h val="0.67003098571011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'Customer level analysis'!$G$19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analysis'!$F$20:$F$26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analysis'!$G$20:$G$26</c:f>
              <c:numCache>
                <c:formatCode>0.00</c:formatCode>
                <c:ptCount val="6"/>
                <c:pt idx="0">
                  <c:v>3394382.4444443323</c:v>
                </c:pt>
                <c:pt idx="1">
                  <c:v>24228564.205608942</c:v>
                </c:pt>
                <c:pt idx="2">
                  <c:v>3558596.2636748217</c:v>
                </c:pt>
                <c:pt idx="3">
                  <c:v>3910667.0487806252</c:v>
                </c:pt>
                <c:pt idx="4">
                  <c:v>32719569.764455862</c:v>
                </c:pt>
                <c:pt idx="5">
                  <c:v>3421294.772005986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4-41D9-A97F-74C003AA52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1462224"/>
        <c:axId val="811461904"/>
      </c:barChart>
      <c:catAx>
        <c:axId val="81146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61904"/>
        <c:crosses val="autoZero"/>
        <c:auto val="1"/>
        <c:lblAlgn val="ctr"/>
        <c:lblOffset val="100"/>
        <c:noMultiLvlLbl val="0"/>
      </c:catAx>
      <c:valAx>
        <c:axId val="8114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46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CapstoneTransactionData.xlsx]Customer level analysis!PivotTable6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Aggregated</a:t>
            </a:r>
            <a:r>
              <a:rPr lang="en-US" baseline="0"/>
              <a:t> LTV vs Month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analysis'!$G$37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analysis'!$F$38:$F$47</c:f>
              <c:strCache>
                <c:ptCount val="9"/>
                <c:pt idx="0">
                  <c:v>Jan 21</c:v>
                </c:pt>
                <c:pt idx="1">
                  <c:v>Feb 21</c:v>
                </c:pt>
                <c:pt idx="2">
                  <c:v>Mar 21</c:v>
                </c:pt>
                <c:pt idx="3">
                  <c:v>Apr 21</c:v>
                </c:pt>
                <c:pt idx="4">
                  <c:v>May 21</c:v>
                </c:pt>
                <c:pt idx="5">
                  <c:v>Jun 21</c:v>
                </c:pt>
                <c:pt idx="6">
                  <c:v>Jul 21</c:v>
                </c:pt>
                <c:pt idx="7">
                  <c:v>Aug 21</c:v>
                </c:pt>
                <c:pt idx="8">
                  <c:v>Sep 21</c:v>
                </c:pt>
              </c:strCache>
            </c:strRef>
          </c:cat>
          <c:val>
            <c:numRef>
              <c:f>'Customer level analysis'!$G$38:$G$47</c:f>
              <c:numCache>
                <c:formatCode>0.00</c:formatCode>
                <c:ptCount val="9"/>
                <c:pt idx="0">
                  <c:v>5163138.2835209677</c:v>
                </c:pt>
                <c:pt idx="1">
                  <c:v>5546901.1154792774</c:v>
                </c:pt>
                <c:pt idx="2">
                  <c:v>7422919.9538099151</c:v>
                </c:pt>
                <c:pt idx="3">
                  <c:v>7874582.6135601019</c:v>
                </c:pt>
                <c:pt idx="4">
                  <c:v>7042472.7295807842</c:v>
                </c:pt>
                <c:pt idx="5">
                  <c:v>7762867.7323426651</c:v>
                </c:pt>
                <c:pt idx="6">
                  <c:v>8532909.0756562836</c:v>
                </c:pt>
                <c:pt idx="7">
                  <c:v>9058115.0360487029</c:v>
                </c:pt>
                <c:pt idx="8">
                  <c:v>12829167.958968982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8-45B2-B868-F30C9F45A4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393336"/>
        <c:axId val="884393656"/>
      </c:barChart>
      <c:catAx>
        <c:axId val="88439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393656"/>
        <c:crosses val="autoZero"/>
        <c:auto val="1"/>
        <c:lblAlgn val="ctr"/>
        <c:lblOffset val="100"/>
        <c:noMultiLvlLbl val="0"/>
      </c:catAx>
      <c:valAx>
        <c:axId val="88439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393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E148-2EE8-41A5-8ACE-467D73262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725C-039D-4BFE-9076-C7FFF5B9B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3E65-CAC9-4524-8718-0225D5A6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6150-D3E0-4017-AD8A-C4C19A6A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FC3-BE66-4FE1-89B8-DFECED7F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7E20-156D-41BE-98C2-952D7285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F7860-CB52-4D33-92AD-CAB11906E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B5E7-D736-46F4-A892-E0847289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6978-3EA2-4BC5-8CA4-63FD6FF9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3254-B25E-4D61-ADF2-3242957D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6CCF7-1F0B-4949-AA54-0315B733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1D82B-B596-49E2-A3FD-A73DF708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137D-9D45-47F3-9028-5AC87825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B973-6515-4710-AD9E-77C42E5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464C-5293-4F5C-8119-46F2937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C977-1D76-4A01-A853-6D11F3A6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51EF-562F-4614-8F8B-9C6720D5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96FF-5B7F-4188-9DE3-AB0F5DA1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59B8-F78C-4982-A6FC-0669470B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0843-A224-4C53-8DD6-5CB8233F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7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8BE-C992-4BC3-AAD3-B1ED86A3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68DD-8CB7-475D-B667-284091B11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3B9C-FB5A-4ABE-98CE-1DA832D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6781-6F87-44C7-8C9C-0EAAB6A9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1CB5-F07E-4BA1-A80B-A4C26F90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594F-21DF-4A18-B111-AF5055F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C6B1-9151-4C5C-B57E-9CA54B440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BD01-3ACF-45FB-B819-28AE93A9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FC45-F21E-4B8C-B7BC-FB98865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E627E-B2E7-46DF-A8B5-C421ECCE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1A04-C082-4842-B323-BEE513B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E3B-CA97-4E0E-A8EB-50A0785D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B152-7ECB-48DA-8631-DE49071E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204D-E875-4B0F-BE57-3832A58A2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ECA70-2B63-46E6-BAEC-08B19032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F88-9A5B-43B0-9F5D-28B46456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EE0E3-349F-497D-9737-193DF756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5B5CE-6594-442C-BEF4-98B75928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7DCE7-0D3F-4FA9-BFBD-C0497ED1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2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B646-9B0B-435A-AF7D-51AB96C4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00AF-2152-415E-A7DB-1FC1B50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A06F-02EC-44FE-BDCE-C4A854B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AE8D-18A3-4008-B1EF-CF33EE46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C8D5F-20CB-44EF-86D9-0BE55A4B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2261-A1DA-4467-A509-9AE43AF6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C2D8A-A36A-47F4-828C-103501BF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8B97-FCAA-4FB2-AF18-9AA1378B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61F8-5767-4689-BB40-E4418E74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00E90-DB6E-4200-A899-0E2C9DF2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2A4F2-C0A7-4FAF-9AD5-518E5BD6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7B02-86D7-4692-AFEE-97BE6755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88CB-95BD-47ED-9AD4-87839411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2E1-C69E-4C06-BCC9-6641B3C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462F7-F8C6-4CE6-A336-4D242C4BD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37BA3-B93D-4859-8D4D-9E270AF4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58EB-4626-4591-9E47-EBCB8FE6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BD5E9-BF54-4912-BFF9-A2DAC51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582-1113-4B7D-B1A3-7B0A703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3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42DF1-E1DA-4000-B657-E7598B74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ECBB-08F2-4C0F-9E6E-90236A75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67A9-4885-414E-B556-AABBB1CB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9866-5747-4433-B72F-7EFB34586E71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40AF1-1B1A-40F3-A166-9FA98E37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B1A9-3473-45F0-B0A7-6A24BE356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C880-1B29-4E5E-B055-D98675991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0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CD15-D74A-42B1-BE11-10318BAE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701"/>
            <a:ext cx="9144000" cy="28402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FRESHCO HYPERMARKET CAPSTONE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5F2E2-3F92-4AC0-9BBC-D5617373F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4275"/>
            <a:ext cx="9144000" cy="1114023"/>
          </a:xfrm>
        </p:spPr>
        <p:txBody>
          <a:bodyPr/>
          <a:lstStyle/>
          <a:p>
            <a:pPr algn="r"/>
            <a:r>
              <a:rPr lang="en-US" dirty="0"/>
              <a:t>VARSHINI K G</a:t>
            </a:r>
          </a:p>
          <a:p>
            <a:pPr algn="r"/>
            <a:r>
              <a:rPr lang="en-US" dirty="0"/>
              <a:t>DA – 202407 – 1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0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1C67-C8F2-4CB7-BB60-F11165CD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41"/>
            <a:ext cx="10515600" cy="867311"/>
          </a:xfrm>
        </p:spPr>
        <p:txBody>
          <a:bodyPr>
            <a:normAutofit/>
          </a:bodyPr>
          <a:lstStyle/>
          <a:p>
            <a:pPr algn="ctr"/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12)A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ggregated LTV at customer acquisition source level</a:t>
            </a:r>
            <a:endParaRPr lang="en-IN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E5B-DFCD-4D85-BF31-BD06BBD5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9729"/>
            <a:ext cx="10515600" cy="1257233"/>
          </a:xfrm>
        </p:spPr>
        <p:txBody>
          <a:bodyPr>
            <a:normAutofit/>
          </a:bodyPr>
          <a:lstStyle/>
          <a:p>
            <a:r>
              <a:rPr lang="en-US" sz="2000" dirty="0"/>
              <a:t>Aggregated Lifetime Value is highest in the Organic source level customers while the customers from the source Facebook has the least Aggregated Lifetime Value.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521618-2B7D-4B18-8446-D42387298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733506"/>
              </p:ext>
            </p:extLst>
          </p:nvPr>
        </p:nvGraphicFramePr>
        <p:xfrm>
          <a:off x="1159098" y="1004552"/>
          <a:ext cx="9659155" cy="3734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59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1C07-29F8-48EE-9824-E957FAC0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875762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/>
              <a:t>13) </a:t>
            </a:r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ggregated LTV at acquisition month level</a:t>
            </a:r>
            <a:endParaRPr lang="en-IN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A3A-6E78-4DF2-879C-C71D27FC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2761"/>
            <a:ext cx="10515600" cy="1154201"/>
          </a:xfrm>
        </p:spPr>
        <p:txBody>
          <a:bodyPr>
            <a:normAutofit/>
          </a:bodyPr>
          <a:lstStyle/>
          <a:p>
            <a:r>
              <a:rPr lang="en-US" sz="2000" dirty="0"/>
              <a:t>Aggregated LTV at Acquisition month level has been 5M in the month of January but it had increased gradually throughout the year with September having the highest of 13M.</a:t>
            </a:r>
          </a:p>
          <a:p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D6E603-C780-4B12-8526-35B12252F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18583"/>
              </p:ext>
            </p:extLst>
          </p:nvPr>
        </p:nvGraphicFramePr>
        <p:xfrm>
          <a:off x="1234225" y="991674"/>
          <a:ext cx="9723549" cy="361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272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72DF-E58C-47A4-9AD3-F8E1991C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953035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18) Average overall delivery time at month and weekday/weekend level</a:t>
            </a:r>
            <a:endParaRPr lang="en-IN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E02-FE0F-4646-90F7-CD81912D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244"/>
            <a:ext cx="10515600" cy="1455314"/>
          </a:xfrm>
        </p:spPr>
        <p:txBody>
          <a:bodyPr>
            <a:normAutofit/>
          </a:bodyPr>
          <a:lstStyle/>
          <a:p>
            <a:r>
              <a:rPr lang="en-US" sz="2000" dirty="0"/>
              <a:t>February has the lowest delivery time for both weekend with 19.31 and weekday with 19.36 average overall time.</a:t>
            </a:r>
          </a:p>
          <a:p>
            <a:r>
              <a:rPr lang="en-US" sz="2000" dirty="0"/>
              <a:t>Due to the vacations and summer holidays, the month of May has the highest average delivery time for weekend with 48.50 and weekday with 42.54 mins.</a:t>
            </a:r>
          </a:p>
          <a:p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A3EEF2-2167-4ABF-AD61-69AF169DC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86755"/>
              </p:ext>
            </p:extLst>
          </p:nvPr>
        </p:nvGraphicFramePr>
        <p:xfrm>
          <a:off x="1569076" y="1197735"/>
          <a:ext cx="9053848" cy="3361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445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1E92-1D47-4542-9608-99AD0AB1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19) Calculate average overall delivery time at slot level</a:t>
            </a:r>
            <a:endParaRPr lang="en-IN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DBAE-F2B2-42E5-A846-52637874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2608"/>
            <a:ext cx="10515600" cy="1244355"/>
          </a:xfrm>
        </p:spPr>
        <p:txBody>
          <a:bodyPr>
            <a:normAutofit/>
          </a:bodyPr>
          <a:lstStyle/>
          <a:p>
            <a:r>
              <a:rPr lang="en-US" sz="2000" dirty="0"/>
              <a:t>Due to less traffic, Late night deliveries usually has the lowest average overall delivery time.</a:t>
            </a:r>
          </a:p>
          <a:p>
            <a:r>
              <a:rPr lang="en-US" sz="2000" dirty="0"/>
              <a:t>Peak hours like afternoon, evening and morning has the highest average overall delivery time</a:t>
            </a:r>
            <a:r>
              <a:rPr lang="en-US" sz="1800" dirty="0"/>
              <a:t>.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9610DF-5E1F-4C51-9012-E92CE9D6E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756794"/>
              </p:ext>
            </p:extLst>
          </p:nvPr>
        </p:nvGraphicFramePr>
        <p:xfrm>
          <a:off x="1749380" y="1300767"/>
          <a:ext cx="8693239" cy="278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21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1B71-DB7C-4C52-A6CC-F1D461B9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656823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20) Pattern in delivery charges with slot or delivery area</a:t>
            </a:r>
            <a:endParaRPr lang="en-IN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1CFF-9CF9-4E71-A218-0B90F63C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4275"/>
            <a:ext cx="10515600" cy="1102687"/>
          </a:xfrm>
        </p:spPr>
        <p:txBody>
          <a:bodyPr>
            <a:normAutofit/>
          </a:bodyPr>
          <a:lstStyle/>
          <a:p>
            <a:r>
              <a:rPr lang="en-US" sz="2000" dirty="0"/>
              <a:t>Areas like HSR Layout, ITI Layout and Harlur has the highest amount of total delivery charges.</a:t>
            </a:r>
          </a:p>
          <a:p>
            <a:r>
              <a:rPr lang="en-US" sz="2000" dirty="0"/>
              <a:t>Usually the peak hours has the high delivery charges and the late night slot has the lowest delivery charges in all the areas.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1A37B9-31F2-48CA-BE06-833892834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244214"/>
              </p:ext>
            </p:extLst>
          </p:nvPr>
        </p:nvGraphicFramePr>
        <p:xfrm>
          <a:off x="991673" y="824248"/>
          <a:ext cx="9929611" cy="38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23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81DA-5BC0-4B83-8D1C-AE41FE8B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00"/>
            <a:ext cx="10515600" cy="914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6C7E-6BB2-4F8C-B46E-F0E2D761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681"/>
            <a:ext cx="10515600" cy="3910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4800" dirty="0">
                <a:latin typeface="Modern Love" panose="04090805081005020601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234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FE66-9F63-4EBD-9949-C758AF52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CONTENT: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F6AB-263E-4F7B-BD7D-F8B514FA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711"/>
            <a:ext cx="10515600" cy="3743252"/>
          </a:xfrm>
        </p:spPr>
        <p:txBody>
          <a:bodyPr/>
          <a:lstStyle/>
          <a:p>
            <a:pPr algn="ctr"/>
            <a:r>
              <a:rPr lang="en-IN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level Analysis</a:t>
            </a:r>
          </a:p>
          <a:p>
            <a:pPr algn="ctr"/>
            <a:r>
              <a:rPr lang="en-IN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Level Analysis</a:t>
            </a:r>
          </a:p>
          <a:p>
            <a:pPr algn="ctr"/>
            <a:r>
              <a:rPr lang="en-IN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 Analysis</a:t>
            </a:r>
          </a:p>
          <a:p>
            <a:pPr algn="ctr"/>
            <a:r>
              <a:rPr lang="en-IN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Completion Rate Analysis.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FE80-D9ED-48F2-83B6-D90DBB84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211015"/>
            <a:ext cx="4293723" cy="184638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level Analysis: </a:t>
            </a:r>
            <a:br>
              <a:rPr lang="en-IN" sz="2800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rder distribution at slot and delivery area level.</a:t>
            </a:r>
            <a:endParaRPr lang="en-IN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BC769-4B58-473A-81DD-2B35E118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302" y="2504048"/>
            <a:ext cx="4293723" cy="34493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highest number of orders were placed in the </a:t>
            </a:r>
            <a:r>
              <a:rPr lang="en-US" sz="1800" b="1" dirty="0"/>
              <a:t>Afternoon slot with 5924 </a:t>
            </a:r>
            <a:r>
              <a:rPr lang="en-US" sz="1800" dirty="0"/>
              <a:t>of total orders,  followed by Morning slot with 5389 orders and Night slot with 5209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HSR Layout </a:t>
            </a:r>
            <a:r>
              <a:rPr lang="en-US" sz="1800" dirty="0"/>
              <a:t>has the highest number of total orders in all slots with </a:t>
            </a:r>
            <a:r>
              <a:rPr lang="en-US" sz="1800" b="1" dirty="0"/>
              <a:t>15,657</a:t>
            </a:r>
            <a:r>
              <a:rPr lang="en-US" sz="1800" dirty="0"/>
              <a:t>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ITI Layout </a:t>
            </a:r>
            <a:r>
              <a:rPr lang="en-US" sz="1800" dirty="0"/>
              <a:t>has the second highest number of total orders in all slots with </a:t>
            </a:r>
            <a:r>
              <a:rPr lang="en-US" sz="1800" b="1" dirty="0"/>
              <a:t>3946</a:t>
            </a:r>
            <a:r>
              <a:rPr lang="en-US" sz="1800" dirty="0"/>
              <a:t> orders.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6B5184-7E0B-4779-AACE-433C2A88B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42880"/>
              </p:ext>
            </p:extLst>
          </p:nvPr>
        </p:nvGraphicFramePr>
        <p:xfrm>
          <a:off x="5183187" y="576776"/>
          <a:ext cx="6647741" cy="580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36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C811-9AED-4499-A9FA-0DD4040A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 having highest increase in monthly orders</a:t>
            </a:r>
            <a:endParaRPr lang="en-IN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ACFD-F8F0-4D18-B582-4174EE22B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8966"/>
            <a:ext cx="3932237" cy="4009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HSR Layout </a:t>
            </a:r>
            <a:r>
              <a:rPr lang="en-US" sz="1800" dirty="0"/>
              <a:t>has the highest increase in the monthly orders with </a:t>
            </a:r>
            <a:r>
              <a:rPr lang="en-US" sz="1800" b="1" dirty="0"/>
              <a:t>1534 orders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Layout has 1072 orders in January and by the time of September it had 2606 orders indicating the growth in that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ITI Layout </a:t>
            </a:r>
            <a:r>
              <a:rPr lang="en-IN" sz="1800" dirty="0"/>
              <a:t>also has a significant increase of </a:t>
            </a:r>
            <a:r>
              <a:rPr lang="en-IN" sz="1800" b="1" dirty="0"/>
              <a:t>653 orders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Harlur</a:t>
            </a:r>
            <a:r>
              <a:rPr lang="en-IN" sz="1800" dirty="0"/>
              <a:t> area also has the highest increase of </a:t>
            </a:r>
            <a:r>
              <a:rPr lang="en-IN" sz="1800" b="1" dirty="0"/>
              <a:t>486 orders </a:t>
            </a:r>
            <a:r>
              <a:rPr lang="en-IN" sz="1800" dirty="0"/>
              <a:t>especially during the month of August and September.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3517E5-26F2-4F09-93F0-9E4560F65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599056"/>
              </p:ext>
            </p:extLst>
          </p:nvPr>
        </p:nvGraphicFramePr>
        <p:xfrm>
          <a:off x="4772025" y="457200"/>
          <a:ext cx="7128053" cy="583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429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AF50-8B0E-4248-BF1E-7CDFD33B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1275008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/>
              <a:t>3) </a:t>
            </a:r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elivery charges as a percentage of product amount at slot and month level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2C9A-0DC9-418B-A9B7-EA88193B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6851"/>
            <a:ext cx="10515600" cy="1635617"/>
          </a:xfrm>
        </p:spPr>
        <p:txBody>
          <a:bodyPr>
            <a:normAutofit/>
          </a:bodyPr>
          <a:lstStyle/>
          <a:p>
            <a:r>
              <a:rPr lang="en-US" sz="2000" dirty="0"/>
              <a:t>Late Night orders has the high amount of delivery charges with comparisons to the other slots, except in the month of May the charges were at the lowest.</a:t>
            </a:r>
          </a:p>
          <a:p>
            <a:r>
              <a:rPr lang="en-IN" sz="2000" dirty="0"/>
              <a:t>The month of January has the highest delivery charges of 10.72% in all the slots. But they were decreased gradually to 2.08% in September with the difference of 8.64%.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EF864A-F581-4F4E-9BB1-6073E5F45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691073"/>
              </p:ext>
            </p:extLst>
          </p:nvPr>
        </p:nvGraphicFramePr>
        <p:xfrm>
          <a:off x="609600" y="1171977"/>
          <a:ext cx="10972800" cy="367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170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CDAE-8492-492A-BAB7-28927364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7"/>
            <a:ext cx="10515600" cy="790036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/>
              <a:t>4) </a:t>
            </a:r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iscount as a percentage of product amount at slot and month level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8789-4A2A-41E8-B120-AACA6221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0941"/>
            <a:ext cx="10515600" cy="1403798"/>
          </a:xfrm>
        </p:spPr>
        <p:txBody>
          <a:bodyPr>
            <a:normAutofit/>
          </a:bodyPr>
          <a:lstStyle/>
          <a:p>
            <a:r>
              <a:rPr lang="en-US" sz="2000" dirty="0"/>
              <a:t>August month collectively has the highest discount of 20.82% in the overall slots level. </a:t>
            </a:r>
          </a:p>
          <a:p>
            <a:r>
              <a:rPr lang="en-US" sz="2000" dirty="0"/>
              <a:t>Specifically, the Night slot at the month of August has the highest discount of 22.11%.</a:t>
            </a:r>
          </a:p>
          <a:p>
            <a:r>
              <a:rPr lang="en-US" sz="2000" dirty="0"/>
              <a:t>February has the lowest discount of 0.65%.</a:t>
            </a:r>
            <a:endParaRPr lang="en-IN" sz="2000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383543-914D-4642-9862-5370D3A49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838158"/>
              </p:ext>
            </p:extLst>
          </p:nvPr>
        </p:nvGraphicFramePr>
        <p:xfrm>
          <a:off x="838200" y="875763"/>
          <a:ext cx="10515600" cy="382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25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3150-4C8B-4132-B908-D11D3121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72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Completion rate analysis: </a:t>
            </a:r>
            <a:r>
              <a:rPr lang="en-US" sz="2800" i="1" dirty="0">
                <a:latin typeface="+mn-lt"/>
              </a:rPr>
              <a:t>6) 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Completion rate at slot vs day of the week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CBA3-5CC4-4220-9549-2558BFE6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4124"/>
            <a:ext cx="10515600" cy="1192839"/>
          </a:xfrm>
        </p:spPr>
        <p:txBody>
          <a:bodyPr>
            <a:normAutofit/>
          </a:bodyPr>
          <a:lstStyle/>
          <a:p>
            <a:r>
              <a:rPr lang="en-US" sz="2000" dirty="0"/>
              <a:t>Late night orders usually has the lowest completion rate of 6.96%, whereas Afternoon orders has the highest completion rate of 25.96%.</a:t>
            </a:r>
          </a:p>
          <a:p>
            <a:r>
              <a:rPr lang="en-US" sz="2000" dirty="0"/>
              <a:t>Saturdays has the highest completion rate of 15.43% in overall slot level.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22278C-4AD9-42AF-A698-FC0E76E6FC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652811"/>
              </p:ext>
            </p:extLst>
          </p:nvPr>
        </p:nvGraphicFramePr>
        <p:xfrm>
          <a:off x="838200" y="1094704"/>
          <a:ext cx="10515600" cy="35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7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8F59-6D94-463F-8828-E87EBC24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pPr algn="ctr"/>
            <a:r>
              <a:rPr lang="en-IN" sz="2800" i="1" dirty="0">
                <a:solidFill>
                  <a:srgbClr val="202B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C</a:t>
            </a:r>
            <a:r>
              <a:rPr lang="en-IN" sz="2800" i="1" dirty="0">
                <a:solidFill>
                  <a:srgbClr val="202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ompletion rate at drop area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8BFA-80CC-43AD-BD39-BF98F307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4695"/>
            <a:ext cx="10515600" cy="914399"/>
          </a:xfrm>
        </p:spPr>
        <p:txBody>
          <a:bodyPr/>
          <a:lstStyle/>
          <a:p>
            <a:r>
              <a:rPr lang="en-US" sz="2000" dirty="0"/>
              <a:t>HSR Layout has the highest level of completion rate of 68.62%, followed by ITI Layout with 17.31% and Harlur with 5.74%, and in 14 other areas the completion rate is 0.00%. </a:t>
            </a:r>
            <a:endParaRPr lang="en-IN" sz="2000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4F50FF-8E3E-4F0D-A8B5-0DC989D7C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798683"/>
              </p:ext>
            </p:extLst>
          </p:nvPr>
        </p:nvGraphicFramePr>
        <p:xfrm>
          <a:off x="838200" y="1043189"/>
          <a:ext cx="10515599" cy="4302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34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423-80D8-441D-BDD9-492052F7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89"/>
            <a:ext cx="10515600" cy="8544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Customer Level Analysis: </a:t>
            </a:r>
            <a:r>
              <a:rPr lang="en-US" sz="2800" i="1" dirty="0">
                <a:latin typeface="+mn-lt"/>
              </a:rPr>
              <a:t>10) Completion rate at source level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60D9-BF1B-42BD-BAEC-DFB4FE46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2761"/>
            <a:ext cx="10515600" cy="1154202"/>
          </a:xfrm>
        </p:spPr>
        <p:txBody>
          <a:bodyPr>
            <a:normAutofit/>
          </a:bodyPr>
          <a:lstStyle/>
          <a:p>
            <a:r>
              <a:rPr lang="en-US" sz="2000" dirty="0"/>
              <a:t>Customers from the Organic source has the highest completion rate of 29.29% and customers from the source Google has the second highest completion rate of 23.43%.</a:t>
            </a:r>
          </a:p>
          <a:p>
            <a:r>
              <a:rPr lang="en-US" sz="2000" dirty="0"/>
              <a:t>Snapchat has the lowest completion rate of 11.09%.</a:t>
            </a:r>
            <a:endParaRPr lang="en-IN" sz="2000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4EDBBB-8BBC-4834-A6CE-BA12E7C50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882091"/>
              </p:ext>
            </p:extLst>
          </p:nvPr>
        </p:nvGraphicFramePr>
        <p:xfrm>
          <a:off x="1171978" y="1056068"/>
          <a:ext cx="10019763" cy="360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9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750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Modern Love</vt:lpstr>
      <vt:lpstr>Times New Roman</vt:lpstr>
      <vt:lpstr>Office Theme</vt:lpstr>
      <vt:lpstr>FRESHCO HYPERMARKET CAPSTONE ANALYSIS</vt:lpstr>
      <vt:lpstr>CONTENT:</vt:lpstr>
      <vt:lpstr>Order level Analysis:  1) Order distribution at slot and delivery area level.</vt:lpstr>
      <vt:lpstr>2) Areas having highest increase in monthly orders</vt:lpstr>
      <vt:lpstr>3) Delivery charges as a percentage of product amount at slot and month level</vt:lpstr>
      <vt:lpstr>4) Discount as a percentage of product amount at slot and month level</vt:lpstr>
      <vt:lpstr>Completion rate analysis: 6) Completion rate at slot vs day of the week </vt:lpstr>
      <vt:lpstr>7) Completion rate at drop area level</vt:lpstr>
      <vt:lpstr>Customer Level Analysis: 10) Completion rate at source level</vt:lpstr>
      <vt:lpstr>12)Aggregated LTV at customer acquisition source level</vt:lpstr>
      <vt:lpstr>13) Aggregated LTV at acquisition month level</vt:lpstr>
      <vt:lpstr>18) Average overall delivery time at month and weekday/weekend level</vt:lpstr>
      <vt:lpstr>19) Calculate average overall delivery time at slot level</vt:lpstr>
      <vt:lpstr>20) Pattern in delivery charges with slot or delivery area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DATA ANALYSIS</dc:title>
  <dc:creator>Varshini</dc:creator>
  <cp:lastModifiedBy>Varshini</cp:lastModifiedBy>
  <cp:revision>7</cp:revision>
  <dcterms:created xsi:type="dcterms:W3CDTF">2024-08-25T13:17:51Z</dcterms:created>
  <dcterms:modified xsi:type="dcterms:W3CDTF">2024-08-25T19:33:30Z</dcterms:modified>
</cp:coreProperties>
</file>