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67" r:id="rId5"/>
    <p:sldId id="259" r:id="rId6"/>
    <p:sldId id="260" r:id="rId7"/>
    <p:sldId id="261" r:id="rId8"/>
    <p:sldId id="262" r:id="rId9"/>
    <p:sldId id="266"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99B49A-B1D8-49DF-9291-CC8DD7AF2D38}"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29BF7E4-C7B4-43C7-8CD0-84E07B6548B3}" type="slidenum">
              <a:rPr lang="en-IN" smtClean="0"/>
              <a:t>‹#›</a:t>
            </a:fld>
            <a:endParaRPr lang="en-IN"/>
          </a:p>
        </p:txBody>
      </p:sp>
    </p:spTree>
    <p:extLst>
      <p:ext uri="{BB962C8B-B14F-4D97-AF65-F5344CB8AC3E}">
        <p14:creationId xmlns:p14="http://schemas.microsoft.com/office/powerpoint/2010/main" val="810810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9BF7E4-C7B4-43C7-8CD0-84E07B6548B3}" type="slidenum">
              <a:rPr lang="en-IN" smtClean="0"/>
              <a:t>4</a:t>
            </a:fld>
            <a:endParaRPr lang="en-IN"/>
          </a:p>
        </p:txBody>
      </p:sp>
    </p:spTree>
    <p:extLst>
      <p:ext uri="{BB962C8B-B14F-4D97-AF65-F5344CB8AC3E}">
        <p14:creationId xmlns:p14="http://schemas.microsoft.com/office/powerpoint/2010/main" val="369143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DEEPIKA.M</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026" name="Picture 2" descr="10 Best AI Fashion Designer Tools (April 2024) - Unite.AI">
            <a:extLst>
              <a:ext uri="{FF2B5EF4-FFF2-40B4-BE49-F238E27FC236}">
                <a16:creationId xmlns:a16="http://schemas.microsoft.com/office/drawing/2014/main" id="{276B75A7-9A6C-8CDE-666C-F0462371B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77" y="3227272"/>
            <a:ext cx="6047904" cy="3455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2E254EB5-22DC-FBB6-43F8-5A988D12FCE3}"/>
              </a:ext>
            </a:extLst>
          </p:cNvPr>
          <p:cNvSpPr txBox="1"/>
          <p:nvPr/>
        </p:nvSpPr>
        <p:spPr>
          <a:xfrm>
            <a:off x="2657475" y="1333118"/>
            <a:ext cx="5625465" cy="5539978"/>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Söhne"/>
              </a:rPr>
              <a:t>Seamlessly blend AI-generated designs with human creativity, resulting in truly unique and trend-setting fashion creations.</a:t>
            </a:r>
          </a:p>
          <a:p>
            <a:pPr algn="l">
              <a:buFont typeface="Arial" panose="020B0604020202020204" pitchFamily="34" charset="0"/>
              <a:buChar char="•"/>
            </a:pPr>
            <a:r>
              <a:rPr lang="en-US" sz="2800" b="0" i="0" dirty="0">
                <a:solidFill>
                  <a:srgbClr val="0D0D0D"/>
                </a:solidFill>
                <a:effectLst/>
                <a:latin typeface="Söhne"/>
              </a:rPr>
              <a:t>Provide personalized design recommendations based on individual preferences and style profiles.</a:t>
            </a:r>
          </a:p>
          <a:p>
            <a:pPr algn="l">
              <a:buFont typeface="Arial" panose="020B0604020202020204" pitchFamily="34" charset="0"/>
              <a:buChar char="•"/>
            </a:pPr>
            <a:r>
              <a:rPr lang="en-US" sz="2800" b="0" i="0" dirty="0">
                <a:solidFill>
                  <a:srgbClr val="0D0D0D"/>
                </a:solidFill>
                <a:effectLst/>
                <a:latin typeface="Söhne"/>
              </a:rPr>
              <a:t>Adapt and evolve with changing fashion trends, continuously inspiring and empowering designers to push the boundaries of creativity.</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13886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65C6BD8-464C-B3C1-8D23-7A6C5080E08E}"/>
              </a:ext>
            </a:extLst>
          </p:cNvPr>
          <p:cNvSpPr txBox="1"/>
          <p:nvPr/>
        </p:nvSpPr>
        <p:spPr>
          <a:xfrm>
            <a:off x="1524000" y="1295400"/>
            <a:ext cx="6096000" cy="553997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FF0000"/>
                </a:solidFill>
                <a:effectLst/>
                <a:latin typeface="Söhne"/>
              </a:rPr>
              <a:t>Data collection</a:t>
            </a:r>
            <a:r>
              <a:rPr lang="en-US" sz="2400" b="0" i="0" dirty="0">
                <a:solidFill>
                  <a:srgbClr val="0D0D0D"/>
                </a:solidFill>
                <a:effectLst/>
                <a:latin typeface="Söhne"/>
              </a:rPr>
              <a:t>: Gather a diverse dataset of fashion images, trends, and style inspirations.</a:t>
            </a:r>
          </a:p>
          <a:p>
            <a:pPr algn="l">
              <a:buFont typeface="Arial" panose="020B0604020202020204" pitchFamily="34" charset="0"/>
              <a:buChar char="•"/>
            </a:pPr>
            <a:r>
              <a:rPr lang="en-US" sz="2400" b="0" i="0" dirty="0">
                <a:solidFill>
                  <a:srgbClr val="FF0000"/>
                </a:solidFill>
                <a:effectLst/>
                <a:latin typeface="Söhne"/>
              </a:rPr>
              <a:t>Preprocessing</a:t>
            </a:r>
            <a:r>
              <a:rPr lang="en-US" sz="2400" b="0" i="0" dirty="0">
                <a:solidFill>
                  <a:srgbClr val="0D0D0D"/>
                </a:solidFill>
                <a:effectLst/>
                <a:latin typeface="Söhne"/>
              </a:rPr>
              <a:t>: Extract features and patterns from fashion images using computer vision techniques.</a:t>
            </a:r>
          </a:p>
          <a:p>
            <a:pPr algn="l">
              <a:buFont typeface="Arial" panose="020B0604020202020204" pitchFamily="34" charset="0"/>
              <a:buChar char="•"/>
            </a:pPr>
            <a:r>
              <a:rPr lang="en-US" sz="2400" b="0" i="0" dirty="0">
                <a:solidFill>
                  <a:srgbClr val="FF0000"/>
                </a:solidFill>
                <a:effectLst/>
                <a:latin typeface="Söhne"/>
              </a:rPr>
              <a:t>Model selection</a:t>
            </a:r>
            <a:r>
              <a:rPr lang="en-US" sz="2400" b="0" i="0" dirty="0">
                <a:solidFill>
                  <a:srgbClr val="0D0D0D"/>
                </a:solidFill>
                <a:effectLst/>
                <a:latin typeface="Söhne"/>
              </a:rPr>
              <a:t>: Explore and implement generative AI models like GANs (Generative Adversarial Networks) or VAEs (Variational Autoencoders) for fashion design generation.</a:t>
            </a:r>
          </a:p>
          <a:p>
            <a:pPr algn="l">
              <a:buFont typeface="Arial" panose="020B0604020202020204" pitchFamily="34" charset="0"/>
              <a:buChar char="•"/>
            </a:pPr>
            <a:r>
              <a:rPr lang="en-US" sz="2400" b="0" i="0" dirty="0">
                <a:solidFill>
                  <a:srgbClr val="FF0000"/>
                </a:solidFill>
                <a:effectLst/>
                <a:latin typeface="Söhne"/>
              </a:rPr>
              <a:t>Training</a:t>
            </a:r>
            <a:r>
              <a:rPr lang="en-US" sz="2400" b="0" i="0" dirty="0">
                <a:solidFill>
                  <a:srgbClr val="0D0D0D"/>
                </a:solidFill>
                <a:effectLst/>
                <a:latin typeface="Söhne"/>
              </a:rPr>
              <a:t>: Train the model on the dataset to learn fashion aesthetics, styles, and trends.</a:t>
            </a:r>
          </a:p>
          <a:p>
            <a:pPr algn="l">
              <a:buFont typeface="Arial" panose="020B0604020202020204" pitchFamily="34" charset="0"/>
              <a:buChar char="•"/>
            </a:pPr>
            <a:r>
              <a:rPr lang="en-US" sz="2400" b="0" i="0" dirty="0">
                <a:solidFill>
                  <a:srgbClr val="FF0000"/>
                </a:solidFill>
                <a:effectLst/>
                <a:latin typeface="Söhne"/>
              </a:rPr>
              <a:t>Evaluation</a:t>
            </a:r>
            <a:r>
              <a:rPr lang="en-US" sz="2400" b="0" i="0" dirty="0">
                <a:solidFill>
                  <a:srgbClr val="0D0D0D"/>
                </a:solidFill>
                <a:effectLst/>
                <a:latin typeface="Söhne"/>
              </a:rPr>
              <a:t>: Assess the quality and creativity of generated designs through expert reviews and user feedback.</a:t>
            </a:r>
          </a:p>
          <a:p>
            <a:endParaRPr lang="en-I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a:extLst>
              <a:ext uri="{FF2B5EF4-FFF2-40B4-BE49-F238E27FC236}">
                <a16:creationId xmlns:a16="http://schemas.microsoft.com/office/drawing/2014/main" id="{302B11DF-3D66-4252-2767-01D668456B40}"/>
              </a:ext>
            </a:extLst>
          </p:cNvPr>
          <p:cNvSpPr txBox="1"/>
          <p:nvPr/>
        </p:nvSpPr>
        <p:spPr>
          <a:xfrm>
            <a:off x="2209800" y="1600200"/>
            <a:ext cx="4724400" cy="3816429"/>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Söhne"/>
              </a:rPr>
              <a:t>Visual examples of AI-generated fashion designs.</a:t>
            </a:r>
          </a:p>
          <a:p>
            <a:pPr algn="l">
              <a:buFont typeface="Arial" panose="020B0604020202020204" pitchFamily="34" charset="0"/>
              <a:buChar char="•"/>
            </a:pPr>
            <a:r>
              <a:rPr lang="en-US" sz="2800" b="0" i="0" dirty="0">
                <a:solidFill>
                  <a:srgbClr val="0D0D0D"/>
                </a:solidFill>
                <a:effectLst/>
                <a:latin typeface="Söhne"/>
              </a:rPr>
              <a:t>Comparison with traditional design methods and existing AI-driven fashion tools.</a:t>
            </a:r>
          </a:p>
          <a:p>
            <a:pPr algn="l">
              <a:buFont typeface="Arial" panose="020B0604020202020204" pitchFamily="34" charset="0"/>
              <a:buChar char="•"/>
            </a:pPr>
            <a:r>
              <a:rPr lang="en-US" sz="2800" b="0" i="0" dirty="0">
                <a:solidFill>
                  <a:srgbClr val="0D0D0D"/>
                </a:solidFill>
                <a:effectLst/>
                <a:latin typeface="Söhne"/>
              </a:rPr>
              <a:t>User testimonials and feedback on the usability and effectiveness of the platform.</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53648" y="1038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A1DE4A9-AAEF-F12F-CCA8-20C9F42837F0}"/>
              </a:ext>
            </a:extLst>
          </p:cNvPr>
          <p:cNvSpPr txBox="1"/>
          <p:nvPr/>
        </p:nvSpPr>
        <p:spPr>
          <a:xfrm>
            <a:off x="5307573" y="2046841"/>
            <a:ext cx="4343400" cy="1569660"/>
          </a:xfrm>
          <a:prstGeom prst="rect">
            <a:avLst/>
          </a:prstGeom>
          <a:noFill/>
        </p:spPr>
        <p:txBody>
          <a:bodyPr wrap="square" rtlCol="0">
            <a:spAutoFit/>
          </a:bodyPr>
          <a:lstStyle/>
          <a:p>
            <a:r>
              <a:rPr lang="en-IN" sz="3200" b="0" i="0" dirty="0" err="1">
                <a:solidFill>
                  <a:srgbClr val="FF0000"/>
                </a:solidFill>
                <a:effectLst/>
                <a:latin typeface="Söhne"/>
              </a:rPr>
              <a:t>FashionFusion</a:t>
            </a:r>
            <a:r>
              <a:rPr lang="en-IN" sz="3200" b="0" i="0" dirty="0">
                <a:solidFill>
                  <a:srgbClr val="FF0000"/>
                </a:solidFill>
                <a:effectLst/>
                <a:latin typeface="Söhne"/>
              </a:rPr>
              <a:t>: AI-Driven Fashion Design Generation</a:t>
            </a:r>
            <a:endParaRPr lang="en-IN" sz="3200" dirty="0">
              <a:solidFill>
                <a:srgbClr val="FF0000"/>
              </a:solidFill>
            </a:endParaRPr>
          </a:p>
        </p:txBody>
      </p:sp>
      <p:pic>
        <p:nvPicPr>
          <p:cNvPr id="2050" name="Picture 2" descr="Robyn Lawley Exposes the Use of Artificial Intelligence in the Fashion  Industry">
            <a:extLst>
              <a:ext uri="{FF2B5EF4-FFF2-40B4-BE49-F238E27FC236}">
                <a16:creationId xmlns:a16="http://schemas.microsoft.com/office/drawing/2014/main" id="{C988CA7C-B9A2-3996-C23B-AAAF8C427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084" y="1876388"/>
            <a:ext cx="4267274" cy="42672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F4513BD0-A49F-F337-8605-A7564855A468}"/>
              </a:ext>
            </a:extLst>
          </p:cNvPr>
          <p:cNvSpPr txBox="1"/>
          <p:nvPr/>
        </p:nvSpPr>
        <p:spPr>
          <a:xfrm>
            <a:off x="2743200" y="1447800"/>
            <a:ext cx="5486400" cy="3816429"/>
          </a:xfrm>
          <a:prstGeom prst="rect">
            <a:avLst/>
          </a:prstGeom>
          <a:noFill/>
        </p:spPr>
        <p:txBody>
          <a:bodyPr wrap="square" rtlCol="0">
            <a:spAutoFit/>
          </a:bodyPr>
          <a:lstStyle/>
          <a:p>
            <a:pPr algn="l">
              <a:buFont typeface="+mj-lt"/>
              <a:buAutoNum type="arabicPeriod"/>
            </a:pPr>
            <a:r>
              <a:rPr lang="en-US" sz="2800" b="0" i="0" dirty="0">
                <a:solidFill>
                  <a:srgbClr val="0D0D0D"/>
                </a:solidFill>
                <a:effectLst/>
                <a:latin typeface="Söhne"/>
              </a:rPr>
              <a:t>Introduction</a:t>
            </a:r>
          </a:p>
          <a:p>
            <a:pPr algn="l">
              <a:buFont typeface="+mj-lt"/>
              <a:buAutoNum type="arabicPeriod"/>
            </a:pPr>
            <a:r>
              <a:rPr lang="en-US" sz="2800" b="0" i="0" dirty="0">
                <a:solidFill>
                  <a:srgbClr val="0D0D0D"/>
                </a:solidFill>
                <a:effectLst/>
                <a:latin typeface="Söhne"/>
              </a:rPr>
              <a:t>Problem Statement</a:t>
            </a:r>
          </a:p>
          <a:p>
            <a:pPr algn="l">
              <a:buFont typeface="+mj-lt"/>
              <a:buAutoNum type="arabicPeriod"/>
            </a:pPr>
            <a:r>
              <a:rPr lang="en-US" sz="2800" b="0" i="0" dirty="0">
                <a:solidFill>
                  <a:srgbClr val="0D0D0D"/>
                </a:solidFill>
                <a:effectLst/>
                <a:latin typeface="Söhne"/>
              </a:rPr>
              <a:t>Project Overview</a:t>
            </a:r>
          </a:p>
          <a:p>
            <a:pPr algn="l">
              <a:buFont typeface="+mj-lt"/>
              <a:buAutoNum type="arabicPeriod"/>
            </a:pPr>
            <a:r>
              <a:rPr lang="en-US" sz="2800" b="0" i="0" dirty="0">
                <a:solidFill>
                  <a:srgbClr val="0D0D0D"/>
                </a:solidFill>
                <a:effectLst/>
                <a:latin typeface="Söhne"/>
              </a:rPr>
              <a:t>End Users</a:t>
            </a:r>
          </a:p>
          <a:p>
            <a:pPr algn="l">
              <a:buFont typeface="+mj-lt"/>
              <a:buAutoNum type="arabicPeriod"/>
            </a:pPr>
            <a:r>
              <a:rPr lang="en-US" sz="2800" b="0" i="0" dirty="0">
                <a:solidFill>
                  <a:srgbClr val="0D0D0D"/>
                </a:solidFill>
                <a:effectLst/>
                <a:latin typeface="Söhne"/>
              </a:rPr>
              <a:t>Solution and Value Proposition</a:t>
            </a:r>
          </a:p>
          <a:p>
            <a:pPr algn="l">
              <a:buFont typeface="+mj-lt"/>
              <a:buAutoNum type="arabicPeriod"/>
            </a:pPr>
            <a:r>
              <a:rPr lang="en-US" sz="2800" b="0" i="0" dirty="0">
                <a:solidFill>
                  <a:srgbClr val="0D0D0D"/>
                </a:solidFill>
                <a:effectLst/>
                <a:latin typeface="Söhne"/>
              </a:rPr>
              <a:t>The Wow in Your Solution</a:t>
            </a:r>
          </a:p>
          <a:p>
            <a:pPr algn="l">
              <a:buFont typeface="+mj-lt"/>
              <a:buAutoNum type="arabicPeriod"/>
            </a:pPr>
            <a:r>
              <a:rPr lang="en-US" sz="2800" b="0" i="0" dirty="0">
                <a:solidFill>
                  <a:srgbClr val="0D0D0D"/>
                </a:solidFill>
                <a:effectLst/>
                <a:latin typeface="Söhne"/>
              </a:rPr>
              <a:t>Modeling Approach</a:t>
            </a:r>
          </a:p>
          <a:p>
            <a:pPr algn="l">
              <a:buFont typeface="+mj-lt"/>
              <a:buAutoNum type="arabicPeriod"/>
            </a:pPr>
            <a:r>
              <a:rPr lang="en-US" sz="2800" b="0" i="0" dirty="0">
                <a:solidFill>
                  <a:srgbClr val="0D0D0D"/>
                </a:solidFill>
                <a:effectLst/>
                <a:latin typeface="Söhne"/>
              </a:rPr>
              <a:t>Results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441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INTRODUCTION</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F4513BD0-A49F-F337-8605-A7564855A468}"/>
              </a:ext>
            </a:extLst>
          </p:cNvPr>
          <p:cNvSpPr txBox="1"/>
          <p:nvPr/>
        </p:nvSpPr>
        <p:spPr>
          <a:xfrm>
            <a:off x="1596009" y="1197518"/>
            <a:ext cx="7585745" cy="5262979"/>
          </a:xfrm>
          <a:prstGeom prst="rect">
            <a:avLst/>
          </a:prstGeom>
          <a:noFill/>
        </p:spPr>
        <p:txBody>
          <a:bodyPr wrap="square" rtlCol="0">
            <a:spAutoFit/>
          </a:bodyPr>
          <a:lstStyle/>
          <a:p>
            <a:r>
              <a:rPr lang="en-US" sz="2400" b="0" i="0" dirty="0" err="1">
                <a:solidFill>
                  <a:srgbClr val="0D0D0D"/>
                </a:solidFill>
                <a:effectLst/>
                <a:latin typeface="Söhne"/>
              </a:rPr>
              <a:t>FashionFusion</a:t>
            </a:r>
            <a:r>
              <a:rPr lang="en-US" sz="2400" b="0" i="0" dirty="0">
                <a:solidFill>
                  <a:srgbClr val="0D0D0D"/>
                </a:solidFill>
                <a:effectLst/>
                <a:latin typeface="Söhne"/>
              </a:rPr>
              <a:t> introduces a groundbreaking approach to fashion design, harnessing the power of artificial intelligence (AI) to inspire and innovate. By meticulously analyzing vast datasets encompassing trends, styles, and consumer preferences, </a:t>
            </a:r>
            <a:r>
              <a:rPr lang="en-US" sz="2400" b="0" i="0" dirty="0" err="1">
                <a:solidFill>
                  <a:srgbClr val="0D0D0D"/>
                </a:solidFill>
                <a:effectLst/>
                <a:latin typeface="Söhne"/>
              </a:rPr>
              <a:t>FashionFusion</a:t>
            </a:r>
            <a:r>
              <a:rPr lang="en-US" sz="2400" b="0" i="0" dirty="0">
                <a:solidFill>
                  <a:srgbClr val="0D0D0D"/>
                </a:solidFill>
                <a:effectLst/>
                <a:latin typeface="Söhne"/>
              </a:rPr>
              <a:t> empowers designers with detailed insights into emerging fashion landscapes. Through its sophisticated algorithms, </a:t>
            </a:r>
            <a:r>
              <a:rPr lang="en-US" sz="2400" b="0" i="0" dirty="0" err="1">
                <a:solidFill>
                  <a:srgbClr val="0D0D0D"/>
                </a:solidFill>
                <a:effectLst/>
                <a:latin typeface="Söhne"/>
              </a:rPr>
              <a:t>FashionFusion</a:t>
            </a:r>
            <a:r>
              <a:rPr lang="en-US" sz="2400" b="0" i="0" dirty="0">
                <a:solidFill>
                  <a:srgbClr val="0D0D0D"/>
                </a:solidFill>
                <a:effectLst/>
                <a:latin typeface="Söhne"/>
              </a:rPr>
              <a:t> not only generates novel and trend-setting designs but also refines them to align seamlessly with contemporary tastes and market demands. This collaboration between human creativity and AI intelligence promises to revolutionize the fashion industry, offering designers unprecedented opportunities for experimentation, adaptation, and artistic expression.</a:t>
            </a:r>
            <a:endParaRPr lang="en-IN" sz="2400" dirty="0"/>
          </a:p>
        </p:txBody>
      </p:sp>
    </p:spTree>
    <p:extLst>
      <p:ext uri="{BB962C8B-B14F-4D97-AF65-F5344CB8AC3E}">
        <p14:creationId xmlns:p14="http://schemas.microsoft.com/office/powerpoint/2010/main" val="3122135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305800" y="1123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96A0116-9C3A-DF54-37DB-6B772887CFE5}"/>
              </a:ext>
            </a:extLst>
          </p:cNvPr>
          <p:cNvSpPr txBox="1"/>
          <p:nvPr/>
        </p:nvSpPr>
        <p:spPr>
          <a:xfrm>
            <a:off x="1600200" y="1828800"/>
            <a:ext cx="5334000" cy="3539430"/>
          </a:xfrm>
          <a:prstGeom prst="rect">
            <a:avLst/>
          </a:prstGeom>
          <a:noFill/>
        </p:spPr>
        <p:txBody>
          <a:bodyPr wrap="square" rtlCol="0">
            <a:spAutoFit/>
          </a:bodyPr>
          <a:lstStyle/>
          <a:p>
            <a:r>
              <a:rPr lang="en-US" sz="2800" b="0" i="0" dirty="0">
                <a:solidFill>
                  <a:srgbClr val="0D0D0D"/>
                </a:solidFill>
                <a:effectLst/>
                <a:latin typeface="Söhne"/>
              </a:rPr>
              <a:t>Fashion designers face challenges in creating unique and innovative designs amidst rapidly changing trends and consumer preferences. There is a need for a solution that can leverage AI to assist designers in generating fresh and captivating fashion designs.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58225" y="11687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295A6F93-7C55-7E4E-E979-470333CD2BB5}"/>
              </a:ext>
            </a:extLst>
          </p:cNvPr>
          <p:cNvSpPr txBox="1"/>
          <p:nvPr/>
        </p:nvSpPr>
        <p:spPr>
          <a:xfrm>
            <a:off x="1219200" y="1676400"/>
            <a:ext cx="6324600" cy="3539430"/>
          </a:xfrm>
          <a:prstGeom prst="rect">
            <a:avLst/>
          </a:prstGeom>
          <a:noFill/>
        </p:spPr>
        <p:txBody>
          <a:bodyPr wrap="square" rtlCol="0">
            <a:spAutoFit/>
          </a:bodyPr>
          <a:lstStyle/>
          <a:p>
            <a:r>
              <a:rPr lang="en-US" sz="2800" b="0" i="0" dirty="0">
                <a:solidFill>
                  <a:srgbClr val="0D0D0D"/>
                </a:solidFill>
                <a:effectLst/>
                <a:latin typeface="Söhne"/>
              </a:rPr>
              <a:t>Our project, </a:t>
            </a:r>
            <a:r>
              <a:rPr lang="en-US" sz="2800" b="0" i="0" dirty="0" err="1">
                <a:solidFill>
                  <a:srgbClr val="0D0D0D"/>
                </a:solidFill>
                <a:effectLst/>
                <a:latin typeface="Söhne"/>
              </a:rPr>
              <a:t>FashionFusion</a:t>
            </a:r>
            <a:r>
              <a:rPr lang="en-US" sz="2800" b="0" i="0" dirty="0">
                <a:solidFill>
                  <a:srgbClr val="0D0D0D"/>
                </a:solidFill>
                <a:effectLst/>
                <a:latin typeface="Söhne"/>
              </a:rPr>
              <a:t>, aims to revolutionize the fashion industry by harnessing the power of AI to generate novel and trend-setting fashion designs. By combining machine learning algorithms with creative design principles, we seek to inspire designers and redefine the boundaries of fashion innovation.</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B391792E-1F19-D6F8-AC09-5F2E659037F7}"/>
              </a:ext>
            </a:extLst>
          </p:cNvPr>
          <p:cNvSpPr txBox="1"/>
          <p:nvPr/>
        </p:nvSpPr>
        <p:spPr>
          <a:xfrm>
            <a:off x="1676400" y="1752600"/>
            <a:ext cx="4267200" cy="295465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Söhne"/>
              </a:rPr>
              <a:t>Fashion designers and stylists</a:t>
            </a:r>
          </a:p>
          <a:p>
            <a:pPr algn="l">
              <a:buFont typeface="Arial" panose="020B0604020202020204" pitchFamily="34" charset="0"/>
              <a:buChar char="•"/>
            </a:pPr>
            <a:r>
              <a:rPr lang="en-US" sz="2800" b="0" i="0" dirty="0">
                <a:solidFill>
                  <a:srgbClr val="0D0D0D"/>
                </a:solidFill>
                <a:effectLst/>
                <a:latin typeface="Söhne"/>
              </a:rPr>
              <a:t>Apparel manufacturers and retailers</a:t>
            </a:r>
          </a:p>
          <a:p>
            <a:pPr algn="l">
              <a:buFont typeface="Arial" panose="020B0604020202020204" pitchFamily="34" charset="0"/>
              <a:buChar char="•"/>
            </a:pPr>
            <a:r>
              <a:rPr lang="en-US" sz="2800" b="0" i="0" dirty="0">
                <a:solidFill>
                  <a:srgbClr val="0D0D0D"/>
                </a:solidFill>
                <a:effectLst/>
                <a:latin typeface="Söhne"/>
              </a:rPr>
              <a:t>Fashion enthusiasts and consumers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82087" y="1981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BE29A839-9EE7-05FA-52F6-8F941B054F9B}"/>
              </a:ext>
            </a:extLst>
          </p:cNvPr>
          <p:cNvSpPr txBox="1"/>
          <p:nvPr/>
        </p:nvSpPr>
        <p:spPr>
          <a:xfrm>
            <a:off x="3429000" y="1752600"/>
            <a:ext cx="4114800" cy="4401205"/>
          </a:xfrm>
          <a:prstGeom prst="rect">
            <a:avLst/>
          </a:prstGeom>
          <a:noFill/>
        </p:spPr>
        <p:txBody>
          <a:bodyPr wrap="square" rtlCol="0">
            <a:spAutoFit/>
          </a:bodyPr>
          <a:lstStyle/>
          <a:p>
            <a:pPr algn="l">
              <a:buFont typeface="Arial" panose="020B0604020202020204" pitchFamily="34" charset="0"/>
              <a:buChar char="•"/>
            </a:pPr>
            <a:r>
              <a:rPr lang="en-US" sz="2800" b="0" i="0" dirty="0" err="1">
                <a:solidFill>
                  <a:srgbClr val="0D0D0D"/>
                </a:solidFill>
                <a:effectLst/>
                <a:latin typeface="Söhne"/>
              </a:rPr>
              <a:t>FashionFusion</a:t>
            </a:r>
            <a:r>
              <a:rPr lang="en-US" sz="2800" b="0" i="0" dirty="0">
                <a:solidFill>
                  <a:srgbClr val="0D0D0D"/>
                </a:solidFill>
                <a:effectLst/>
                <a:latin typeface="Söhne"/>
              </a:rPr>
              <a:t> offers an AI-driven platform that:</a:t>
            </a:r>
          </a:p>
          <a:p>
            <a:pPr algn="l">
              <a:buFont typeface="Arial" panose="020B0604020202020204" pitchFamily="34" charset="0"/>
              <a:buChar char="•"/>
            </a:pPr>
            <a:r>
              <a:rPr lang="en-US" sz="2800" b="0" i="0" dirty="0">
                <a:solidFill>
                  <a:srgbClr val="0D0D0D"/>
                </a:solidFill>
                <a:effectLst/>
                <a:latin typeface="Söhne"/>
              </a:rPr>
              <a:t>Generates diverse and original fashion designs based on input criteria and inspirations.</a:t>
            </a:r>
          </a:p>
          <a:p>
            <a:pPr algn="l">
              <a:buFont typeface="Arial" panose="020B0604020202020204" pitchFamily="34" charset="0"/>
              <a:buChar char="•"/>
            </a:pPr>
            <a:r>
              <a:rPr lang="en-US" sz="2800" b="0" i="0" dirty="0">
                <a:solidFill>
                  <a:srgbClr val="0D0D0D"/>
                </a:solidFill>
                <a:effectLst/>
                <a:latin typeface="Söhne"/>
              </a:rPr>
              <a:t>Accelerates the design process, providing designers with creative insights and inspiration.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82087" y="1981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BE29A839-9EE7-05FA-52F6-8F941B054F9B}"/>
              </a:ext>
            </a:extLst>
          </p:cNvPr>
          <p:cNvSpPr txBox="1"/>
          <p:nvPr/>
        </p:nvSpPr>
        <p:spPr>
          <a:xfrm>
            <a:off x="3429000" y="1752600"/>
            <a:ext cx="4114800" cy="2677656"/>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Söhne"/>
              </a:rPr>
              <a:t>Enhances collaboration between designers and AI algorithms, fostering innovation and experimentation in fashion.</a:t>
            </a:r>
          </a:p>
        </p:txBody>
      </p:sp>
    </p:spTree>
    <p:extLst>
      <p:ext uri="{BB962C8B-B14F-4D97-AF65-F5344CB8AC3E}">
        <p14:creationId xmlns:p14="http://schemas.microsoft.com/office/powerpoint/2010/main" val="853832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TotalTime>
  <Words>511</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Trebuchet MS</vt:lpstr>
      <vt:lpstr>Office Theme</vt:lpstr>
      <vt:lpstr>DEEPIKA.M</vt:lpstr>
      <vt:lpstr>PROJECT TITLE</vt:lpstr>
      <vt:lpstr>AGENDA</vt:lpstr>
      <vt:lpstr>INTRODUCTION</vt:lpstr>
      <vt:lpstr>PROBLEM STATEMENT</vt:lpstr>
      <vt:lpstr>PROJECT OVERVIEW</vt:lpstr>
      <vt:lpstr>WHO ARE THE END USERS?</vt:lpstr>
      <vt:lpstr>YOUR SOLUTION AND ITS VALUE PROPOSITION</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DEEPIKA.M</dc:title>
  <dc:creator>Hari Prakash</dc:creator>
  <cp:lastModifiedBy>Hari Prakash</cp:lastModifiedBy>
  <cp:revision>1</cp:revision>
  <dcterms:created xsi:type="dcterms:W3CDTF">2024-04-05T14:29:04Z</dcterms:created>
  <dcterms:modified xsi:type="dcterms:W3CDTF">2024-04-05T16:06:12Z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