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2" r:id="rId1"/>
  </p:sldMasterIdLst>
  <p:notesMasterIdLst>
    <p:notesMasterId r:id="rId3"/>
  </p:notesMasterIdLst>
  <p:sldIdLst>
    <p:sldId id="257" r:id="rId2"/>
  </p:sldIdLst>
  <p:sldSz cx="12188825" cy="6858000"/>
  <p:notesSz cx="6858000" cy="9144000"/>
  <p:embeddedFontLst>
    <p:embeddedFont>
      <p:font typeface="Roboto Condensed" panose="02000000000000000000" pitchFamily="2" charset="0"/>
      <p:regular r:id="rId4"/>
      <p:bold r:id="rId5"/>
      <p:italic r:id="rId6"/>
      <p:boldItalic r:id="rId7"/>
    </p:embeddedFont>
    <p:embeddedFont>
      <p:font typeface="Segoe UI" panose="020B0502040204020203" pitchFamily="3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guide id="3" orient="horz" pos="120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EF1"/>
    <a:srgbClr val="DE5498"/>
    <a:srgbClr val="AA36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F45457-2003-4CDB-BD75-D58128D198D1}">
  <a:tblStyle styleId="{FAF45457-2003-4CDB-BD75-D58128D198D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54" y="43"/>
      </p:cViewPr>
      <p:guideLst>
        <p:guide orient="horz" pos="2160"/>
        <p:guide pos="3839"/>
        <p:guide orient="horz" pos="12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2063" y="685800"/>
            <a:ext cx="6094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741f2956e8_0_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741f2956e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507" y="992767"/>
            <a:ext cx="11358000" cy="2736900"/>
          </a:xfrm>
          <a:prstGeom prst="rect">
            <a:avLst/>
          </a:prstGeom>
        </p:spPr>
        <p:txBody>
          <a:bodyPr spcFirstLastPara="1" wrap="square" lIns="121875" tIns="121875" rIns="121875" bIns="121875" anchor="b" anchorCtr="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1" name="Google Shape;11;p2"/>
          <p:cNvSpPr txBox="1">
            <a:spLocks noGrp="1"/>
          </p:cNvSpPr>
          <p:nvPr>
            <p:ph type="subTitle" idx="1"/>
          </p:nvPr>
        </p:nvSpPr>
        <p:spPr>
          <a:xfrm>
            <a:off x="415496" y="3778833"/>
            <a:ext cx="11358000" cy="1056900"/>
          </a:xfrm>
          <a:prstGeom prst="rect">
            <a:avLst/>
          </a:prstGeom>
        </p:spPr>
        <p:txBody>
          <a:bodyPr spcFirstLastPara="1" wrap="square" lIns="121875" tIns="121875" rIns="121875" bIns="121875" anchor="t" anchorCtr="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2" name="Google Shape;12;p2"/>
          <p:cNvSpPr txBox="1">
            <a:spLocks noGrp="1"/>
          </p:cNvSpPr>
          <p:nvPr>
            <p:ph type="sldNum" idx="12"/>
          </p:nvPr>
        </p:nvSpPr>
        <p:spPr>
          <a:xfrm>
            <a:off x="11293784" y="6217622"/>
            <a:ext cx="731400" cy="524700"/>
          </a:xfrm>
          <a:prstGeom prst="rect">
            <a:avLst/>
          </a:prstGeom>
        </p:spPr>
        <p:txBody>
          <a:bodyPr spcFirstLastPara="1" wrap="square" lIns="121875" tIns="121875" rIns="121875" bIns="1218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with 4 Columns - Right Align" type="blank">
  <p:cSld name="BLANK">
    <p:spTree>
      <p:nvGrpSpPr>
        <p:cNvPr id="1" name="Shape 13"/>
        <p:cNvGrpSpPr/>
        <p:nvPr/>
      </p:nvGrpSpPr>
      <p:grpSpPr>
        <a:xfrm>
          <a:off x="0" y="0"/>
          <a:ext cx="0" cy="0"/>
          <a:chOff x="0" y="0"/>
          <a:chExt cx="0" cy="0"/>
        </a:xfrm>
      </p:grpSpPr>
      <p:sp>
        <p:nvSpPr>
          <p:cNvPr id="14" name="Google Shape;14;p3"/>
          <p:cNvSpPr txBox="1">
            <a:spLocks noGrp="1"/>
          </p:cNvSpPr>
          <p:nvPr>
            <p:ph type="sldNum" idx="12"/>
          </p:nvPr>
        </p:nvSpPr>
        <p:spPr>
          <a:xfrm>
            <a:off x="11293784" y="6217622"/>
            <a:ext cx="731400" cy="524700"/>
          </a:xfrm>
          <a:prstGeom prst="rect">
            <a:avLst/>
          </a:prstGeom>
        </p:spPr>
        <p:txBody>
          <a:bodyPr spcFirstLastPara="1" wrap="square" lIns="121875" tIns="121875" rIns="121875" bIns="1218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5" name="Google Shape;15;p3"/>
          <p:cNvSpPr txBox="1">
            <a:spLocks noGrp="1"/>
          </p:cNvSpPr>
          <p:nvPr>
            <p:ph type="body" idx="1"/>
          </p:nvPr>
        </p:nvSpPr>
        <p:spPr>
          <a:xfrm>
            <a:off x="2587752" y="1740408"/>
            <a:ext cx="2286000" cy="4407300"/>
          </a:xfrm>
          <a:prstGeom prst="rect">
            <a:avLst/>
          </a:prstGeom>
        </p:spPr>
        <p:txBody>
          <a:bodyPr spcFirstLastPara="1" wrap="square" lIns="121875" tIns="121875" rIns="121875" bIns="121875" anchor="t" anchorCtr="0">
            <a:noAutofit/>
          </a:bodyPr>
          <a:lstStyle>
            <a:lvl1pPr marL="457200" lvl="0" indent="-298450" rtl="0">
              <a:lnSpc>
                <a:spcPct val="115000"/>
              </a:lnSpc>
              <a:spcBef>
                <a:spcPts val="0"/>
              </a:spcBef>
              <a:spcAft>
                <a:spcPts val="0"/>
              </a:spcAft>
              <a:buSzPts val="1100"/>
              <a:buChar char="●"/>
              <a:defRPr sz="1100"/>
            </a:lvl1pPr>
            <a:lvl2pPr marL="914400" lvl="1" indent="-298450" rtl="0">
              <a:lnSpc>
                <a:spcPct val="115000"/>
              </a:lnSpc>
              <a:spcBef>
                <a:spcPts val="2100"/>
              </a:spcBef>
              <a:spcAft>
                <a:spcPts val="0"/>
              </a:spcAft>
              <a:buSzPts val="1100"/>
              <a:buChar char="○"/>
              <a:defRPr sz="1100"/>
            </a:lvl2pPr>
            <a:lvl3pPr marL="1371600" lvl="2" indent="-298450" rtl="0">
              <a:lnSpc>
                <a:spcPct val="115000"/>
              </a:lnSpc>
              <a:spcBef>
                <a:spcPts val="2100"/>
              </a:spcBef>
              <a:spcAft>
                <a:spcPts val="0"/>
              </a:spcAft>
              <a:buSzPts val="1100"/>
              <a:buChar char="■"/>
              <a:defRPr sz="1100"/>
            </a:lvl3pPr>
            <a:lvl4pPr marL="1828800" lvl="3" indent="-298450" rtl="0">
              <a:lnSpc>
                <a:spcPct val="115000"/>
              </a:lnSpc>
              <a:spcBef>
                <a:spcPts val="2100"/>
              </a:spcBef>
              <a:spcAft>
                <a:spcPts val="0"/>
              </a:spcAft>
              <a:buSzPts val="1100"/>
              <a:buChar char="●"/>
              <a:defRPr sz="1100"/>
            </a:lvl4pPr>
            <a:lvl5pPr marL="2286000" lvl="4" indent="-298450" rtl="0">
              <a:lnSpc>
                <a:spcPct val="115000"/>
              </a:lnSpc>
              <a:spcBef>
                <a:spcPts val="2100"/>
              </a:spcBef>
              <a:spcAft>
                <a:spcPts val="0"/>
              </a:spcAft>
              <a:buSzPts val="1100"/>
              <a:buChar char="○"/>
              <a:defRPr sz="1100"/>
            </a:lvl5pPr>
            <a:lvl6pPr marL="2743200" lvl="5" indent="-298450" rtl="0">
              <a:lnSpc>
                <a:spcPct val="115000"/>
              </a:lnSpc>
              <a:spcBef>
                <a:spcPts val="2100"/>
              </a:spcBef>
              <a:spcAft>
                <a:spcPts val="0"/>
              </a:spcAft>
              <a:buSzPts val="1100"/>
              <a:buChar char="■"/>
              <a:defRPr sz="1100"/>
            </a:lvl6pPr>
            <a:lvl7pPr marL="3200400" lvl="6" indent="-298450" rtl="0">
              <a:lnSpc>
                <a:spcPct val="115000"/>
              </a:lnSpc>
              <a:spcBef>
                <a:spcPts val="2100"/>
              </a:spcBef>
              <a:spcAft>
                <a:spcPts val="0"/>
              </a:spcAft>
              <a:buSzPts val="1100"/>
              <a:buChar char="●"/>
              <a:defRPr sz="1100"/>
            </a:lvl7pPr>
            <a:lvl8pPr marL="3657600" lvl="7" indent="-298450" rtl="0">
              <a:lnSpc>
                <a:spcPct val="115000"/>
              </a:lnSpc>
              <a:spcBef>
                <a:spcPts val="2100"/>
              </a:spcBef>
              <a:spcAft>
                <a:spcPts val="0"/>
              </a:spcAft>
              <a:buSzPts val="1100"/>
              <a:buChar char="○"/>
              <a:defRPr sz="1100"/>
            </a:lvl8pPr>
            <a:lvl9pPr marL="4114800" lvl="8" indent="-298450" rtl="0">
              <a:lnSpc>
                <a:spcPct val="115000"/>
              </a:lnSpc>
              <a:spcBef>
                <a:spcPts val="2100"/>
              </a:spcBef>
              <a:spcAft>
                <a:spcPts val="2100"/>
              </a:spcAft>
              <a:buSzPts val="1100"/>
              <a:buChar char="■"/>
              <a:defRPr sz="1100"/>
            </a:lvl9pPr>
          </a:lstStyle>
          <a:p>
            <a:endParaRPr/>
          </a:p>
        </p:txBody>
      </p:sp>
      <p:sp>
        <p:nvSpPr>
          <p:cNvPr id="16" name="Google Shape;16;p3"/>
          <p:cNvSpPr txBox="1">
            <a:spLocks noGrp="1"/>
          </p:cNvSpPr>
          <p:nvPr>
            <p:ph type="body" idx="2"/>
          </p:nvPr>
        </p:nvSpPr>
        <p:spPr>
          <a:xfrm>
            <a:off x="4887672" y="1741021"/>
            <a:ext cx="2286000" cy="4407300"/>
          </a:xfrm>
          <a:prstGeom prst="rect">
            <a:avLst/>
          </a:prstGeom>
        </p:spPr>
        <p:txBody>
          <a:bodyPr spcFirstLastPara="1" wrap="square" lIns="121875" tIns="121875" rIns="121875" bIns="121875" anchor="t" anchorCtr="0">
            <a:noAutofit/>
          </a:bodyPr>
          <a:lstStyle>
            <a:lvl1pPr marL="457200" lvl="0" indent="-298450" rtl="0">
              <a:lnSpc>
                <a:spcPct val="115000"/>
              </a:lnSpc>
              <a:spcBef>
                <a:spcPts val="0"/>
              </a:spcBef>
              <a:spcAft>
                <a:spcPts val="0"/>
              </a:spcAft>
              <a:buSzPts val="1100"/>
              <a:buChar char="●"/>
              <a:defRPr sz="1100"/>
            </a:lvl1pPr>
            <a:lvl2pPr marL="914400" lvl="1" indent="-298450" rtl="0">
              <a:lnSpc>
                <a:spcPct val="115000"/>
              </a:lnSpc>
              <a:spcBef>
                <a:spcPts val="2100"/>
              </a:spcBef>
              <a:spcAft>
                <a:spcPts val="0"/>
              </a:spcAft>
              <a:buSzPts val="1100"/>
              <a:buChar char="○"/>
              <a:defRPr sz="1100"/>
            </a:lvl2pPr>
            <a:lvl3pPr marL="1371600" lvl="2" indent="-298450" rtl="0">
              <a:lnSpc>
                <a:spcPct val="115000"/>
              </a:lnSpc>
              <a:spcBef>
                <a:spcPts val="2100"/>
              </a:spcBef>
              <a:spcAft>
                <a:spcPts val="0"/>
              </a:spcAft>
              <a:buSzPts val="1100"/>
              <a:buChar char="■"/>
              <a:defRPr sz="1100"/>
            </a:lvl3pPr>
            <a:lvl4pPr marL="1828800" lvl="3" indent="-298450" rtl="0">
              <a:lnSpc>
                <a:spcPct val="115000"/>
              </a:lnSpc>
              <a:spcBef>
                <a:spcPts val="2100"/>
              </a:spcBef>
              <a:spcAft>
                <a:spcPts val="0"/>
              </a:spcAft>
              <a:buSzPts val="1100"/>
              <a:buChar char="●"/>
              <a:defRPr sz="1100"/>
            </a:lvl4pPr>
            <a:lvl5pPr marL="2286000" lvl="4" indent="-298450" rtl="0">
              <a:lnSpc>
                <a:spcPct val="115000"/>
              </a:lnSpc>
              <a:spcBef>
                <a:spcPts val="2100"/>
              </a:spcBef>
              <a:spcAft>
                <a:spcPts val="0"/>
              </a:spcAft>
              <a:buSzPts val="1100"/>
              <a:buChar char="○"/>
              <a:defRPr sz="1100"/>
            </a:lvl5pPr>
            <a:lvl6pPr marL="2743200" lvl="5" indent="-298450" rtl="0">
              <a:lnSpc>
                <a:spcPct val="115000"/>
              </a:lnSpc>
              <a:spcBef>
                <a:spcPts val="2100"/>
              </a:spcBef>
              <a:spcAft>
                <a:spcPts val="0"/>
              </a:spcAft>
              <a:buSzPts val="1100"/>
              <a:buChar char="■"/>
              <a:defRPr sz="1100"/>
            </a:lvl6pPr>
            <a:lvl7pPr marL="3200400" lvl="6" indent="-298450" rtl="0">
              <a:lnSpc>
                <a:spcPct val="115000"/>
              </a:lnSpc>
              <a:spcBef>
                <a:spcPts val="2100"/>
              </a:spcBef>
              <a:spcAft>
                <a:spcPts val="0"/>
              </a:spcAft>
              <a:buSzPts val="1100"/>
              <a:buChar char="●"/>
              <a:defRPr sz="1100"/>
            </a:lvl7pPr>
            <a:lvl8pPr marL="3657600" lvl="7" indent="-298450" rtl="0">
              <a:lnSpc>
                <a:spcPct val="115000"/>
              </a:lnSpc>
              <a:spcBef>
                <a:spcPts val="2100"/>
              </a:spcBef>
              <a:spcAft>
                <a:spcPts val="0"/>
              </a:spcAft>
              <a:buSzPts val="1100"/>
              <a:buChar char="○"/>
              <a:defRPr sz="1100"/>
            </a:lvl8pPr>
            <a:lvl9pPr marL="4114800" lvl="8" indent="-298450" rtl="0">
              <a:lnSpc>
                <a:spcPct val="115000"/>
              </a:lnSpc>
              <a:spcBef>
                <a:spcPts val="2100"/>
              </a:spcBef>
              <a:spcAft>
                <a:spcPts val="2100"/>
              </a:spcAft>
              <a:buSzPts val="1100"/>
              <a:buChar char="■"/>
              <a:defRPr sz="1100"/>
            </a:lvl9pPr>
          </a:lstStyle>
          <a:p>
            <a:endParaRPr/>
          </a:p>
        </p:txBody>
      </p:sp>
      <p:sp>
        <p:nvSpPr>
          <p:cNvPr id="17" name="Google Shape;17;p3"/>
          <p:cNvSpPr txBox="1">
            <a:spLocks noGrp="1"/>
          </p:cNvSpPr>
          <p:nvPr>
            <p:ph type="body" idx="3"/>
          </p:nvPr>
        </p:nvSpPr>
        <p:spPr>
          <a:xfrm>
            <a:off x="7187592" y="1741013"/>
            <a:ext cx="2286000" cy="4407300"/>
          </a:xfrm>
          <a:prstGeom prst="rect">
            <a:avLst/>
          </a:prstGeom>
        </p:spPr>
        <p:txBody>
          <a:bodyPr spcFirstLastPara="1" wrap="square" lIns="121875" tIns="121875" rIns="121875" bIns="121875" anchor="t" anchorCtr="0">
            <a:noAutofit/>
          </a:bodyPr>
          <a:lstStyle>
            <a:lvl1pPr marL="457200" lvl="0" indent="-298450" rtl="0">
              <a:lnSpc>
                <a:spcPct val="115000"/>
              </a:lnSpc>
              <a:spcBef>
                <a:spcPts val="0"/>
              </a:spcBef>
              <a:spcAft>
                <a:spcPts val="0"/>
              </a:spcAft>
              <a:buSzPts val="1100"/>
              <a:buChar char="●"/>
              <a:defRPr sz="1100"/>
            </a:lvl1pPr>
            <a:lvl2pPr marL="914400" lvl="1" indent="-298450" rtl="0">
              <a:lnSpc>
                <a:spcPct val="115000"/>
              </a:lnSpc>
              <a:spcBef>
                <a:spcPts val="2100"/>
              </a:spcBef>
              <a:spcAft>
                <a:spcPts val="0"/>
              </a:spcAft>
              <a:buSzPts val="1100"/>
              <a:buChar char="○"/>
              <a:defRPr sz="1100"/>
            </a:lvl2pPr>
            <a:lvl3pPr marL="1371600" lvl="2" indent="-298450" rtl="0">
              <a:lnSpc>
                <a:spcPct val="115000"/>
              </a:lnSpc>
              <a:spcBef>
                <a:spcPts val="2100"/>
              </a:spcBef>
              <a:spcAft>
                <a:spcPts val="0"/>
              </a:spcAft>
              <a:buSzPts val="1100"/>
              <a:buChar char="■"/>
              <a:defRPr sz="1100"/>
            </a:lvl3pPr>
            <a:lvl4pPr marL="1828800" lvl="3" indent="-298450" rtl="0">
              <a:lnSpc>
                <a:spcPct val="115000"/>
              </a:lnSpc>
              <a:spcBef>
                <a:spcPts val="2100"/>
              </a:spcBef>
              <a:spcAft>
                <a:spcPts val="0"/>
              </a:spcAft>
              <a:buSzPts val="1100"/>
              <a:buChar char="●"/>
              <a:defRPr sz="1100"/>
            </a:lvl4pPr>
            <a:lvl5pPr marL="2286000" lvl="4" indent="-298450" rtl="0">
              <a:lnSpc>
                <a:spcPct val="115000"/>
              </a:lnSpc>
              <a:spcBef>
                <a:spcPts val="2100"/>
              </a:spcBef>
              <a:spcAft>
                <a:spcPts val="0"/>
              </a:spcAft>
              <a:buSzPts val="1100"/>
              <a:buChar char="○"/>
              <a:defRPr sz="1100"/>
            </a:lvl5pPr>
            <a:lvl6pPr marL="2743200" lvl="5" indent="-298450" rtl="0">
              <a:lnSpc>
                <a:spcPct val="115000"/>
              </a:lnSpc>
              <a:spcBef>
                <a:spcPts val="2100"/>
              </a:spcBef>
              <a:spcAft>
                <a:spcPts val="0"/>
              </a:spcAft>
              <a:buSzPts val="1100"/>
              <a:buChar char="■"/>
              <a:defRPr sz="1100"/>
            </a:lvl6pPr>
            <a:lvl7pPr marL="3200400" lvl="6" indent="-298450" rtl="0">
              <a:lnSpc>
                <a:spcPct val="115000"/>
              </a:lnSpc>
              <a:spcBef>
                <a:spcPts val="2100"/>
              </a:spcBef>
              <a:spcAft>
                <a:spcPts val="0"/>
              </a:spcAft>
              <a:buSzPts val="1100"/>
              <a:buChar char="●"/>
              <a:defRPr sz="1100"/>
            </a:lvl7pPr>
            <a:lvl8pPr marL="3657600" lvl="7" indent="-298450" rtl="0">
              <a:lnSpc>
                <a:spcPct val="115000"/>
              </a:lnSpc>
              <a:spcBef>
                <a:spcPts val="2100"/>
              </a:spcBef>
              <a:spcAft>
                <a:spcPts val="0"/>
              </a:spcAft>
              <a:buSzPts val="1100"/>
              <a:buChar char="○"/>
              <a:defRPr sz="1100"/>
            </a:lvl8pPr>
            <a:lvl9pPr marL="4114800" lvl="8" indent="-298450" rtl="0">
              <a:lnSpc>
                <a:spcPct val="115000"/>
              </a:lnSpc>
              <a:spcBef>
                <a:spcPts val="2100"/>
              </a:spcBef>
              <a:spcAft>
                <a:spcPts val="2100"/>
              </a:spcAft>
              <a:buSzPts val="1100"/>
              <a:buChar char="■"/>
              <a:defRPr sz="1100"/>
            </a:lvl9pPr>
          </a:lstStyle>
          <a:p>
            <a:endParaRPr/>
          </a:p>
        </p:txBody>
      </p:sp>
      <p:sp>
        <p:nvSpPr>
          <p:cNvPr id="18" name="Google Shape;18;p3"/>
          <p:cNvSpPr txBox="1">
            <a:spLocks noGrp="1"/>
          </p:cNvSpPr>
          <p:nvPr>
            <p:ph type="title"/>
          </p:nvPr>
        </p:nvSpPr>
        <p:spPr>
          <a:xfrm>
            <a:off x="415496" y="194567"/>
            <a:ext cx="11358000" cy="763500"/>
          </a:xfrm>
          <a:prstGeom prst="rect">
            <a:avLst/>
          </a:prstGeom>
        </p:spPr>
        <p:txBody>
          <a:bodyPr spcFirstLastPara="1" wrap="square" lIns="121875" tIns="121875" rIns="121875" bIns="121875" anchor="t" anchorCtr="0">
            <a:noAutofit/>
          </a:bodyPr>
          <a:lstStyle>
            <a:lvl1pPr lvl="0" rtl="0">
              <a:spcBef>
                <a:spcPts val="0"/>
              </a:spcBef>
              <a:spcAft>
                <a:spcPts val="0"/>
              </a:spcAft>
              <a:buSzPts val="3700"/>
              <a:buFont typeface="Roboto Condensed"/>
              <a:buNone/>
              <a:defRPr>
                <a:latin typeface="Roboto Condensed"/>
                <a:ea typeface="Roboto Condensed"/>
                <a:cs typeface="Roboto Condensed"/>
                <a:sym typeface="Roboto Condensed"/>
              </a:defRPr>
            </a:lvl1pPr>
            <a:lvl2pPr lvl="1" rtl="0">
              <a:spcBef>
                <a:spcPts val="0"/>
              </a:spcBef>
              <a:spcAft>
                <a:spcPts val="0"/>
              </a:spcAft>
              <a:buSzPts val="3700"/>
              <a:buFont typeface="Roboto Condensed"/>
              <a:buNone/>
              <a:defRPr>
                <a:latin typeface="Roboto Condensed"/>
                <a:ea typeface="Roboto Condensed"/>
                <a:cs typeface="Roboto Condensed"/>
                <a:sym typeface="Roboto Condensed"/>
              </a:defRPr>
            </a:lvl2pPr>
            <a:lvl3pPr lvl="2" rtl="0">
              <a:spcBef>
                <a:spcPts val="0"/>
              </a:spcBef>
              <a:spcAft>
                <a:spcPts val="0"/>
              </a:spcAft>
              <a:buSzPts val="3700"/>
              <a:buFont typeface="Roboto Condensed"/>
              <a:buNone/>
              <a:defRPr>
                <a:latin typeface="Roboto Condensed"/>
                <a:ea typeface="Roboto Condensed"/>
                <a:cs typeface="Roboto Condensed"/>
                <a:sym typeface="Roboto Condensed"/>
              </a:defRPr>
            </a:lvl3pPr>
            <a:lvl4pPr lvl="3" rtl="0">
              <a:spcBef>
                <a:spcPts val="0"/>
              </a:spcBef>
              <a:spcAft>
                <a:spcPts val="0"/>
              </a:spcAft>
              <a:buSzPts val="3700"/>
              <a:buFont typeface="Roboto Condensed"/>
              <a:buNone/>
              <a:defRPr>
                <a:latin typeface="Roboto Condensed"/>
                <a:ea typeface="Roboto Condensed"/>
                <a:cs typeface="Roboto Condensed"/>
                <a:sym typeface="Roboto Condensed"/>
              </a:defRPr>
            </a:lvl4pPr>
            <a:lvl5pPr lvl="4" rtl="0">
              <a:spcBef>
                <a:spcPts val="0"/>
              </a:spcBef>
              <a:spcAft>
                <a:spcPts val="0"/>
              </a:spcAft>
              <a:buSzPts val="3700"/>
              <a:buFont typeface="Roboto Condensed"/>
              <a:buNone/>
              <a:defRPr>
                <a:latin typeface="Roboto Condensed"/>
                <a:ea typeface="Roboto Condensed"/>
                <a:cs typeface="Roboto Condensed"/>
                <a:sym typeface="Roboto Condensed"/>
              </a:defRPr>
            </a:lvl5pPr>
            <a:lvl6pPr lvl="5" rtl="0">
              <a:spcBef>
                <a:spcPts val="0"/>
              </a:spcBef>
              <a:spcAft>
                <a:spcPts val="0"/>
              </a:spcAft>
              <a:buSzPts val="3700"/>
              <a:buFont typeface="Roboto Condensed"/>
              <a:buNone/>
              <a:defRPr>
                <a:latin typeface="Roboto Condensed"/>
                <a:ea typeface="Roboto Condensed"/>
                <a:cs typeface="Roboto Condensed"/>
                <a:sym typeface="Roboto Condensed"/>
              </a:defRPr>
            </a:lvl6pPr>
            <a:lvl7pPr lvl="6" rtl="0">
              <a:spcBef>
                <a:spcPts val="0"/>
              </a:spcBef>
              <a:spcAft>
                <a:spcPts val="0"/>
              </a:spcAft>
              <a:buSzPts val="3700"/>
              <a:buFont typeface="Roboto Condensed"/>
              <a:buNone/>
              <a:defRPr>
                <a:latin typeface="Roboto Condensed"/>
                <a:ea typeface="Roboto Condensed"/>
                <a:cs typeface="Roboto Condensed"/>
                <a:sym typeface="Roboto Condensed"/>
              </a:defRPr>
            </a:lvl7pPr>
            <a:lvl8pPr lvl="7" rtl="0">
              <a:spcBef>
                <a:spcPts val="0"/>
              </a:spcBef>
              <a:spcAft>
                <a:spcPts val="0"/>
              </a:spcAft>
              <a:buSzPts val="3700"/>
              <a:buFont typeface="Roboto Condensed"/>
              <a:buNone/>
              <a:defRPr>
                <a:latin typeface="Roboto Condensed"/>
                <a:ea typeface="Roboto Condensed"/>
                <a:cs typeface="Roboto Condensed"/>
                <a:sym typeface="Roboto Condensed"/>
              </a:defRPr>
            </a:lvl8pPr>
            <a:lvl9pPr lvl="8" rtl="0">
              <a:spcBef>
                <a:spcPts val="0"/>
              </a:spcBef>
              <a:spcAft>
                <a:spcPts val="0"/>
              </a:spcAft>
              <a:buSzPts val="3700"/>
              <a:buFont typeface="Roboto Condensed"/>
              <a:buNone/>
              <a:defRPr>
                <a:latin typeface="Roboto Condensed"/>
                <a:ea typeface="Roboto Condensed"/>
                <a:cs typeface="Roboto Condensed"/>
                <a:sym typeface="Roboto Condensed"/>
              </a:defRPr>
            </a:lvl9pPr>
          </a:lstStyle>
          <a:p>
            <a:endParaRPr/>
          </a:p>
        </p:txBody>
      </p:sp>
      <p:sp>
        <p:nvSpPr>
          <p:cNvPr id="19" name="Google Shape;19;p3"/>
          <p:cNvSpPr txBox="1">
            <a:spLocks noGrp="1"/>
          </p:cNvSpPr>
          <p:nvPr>
            <p:ph type="body" idx="4"/>
          </p:nvPr>
        </p:nvSpPr>
        <p:spPr>
          <a:xfrm>
            <a:off x="9487511" y="1741013"/>
            <a:ext cx="2286000" cy="4407300"/>
          </a:xfrm>
          <a:prstGeom prst="rect">
            <a:avLst/>
          </a:prstGeom>
        </p:spPr>
        <p:txBody>
          <a:bodyPr spcFirstLastPara="1" wrap="square" lIns="121875" tIns="121875" rIns="121875" bIns="121875" anchor="t" anchorCtr="0">
            <a:noAutofit/>
          </a:bodyPr>
          <a:lstStyle>
            <a:lvl1pPr marL="457200" lvl="0" indent="-298450" rtl="0">
              <a:lnSpc>
                <a:spcPct val="115000"/>
              </a:lnSpc>
              <a:spcBef>
                <a:spcPts val="0"/>
              </a:spcBef>
              <a:spcAft>
                <a:spcPts val="0"/>
              </a:spcAft>
              <a:buSzPts val="1100"/>
              <a:buChar char="●"/>
              <a:defRPr sz="1100"/>
            </a:lvl1pPr>
            <a:lvl2pPr marL="914400" lvl="1" indent="-298450" rtl="0">
              <a:lnSpc>
                <a:spcPct val="115000"/>
              </a:lnSpc>
              <a:spcBef>
                <a:spcPts val="2100"/>
              </a:spcBef>
              <a:spcAft>
                <a:spcPts val="0"/>
              </a:spcAft>
              <a:buSzPts val="1100"/>
              <a:buChar char="○"/>
              <a:defRPr sz="1100"/>
            </a:lvl2pPr>
            <a:lvl3pPr marL="1371600" lvl="2" indent="-298450" rtl="0">
              <a:lnSpc>
                <a:spcPct val="115000"/>
              </a:lnSpc>
              <a:spcBef>
                <a:spcPts val="2100"/>
              </a:spcBef>
              <a:spcAft>
                <a:spcPts val="0"/>
              </a:spcAft>
              <a:buSzPts val="1100"/>
              <a:buChar char="■"/>
              <a:defRPr sz="1100"/>
            </a:lvl3pPr>
            <a:lvl4pPr marL="1828800" lvl="3" indent="-298450" rtl="0">
              <a:lnSpc>
                <a:spcPct val="115000"/>
              </a:lnSpc>
              <a:spcBef>
                <a:spcPts val="2100"/>
              </a:spcBef>
              <a:spcAft>
                <a:spcPts val="0"/>
              </a:spcAft>
              <a:buSzPts val="1100"/>
              <a:buChar char="●"/>
              <a:defRPr sz="1100"/>
            </a:lvl4pPr>
            <a:lvl5pPr marL="2286000" lvl="4" indent="-298450" rtl="0">
              <a:lnSpc>
                <a:spcPct val="115000"/>
              </a:lnSpc>
              <a:spcBef>
                <a:spcPts val="2100"/>
              </a:spcBef>
              <a:spcAft>
                <a:spcPts val="0"/>
              </a:spcAft>
              <a:buSzPts val="1100"/>
              <a:buChar char="○"/>
              <a:defRPr sz="1100"/>
            </a:lvl5pPr>
            <a:lvl6pPr marL="2743200" lvl="5" indent="-298450" rtl="0">
              <a:lnSpc>
                <a:spcPct val="115000"/>
              </a:lnSpc>
              <a:spcBef>
                <a:spcPts val="2100"/>
              </a:spcBef>
              <a:spcAft>
                <a:spcPts val="0"/>
              </a:spcAft>
              <a:buSzPts val="1100"/>
              <a:buChar char="■"/>
              <a:defRPr sz="1100"/>
            </a:lvl6pPr>
            <a:lvl7pPr marL="3200400" lvl="6" indent="-298450" rtl="0">
              <a:lnSpc>
                <a:spcPct val="115000"/>
              </a:lnSpc>
              <a:spcBef>
                <a:spcPts val="2100"/>
              </a:spcBef>
              <a:spcAft>
                <a:spcPts val="0"/>
              </a:spcAft>
              <a:buSzPts val="1100"/>
              <a:buChar char="●"/>
              <a:defRPr sz="1100"/>
            </a:lvl7pPr>
            <a:lvl8pPr marL="3657600" lvl="7" indent="-298450" rtl="0">
              <a:lnSpc>
                <a:spcPct val="115000"/>
              </a:lnSpc>
              <a:spcBef>
                <a:spcPts val="2100"/>
              </a:spcBef>
              <a:spcAft>
                <a:spcPts val="0"/>
              </a:spcAft>
              <a:buSzPts val="1100"/>
              <a:buChar char="○"/>
              <a:defRPr sz="1100"/>
            </a:lvl8pPr>
            <a:lvl9pPr marL="4114800" lvl="8" indent="-298450" rtl="0">
              <a:lnSpc>
                <a:spcPct val="115000"/>
              </a:lnSpc>
              <a:spcBef>
                <a:spcPts val="2100"/>
              </a:spcBef>
              <a:spcAft>
                <a:spcPts val="2100"/>
              </a:spcAft>
              <a:buSzPts val="1100"/>
              <a:buChar char="■"/>
              <a:defRPr sz="1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496" y="593367"/>
            <a:ext cx="11358000" cy="763500"/>
          </a:xfrm>
          <a:prstGeom prst="rect">
            <a:avLst/>
          </a:prstGeom>
          <a:noFill/>
          <a:ln>
            <a:noFill/>
          </a:ln>
        </p:spPr>
        <p:txBody>
          <a:bodyPr spcFirstLastPara="1" wrap="square" lIns="121875" tIns="121875" rIns="121875" bIns="121875" anchor="t" anchorCtr="0">
            <a:noAutofit/>
          </a:bodyPr>
          <a:lstStyle>
            <a:lvl1pPr lvl="0">
              <a:spcBef>
                <a:spcPts val="0"/>
              </a:spcBef>
              <a:spcAft>
                <a:spcPts val="0"/>
              </a:spcAft>
              <a:buClr>
                <a:schemeClr val="dk1"/>
              </a:buClr>
              <a:buSzPts val="3700"/>
              <a:buNone/>
              <a:defRPr sz="3700" b="1">
                <a:solidFill>
                  <a:schemeClr val="dk1"/>
                </a:solidFill>
              </a:defRPr>
            </a:lvl1pPr>
            <a:lvl2pPr lvl="1">
              <a:spcBef>
                <a:spcPts val="0"/>
              </a:spcBef>
              <a:spcAft>
                <a:spcPts val="0"/>
              </a:spcAft>
              <a:buClr>
                <a:schemeClr val="dk1"/>
              </a:buClr>
              <a:buSzPts val="3700"/>
              <a:buNone/>
              <a:defRPr sz="3700" b="1">
                <a:solidFill>
                  <a:schemeClr val="dk1"/>
                </a:solidFill>
              </a:defRPr>
            </a:lvl2pPr>
            <a:lvl3pPr lvl="2">
              <a:spcBef>
                <a:spcPts val="0"/>
              </a:spcBef>
              <a:spcAft>
                <a:spcPts val="0"/>
              </a:spcAft>
              <a:buClr>
                <a:schemeClr val="dk1"/>
              </a:buClr>
              <a:buSzPts val="3700"/>
              <a:buNone/>
              <a:defRPr sz="3700" b="1">
                <a:solidFill>
                  <a:schemeClr val="dk1"/>
                </a:solidFill>
              </a:defRPr>
            </a:lvl3pPr>
            <a:lvl4pPr lvl="3">
              <a:spcBef>
                <a:spcPts val="0"/>
              </a:spcBef>
              <a:spcAft>
                <a:spcPts val="0"/>
              </a:spcAft>
              <a:buClr>
                <a:schemeClr val="dk1"/>
              </a:buClr>
              <a:buSzPts val="3700"/>
              <a:buNone/>
              <a:defRPr sz="3700" b="1">
                <a:solidFill>
                  <a:schemeClr val="dk1"/>
                </a:solidFill>
              </a:defRPr>
            </a:lvl4pPr>
            <a:lvl5pPr lvl="4">
              <a:spcBef>
                <a:spcPts val="0"/>
              </a:spcBef>
              <a:spcAft>
                <a:spcPts val="0"/>
              </a:spcAft>
              <a:buClr>
                <a:schemeClr val="dk1"/>
              </a:buClr>
              <a:buSzPts val="3700"/>
              <a:buNone/>
              <a:defRPr sz="3700" b="1">
                <a:solidFill>
                  <a:schemeClr val="dk1"/>
                </a:solidFill>
              </a:defRPr>
            </a:lvl5pPr>
            <a:lvl6pPr lvl="5">
              <a:spcBef>
                <a:spcPts val="0"/>
              </a:spcBef>
              <a:spcAft>
                <a:spcPts val="0"/>
              </a:spcAft>
              <a:buClr>
                <a:schemeClr val="dk1"/>
              </a:buClr>
              <a:buSzPts val="3700"/>
              <a:buNone/>
              <a:defRPr sz="3700" b="1">
                <a:solidFill>
                  <a:schemeClr val="dk1"/>
                </a:solidFill>
              </a:defRPr>
            </a:lvl6pPr>
            <a:lvl7pPr lvl="6">
              <a:spcBef>
                <a:spcPts val="0"/>
              </a:spcBef>
              <a:spcAft>
                <a:spcPts val="0"/>
              </a:spcAft>
              <a:buClr>
                <a:schemeClr val="dk1"/>
              </a:buClr>
              <a:buSzPts val="3700"/>
              <a:buNone/>
              <a:defRPr sz="3700" b="1">
                <a:solidFill>
                  <a:schemeClr val="dk1"/>
                </a:solidFill>
              </a:defRPr>
            </a:lvl7pPr>
            <a:lvl8pPr lvl="7">
              <a:spcBef>
                <a:spcPts val="0"/>
              </a:spcBef>
              <a:spcAft>
                <a:spcPts val="0"/>
              </a:spcAft>
              <a:buClr>
                <a:schemeClr val="dk1"/>
              </a:buClr>
              <a:buSzPts val="3700"/>
              <a:buNone/>
              <a:defRPr sz="3700" b="1">
                <a:solidFill>
                  <a:schemeClr val="dk1"/>
                </a:solidFill>
              </a:defRPr>
            </a:lvl8pPr>
            <a:lvl9pPr lvl="8">
              <a:spcBef>
                <a:spcPts val="0"/>
              </a:spcBef>
              <a:spcAft>
                <a:spcPts val="0"/>
              </a:spcAft>
              <a:buClr>
                <a:schemeClr val="dk1"/>
              </a:buClr>
              <a:buSzPts val="3700"/>
              <a:buNone/>
              <a:defRPr sz="3700" b="1">
                <a:solidFill>
                  <a:schemeClr val="dk1"/>
                </a:solidFill>
              </a:defRPr>
            </a:lvl9pPr>
          </a:lstStyle>
          <a:p>
            <a:endParaRPr/>
          </a:p>
        </p:txBody>
      </p:sp>
      <p:sp>
        <p:nvSpPr>
          <p:cNvPr id="7" name="Google Shape;7;p1"/>
          <p:cNvSpPr txBox="1">
            <a:spLocks noGrp="1"/>
          </p:cNvSpPr>
          <p:nvPr>
            <p:ph type="body" idx="1"/>
          </p:nvPr>
        </p:nvSpPr>
        <p:spPr>
          <a:xfrm>
            <a:off x="415496" y="1536633"/>
            <a:ext cx="11358000" cy="4555200"/>
          </a:xfrm>
          <a:prstGeom prst="rect">
            <a:avLst/>
          </a:prstGeom>
          <a:noFill/>
          <a:ln>
            <a:noFill/>
          </a:ln>
        </p:spPr>
        <p:txBody>
          <a:bodyPr spcFirstLastPara="1" wrap="square" lIns="121875" tIns="121875" rIns="121875" bIns="121875" anchor="t" anchorCtr="0">
            <a:no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8" name="Google Shape;8;p1"/>
          <p:cNvSpPr txBox="1">
            <a:spLocks noGrp="1"/>
          </p:cNvSpPr>
          <p:nvPr>
            <p:ph type="sldNum" idx="12"/>
          </p:nvPr>
        </p:nvSpPr>
        <p:spPr>
          <a:xfrm>
            <a:off x="11293784" y="6217622"/>
            <a:ext cx="731400" cy="524700"/>
          </a:xfrm>
          <a:prstGeom prst="rect">
            <a:avLst/>
          </a:prstGeom>
          <a:noFill/>
          <a:ln>
            <a:noFill/>
          </a:ln>
        </p:spPr>
        <p:txBody>
          <a:bodyPr spcFirstLastPara="1" wrap="square" lIns="121875" tIns="121875" rIns="121875" bIns="121875"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EF1"/>
        </a:solidFill>
        <a:effectLst/>
      </p:bgPr>
    </p:bg>
    <p:spTree>
      <p:nvGrpSpPr>
        <p:cNvPr id="1" name="Shape 45"/>
        <p:cNvGrpSpPr/>
        <p:nvPr/>
      </p:nvGrpSpPr>
      <p:grpSpPr>
        <a:xfrm>
          <a:off x="0" y="0"/>
          <a:ext cx="0" cy="0"/>
          <a:chOff x="0" y="0"/>
          <a:chExt cx="0" cy="0"/>
        </a:xfrm>
      </p:grpSpPr>
      <p:sp>
        <p:nvSpPr>
          <p:cNvPr id="46" name="Google Shape;46;p7"/>
          <p:cNvSpPr txBox="1">
            <a:spLocks noGrp="1"/>
          </p:cNvSpPr>
          <p:nvPr>
            <p:ph type="body" idx="1"/>
          </p:nvPr>
        </p:nvSpPr>
        <p:spPr>
          <a:xfrm>
            <a:off x="2354322" y="1385413"/>
            <a:ext cx="2384552" cy="4407300"/>
          </a:xfrm>
          <a:prstGeom prst="rect">
            <a:avLst/>
          </a:prstGeom>
        </p:spPr>
        <p:txBody>
          <a:bodyPr spcFirstLastPara="1" wrap="square" lIns="121875" tIns="121875" rIns="121875" bIns="121875" anchor="t" anchorCtr="0">
            <a:noAutofit/>
          </a:bodyPr>
          <a:lstStyle/>
          <a:p>
            <a:pPr marL="0" lvl="0" indent="0" algn="l" rtl="0">
              <a:spcBef>
                <a:spcPts val="0"/>
              </a:spcBef>
              <a:spcAft>
                <a:spcPts val="0"/>
              </a:spcAft>
              <a:buClr>
                <a:schemeClr val="dk1"/>
              </a:buClr>
              <a:buSzPts val="1100"/>
              <a:buFont typeface="Arial"/>
              <a:buNone/>
            </a:pPr>
            <a:r>
              <a:rPr lang="en" sz="1600" b="1" dirty="0">
                <a:solidFill>
                  <a:srgbClr val="AA3660"/>
                </a:solidFill>
                <a:latin typeface="Segoe UI" panose="020B0502040204020203" pitchFamily="34" charset="0"/>
                <a:cs typeface="Segoe UI" panose="020B0502040204020203" pitchFamily="34" charset="0"/>
              </a:rPr>
              <a:t>Background</a:t>
            </a:r>
          </a:p>
          <a:p>
            <a:pPr marL="0" lvl="0" indent="0" algn="l" rtl="0">
              <a:spcBef>
                <a:spcPts val="0"/>
              </a:spcBef>
              <a:spcAft>
                <a:spcPts val="0"/>
              </a:spcAft>
              <a:buClr>
                <a:schemeClr val="dk1"/>
              </a:buClr>
              <a:buSzPts val="1100"/>
              <a:buFont typeface="Arial"/>
              <a:buNone/>
            </a:pPr>
            <a:endParaRPr sz="300" b="1" dirty="0">
              <a:solidFill>
                <a:srgbClr val="AA3660"/>
              </a:solidFill>
              <a:latin typeface="Segoe UI" panose="020B0502040204020203" pitchFamily="34" charset="0"/>
              <a:cs typeface="Segoe UI" panose="020B0502040204020203" pitchFamily="34" charset="0"/>
            </a:endParaRPr>
          </a:p>
          <a:p>
            <a:pPr marL="0" lvl="0" indent="0" algn="l" rtl="0">
              <a:spcBef>
                <a:spcPts val="0"/>
              </a:spcBef>
              <a:spcAft>
                <a:spcPts val="0"/>
              </a:spcAft>
              <a:buClr>
                <a:schemeClr val="dk1"/>
              </a:buClr>
              <a:buSzPts val="1100"/>
              <a:buFont typeface="Arial"/>
              <a:buNone/>
            </a:pPr>
            <a:r>
              <a:rPr lang="en-IN" sz="1100" dirty="0">
                <a:solidFill>
                  <a:schemeClr val="tx1"/>
                </a:solidFill>
                <a:latin typeface="Segoe UI" panose="020B0502040204020203" pitchFamily="34" charset="0"/>
                <a:cs typeface="Segoe UI" panose="020B0502040204020203" pitchFamily="34" charset="0"/>
              </a:rPr>
              <a:t>The Franchise Department of Chicken Kitchen is looking for a new location to expand into based on applications from </a:t>
            </a:r>
            <a:r>
              <a:rPr lang="en-IN" sz="1100" b="1" dirty="0">
                <a:solidFill>
                  <a:schemeClr val="tx1"/>
                </a:solidFill>
                <a:latin typeface="Segoe UI" panose="020B0502040204020203" pitchFamily="34" charset="0"/>
                <a:cs typeface="Segoe UI" panose="020B0502040204020203" pitchFamily="34" charset="0"/>
              </a:rPr>
              <a:t>Oakland County, Michigan </a:t>
            </a:r>
            <a:r>
              <a:rPr lang="en-IN" sz="1100" dirty="0">
                <a:solidFill>
                  <a:schemeClr val="tx1"/>
                </a:solidFill>
                <a:latin typeface="Segoe UI" panose="020B0502040204020203" pitchFamily="34" charset="0"/>
                <a:cs typeface="Segoe UI" panose="020B0502040204020203" pitchFamily="34" charset="0"/>
              </a:rPr>
              <a:t>and </a:t>
            </a:r>
            <a:r>
              <a:rPr lang="en-IN" sz="1100" b="1" dirty="0">
                <a:solidFill>
                  <a:schemeClr val="tx1"/>
                </a:solidFill>
                <a:latin typeface="Segoe UI" panose="020B0502040204020203" pitchFamily="34" charset="0"/>
                <a:cs typeface="Segoe UI" panose="020B0502040204020203" pitchFamily="34" charset="0"/>
              </a:rPr>
              <a:t>Bay County, Florida</a:t>
            </a:r>
            <a:r>
              <a:rPr lang="en-IN" sz="1100" dirty="0">
                <a:solidFill>
                  <a:schemeClr val="tx1"/>
                </a:solidFill>
                <a:latin typeface="Segoe UI" panose="020B0502040204020203" pitchFamily="34" charset="0"/>
                <a:cs typeface="Segoe UI" panose="020B0502040204020203" pitchFamily="34" charset="0"/>
              </a:rPr>
              <a:t>. This report seeks to evaluate these locations and recommend one county to expand the franchise into.</a:t>
            </a:r>
          </a:p>
          <a:p>
            <a:pPr marL="0" lvl="0" indent="0" algn="l" rtl="0">
              <a:spcBef>
                <a:spcPts val="0"/>
              </a:spcBef>
              <a:spcAft>
                <a:spcPts val="0"/>
              </a:spcAft>
              <a:buClr>
                <a:schemeClr val="dk1"/>
              </a:buClr>
              <a:buSzPts val="1100"/>
              <a:buFont typeface="Arial"/>
              <a:buNone/>
            </a:pPr>
            <a:endParaRPr lang="en-IN" b="1" dirty="0">
              <a:solidFill>
                <a:srgbClr val="AA3660"/>
              </a:solidFill>
              <a:latin typeface="Segoe UI" panose="020B0502040204020203" pitchFamily="34" charset="0"/>
              <a:cs typeface="Segoe UI" panose="020B0502040204020203" pitchFamily="34" charset="0"/>
            </a:endParaRPr>
          </a:p>
          <a:p>
            <a:pPr marL="0" lvl="0" indent="0" algn="l" rtl="0">
              <a:spcBef>
                <a:spcPts val="0"/>
              </a:spcBef>
              <a:spcAft>
                <a:spcPts val="0"/>
              </a:spcAft>
              <a:buClr>
                <a:schemeClr val="dk1"/>
              </a:buClr>
              <a:buSzPts val="1100"/>
              <a:buFont typeface="Arial"/>
              <a:buNone/>
            </a:pPr>
            <a:r>
              <a:rPr lang="en-IN" sz="1600" b="1" dirty="0">
                <a:solidFill>
                  <a:srgbClr val="AA3660"/>
                </a:solidFill>
                <a:latin typeface="Segoe UI" panose="020B0502040204020203" pitchFamily="34" charset="0"/>
                <a:cs typeface="Segoe UI" panose="020B0502040204020203" pitchFamily="34" charset="0"/>
              </a:rPr>
              <a:t>Consideration Criteria</a:t>
            </a:r>
          </a:p>
          <a:p>
            <a:pPr marL="0" lvl="0" indent="0" algn="l" rtl="0">
              <a:spcBef>
                <a:spcPts val="0"/>
              </a:spcBef>
              <a:spcAft>
                <a:spcPts val="0"/>
              </a:spcAft>
              <a:buClr>
                <a:schemeClr val="dk1"/>
              </a:buClr>
              <a:buSzPts val="1100"/>
              <a:buFont typeface="Arial"/>
              <a:buNone/>
            </a:pPr>
            <a:endParaRPr lang="en-IN" sz="300" b="1" dirty="0">
              <a:solidFill>
                <a:schemeClr val="dk1"/>
              </a:solidFill>
            </a:endParaRPr>
          </a:p>
          <a:p>
            <a:pPr marL="0" lvl="0" indent="0" algn="l" rtl="0">
              <a:spcBef>
                <a:spcPts val="0"/>
              </a:spcBef>
              <a:spcAft>
                <a:spcPts val="2100"/>
              </a:spcAft>
              <a:buNone/>
            </a:pPr>
            <a:r>
              <a:rPr lang="en-IN" sz="1100" dirty="0">
                <a:solidFill>
                  <a:schemeClr val="tx1"/>
                </a:solidFill>
                <a:latin typeface="Segoe UI" panose="020B0502040204020203" pitchFamily="34" charset="0"/>
                <a:cs typeface="Segoe UI" panose="020B0502040204020203" pitchFamily="34" charset="0"/>
              </a:rPr>
              <a:t>Chicken Kitchen</a:t>
            </a:r>
            <a:r>
              <a:rPr lang="en-IN" dirty="0">
                <a:solidFill>
                  <a:schemeClr val="tx1"/>
                </a:solidFill>
                <a:latin typeface="Segoe UI" panose="020B0502040204020203" pitchFamily="34" charset="0"/>
                <a:cs typeface="Segoe UI" panose="020B0502040204020203" pitchFamily="34" charset="0"/>
              </a:rPr>
              <a:t> experiences </a:t>
            </a:r>
            <a:r>
              <a:rPr lang="en-IN" b="1" dirty="0">
                <a:solidFill>
                  <a:schemeClr val="tx1"/>
                </a:solidFill>
                <a:latin typeface="Segoe UI" panose="020B0502040204020203" pitchFamily="34" charset="0"/>
                <a:cs typeface="Segoe UI" panose="020B0502040204020203" pitchFamily="34" charset="0"/>
              </a:rPr>
              <a:t>high profits</a:t>
            </a:r>
            <a:r>
              <a:rPr lang="en-IN" dirty="0">
                <a:solidFill>
                  <a:schemeClr val="tx1"/>
                </a:solidFill>
                <a:latin typeface="Segoe UI" panose="020B0502040204020203" pitchFamily="34" charset="0"/>
                <a:cs typeface="Segoe UI" panose="020B0502040204020203" pitchFamily="34" charset="0"/>
              </a:rPr>
              <a:t> in newly-developed locations primed for population growth where dwellers enjoy highway proximity, higher income,  lean conservative, prefer to dine-out, and stay near other upscale fast-food restaurants. These are the criteria to consider in evaluating the two locations.</a:t>
            </a:r>
            <a:endParaRPr lang="en-IN" sz="1100" dirty="0">
              <a:solidFill>
                <a:schemeClr val="tx1"/>
              </a:solidFill>
              <a:latin typeface="Segoe UI" panose="020B0502040204020203" pitchFamily="34" charset="0"/>
              <a:cs typeface="Segoe UI" panose="020B0502040204020203" pitchFamily="34" charset="0"/>
            </a:endParaRPr>
          </a:p>
          <a:p>
            <a:pPr marL="0" lvl="0" indent="0" algn="l" rtl="0">
              <a:spcBef>
                <a:spcPts val="0"/>
              </a:spcBef>
              <a:spcAft>
                <a:spcPts val="2100"/>
              </a:spcAft>
              <a:buNone/>
            </a:pPr>
            <a:endParaRPr lang="en-IN" sz="1100" dirty="0"/>
          </a:p>
          <a:p>
            <a:pPr marL="0" lvl="0" indent="0" algn="l" rtl="0">
              <a:spcBef>
                <a:spcPts val="0"/>
              </a:spcBef>
              <a:spcAft>
                <a:spcPts val="2100"/>
              </a:spcAft>
              <a:buNone/>
            </a:pPr>
            <a:endParaRPr sz="1100" dirty="0"/>
          </a:p>
        </p:txBody>
      </p:sp>
      <p:sp>
        <p:nvSpPr>
          <p:cNvPr id="47" name="Google Shape;47;p7"/>
          <p:cNvSpPr txBox="1">
            <a:spLocks noGrp="1"/>
          </p:cNvSpPr>
          <p:nvPr>
            <p:ph type="body" idx="2"/>
          </p:nvPr>
        </p:nvSpPr>
        <p:spPr>
          <a:xfrm>
            <a:off x="4738874" y="1378906"/>
            <a:ext cx="2384552" cy="4407300"/>
          </a:xfrm>
          <a:prstGeom prst="rect">
            <a:avLst/>
          </a:prstGeom>
        </p:spPr>
        <p:txBody>
          <a:bodyPr spcFirstLastPara="1" wrap="square" lIns="121875" tIns="121875" rIns="121875" bIns="121875" anchor="t" anchorCtr="0">
            <a:noAutofit/>
          </a:bodyPr>
          <a:lstStyle/>
          <a:p>
            <a:pPr marL="0" lvl="0" indent="0" algn="l" rtl="0">
              <a:spcBef>
                <a:spcPts val="0"/>
              </a:spcBef>
              <a:spcAft>
                <a:spcPts val="0"/>
              </a:spcAft>
              <a:buClr>
                <a:schemeClr val="dk1"/>
              </a:buClr>
              <a:buSzPts val="1100"/>
              <a:buFont typeface="Arial"/>
              <a:buNone/>
            </a:pPr>
            <a:r>
              <a:rPr lang="en" sz="1600" b="1" dirty="0">
                <a:solidFill>
                  <a:srgbClr val="AA3660"/>
                </a:solidFill>
                <a:latin typeface="Segoe UI" panose="020B0502040204020203" pitchFamily="34" charset="0"/>
                <a:cs typeface="Segoe UI" panose="020B0502040204020203" pitchFamily="34" charset="0"/>
              </a:rPr>
              <a:t>Recommended Action</a:t>
            </a:r>
            <a:endParaRPr sz="1600" b="1" dirty="0">
              <a:solidFill>
                <a:srgbClr val="AA3660"/>
              </a:solidFill>
              <a:latin typeface="Segoe UI" panose="020B0502040204020203" pitchFamily="34" charset="0"/>
              <a:cs typeface="Segoe UI" panose="020B0502040204020203" pitchFamily="34" charset="0"/>
            </a:endParaRPr>
          </a:p>
          <a:p>
            <a:pPr marL="0" lvl="0" indent="0" algn="l" rtl="0">
              <a:spcBef>
                <a:spcPts val="0"/>
              </a:spcBef>
              <a:spcAft>
                <a:spcPts val="0"/>
              </a:spcAft>
              <a:buClr>
                <a:schemeClr val="dk1"/>
              </a:buClr>
              <a:buSzPts val="1100"/>
              <a:buFont typeface="Arial"/>
              <a:buNone/>
            </a:pPr>
            <a:endParaRPr sz="300" dirty="0">
              <a:solidFill>
                <a:schemeClr val="dk1"/>
              </a:solidFill>
              <a:latin typeface="Segoe UI" panose="020B0502040204020203" pitchFamily="34" charset="0"/>
              <a:cs typeface="Segoe UI" panose="020B0502040204020203" pitchFamily="34" charset="0"/>
            </a:endParaRPr>
          </a:p>
          <a:p>
            <a:pPr marL="0" lvl="0" indent="0" algn="l" rtl="0">
              <a:spcBef>
                <a:spcPts val="0"/>
              </a:spcBef>
              <a:spcAft>
                <a:spcPts val="0"/>
              </a:spcAft>
              <a:buClr>
                <a:schemeClr val="dk1"/>
              </a:buClr>
              <a:buSzPts val="1100"/>
              <a:buFont typeface="Arial"/>
              <a:buNone/>
            </a:pPr>
            <a:r>
              <a:rPr lang="en" sz="1100" dirty="0">
                <a:solidFill>
                  <a:schemeClr val="dk1"/>
                </a:solidFill>
                <a:latin typeface="Segoe UI" panose="020B0502040204020203" pitchFamily="34" charset="0"/>
                <a:cs typeface="Segoe UI" panose="020B0502040204020203" pitchFamily="34" charset="0"/>
              </a:rPr>
              <a:t>Based on these criteria, </a:t>
            </a:r>
            <a:r>
              <a:rPr lang="en" sz="1100" b="1" dirty="0">
                <a:solidFill>
                  <a:schemeClr val="dk1"/>
                </a:solidFill>
                <a:latin typeface="Segoe UI" panose="020B0502040204020203" pitchFamily="34" charset="0"/>
                <a:cs typeface="Segoe UI" panose="020B0502040204020203" pitchFamily="34" charset="0"/>
              </a:rPr>
              <a:t>Oakland County, Michigan</a:t>
            </a:r>
            <a:r>
              <a:rPr lang="en" sz="1100" dirty="0">
                <a:solidFill>
                  <a:schemeClr val="dk1"/>
                </a:solidFill>
                <a:latin typeface="Segoe UI" panose="020B0502040204020203" pitchFamily="34" charset="0"/>
                <a:cs typeface="Segoe UI" panose="020B0502040204020203" pitchFamily="34" charset="0"/>
              </a:rPr>
              <a:t> seems to be the more promising of the two locations to expand into. Oakland County contains </a:t>
            </a:r>
            <a:r>
              <a:rPr lang="en" sz="1100" b="1" dirty="0">
                <a:solidFill>
                  <a:schemeClr val="dk1"/>
                </a:solidFill>
                <a:latin typeface="Segoe UI" panose="020B0502040204020203" pitchFamily="34" charset="0"/>
                <a:cs typeface="Segoe UI" panose="020B0502040204020203" pitchFamily="34" charset="0"/>
              </a:rPr>
              <a:t>several institutions of higher education</a:t>
            </a:r>
            <a:r>
              <a:rPr lang="en" sz="1100" dirty="0">
                <a:solidFill>
                  <a:schemeClr val="dk1"/>
                </a:solidFill>
                <a:latin typeface="Segoe UI" panose="020B0502040204020203" pitchFamily="34" charset="0"/>
                <a:cs typeface="Segoe UI" panose="020B0502040204020203" pitchFamily="34" charset="0"/>
              </a:rPr>
              <a:t> (such as Oakland University), ensuring a large and steady influx of young people. The county is </a:t>
            </a:r>
            <a:r>
              <a:rPr lang="en" sz="1100" b="1" dirty="0">
                <a:solidFill>
                  <a:schemeClr val="dk1"/>
                </a:solidFill>
                <a:latin typeface="Segoe UI" panose="020B0502040204020203" pitchFamily="34" charset="0"/>
                <a:cs typeface="Segoe UI" panose="020B0502040204020203" pitchFamily="34" charset="0"/>
              </a:rPr>
              <a:t>very</a:t>
            </a:r>
            <a:r>
              <a:rPr lang="en" sz="1100" dirty="0">
                <a:solidFill>
                  <a:schemeClr val="dk1"/>
                </a:solidFill>
                <a:latin typeface="Segoe UI" panose="020B0502040204020203" pitchFamily="34" charset="0"/>
                <a:cs typeface="Segoe UI" panose="020B0502040204020203" pitchFamily="34" charset="0"/>
              </a:rPr>
              <a:t> </a:t>
            </a:r>
            <a:r>
              <a:rPr lang="en" sz="1100" b="1" dirty="0">
                <a:solidFill>
                  <a:schemeClr val="dk1"/>
                </a:solidFill>
                <a:latin typeface="Segoe UI" panose="020B0502040204020203" pitchFamily="34" charset="0"/>
                <a:cs typeface="Segoe UI" panose="020B0502040204020203" pitchFamily="34" charset="0"/>
              </a:rPr>
              <a:t>accessible by road</a:t>
            </a:r>
            <a:r>
              <a:rPr lang="en" sz="1100" dirty="0">
                <a:solidFill>
                  <a:schemeClr val="dk1"/>
                </a:solidFill>
                <a:latin typeface="Segoe UI" panose="020B0502040204020203" pitchFamily="34" charset="0"/>
                <a:cs typeface="Segoe UI" panose="020B0502040204020203" pitchFamily="34" charset="0"/>
              </a:rPr>
              <a:t>, with about 15 major highways passing through, making car culture rampant. The median income of the residents is $81,587, with roughly </a:t>
            </a:r>
            <a:r>
              <a:rPr lang="en" sz="1100" b="1" dirty="0">
                <a:solidFill>
                  <a:schemeClr val="dk1"/>
                </a:solidFill>
                <a:latin typeface="Segoe UI" panose="020B0502040204020203" pitchFamily="34" charset="0"/>
                <a:cs typeface="Segoe UI" panose="020B0502040204020203" pitchFamily="34" charset="0"/>
              </a:rPr>
              <a:t>40% of them having an income of over $100,000</a:t>
            </a:r>
            <a:r>
              <a:rPr lang="en" sz="1100" dirty="0">
                <a:solidFill>
                  <a:schemeClr val="dk1"/>
                </a:solidFill>
                <a:latin typeface="Segoe UI" panose="020B0502040204020203" pitchFamily="34" charset="0"/>
                <a:cs typeface="Segoe UI" panose="020B0502040204020203" pitchFamily="34" charset="0"/>
              </a:rPr>
              <a:t>. Oakland County has a wide variety of upscale and budget fast-food restaurants, meaning that the market is pre-primed for expansion. </a:t>
            </a:r>
            <a:r>
              <a:rPr lang="en-US" sz="1100" dirty="0">
                <a:solidFill>
                  <a:schemeClr val="dk1"/>
                </a:solidFill>
                <a:latin typeface="Segoe UI" panose="020B0502040204020203" pitchFamily="34" charset="0"/>
                <a:cs typeface="Segoe UI" panose="020B0502040204020203" pitchFamily="34" charset="0"/>
              </a:rPr>
              <a:t>However, the political climate of the </a:t>
            </a:r>
            <a:r>
              <a:rPr lang="en-US" dirty="0">
                <a:solidFill>
                  <a:schemeClr val="dk1"/>
                </a:solidFill>
                <a:latin typeface="Segoe UI" panose="020B0502040204020203" pitchFamily="34" charset="0"/>
                <a:cs typeface="Segoe UI" panose="020B0502040204020203" pitchFamily="34" charset="0"/>
              </a:rPr>
              <a:t>c</a:t>
            </a:r>
            <a:r>
              <a:rPr lang="en-US" sz="1100" dirty="0">
                <a:solidFill>
                  <a:schemeClr val="dk1"/>
                </a:solidFill>
                <a:latin typeface="Segoe UI" panose="020B0502040204020203" pitchFamily="34" charset="0"/>
                <a:cs typeface="Segoe UI" panose="020B0502040204020203" pitchFamily="34" charset="0"/>
              </a:rPr>
              <a:t>ounty</a:t>
            </a:r>
            <a:endParaRPr lang="en" sz="1100" dirty="0">
              <a:solidFill>
                <a:schemeClr val="dk1"/>
              </a:solidFill>
              <a:latin typeface="Segoe UI" panose="020B0502040204020203" pitchFamily="34" charset="0"/>
              <a:cs typeface="Segoe UI" panose="020B0502040204020203" pitchFamily="34" charset="0"/>
            </a:endParaRPr>
          </a:p>
        </p:txBody>
      </p:sp>
      <p:sp>
        <p:nvSpPr>
          <p:cNvPr id="48" name="Google Shape;48;p7"/>
          <p:cNvSpPr txBox="1">
            <a:spLocks noGrp="1"/>
          </p:cNvSpPr>
          <p:nvPr>
            <p:ph type="body" idx="3"/>
          </p:nvPr>
        </p:nvSpPr>
        <p:spPr>
          <a:xfrm>
            <a:off x="7101840" y="1385413"/>
            <a:ext cx="2406138" cy="4407300"/>
          </a:xfrm>
          <a:prstGeom prst="rect">
            <a:avLst/>
          </a:prstGeom>
        </p:spPr>
        <p:txBody>
          <a:bodyPr spcFirstLastPara="1" wrap="square" lIns="121875" tIns="121875" rIns="121875" bIns="121875" anchor="t" anchorCtr="0">
            <a:noAutofit/>
          </a:bodyPr>
          <a:lstStyle/>
          <a:p>
            <a:pPr marL="0" lvl="0" indent="0" algn="l" rtl="0">
              <a:spcBef>
                <a:spcPts val="0"/>
              </a:spcBef>
              <a:spcAft>
                <a:spcPts val="0"/>
              </a:spcAft>
              <a:buClr>
                <a:schemeClr val="dk1"/>
              </a:buClr>
              <a:buSzPts val="1100"/>
              <a:buFont typeface="Arial"/>
              <a:buNone/>
            </a:pPr>
            <a:r>
              <a:rPr lang="en-US" sz="1100" dirty="0">
                <a:solidFill>
                  <a:schemeClr val="dk1"/>
                </a:solidFill>
                <a:latin typeface="Segoe UI" panose="020B0502040204020203" pitchFamily="34" charset="0"/>
                <a:cs typeface="Segoe UI" panose="020B0502040204020203" pitchFamily="34" charset="0"/>
              </a:rPr>
              <a:t>is rather</a:t>
            </a:r>
            <a:r>
              <a:rPr lang="en-US" sz="1100" b="1" dirty="0">
                <a:solidFill>
                  <a:schemeClr val="dk1"/>
                </a:solidFill>
                <a:latin typeface="Segoe UI" panose="020B0502040204020203" pitchFamily="34" charset="0"/>
                <a:cs typeface="Segoe UI" panose="020B0502040204020203" pitchFamily="34" charset="0"/>
              </a:rPr>
              <a:t> liberal</a:t>
            </a:r>
            <a:r>
              <a:rPr lang="en-US" sz="1100" dirty="0">
                <a:solidFill>
                  <a:schemeClr val="dk1"/>
                </a:solidFill>
                <a:latin typeface="Segoe UI" panose="020B0502040204020203" pitchFamily="34" charset="0"/>
                <a:cs typeface="Segoe UI" panose="020B0502040204020203" pitchFamily="34" charset="0"/>
              </a:rPr>
              <a:t>, with the residents voting Democratic (56.2% in the latest election) for the past 6 Presidential elections spanning a period of 20 years. Moreover, the county has a large population of about 1.25 million with no appreciable increase over the last decade. This still bodes well due to the ample availability of consumers and increasing demand. While housing growth is not substantial over the last 21 years (10.5%), there was still a sizeable number of new housing units added in that period (51,478).</a:t>
            </a:r>
          </a:p>
          <a:p>
            <a:pPr marL="0" lvl="0" indent="0" algn="l" rtl="0">
              <a:spcBef>
                <a:spcPts val="0"/>
              </a:spcBef>
              <a:spcAft>
                <a:spcPts val="0"/>
              </a:spcAft>
              <a:buClr>
                <a:schemeClr val="dk1"/>
              </a:buClr>
              <a:buSzPts val="1100"/>
              <a:buFont typeface="Arial"/>
              <a:buNone/>
            </a:pPr>
            <a:endParaRPr sz="1100" b="1" dirty="0">
              <a:solidFill>
                <a:srgbClr val="AA3660"/>
              </a:solidFill>
              <a:latin typeface="Segoe UI" panose="020B0502040204020203" pitchFamily="34" charset="0"/>
              <a:cs typeface="Segoe UI" panose="020B0502040204020203" pitchFamily="34" charset="0"/>
            </a:endParaRPr>
          </a:p>
          <a:p>
            <a:pPr marL="0" lvl="0" indent="0" algn="l" rtl="0">
              <a:spcBef>
                <a:spcPts val="0"/>
              </a:spcBef>
              <a:spcAft>
                <a:spcPts val="0"/>
              </a:spcAft>
              <a:buClr>
                <a:schemeClr val="dk1"/>
              </a:buClr>
              <a:buSzPts val="1100"/>
              <a:buFont typeface="Arial"/>
              <a:buNone/>
            </a:pPr>
            <a:r>
              <a:rPr lang="en" sz="1600" b="1" dirty="0">
                <a:solidFill>
                  <a:srgbClr val="AA3660"/>
                </a:solidFill>
                <a:latin typeface="Segoe UI" panose="020B0502040204020203" pitchFamily="34" charset="0"/>
                <a:cs typeface="Segoe UI" panose="020B0502040204020203" pitchFamily="34" charset="0"/>
              </a:rPr>
              <a:t>Rejected Option</a:t>
            </a:r>
            <a:endParaRPr sz="1600" b="1" dirty="0">
              <a:solidFill>
                <a:srgbClr val="AA3660"/>
              </a:solidFill>
              <a:latin typeface="Segoe UI" panose="020B0502040204020203" pitchFamily="34" charset="0"/>
              <a:cs typeface="Segoe UI" panose="020B0502040204020203" pitchFamily="34" charset="0"/>
            </a:endParaRPr>
          </a:p>
          <a:p>
            <a:pPr marL="0" lvl="0" indent="0" algn="l" rtl="0">
              <a:spcBef>
                <a:spcPts val="0"/>
              </a:spcBef>
              <a:spcAft>
                <a:spcPts val="0"/>
              </a:spcAft>
              <a:buClr>
                <a:schemeClr val="dk1"/>
              </a:buClr>
              <a:buSzPts val="1100"/>
              <a:buFont typeface="Arial"/>
              <a:buNone/>
            </a:pPr>
            <a:endParaRPr lang="en-IN" sz="300" dirty="0">
              <a:solidFill>
                <a:schemeClr val="dk1"/>
              </a:solidFill>
              <a:latin typeface="Segoe UI" panose="020B0502040204020203" pitchFamily="34" charset="0"/>
              <a:cs typeface="Segoe UI" panose="020B0502040204020203" pitchFamily="34" charset="0"/>
            </a:endParaRPr>
          </a:p>
          <a:p>
            <a:pPr marL="0" lvl="0" indent="0" algn="l" rtl="0">
              <a:spcBef>
                <a:spcPts val="0"/>
              </a:spcBef>
              <a:spcAft>
                <a:spcPts val="0"/>
              </a:spcAft>
              <a:buClr>
                <a:schemeClr val="dk1"/>
              </a:buClr>
              <a:buSzPts val="1100"/>
              <a:buFont typeface="Arial"/>
              <a:buNone/>
            </a:pPr>
            <a:r>
              <a:rPr lang="en-IN" dirty="0">
                <a:solidFill>
                  <a:schemeClr val="dk1"/>
                </a:solidFill>
                <a:latin typeface="Segoe UI" panose="020B0502040204020203" pitchFamily="34" charset="0"/>
                <a:cs typeface="Segoe UI" panose="020B0502040204020203" pitchFamily="34" charset="0"/>
              </a:rPr>
              <a:t>While </a:t>
            </a:r>
            <a:r>
              <a:rPr lang="en-IN" b="1" dirty="0">
                <a:solidFill>
                  <a:schemeClr val="dk1"/>
                </a:solidFill>
                <a:latin typeface="Segoe UI" panose="020B0502040204020203" pitchFamily="34" charset="0"/>
                <a:cs typeface="Segoe UI" panose="020B0502040204020203" pitchFamily="34" charset="0"/>
              </a:rPr>
              <a:t>Bay County, Florida </a:t>
            </a:r>
            <a:r>
              <a:rPr lang="en-IN" dirty="0">
                <a:solidFill>
                  <a:schemeClr val="dk1"/>
                </a:solidFill>
                <a:latin typeface="Segoe UI" panose="020B0502040204020203" pitchFamily="34" charset="0"/>
                <a:cs typeface="Segoe UI" panose="020B0502040204020203" pitchFamily="34" charset="0"/>
              </a:rPr>
              <a:t>is strongly conservative (70.9% </a:t>
            </a:r>
            <a:r>
              <a:rPr lang="en-US" dirty="0">
                <a:solidFill>
                  <a:schemeClr val="dk1"/>
                </a:solidFill>
                <a:latin typeface="Segoe UI" panose="020B0502040204020203" pitchFamily="34" charset="0"/>
                <a:cs typeface="Segoe UI" panose="020B0502040204020203" pitchFamily="34" charset="0"/>
              </a:rPr>
              <a:t>voting Republican in the last election and voting Republican consistently for the past 6</a:t>
            </a:r>
            <a:endParaRPr sz="1100" dirty="0"/>
          </a:p>
        </p:txBody>
      </p:sp>
      <p:sp>
        <p:nvSpPr>
          <p:cNvPr id="49" name="Google Shape;49;p7"/>
          <p:cNvSpPr txBox="1">
            <a:spLocks noGrp="1"/>
          </p:cNvSpPr>
          <p:nvPr>
            <p:ph type="title"/>
          </p:nvPr>
        </p:nvSpPr>
        <p:spPr>
          <a:xfrm>
            <a:off x="415496" y="194567"/>
            <a:ext cx="11358000" cy="763500"/>
          </a:xfrm>
          <a:prstGeom prst="rect">
            <a:avLst/>
          </a:prstGeom>
        </p:spPr>
        <p:txBody>
          <a:bodyPr spcFirstLastPara="1" wrap="square" lIns="121875" tIns="121875" rIns="121875" bIns="121875" anchor="t" anchorCtr="0">
            <a:noAutofit/>
          </a:bodyPr>
          <a:lstStyle/>
          <a:p>
            <a:pPr marL="0" lvl="0" indent="0" algn="l" rtl="0">
              <a:spcBef>
                <a:spcPts val="0"/>
              </a:spcBef>
              <a:spcAft>
                <a:spcPts val="0"/>
              </a:spcAft>
              <a:buClr>
                <a:schemeClr val="dk1"/>
              </a:buClr>
              <a:buSzPts val="1100"/>
              <a:buFont typeface="Arial"/>
              <a:buNone/>
            </a:pPr>
            <a:r>
              <a:rPr lang="en-IN" sz="3200" dirty="0">
                <a:solidFill>
                  <a:srgbClr val="AA3660"/>
                </a:solidFill>
                <a:latin typeface="Segoe UI" panose="020B0502040204020203" pitchFamily="34" charset="0"/>
                <a:ea typeface="Tahoma" panose="020B0604030504040204" pitchFamily="34" charset="0"/>
                <a:cs typeface="Segoe UI" panose="020B0502040204020203" pitchFamily="34" charset="0"/>
              </a:rPr>
              <a:t>Recommendation: Oakland County, Michigan</a:t>
            </a:r>
            <a:endParaRPr sz="3200" dirty="0">
              <a:solidFill>
                <a:srgbClr val="AA3660"/>
              </a:solidFill>
              <a:latin typeface="Segoe UI" panose="020B0502040204020203" pitchFamily="34" charset="0"/>
              <a:ea typeface="Tahoma" panose="020B0604030504040204" pitchFamily="34" charset="0"/>
              <a:cs typeface="Segoe UI" panose="020B0502040204020203" pitchFamily="34" charset="0"/>
            </a:endParaRPr>
          </a:p>
          <a:p>
            <a:pPr marL="0" lvl="0" indent="0" algn="l" rtl="0">
              <a:spcBef>
                <a:spcPts val="0"/>
              </a:spcBef>
              <a:spcAft>
                <a:spcPts val="0"/>
              </a:spcAft>
              <a:buNone/>
            </a:pPr>
            <a:r>
              <a:rPr lang="en" sz="3200" dirty="0">
                <a:latin typeface="Segoe UI" panose="020B0502040204020203" pitchFamily="34" charset="0"/>
                <a:cs typeface="Segoe UI" panose="020B0502040204020203" pitchFamily="34" charset="0"/>
              </a:rPr>
              <a:t>Executive Summary</a:t>
            </a:r>
            <a:endParaRPr dirty="0">
              <a:latin typeface="Segoe UI" panose="020B0502040204020203" pitchFamily="34" charset="0"/>
              <a:cs typeface="Segoe UI" panose="020B0502040204020203" pitchFamily="34" charset="0"/>
            </a:endParaRPr>
          </a:p>
        </p:txBody>
      </p:sp>
      <p:sp>
        <p:nvSpPr>
          <p:cNvPr id="50" name="Google Shape;50;p7"/>
          <p:cNvSpPr txBox="1">
            <a:spLocks noGrp="1"/>
          </p:cNvSpPr>
          <p:nvPr>
            <p:ph type="body" idx="4"/>
          </p:nvPr>
        </p:nvSpPr>
        <p:spPr>
          <a:xfrm>
            <a:off x="9550558" y="1385413"/>
            <a:ext cx="2489042" cy="4407300"/>
          </a:xfrm>
          <a:prstGeom prst="rect">
            <a:avLst/>
          </a:prstGeom>
        </p:spPr>
        <p:txBody>
          <a:bodyPr spcFirstLastPara="1" wrap="square" lIns="121875" tIns="121875" rIns="121875" bIns="121875" anchor="t" anchorCtr="0">
            <a:noAutofit/>
          </a:bodyPr>
          <a:lstStyle/>
          <a:p>
            <a:pPr marL="0" indent="0">
              <a:buClr>
                <a:schemeClr val="dk1"/>
              </a:buClr>
              <a:buNone/>
            </a:pPr>
            <a:r>
              <a:rPr lang="en-US" dirty="0">
                <a:solidFill>
                  <a:schemeClr val="dk1"/>
                </a:solidFill>
                <a:latin typeface="Segoe UI" panose="020B0502040204020203" pitchFamily="34" charset="0"/>
                <a:cs typeface="Segoe UI" panose="020B0502040204020203" pitchFamily="34" charset="0"/>
              </a:rPr>
              <a:t>elections spanning 20 years) and has seen a whopping 36.6% housing growth over the last 21 years, the population is only 180,076 with a </a:t>
            </a:r>
            <a:r>
              <a:rPr lang="en-US" b="1" dirty="0">
                <a:solidFill>
                  <a:schemeClr val="dk1"/>
                </a:solidFill>
                <a:latin typeface="Segoe UI" panose="020B0502040204020203" pitchFamily="34" charset="0"/>
                <a:cs typeface="Segoe UI" panose="020B0502040204020203" pitchFamily="34" charset="0"/>
              </a:rPr>
              <a:t>projected growth of just 2.2%</a:t>
            </a:r>
            <a:r>
              <a:rPr lang="en-US" dirty="0">
                <a:solidFill>
                  <a:schemeClr val="dk1"/>
                </a:solidFill>
                <a:latin typeface="Segoe UI" panose="020B0502040204020203" pitchFamily="34" charset="0"/>
                <a:cs typeface="Segoe UI" panose="020B0502040204020203" pitchFamily="34" charset="0"/>
              </a:rPr>
              <a:t>.</a:t>
            </a:r>
            <a:r>
              <a:rPr lang="en-US" b="1" dirty="0">
                <a:solidFill>
                  <a:schemeClr val="dk1"/>
                </a:solidFill>
                <a:latin typeface="Segoe UI" panose="020B0502040204020203" pitchFamily="34" charset="0"/>
                <a:cs typeface="Segoe UI" panose="020B0502040204020203" pitchFamily="34" charset="0"/>
              </a:rPr>
              <a:t> </a:t>
            </a:r>
            <a:r>
              <a:rPr lang="en-US" dirty="0">
                <a:solidFill>
                  <a:schemeClr val="dk1"/>
                </a:solidFill>
                <a:latin typeface="Segoe UI" panose="020B0502040204020203" pitchFamily="34" charset="0"/>
                <a:cs typeface="Segoe UI" panose="020B0502040204020203" pitchFamily="34" charset="0"/>
              </a:rPr>
              <a:t>Moreover, </a:t>
            </a:r>
            <a:r>
              <a:rPr lang="en-US" b="1" dirty="0">
                <a:solidFill>
                  <a:schemeClr val="dk1"/>
                </a:solidFill>
                <a:latin typeface="Segoe UI" panose="020B0502040204020203" pitchFamily="34" charset="0"/>
                <a:cs typeface="Segoe UI" panose="020B0502040204020203" pitchFamily="34" charset="0"/>
              </a:rPr>
              <a:t>the median income is on the low side </a:t>
            </a:r>
            <a:r>
              <a:rPr lang="en-US" dirty="0">
                <a:solidFill>
                  <a:schemeClr val="dk1"/>
                </a:solidFill>
                <a:latin typeface="Segoe UI" panose="020B0502040204020203" pitchFamily="34" charset="0"/>
                <a:cs typeface="Segoe UI" panose="020B0502040204020203" pitchFamily="34" charset="0"/>
              </a:rPr>
              <a:t>($56,483), with about </a:t>
            </a:r>
            <a:r>
              <a:rPr lang="en-US" b="1" dirty="0">
                <a:solidFill>
                  <a:schemeClr val="dk1"/>
                </a:solidFill>
                <a:latin typeface="Segoe UI" panose="020B0502040204020203" pitchFamily="34" charset="0"/>
                <a:cs typeface="Segoe UI" panose="020B0502040204020203" pitchFamily="34" charset="0"/>
              </a:rPr>
              <a:t>13% of the population living below the poverty line </a:t>
            </a:r>
            <a:r>
              <a:rPr lang="en-US" dirty="0">
                <a:solidFill>
                  <a:schemeClr val="dk1"/>
                </a:solidFill>
                <a:latin typeface="Segoe UI" panose="020B0502040204020203" pitchFamily="34" charset="0"/>
                <a:cs typeface="Segoe UI" panose="020B0502040204020203" pitchFamily="34" charset="0"/>
              </a:rPr>
              <a:t>compared to Oakland County’s 7.8%. The lack of universities and major highways also makes this a less favorable location.</a:t>
            </a:r>
            <a:endParaRPr lang="en-US" dirty="0">
              <a:solidFill>
                <a:schemeClr val="tx1"/>
              </a:solidFill>
              <a:latin typeface="Segoe UI" panose="020B0502040204020203" pitchFamily="34" charset="0"/>
              <a:cs typeface="Segoe UI" panose="020B0502040204020203" pitchFamily="34" charset="0"/>
            </a:endParaRPr>
          </a:p>
          <a:p>
            <a:pPr marL="0" lvl="0" indent="0" algn="l" rtl="0">
              <a:spcBef>
                <a:spcPts val="0"/>
              </a:spcBef>
              <a:spcAft>
                <a:spcPts val="0"/>
              </a:spcAft>
              <a:buClr>
                <a:schemeClr val="dk1"/>
              </a:buClr>
              <a:buSzPts val="1100"/>
              <a:buFont typeface="Arial"/>
              <a:buNone/>
            </a:pPr>
            <a:endParaRPr lang="en" sz="1100" b="1" dirty="0">
              <a:solidFill>
                <a:schemeClr val="dk1"/>
              </a:solidFill>
              <a:latin typeface="Segoe UI" panose="020B0502040204020203" pitchFamily="34" charset="0"/>
              <a:cs typeface="Segoe UI" panose="020B0502040204020203" pitchFamily="34" charset="0"/>
            </a:endParaRPr>
          </a:p>
          <a:p>
            <a:pPr marL="0" lvl="0" indent="0" algn="l" rtl="0">
              <a:spcBef>
                <a:spcPts val="0"/>
              </a:spcBef>
              <a:spcAft>
                <a:spcPts val="0"/>
              </a:spcAft>
              <a:buClr>
                <a:schemeClr val="dk1"/>
              </a:buClr>
              <a:buSzPts val="1100"/>
              <a:buFont typeface="Arial"/>
              <a:buNone/>
            </a:pPr>
            <a:r>
              <a:rPr lang="en-US" sz="1600" b="1" dirty="0">
                <a:solidFill>
                  <a:srgbClr val="AA3660"/>
                </a:solidFill>
                <a:latin typeface="Segoe UI" panose="020B0502040204020203" pitchFamily="34" charset="0"/>
                <a:cs typeface="Segoe UI" panose="020B0502040204020203" pitchFamily="34" charset="0"/>
              </a:rPr>
              <a:t>Action Steps</a:t>
            </a:r>
          </a:p>
          <a:p>
            <a:pPr marL="0" lvl="0" indent="0" algn="l" rtl="0">
              <a:spcBef>
                <a:spcPts val="0"/>
              </a:spcBef>
              <a:spcAft>
                <a:spcPts val="0"/>
              </a:spcAft>
              <a:buClr>
                <a:schemeClr val="dk1"/>
              </a:buClr>
              <a:buSzPts val="1100"/>
              <a:buFont typeface="Arial"/>
              <a:buNone/>
            </a:pPr>
            <a:endParaRPr lang="en-US" sz="300" dirty="0">
              <a:solidFill>
                <a:schemeClr val="dk1"/>
              </a:solidFill>
              <a:latin typeface="Segoe UI" panose="020B0502040204020203" pitchFamily="34" charset="0"/>
              <a:cs typeface="Segoe UI" panose="020B0502040204020203" pitchFamily="34" charset="0"/>
            </a:endParaRPr>
          </a:p>
          <a:p>
            <a:pPr marL="0" lvl="0" indent="0" algn="l" rtl="0">
              <a:spcBef>
                <a:spcPts val="0"/>
              </a:spcBef>
              <a:spcAft>
                <a:spcPts val="0"/>
              </a:spcAft>
              <a:buClr>
                <a:schemeClr val="dk1"/>
              </a:buClr>
              <a:buSzPts val="1100"/>
              <a:buFont typeface="Arial"/>
              <a:buNone/>
            </a:pPr>
            <a:r>
              <a:rPr lang="en-US" dirty="0">
                <a:solidFill>
                  <a:schemeClr val="dk1"/>
                </a:solidFill>
                <a:latin typeface="Segoe UI" panose="020B0502040204020203" pitchFamily="34" charset="0"/>
                <a:cs typeface="Segoe UI" panose="020B0502040204020203" pitchFamily="34" charset="0"/>
              </a:rPr>
              <a:t>1. Change Oakland County’s application status to Site Selection.</a:t>
            </a:r>
          </a:p>
          <a:p>
            <a:pPr marL="0" lvl="0" indent="0" algn="l" rtl="0">
              <a:spcBef>
                <a:spcPts val="0"/>
              </a:spcBef>
              <a:spcAft>
                <a:spcPts val="0"/>
              </a:spcAft>
              <a:buClr>
                <a:schemeClr val="dk1"/>
              </a:buClr>
              <a:buSzPts val="1100"/>
              <a:buFont typeface="Arial"/>
              <a:buNone/>
            </a:pPr>
            <a:r>
              <a:rPr lang="en-US" dirty="0">
                <a:solidFill>
                  <a:schemeClr val="dk1"/>
                </a:solidFill>
                <a:latin typeface="Segoe UI" panose="020B0502040204020203" pitchFamily="34" charset="0"/>
                <a:cs typeface="Segoe UI" panose="020B0502040204020203" pitchFamily="34" charset="0"/>
              </a:rPr>
              <a:t>2. Initiate discussions on available land in college towns such as Rochester and the cost.</a:t>
            </a:r>
          </a:p>
          <a:p>
            <a:pPr marL="0" lvl="0" indent="0" algn="l" rtl="0">
              <a:spcBef>
                <a:spcPts val="0"/>
              </a:spcBef>
              <a:spcAft>
                <a:spcPts val="0"/>
              </a:spcAft>
              <a:buClr>
                <a:schemeClr val="dk1"/>
              </a:buClr>
              <a:buSzPts val="1100"/>
              <a:buFont typeface="Arial"/>
              <a:buNone/>
            </a:pPr>
            <a:r>
              <a:rPr lang="en-US" dirty="0">
                <a:solidFill>
                  <a:schemeClr val="dk1"/>
                </a:solidFill>
                <a:latin typeface="Segoe UI" panose="020B0502040204020203" pitchFamily="34" charset="0"/>
                <a:cs typeface="Segoe UI" panose="020B0502040204020203" pitchFamily="34" charset="0"/>
              </a:rPr>
              <a:t>3. Have the Research Team run</a:t>
            </a:r>
          </a:p>
          <a:p>
            <a:pPr marL="0" lvl="0" indent="0" algn="l" rtl="0">
              <a:spcBef>
                <a:spcPts val="0"/>
              </a:spcBef>
              <a:spcAft>
                <a:spcPts val="0"/>
              </a:spcAft>
              <a:buClr>
                <a:schemeClr val="dk1"/>
              </a:buClr>
              <a:buSzPts val="1100"/>
              <a:buFont typeface="Arial"/>
              <a:buNone/>
            </a:pPr>
            <a:r>
              <a:rPr lang="en-US" dirty="0">
                <a:solidFill>
                  <a:schemeClr val="dk1"/>
                </a:solidFill>
                <a:latin typeface="Segoe UI" panose="020B0502040204020203" pitchFamily="34" charset="0"/>
                <a:cs typeface="Segoe UI" panose="020B0502040204020203" pitchFamily="34" charset="0"/>
              </a:rPr>
              <a:t>stats on Chick-Fil-A and Popeyes Louisiana Chicken competition.</a:t>
            </a:r>
            <a:endParaRPr lang="en-IN" dirty="0"/>
          </a:p>
        </p:txBody>
      </p:sp>
      <p:graphicFrame>
        <p:nvGraphicFramePr>
          <p:cNvPr id="51" name="Google Shape;51;p7"/>
          <p:cNvGraphicFramePr/>
          <p:nvPr>
            <p:extLst>
              <p:ext uri="{D42A27DB-BD31-4B8C-83A1-F6EECF244321}">
                <p14:modId xmlns:p14="http://schemas.microsoft.com/office/powerpoint/2010/main" val="2849320553"/>
              </p:ext>
            </p:extLst>
          </p:nvPr>
        </p:nvGraphicFramePr>
        <p:xfrm>
          <a:off x="555382" y="1762936"/>
          <a:ext cx="1656075" cy="4023270"/>
        </p:xfrm>
        <a:graphic>
          <a:graphicData uri="http://schemas.openxmlformats.org/drawingml/2006/table">
            <a:tbl>
              <a:tblPr>
                <a:noFill/>
                <a:tableStyleId>{FAF45457-2003-4CDB-BD75-D58128D198D1}</a:tableStyleId>
              </a:tblPr>
              <a:tblGrid>
                <a:gridCol w="1656075">
                  <a:extLst>
                    <a:ext uri="{9D8B030D-6E8A-4147-A177-3AD203B41FA5}">
                      <a16:colId xmlns:a16="http://schemas.microsoft.com/office/drawing/2014/main" val="20000"/>
                    </a:ext>
                  </a:extLst>
                </a:gridCol>
              </a:tblGrid>
              <a:tr h="552550">
                <a:tc>
                  <a:txBody>
                    <a:bodyPr/>
                    <a:lstStyle/>
                    <a:p>
                      <a:pPr marL="0" lvl="0" indent="0" algn="l" rtl="0">
                        <a:lnSpc>
                          <a:spcPct val="100000"/>
                        </a:lnSpc>
                        <a:spcBef>
                          <a:spcPts val="0"/>
                        </a:spcBef>
                        <a:spcAft>
                          <a:spcPts val="0"/>
                        </a:spcAft>
                        <a:buNone/>
                      </a:pPr>
                      <a:r>
                        <a:rPr lang="en" sz="1200" i="1" dirty="0">
                          <a:solidFill>
                            <a:srgbClr val="FFFEF1"/>
                          </a:solidFill>
                          <a:latin typeface="Roboto Condensed" panose="02000000000000000000" pitchFamily="2" charset="0"/>
                          <a:ea typeface="Roboto Condensed" panose="02000000000000000000" pitchFamily="2" charset="0"/>
                          <a:cs typeface="PT Sans Narrow"/>
                          <a:sym typeface="PT Sans Narrow"/>
                        </a:rPr>
                        <a:t>Oakland County is the 21</a:t>
                      </a:r>
                      <a:r>
                        <a:rPr lang="en" sz="1200" i="1" baseline="30000" dirty="0">
                          <a:solidFill>
                            <a:srgbClr val="FFFEF1"/>
                          </a:solidFill>
                          <a:latin typeface="Roboto Condensed" panose="02000000000000000000" pitchFamily="2" charset="0"/>
                          <a:ea typeface="Roboto Condensed" panose="02000000000000000000" pitchFamily="2" charset="0"/>
                          <a:cs typeface="PT Sans Narrow"/>
                          <a:sym typeface="PT Sans Narrow"/>
                        </a:rPr>
                        <a:t>st</a:t>
                      </a:r>
                      <a:r>
                        <a:rPr lang="en" sz="1200" i="1" dirty="0">
                          <a:solidFill>
                            <a:srgbClr val="FFFEF1"/>
                          </a:solidFill>
                          <a:latin typeface="Roboto Condensed" panose="02000000000000000000" pitchFamily="2" charset="0"/>
                          <a:ea typeface="Roboto Condensed" panose="02000000000000000000" pitchFamily="2" charset="0"/>
                          <a:cs typeface="PT Sans Narrow"/>
                          <a:sym typeface="PT Sans Narrow"/>
                        </a:rPr>
                        <a:t> most wealthy county in the USA.</a:t>
                      </a:r>
                      <a:endParaRPr sz="1200" i="1" dirty="0">
                        <a:solidFill>
                          <a:srgbClr val="FFFEF1"/>
                        </a:solidFill>
                        <a:latin typeface="Roboto Condensed" panose="02000000000000000000" pitchFamily="2" charset="0"/>
                        <a:ea typeface="Roboto Condensed" panose="02000000000000000000" pitchFamily="2" charset="0"/>
                        <a:cs typeface="PT Sans Narrow"/>
                        <a:sym typeface="PT Sans Narrow"/>
                      </a:endParaRPr>
                    </a:p>
                  </a:txBody>
                  <a:tcPr marL="91425" marR="91425" marT="91425" marB="91425" anchor="ctr">
                    <a:lnT w="12575" cap="flat" cmpd="sng">
                      <a:solidFill>
                        <a:srgbClr val="3C3D3E"/>
                      </a:solidFill>
                      <a:prstDash val="solid"/>
                      <a:round/>
                      <a:headEnd type="none" w="sm" len="sm"/>
                      <a:tailEnd type="none" w="sm" len="sm"/>
                    </a:lnT>
                    <a:lnB w="12575" cap="flat" cmpd="sng">
                      <a:solidFill>
                        <a:srgbClr val="3C3D3E"/>
                      </a:solidFill>
                      <a:prstDash val="solid"/>
                      <a:round/>
                      <a:headEnd type="none" w="sm" len="sm"/>
                      <a:tailEnd type="none" w="sm" len="sm"/>
                    </a:lnB>
                    <a:solidFill>
                      <a:srgbClr val="DE5498"/>
                    </a:solidFill>
                  </a:tcPr>
                </a:tc>
                <a:extLst>
                  <a:ext uri="{0D108BD9-81ED-4DB2-BD59-A6C34878D82A}">
                    <a16:rowId xmlns:a16="http://schemas.microsoft.com/office/drawing/2014/main" val="10000"/>
                  </a:ext>
                </a:extLst>
              </a:tr>
              <a:tr h="931750">
                <a:tc>
                  <a:txBody>
                    <a:bodyPr/>
                    <a:lstStyle/>
                    <a:p>
                      <a:pPr marL="0" lvl="0" indent="0" algn="l" rtl="0">
                        <a:lnSpc>
                          <a:spcPct val="100000"/>
                        </a:lnSpc>
                        <a:spcBef>
                          <a:spcPts val="0"/>
                        </a:spcBef>
                        <a:spcAft>
                          <a:spcPts val="0"/>
                        </a:spcAft>
                        <a:buNone/>
                      </a:pPr>
                      <a:r>
                        <a:rPr lang="en-US" sz="1200" i="1" dirty="0">
                          <a:solidFill>
                            <a:srgbClr val="FFFEF1"/>
                          </a:solidFill>
                          <a:latin typeface="Roboto Condensed" panose="02000000000000000000" pitchFamily="2" charset="0"/>
                          <a:ea typeface="Roboto Condensed" panose="02000000000000000000" pitchFamily="2" charset="0"/>
                          <a:cs typeface="Tahoma" panose="020B0604030504040204" pitchFamily="34" charset="0"/>
                          <a:sym typeface="PT Sans Narrow"/>
                        </a:rPr>
                        <a:t>Historically, Chicken</a:t>
                      </a:r>
                    </a:p>
                    <a:p>
                      <a:pPr marL="0" lvl="0" indent="0" algn="l" rtl="0">
                        <a:lnSpc>
                          <a:spcPct val="100000"/>
                        </a:lnSpc>
                        <a:spcBef>
                          <a:spcPts val="0"/>
                        </a:spcBef>
                        <a:spcAft>
                          <a:spcPts val="0"/>
                        </a:spcAft>
                        <a:buNone/>
                      </a:pPr>
                      <a:r>
                        <a:rPr lang="en-US" sz="1200" i="1" dirty="0">
                          <a:solidFill>
                            <a:srgbClr val="FFFEF1"/>
                          </a:solidFill>
                          <a:latin typeface="Roboto Condensed" panose="02000000000000000000" pitchFamily="2" charset="0"/>
                          <a:ea typeface="Roboto Condensed" panose="02000000000000000000" pitchFamily="2" charset="0"/>
                          <a:cs typeface="Tahoma" panose="020B0604030504040204" pitchFamily="34" charset="0"/>
                          <a:sym typeface="PT Sans Narrow"/>
                        </a:rPr>
                        <a:t>Kitchen locations in</a:t>
                      </a:r>
                    </a:p>
                    <a:p>
                      <a:pPr marL="0" lvl="0" indent="0" algn="l" rtl="0">
                        <a:lnSpc>
                          <a:spcPct val="100000"/>
                        </a:lnSpc>
                        <a:spcBef>
                          <a:spcPts val="0"/>
                        </a:spcBef>
                        <a:spcAft>
                          <a:spcPts val="0"/>
                        </a:spcAft>
                        <a:buNone/>
                      </a:pPr>
                      <a:r>
                        <a:rPr lang="en-US" sz="1200" i="1" dirty="0">
                          <a:solidFill>
                            <a:srgbClr val="FFFEF1"/>
                          </a:solidFill>
                          <a:latin typeface="Roboto Condensed" panose="02000000000000000000" pitchFamily="2" charset="0"/>
                          <a:ea typeface="Roboto Condensed" panose="02000000000000000000" pitchFamily="2" charset="0"/>
                          <a:cs typeface="Tahoma" panose="020B0604030504040204" pitchFamily="34" charset="0"/>
                          <a:sym typeface="PT Sans Narrow"/>
                        </a:rPr>
                        <a:t>college towns have an</a:t>
                      </a:r>
                    </a:p>
                    <a:p>
                      <a:pPr marL="0" lvl="0" indent="0" algn="l" rtl="0">
                        <a:lnSpc>
                          <a:spcPct val="100000"/>
                        </a:lnSpc>
                        <a:spcBef>
                          <a:spcPts val="0"/>
                        </a:spcBef>
                        <a:spcAft>
                          <a:spcPts val="0"/>
                        </a:spcAft>
                        <a:buNone/>
                      </a:pPr>
                      <a:r>
                        <a:rPr lang="en-US" sz="1200" i="1" dirty="0">
                          <a:solidFill>
                            <a:srgbClr val="FFFEF1"/>
                          </a:solidFill>
                          <a:latin typeface="Roboto Condensed" panose="02000000000000000000" pitchFamily="2" charset="0"/>
                          <a:ea typeface="Roboto Condensed" panose="02000000000000000000" pitchFamily="2" charset="0"/>
                          <a:cs typeface="Tahoma" panose="020B0604030504040204" pitchFamily="34" charset="0"/>
                          <a:sym typeface="PT Sans Narrow"/>
                        </a:rPr>
                        <a:t>average profit increase of 1.2% annually over</a:t>
                      </a:r>
                    </a:p>
                    <a:p>
                      <a:pPr marL="0" lvl="0" indent="0" algn="l" rtl="0">
                        <a:lnSpc>
                          <a:spcPct val="100000"/>
                        </a:lnSpc>
                        <a:spcBef>
                          <a:spcPts val="0"/>
                        </a:spcBef>
                        <a:spcAft>
                          <a:spcPts val="0"/>
                        </a:spcAft>
                        <a:buNone/>
                      </a:pPr>
                      <a:r>
                        <a:rPr lang="en-US" sz="1200" i="1" dirty="0">
                          <a:solidFill>
                            <a:srgbClr val="FFFEF1"/>
                          </a:solidFill>
                          <a:latin typeface="Roboto Condensed" panose="02000000000000000000" pitchFamily="2" charset="0"/>
                          <a:ea typeface="Roboto Condensed" panose="02000000000000000000" pitchFamily="2" charset="0"/>
                          <a:cs typeface="Tahoma" panose="020B0604030504040204" pitchFamily="34" charset="0"/>
                          <a:sym typeface="PT Sans Narrow"/>
                        </a:rPr>
                        <a:t>locations in non-college towns.</a:t>
                      </a:r>
                      <a:endParaRPr sz="1200" i="1" dirty="0">
                        <a:solidFill>
                          <a:srgbClr val="FFFEF1"/>
                        </a:solidFill>
                        <a:latin typeface="Roboto Condensed" panose="02000000000000000000" pitchFamily="2" charset="0"/>
                        <a:ea typeface="Roboto Condensed" panose="02000000000000000000" pitchFamily="2" charset="0"/>
                        <a:cs typeface="Tahoma" panose="020B0604030504040204" pitchFamily="34" charset="0"/>
                        <a:sym typeface="PT Sans Narrow"/>
                      </a:endParaRPr>
                    </a:p>
                  </a:txBody>
                  <a:tcPr marL="91425" marR="91425" marT="91425" marB="91425" anchor="ctr">
                    <a:lnT w="12575" cap="flat" cmpd="sng">
                      <a:solidFill>
                        <a:srgbClr val="3C3D3E"/>
                      </a:solidFill>
                      <a:prstDash val="solid"/>
                      <a:round/>
                      <a:headEnd type="none" w="sm" len="sm"/>
                      <a:tailEnd type="none" w="sm" len="sm"/>
                    </a:lnT>
                    <a:lnB w="12575" cap="flat" cmpd="sng">
                      <a:solidFill>
                        <a:srgbClr val="3C3D3E"/>
                      </a:solidFill>
                      <a:prstDash val="solid"/>
                      <a:round/>
                      <a:headEnd type="none" w="sm" len="sm"/>
                      <a:tailEnd type="none" w="sm" len="sm"/>
                    </a:lnB>
                    <a:solidFill>
                      <a:srgbClr val="DE5498"/>
                    </a:solidFill>
                  </a:tcPr>
                </a:tc>
                <a:extLst>
                  <a:ext uri="{0D108BD9-81ED-4DB2-BD59-A6C34878D82A}">
                    <a16:rowId xmlns:a16="http://schemas.microsoft.com/office/drawing/2014/main" val="10001"/>
                  </a:ext>
                </a:extLst>
              </a:tr>
              <a:tr h="742150">
                <a:tc>
                  <a:txBody>
                    <a:bodyPr/>
                    <a:lstStyle/>
                    <a:p>
                      <a:pPr marL="0" lvl="0" indent="0" algn="l" rtl="0">
                        <a:lnSpc>
                          <a:spcPct val="100000"/>
                        </a:lnSpc>
                        <a:spcBef>
                          <a:spcPts val="0"/>
                        </a:spcBef>
                        <a:spcAft>
                          <a:spcPts val="0"/>
                        </a:spcAft>
                        <a:buNone/>
                      </a:pPr>
                      <a:r>
                        <a:rPr lang="en-US" sz="1200" b="0" i="1" u="none" strike="noStrike" cap="none" dirty="0">
                          <a:solidFill>
                            <a:srgbClr val="FFFEF1"/>
                          </a:solidFill>
                          <a:effectLst/>
                          <a:latin typeface="Roboto Condensed" panose="02000000000000000000" pitchFamily="2" charset="0"/>
                          <a:ea typeface="Roboto Condensed" panose="02000000000000000000" pitchFamily="2" charset="0"/>
                          <a:cs typeface="Arial"/>
                          <a:sym typeface="Arial"/>
                        </a:rPr>
                        <a:t>Oakland County's knowledge-based economic initiative, "Automation Alley", has developed one of the largest employment centers for engineering and related occupations in the USA.</a:t>
                      </a:r>
                      <a:endParaRPr sz="1200" i="1" dirty="0">
                        <a:solidFill>
                          <a:srgbClr val="FFFEF1"/>
                        </a:solidFill>
                        <a:latin typeface="Roboto Condensed" panose="02000000000000000000" pitchFamily="2" charset="0"/>
                        <a:ea typeface="Roboto Condensed" panose="02000000000000000000" pitchFamily="2" charset="0"/>
                        <a:cs typeface="PT Sans Narrow"/>
                        <a:sym typeface="PT Sans Narrow"/>
                      </a:endParaRPr>
                    </a:p>
                  </a:txBody>
                  <a:tcPr marL="91425" marR="91425" marT="91425" marB="91425" anchor="ctr">
                    <a:lnT w="12575" cap="flat" cmpd="sng">
                      <a:solidFill>
                        <a:srgbClr val="3C3D3E"/>
                      </a:solidFill>
                      <a:prstDash val="solid"/>
                      <a:round/>
                      <a:headEnd type="none" w="sm" len="sm"/>
                      <a:tailEnd type="none" w="sm" len="sm"/>
                    </a:lnT>
                    <a:lnB w="12575" cap="flat" cmpd="sng">
                      <a:solidFill>
                        <a:srgbClr val="3C3D3E"/>
                      </a:solidFill>
                      <a:prstDash val="solid"/>
                      <a:round/>
                      <a:headEnd type="none" w="sm" len="sm"/>
                      <a:tailEnd type="none" w="sm" len="sm"/>
                    </a:lnB>
                    <a:solidFill>
                      <a:srgbClr val="DE5498"/>
                    </a:solidFill>
                  </a:tcP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540</Words>
  <Application>Microsoft Office PowerPoint</Application>
  <PresentationFormat>Custom</PresentationFormat>
  <Paragraphs>32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Roboto Condensed</vt:lpstr>
      <vt:lpstr>Segoe UI</vt:lpstr>
      <vt:lpstr>Arial</vt:lpstr>
      <vt:lpstr>Simple Light</vt:lpstr>
      <vt:lpstr>Recommendation: Oakland County, Michigan Executive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Oakland County, MI Executive Summary</dc:title>
  <cp:lastModifiedBy>Ukrana</cp:lastModifiedBy>
  <cp:revision>13</cp:revision>
  <dcterms:modified xsi:type="dcterms:W3CDTF">2022-04-06T03:55:25Z</dcterms:modified>
</cp:coreProperties>
</file>