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14"/>
  </p:notesMasterIdLst>
  <p:sldIdLst>
    <p:sldId id="258" r:id="rId2"/>
    <p:sldId id="259" r:id="rId3"/>
    <p:sldId id="260" r:id="rId4"/>
    <p:sldId id="261" r:id="rId5"/>
    <p:sldId id="262" r:id="rId6"/>
    <p:sldId id="264" r:id="rId7"/>
    <p:sldId id="268" r:id="rId8"/>
    <p:sldId id="267" r:id="rId9"/>
    <p:sldId id="269" r:id="rId10"/>
    <p:sldId id="270" r:id="rId11"/>
    <p:sldId id="263" r:id="rId12"/>
    <p:sldId id="265" r:id="rId13"/>
  </p:sldIdLst>
  <p:sldSz cx="12188825" cy="6858000"/>
  <p:notesSz cx="6858000" cy="9144000"/>
  <p:embeddedFontLs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Roboto Condensed" panose="02000000000000000000" pitchFamily="2"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orient="horz" pos="12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660"/>
    <a:srgbClr val="05C7DB"/>
    <a:srgbClr val="DE5498"/>
    <a:srgbClr val="FF85D6"/>
    <a:srgbClr val="FFC9FF"/>
    <a:srgbClr val="FFE7FF"/>
    <a:srgbClr val="FFF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45457-2003-4CDB-BD75-D58128D198D1}">
  <a:tblStyle styleId="{FAF45457-2003-4CDB-BD75-D58128D198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4" y="43"/>
      </p:cViewPr>
      <p:guideLst>
        <p:guide orient="horz" pos="2160"/>
        <p:guide pos="3839"/>
        <p:guide orient="horz" pos="1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tx1"/>
                </a:solidFill>
                <a:latin typeface="Roboto Condensed" panose="02000000000000000000" pitchFamily="2" charset="0"/>
                <a:ea typeface="Roboto Condensed" panose="02000000000000000000" pitchFamily="2" charset="0"/>
              </a:rPr>
              <a:t>Comparison</a:t>
            </a:r>
            <a:r>
              <a:rPr lang="en-IN" baseline="0" dirty="0">
                <a:solidFill>
                  <a:schemeClr val="tx1"/>
                </a:solidFill>
                <a:latin typeface="Roboto Condensed" panose="02000000000000000000" pitchFamily="2" charset="0"/>
                <a:ea typeface="Roboto Condensed" panose="02000000000000000000" pitchFamily="2" charset="0"/>
              </a:rPr>
              <a:t> of Oakland County and U.S.A Economics</a:t>
            </a:r>
            <a:endParaRPr lang="en-IN" dirty="0">
              <a:solidFill>
                <a:schemeClr val="tx1"/>
              </a:solidFill>
              <a:latin typeface="Roboto Condensed" panose="02000000000000000000" pitchFamily="2" charset="0"/>
              <a:ea typeface="Roboto Condensed" panose="02000000000000000000" pitchFamily="2"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Oakland County</c:v>
                </c:pt>
              </c:strCache>
            </c:strRef>
          </c:tx>
          <c:spPr>
            <a:solidFill>
              <a:srgbClr val="05C7DB"/>
            </a:solidFill>
            <a:ln>
              <a:noFill/>
            </a:ln>
            <a:effectLst/>
          </c:spPr>
          <c:invertIfNegative val="0"/>
          <c:cat>
            <c:strRef>
              <c:f>Sheet1!$A$2:$A$4</c:f>
              <c:strCache>
                <c:ptCount val="3"/>
                <c:pt idx="0">
                  <c:v>Per Capita Income</c:v>
                </c:pt>
                <c:pt idx="1">
                  <c:v>Median Household Income</c:v>
                </c:pt>
                <c:pt idx="2">
                  <c:v>Median House Value</c:v>
                </c:pt>
              </c:strCache>
            </c:strRef>
          </c:cat>
          <c:val>
            <c:numRef>
              <c:f>Sheet1!$B$2:$B$4</c:f>
              <c:numCache>
                <c:formatCode>General</c:formatCode>
                <c:ptCount val="3"/>
                <c:pt idx="0">
                  <c:v>46075</c:v>
                </c:pt>
                <c:pt idx="1">
                  <c:v>81587</c:v>
                </c:pt>
                <c:pt idx="2">
                  <c:v>252800</c:v>
                </c:pt>
              </c:numCache>
            </c:numRef>
          </c:val>
          <c:extLst>
            <c:ext xmlns:c16="http://schemas.microsoft.com/office/drawing/2014/chart" uri="{C3380CC4-5D6E-409C-BE32-E72D297353CC}">
              <c16:uniqueId val="{00000000-3D71-45C0-9251-B0281C39784F}"/>
            </c:ext>
          </c:extLst>
        </c:ser>
        <c:ser>
          <c:idx val="1"/>
          <c:order val="1"/>
          <c:tx>
            <c:strRef>
              <c:f>Sheet1!$C$1</c:f>
              <c:strCache>
                <c:ptCount val="1"/>
                <c:pt idx="0">
                  <c:v>U.S.A.</c:v>
                </c:pt>
              </c:strCache>
            </c:strRef>
          </c:tx>
          <c:spPr>
            <a:solidFill>
              <a:srgbClr val="AA3660"/>
            </a:solidFill>
            <a:ln>
              <a:noFill/>
            </a:ln>
            <a:effectLst/>
          </c:spPr>
          <c:invertIfNegative val="0"/>
          <c:cat>
            <c:strRef>
              <c:f>Sheet1!$A$2:$A$4</c:f>
              <c:strCache>
                <c:ptCount val="3"/>
                <c:pt idx="0">
                  <c:v>Per Capita Income</c:v>
                </c:pt>
                <c:pt idx="1">
                  <c:v>Median Household Income</c:v>
                </c:pt>
                <c:pt idx="2">
                  <c:v>Median House Value</c:v>
                </c:pt>
              </c:strCache>
            </c:strRef>
          </c:cat>
          <c:val>
            <c:numRef>
              <c:f>Sheet1!$C$2:$C$4</c:f>
              <c:numCache>
                <c:formatCode>General</c:formatCode>
                <c:ptCount val="3"/>
                <c:pt idx="0">
                  <c:v>35384</c:v>
                </c:pt>
                <c:pt idx="1">
                  <c:v>64994</c:v>
                </c:pt>
                <c:pt idx="2">
                  <c:v>229800</c:v>
                </c:pt>
              </c:numCache>
            </c:numRef>
          </c:val>
          <c:extLst>
            <c:ext xmlns:c16="http://schemas.microsoft.com/office/drawing/2014/chart" uri="{C3380CC4-5D6E-409C-BE32-E72D297353CC}">
              <c16:uniqueId val="{00000001-3D71-45C0-9251-B0281C39784F}"/>
            </c:ext>
          </c:extLst>
        </c:ser>
        <c:dLbls>
          <c:showLegendKey val="0"/>
          <c:showVal val="0"/>
          <c:showCatName val="0"/>
          <c:showSerName val="0"/>
          <c:showPercent val="0"/>
          <c:showBubbleSize val="0"/>
        </c:dLbls>
        <c:gapWidth val="219"/>
        <c:overlap val="-27"/>
        <c:axId val="1145712624"/>
        <c:axId val="1145717200"/>
      </c:barChart>
      <c:catAx>
        <c:axId val="1145712624"/>
        <c:scaling>
          <c:orientation val="minMax"/>
        </c:scaling>
        <c:delete val="0"/>
        <c:axPos val="b"/>
        <c:numFmt formatCode="General" sourceLinked="1"/>
        <c:majorTickMark val="none"/>
        <c:minorTickMark val="none"/>
        <c:tickLblPos val="nextTo"/>
        <c:spPr>
          <a:noFill/>
          <a:ln w="9525" cap="flat" cmpd="sng" algn="ctr">
            <a:solidFill>
              <a:schemeClr val="accent2">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Roboto Condensed" panose="02000000000000000000" pitchFamily="2" charset="0"/>
                <a:ea typeface="Roboto Condensed" panose="02000000000000000000" pitchFamily="2" charset="0"/>
                <a:cs typeface="+mn-cs"/>
              </a:defRPr>
            </a:pPr>
            <a:endParaRPr lang="en-US"/>
          </a:p>
        </c:txPr>
        <c:crossAx val="1145717200"/>
        <c:crosses val="autoZero"/>
        <c:auto val="1"/>
        <c:lblAlgn val="ctr"/>
        <c:lblOffset val="100"/>
        <c:noMultiLvlLbl val="0"/>
      </c:catAx>
      <c:valAx>
        <c:axId val="1145717200"/>
        <c:scaling>
          <c:orientation val="minMax"/>
        </c:scaling>
        <c:delete val="0"/>
        <c:axPos val="l"/>
        <c:numFmt formatCode="General" sourceLinked="1"/>
        <c:majorTickMark val="none"/>
        <c:minorTickMark val="none"/>
        <c:tickLblPos val="nextTo"/>
        <c:spPr>
          <a:noFill/>
          <a:ln>
            <a:solidFill>
              <a:schemeClr val="accent2">
                <a:lumMod val="25000"/>
                <a:lumOff val="7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Condensed" panose="02000000000000000000" pitchFamily="2" charset="0"/>
                <a:ea typeface="Roboto Condensed" panose="02000000000000000000" pitchFamily="2" charset="0"/>
                <a:cs typeface="+mn-cs"/>
              </a:defRPr>
            </a:pPr>
            <a:endParaRPr lang="en-US"/>
          </a:p>
        </c:txPr>
        <c:crossAx val="1145712624"/>
        <c:crosses val="autoZero"/>
        <c:crossBetween val="between"/>
      </c:valAx>
      <c:spPr>
        <a:solidFill>
          <a:schemeClr val="lt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oboto Condensed" panose="02000000000000000000" pitchFamily="2" charset="0"/>
              <a:ea typeface="Roboto Condensed"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latin typeface="Roboto Condensed" panose="02000000000000000000" pitchFamily="2" charset="0"/>
                <a:ea typeface="Roboto Condensed" panose="02000000000000000000" pitchFamily="2" charset="0"/>
              </a:rPr>
              <a:t>Oakland County Personas</a:t>
            </a:r>
          </a:p>
        </c:rich>
      </c:tx>
      <c:layout>
        <c:manualLayout>
          <c:xMode val="edge"/>
          <c:yMode val="edge"/>
          <c:x val="0.2731478257928277"/>
          <c:y val="2.915934197053261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chemeClr val="bg1"/>
              </a:solidFill>
            </a:ln>
          </c:spPr>
          <c:dPt>
            <c:idx val="0"/>
            <c:bubble3D val="0"/>
            <c:spPr>
              <a:solidFill>
                <a:srgbClr val="05C7DB"/>
              </a:solidFill>
              <a:ln w="19050">
                <a:solidFill>
                  <a:schemeClr val="bg1"/>
                </a:solidFill>
              </a:ln>
              <a:effectLst/>
            </c:spPr>
            <c:extLst>
              <c:ext xmlns:c16="http://schemas.microsoft.com/office/drawing/2014/chart" uri="{C3380CC4-5D6E-409C-BE32-E72D297353CC}">
                <c16:uniqueId val="{00000002-D9C8-47CD-8CA0-F275360E817D}"/>
              </c:ext>
            </c:extLst>
          </c:dPt>
          <c:dPt>
            <c:idx val="1"/>
            <c:bubble3D val="0"/>
            <c:spPr>
              <a:solidFill>
                <a:schemeClr val="accent5">
                  <a:lumMod val="40000"/>
                  <a:lumOff val="60000"/>
                </a:schemeClr>
              </a:solidFill>
              <a:ln w="19050">
                <a:solidFill>
                  <a:schemeClr val="bg1"/>
                </a:solidFill>
              </a:ln>
              <a:effectLst/>
            </c:spPr>
            <c:extLst>
              <c:ext xmlns:c16="http://schemas.microsoft.com/office/drawing/2014/chart" uri="{C3380CC4-5D6E-409C-BE32-E72D297353CC}">
                <c16:uniqueId val="{00000003-D9C8-47CD-8CA0-F275360E817D}"/>
              </c:ext>
            </c:extLst>
          </c:dPt>
          <c:dPt>
            <c:idx val="2"/>
            <c:bubble3D val="0"/>
            <c:spPr>
              <a:solidFill>
                <a:schemeClr val="accent5">
                  <a:lumMod val="20000"/>
                  <a:lumOff val="80000"/>
                </a:schemeClr>
              </a:solidFill>
              <a:ln w="19050">
                <a:solidFill>
                  <a:schemeClr val="bg1"/>
                </a:solidFill>
              </a:ln>
              <a:effectLst/>
            </c:spPr>
            <c:extLst>
              <c:ext xmlns:c16="http://schemas.microsoft.com/office/drawing/2014/chart" uri="{C3380CC4-5D6E-409C-BE32-E72D297353CC}">
                <c16:uniqueId val="{00000004-D9C8-47CD-8CA0-F275360E817D}"/>
              </c:ext>
            </c:extLst>
          </c:dPt>
          <c:dPt>
            <c:idx val="3"/>
            <c:bubble3D val="0"/>
            <c:spPr>
              <a:solidFill>
                <a:srgbClr val="FFC9FF"/>
              </a:solidFill>
              <a:ln w="19050">
                <a:solidFill>
                  <a:schemeClr val="bg1"/>
                </a:solidFill>
              </a:ln>
              <a:effectLst/>
            </c:spPr>
            <c:extLst>
              <c:ext xmlns:c16="http://schemas.microsoft.com/office/drawing/2014/chart" uri="{C3380CC4-5D6E-409C-BE32-E72D297353CC}">
                <c16:uniqueId val="{00000005-D9C8-47CD-8CA0-F275360E817D}"/>
              </c:ext>
            </c:extLst>
          </c:dPt>
          <c:dPt>
            <c:idx val="4"/>
            <c:bubble3D val="0"/>
            <c:spPr>
              <a:solidFill>
                <a:srgbClr val="FF85D6"/>
              </a:solidFill>
              <a:ln w="19050">
                <a:solidFill>
                  <a:schemeClr val="bg1"/>
                </a:solidFill>
              </a:ln>
              <a:effectLst/>
            </c:spPr>
            <c:extLst>
              <c:ext xmlns:c16="http://schemas.microsoft.com/office/drawing/2014/chart" uri="{C3380CC4-5D6E-409C-BE32-E72D297353CC}">
                <c16:uniqueId val="{00000006-D9C8-47CD-8CA0-F275360E817D}"/>
              </c:ext>
            </c:extLst>
          </c:dPt>
          <c:dPt>
            <c:idx val="5"/>
            <c:bubble3D val="0"/>
            <c:spPr>
              <a:solidFill>
                <a:srgbClr val="AA3660"/>
              </a:solidFill>
              <a:ln w="19050">
                <a:solidFill>
                  <a:schemeClr val="bg1"/>
                </a:solidFill>
              </a:ln>
              <a:effectLst/>
            </c:spPr>
            <c:extLst>
              <c:ext xmlns:c16="http://schemas.microsoft.com/office/drawing/2014/chart" uri="{C3380CC4-5D6E-409C-BE32-E72D297353CC}">
                <c16:uniqueId val="{00000007-D9C8-47CD-8CA0-F275360E817D}"/>
              </c:ext>
            </c:extLst>
          </c:dPt>
          <c:cat>
            <c:strRef>
              <c:f>Sheet1!$A$2:$A$7</c:f>
              <c:strCache>
                <c:ptCount val="6"/>
                <c:pt idx="0">
                  <c:v>Booming with Confidence</c:v>
                </c:pt>
                <c:pt idx="1">
                  <c:v>Power Elite</c:v>
                </c:pt>
                <c:pt idx="2">
                  <c:v>Flourishing Families</c:v>
                </c:pt>
                <c:pt idx="3">
                  <c:v>Suburban Style</c:v>
                </c:pt>
                <c:pt idx="4">
                  <c:v>Singles and Starters</c:v>
                </c:pt>
                <c:pt idx="5">
                  <c:v>Others</c:v>
                </c:pt>
              </c:strCache>
            </c:strRef>
          </c:cat>
          <c:val>
            <c:numRef>
              <c:f>Sheet1!$B$2:$B$7</c:f>
              <c:numCache>
                <c:formatCode>General</c:formatCode>
                <c:ptCount val="6"/>
                <c:pt idx="0">
                  <c:v>23.6</c:v>
                </c:pt>
                <c:pt idx="1">
                  <c:v>18.899999999999999</c:v>
                </c:pt>
                <c:pt idx="2">
                  <c:v>9.9</c:v>
                </c:pt>
                <c:pt idx="3">
                  <c:v>9.6</c:v>
                </c:pt>
                <c:pt idx="4">
                  <c:v>9.1999999999999993</c:v>
                </c:pt>
                <c:pt idx="5">
                  <c:v>28.799999999999997</c:v>
                </c:pt>
              </c:numCache>
            </c:numRef>
          </c:val>
          <c:extLst>
            <c:ext xmlns:c16="http://schemas.microsoft.com/office/drawing/2014/chart" uri="{C3380CC4-5D6E-409C-BE32-E72D297353CC}">
              <c16:uniqueId val="{00000000-D9C8-47CD-8CA0-F275360E817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600" dirty="0">
                <a:latin typeface="Roboto Condensed" panose="02000000000000000000" pitchFamily="2" charset="0"/>
                <a:ea typeface="Roboto Condensed" panose="02000000000000000000" pitchFamily="2" charset="0"/>
              </a:rPr>
              <a:t>Households</a:t>
            </a:r>
            <a:r>
              <a:rPr lang="en-IN" sz="1600" baseline="0" dirty="0">
                <a:latin typeface="Roboto Condensed" panose="02000000000000000000" pitchFamily="2" charset="0"/>
                <a:ea typeface="Roboto Condensed" panose="02000000000000000000" pitchFamily="2" charset="0"/>
              </a:rPr>
              <a:t> by Income &gt;$100,000 (in percent) for Oakland and Bay Counties during 2000, 2010, 2021, and 2026</a:t>
            </a:r>
            <a:endParaRPr lang="en-IN" sz="1600" dirty="0">
              <a:latin typeface="Roboto Condensed" panose="02000000000000000000" pitchFamily="2" charset="0"/>
              <a:ea typeface="Roboto Condensed" panose="02000000000000000000" pitchFamily="2" charset="0"/>
            </a:endParaRPr>
          </a:p>
        </c:rich>
      </c:tx>
      <c:layout>
        <c:manualLayout>
          <c:xMode val="edge"/>
          <c:yMode val="edge"/>
          <c:x val="0.11582978898061166"/>
          <c:y val="2.02649441995985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Bay County, FL</c:v>
                </c:pt>
              </c:strCache>
            </c:strRef>
          </c:tx>
          <c:spPr>
            <a:ln w="28575" cap="rnd">
              <a:solidFill>
                <a:srgbClr val="AA3660"/>
              </a:solidFill>
              <a:round/>
            </a:ln>
            <a:effectLst/>
          </c:spPr>
          <c:marker>
            <c:symbol val="none"/>
          </c:marker>
          <c:cat>
            <c:strRef>
              <c:f>Sheet1!$A$2:$A$5</c:f>
              <c:strCache>
                <c:ptCount val="4"/>
                <c:pt idx="0">
                  <c:v>2000 Census</c:v>
                </c:pt>
                <c:pt idx="1">
                  <c:v>2010 Census</c:v>
                </c:pt>
                <c:pt idx="2">
                  <c:v>2021 Estimates</c:v>
                </c:pt>
                <c:pt idx="3">
                  <c:v>2026 Projections</c:v>
                </c:pt>
              </c:strCache>
            </c:strRef>
          </c:cat>
          <c:val>
            <c:numRef>
              <c:f>Sheet1!$B$2:$B$5</c:f>
              <c:numCache>
                <c:formatCode>General</c:formatCode>
                <c:ptCount val="4"/>
                <c:pt idx="0">
                  <c:v>6.7</c:v>
                </c:pt>
                <c:pt idx="1">
                  <c:v>13.4</c:v>
                </c:pt>
                <c:pt idx="2">
                  <c:v>21.9</c:v>
                </c:pt>
                <c:pt idx="3">
                  <c:v>22.1</c:v>
                </c:pt>
              </c:numCache>
            </c:numRef>
          </c:val>
          <c:smooth val="0"/>
          <c:extLst>
            <c:ext xmlns:c16="http://schemas.microsoft.com/office/drawing/2014/chart" uri="{C3380CC4-5D6E-409C-BE32-E72D297353CC}">
              <c16:uniqueId val="{00000000-F0C1-4378-BEE4-A9EF06C03AA9}"/>
            </c:ext>
          </c:extLst>
        </c:ser>
        <c:ser>
          <c:idx val="1"/>
          <c:order val="1"/>
          <c:tx>
            <c:strRef>
              <c:f>Sheet1!$C$1</c:f>
              <c:strCache>
                <c:ptCount val="1"/>
                <c:pt idx="0">
                  <c:v>Oakland County, MI</c:v>
                </c:pt>
              </c:strCache>
            </c:strRef>
          </c:tx>
          <c:spPr>
            <a:ln w="28575" cap="rnd">
              <a:solidFill>
                <a:srgbClr val="05C7DB"/>
              </a:solidFill>
              <a:round/>
            </a:ln>
            <a:effectLst/>
          </c:spPr>
          <c:marker>
            <c:symbol val="none"/>
          </c:marker>
          <c:cat>
            <c:strRef>
              <c:f>Sheet1!$A$2:$A$5</c:f>
              <c:strCache>
                <c:ptCount val="4"/>
                <c:pt idx="0">
                  <c:v>2000 Census</c:v>
                </c:pt>
                <c:pt idx="1">
                  <c:v>2010 Census</c:v>
                </c:pt>
                <c:pt idx="2">
                  <c:v>2021 Estimates</c:v>
                </c:pt>
                <c:pt idx="3">
                  <c:v>2026 Projections</c:v>
                </c:pt>
              </c:strCache>
            </c:strRef>
          </c:cat>
          <c:val>
            <c:numRef>
              <c:f>Sheet1!$C$2:$C$5</c:f>
              <c:numCache>
                <c:formatCode>General</c:formatCode>
                <c:ptCount val="4"/>
                <c:pt idx="0">
                  <c:v>25.3</c:v>
                </c:pt>
                <c:pt idx="1">
                  <c:v>29.3</c:v>
                </c:pt>
                <c:pt idx="2">
                  <c:v>39.200000000000003</c:v>
                </c:pt>
                <c:pt idx="3">
                  <c:v>46.6</c:v>
                </c:pt>
              </c:numCache>
            </c:numRef>
          </c:val>
          <c:smooth val="0"/>
          <c:extLst>
            <c:ext xmlns:c16="http://schemas.microsoft.com/office/drawing/2014/chart" uri="{C3380CC4-5D6E-409C-BE32-E72D297353CC}">
              <c16:uniqueId val="{00000001-F0C1-4378-BEE4-A9EF06C03AA9}"/>
            </c:ext>
          </c:extLst>
        </c:ser>
        <c:dLbls>
          <c:showLegendKey val="0"/>
          <c:showVal val="0"/>
          <c:showCatName val="0"/>
          <c:showSerName val="0"/>
          <c:showPercent val="0"/>
          <c:showBubbleSize val="0"/>
        </c:dLbls>
        <c:smooth val="0"/>
        <c:axId val="1352986976"/>
        <c:axId val="1352981984"/>
      </c:lineChart>
      <c:catAx>
        <c:axId val="1352986976"/>
        <c:scaling>
          <c:orientation val="minMax"/>
        </c:scaling>
        <c:delete val="0"/>
        <c:axPos val="b"/>
        <c:numFmt formatCode="General" sourceLinked="1"/>
        <c:majorTickMark val="none"/>
        <c:minorTickMark val="none"/>
        <c:tickLblPos val="nextTo"/>
        <c:spPr>
          <a:noFill/>
          <a:ln w="9525" cap="flat" cmpd="sng" algn="ctr">
            <a:solidFill>
              <a:schemeClr val="accent2">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Condensed" panose="02000000000000000000" pitchFamily="2" charset="0"/>
                <a:ea typeface="Roboto Condensed" panose="02000000000000000000" pitchFamily="2" charset="0"/>
                <a:cs typeface="+mn-cs"/>
              </a:defRPr>
            </a:pPr>
            <a:endParaRPr lang="en-US"/>
          </a:p>
        </c:txPr>
        <c:crossAx val="1352981984"/>
        <c:crosses val="autoZero"/>
        <c:auto val="1"/>
        <c:lblAlgn val="ctr"/>
        <c:lblOffset val="100"/>
        <c:noMultiLvlLbl val="0"/>
      </c:catAx>
      <c:valAx>
        <c:axId val="1352981984"/>
        <c:scaling>
          <c:orientation val="minMax"/>
        </c:scaling>
        <c:delete val="0"/>
        <c:axPos val="l"/>
        <c:numFmt formatCode="General" sourceLinked="1"/>
        <c:majorTickMark val="none"/>
        <c:minorTickMark val="none"/>
        <c:tickLblPos val="nextTo"/>
        <c:spPr>
          <a:noFill/>
          <a:ln>
            <a:solidFill>
              <a:schemeClr val="accent2">
                <a:lumMod val="25000"/>
                <a:lumOff val="7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oboto Condensed" panose="02000000000000000000" pitchFamily="2" charset="0"/>
                <a:ea typeface="Roboto Condensed" panose="02000000000000000000" pitchFamily="2" charset="0"/>
                <a:cs typeface="+mn-cs"/>
              </a:defRPr>
            </a:pPr>
            <a:endParaRPr lang="en-US"/>
          </a:p>
        </c:txPr>
        <c:crossAx val="1352986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063"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9574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741f2956e8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741f2956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21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507" y="992767"/>
            <a:ext cx="11358000" cy="2736900"/>
          </a:xfrm>
          <a:prstGeom prst="rect">
            <a:avLst/>
          </a:prstGeom>
        </p:spPr>
        <p:txBody>
          <a:bodyPr spcFirstLastPara="1" wrap="square" lIns="121875" tIns="121875" rIns="121875" bIns="121875"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496" y="3778833"/>
            <a:ext cx="11358000" cy="1056900"/>
          </a:xfrm>
          <a:prstGeom prst="rect">
            <a:avLst/>
          </a:prstGeom>
        </p:spPr>
        <p:txBody>
          <a:bodyPr spcFirstLastPara="1" wrap="square" lIns="121875" tIns="121875" rIns="121875" bIns="121875"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3784" y="6217622"/>
            <a:ext cx="731400" cy="524700"/>
          </a:xfrm>
          <a:prstGeom prst="rect">
            <a:avLst/>
          </a:prstGeom>
        </p:spPr>
        <p:txBody>
          <a:bodyPr spcFirstLastPara="1" wrap="square" lIns="121875" tIns="121875" rIns="121875" bIns="1218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4 Columns - Right Align"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11293784" y="6217622"/>
            <a:ext cx="731400" cy="524700"/>
          </a:xfrm>
          <a:prstGeom prst="rect">
            <a:avLst/>
          </a:prstGeom>
        </p:spPr>
        <p:txBody>
          <a:bodyPr spcFirstLastPara="1" wrap="square" lIns="121875" tIns="121875" rIns="121875" bIns="1218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3"/>
          <p:cNvSpPr txBox="1">
            <a:spLocks noGrp="1"/>
          </p:cNvSpPr>
          <p:nvPr>
            <p:ph type="body" idx="1"/>
          </p:nvPr>
        </p:nvSpPr>
        <p:spPr>
          <a:xfrm>
            <a:off x="2587752" y="1740408"/>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6" name="Google Shape;16;p3"/>
          <p:cNvSpPr txBox="1">
            <a:spLocks noGrp="1"/>
          </p:cNvSpPr>
          <p:nvPr>
            <p:ph type="body" idx="2"/>
          </p:nvPr>
        </p:nvSpPr>
        <p:spPr>
          <a:xfrm>
            <a:off x="4887672" y="1741021"/>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7" name="Google Shape;17;p3"/>
          <p:cNvSpPr txBox="1">
            <a:spLocks noGrp="1"/>
          </p:cNvSpPr>
          <p:nvPr>
            <p:ph type="body" idx="3"/>
          </p:nvPr>
        </p:nvSpPr>
        <p:spPr>
          <a:xfrm>
            <a:off x="7187592" y="1741013"/>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
        <p:nvSpPr>
          <p:cNvPr id="18" name="Google Shape;18;p3"/>
          <p:cNvSpPr txBox="1">
            <a:spLocks noGrp="1"/>
          </p:cNvSpPr>
          <p:nvPr>
            <p:ph type="title"/>
          </p:nvPr>
        </p:nvSpPr>
        <p:spPr>
          <a:xfrm>
            <a:off x="415496" y="194567"/>
            <a:ext cx="11358000" cy="763500"/>
          </a:xfrm>
          <a:prstGeom prst="rect">
            <a:avLst/>
          </a:prstGeom>
        </p:spPr>
        <p:txBody>
          <a:bodyPr spcFirstLastPara="1" wrap="square" lIns="121875" tIns="121875" rIns="121875" bIns="121875" anchor="t" anchorCtr="0">
            <a:noAutofit/>
          </a:bodyPr>
          <a:lstStyle>
            <a:lvl1pPr lvl="0" rtl="0">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spcBef>
                <a:spcPts val="0"/>
              </a:spcBef>
              <a:spcAft>
                <a:spcPts val="0"/>
              </a:spcAft>
              <a:buSzPts val="3700"/>
              <a:buFont typeface="Roboto Condensed"/>
              <a:buNone/>
              <a:defRPr>
                <a:latin typeface="Roboto Condensed"/>
                <a:ea typeface="Roboto Condensed"/>
                <a:cs typeface="Roboto Condensed"/>
                <a:sym typeface="Roboto Condensed"/>
              </a:defRPr>
            </a:lvl9pPr>
          </a:lstStyle>
          <a:p>
            <a:endParaRPr/>
          </a:p>
        </p:txBody>
      </p:sp>
      <p:sp>
        <p:nvSpPr>
          <p:cNvPr id="19" name="Google Shape;19;p3"/>
          <p:cNvSpPr txBox="1">
            <a:spLocks noGrp="1"/>
          </p:cNvSpPr>
          <p:nvPr>
            <p:ph type="body" idx="4"/>
          </p:nvPr>
        </p:nvSpPr>
        <p:spPr>
          <a:xfrm>
            <a:off x="9487511" y="1741013"/>
            <a:ext cx="2286000" cy="4407300"/>
          </a:xfrm>
          <a:prstGeom prst="rect">
            <a:avLst/>
          </a:prstGeom>
        </p:spPr>
        <p:txBody>
          <a:bodyPr spcFirstLastPara="1" wrap="square" lIns="121875" tIns="121875" rIns="121875" bIns="121875" anchor="t" anchorCtr="0">
            <a:noAutofit/>
          </a:bodyPr>
          <a:lstStyle>
            <a:lvl1pPr marL="457200" lvl="0" indent="-298450" rtl="0">
              <a:lnSpc>
                <a:spcPct val="115000"/>
              </a:lnSpc>
              <a:spcBef>
                <a:spcPts val="0"/>
              </a:spcBef>
              <a:spcAft>
                <a:spcPts val="0"/>
              </a:spcAft>
              <a:buSzPts val="1100"/>
              <a:buChar char="●"/>
              <a:defRPr sz="1100"/>
            </a:lvl1pPr>
            <a:lvl2pPr marL="914400" lvl="1" indent="-298450" rtl="0">
              <a:lnSpc>
                <a:spcPct val="115000"/>
              </a:lnSpc>
              <a:spcBef>
                <a:spcPts val="2100"/>
              </a:spcBef>
              <a:spcAft>
                <a:spcPts val="0"/>
              </a:spcAft>
              <a:buSzPts val="1100"/>
              <a:buChar char="○"/>
              <a:defRPr sz="1100"/>
            </a:lvl2pPr>
            <a:lvl3pPr marL="1371600" lvl="2" indent="-298450" rtl="0">
              <a:lnSpc>
                <a:spcPct val="115000"/>
              </a:lnSpc>
              <a:spcBef>
                <a:spcPts val="2100"/>
              </a:spcBef>
              <a:spcAft>
                <a:spcPts val="0"/>
              </a:spcAft>
              <a:buSzPts val="1100"/>
              <a:buChar char="■"/>
              <a:defRPr sz="1100"/>
            </a:lvl3pPr>
            <a:lvl4pPr marL="1828800" lvl="3" indent="-298450" rtl="0">
              <a:lnSpc>
                <a:spcPct val="115000"/>
              </a:lnSpc>
              <a:spcBef>
                <a:spcPts val="2100"/>
              </a:spcBef>
              <a:spcAft>
                <a:spcPts val="0"/>
              </a:spcAft>
              <a:buSzPts val="1100"/>
              <a:buChar char="●"/>
              <a:defRPr sz="1100"/>
            </a:lvl4pPr>
            <a:lvl5pPr marL="2286000" lvl="4" indent="-298450" rtl="0">
              <a:lnSpc>
                <a:spcPct val="115000"/>
              </a:lnSpc>
              <a:spcBef>
                <a:spcPts val="2100"/>
              </a:spcBef>
              <a:spcAft>
                <a:spcPts val="0"/>
              </a:spcAft>
              <a:buSzPts val="1100"/>
              <a:buChar char="○"/>
              <a:defRPr sz="1100"/>
            </a:lvl5pPr>
            <a:lvl6pPr marL="2743200" lvl="5" indent="-298450" rtl="0">
              <a:lnSpc>
                <a:spcPct val="115000"/>
              </a:lnSpc>
              <a:spcBef>
                <a:spcPts val="2100"/>
              </a:spcBef>
              <a:spcAft>
                <a:spcPts val="0"/>
              </a:spcAft>
              <a:buSzPts val="1100"/>
              <a:buChar char="■"/>
              <a:defRPr sz="1100"/>
            </a:lvl6pPr>
            <a:lvl7pPr marL="3200400" lvl="6" indent="-298450" rtl="0">
              <a:lnSpc>
                <a:spcPct val="115000"/>
              </a:lnSpc>
              <a:spcBef>
                <a:spcPts val="2100"/>
              </a:spcBef>
              <a:spcAft>
                <a:spcPts val="0"/>
              </a:spcAft>
              <a:buSzPts val="1100"/>
              <a:buChar char="●"/>
              <a:defRPr sz="1100"/>
            </a:lvl7pPr>
            <a:lvl8pPr marL="3657600" lvl="7" indent="-298450" rtl="0">
              <a:lnSpc>
                <a:spcPct val="115000"/>
              </a:lnSpc>
              <a:spcBef>
                <a:spcPts val="2100"/>
              </a:spcBef>
              <a:spcAft>
                <a:spcPts val="0"/>
              </a:spcAft>
              <a:buSzPts val="1100"/>
              <a:buChar char="○"/>
              <a:defRPr sz="1100"/>
            </a:lvl8pPr>
            <a:lvl9pPr marL="4114800" lvl="8" indent="-298450" rtl="0">
              <a:lnSpc>
                <a:spcPct val="115000"/>
              </a:lnSpc>
              <a:spcBef>
                <a:spcPts val="2100"/>
              </a:spcBef>
              <a:spcAft>
                <a:spcPts val="2100"/>
              </a:spcAft>
              <a:buSzPts val="1100"/>
              <a:buChar char="■"/>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496" y="593367"/>
            <a:ext cx="11358000" cy="763500"/>
          </a:xfrm>
          <a:prstGeom prst="rect">
            <a:avLst/>
          </a:prstGeom>
          <a:noFill/>
          <a:ln>
            <a:noFill/>
          </a:ln>
        </p:spPr>
        <p:txBody>
          <a:bodyPr spcFirstLastPara="1" wrap="square" lIns="121875" tIns="121875" rIns="121875" bIns="121875" anchor="t" anchorCtr="0">
            <a:noAutofit/>
          </a:bodyPr>
          <a:lstStyle>
            <a:lvl1pPr lvl="0">
              <a:spcBef>
                <a:spcPts val="0"/>
              </a:spcBef>
              <a:spcAft>
                <a:spcPts val="0"/>
              </a:spcAft>
              <a:buClr>
                <a:schemeClr val="dk1"/>
              </a:buClr>
              <a:buSzPts val="3700"/>
              <a:buNone/>
              <a:defRPr sz="3700" b="1">
                <a:solidFill>
                  <a:schemeClr val="dk1"/>
                </a:solidFill>
              </a:defRPr>
            </a:lvl1pPr>
            <a:lvl2pPr lvl="1">
              <a:spcBef>
                <a:spcPts val="0"/>
              </a:spcBef>
              <a:spcAft>
                <a:spcPts val="0"/>
              </a:spcAft>
              <a:buClr>
                <a:schemeClr val="dk1"/>
              </a:buClr>
              <a:buSzPts val="3700"/>
              <a:buNone/>
              <a:defRPr sz="3700" b="1">
                <a:solidFill>
                  <a:schemeClr val="dk1"/>
                </a:solidFill>
              </a:defRPr>
            </a:lvl2pPr>
            <a:lvl3pPr lvl="2">
              <a:spcBef>
                <a:spcPts val="0"/>
              </a:spcBef>
              <a:spcAft>
                <a:spcPts val="0"/>
              </a:spcAft>
              <a:buClr>
                <a:schemeClr val="dk1"/>
              </a:buClr>
              <a:buSzPts val="3700"/>
              <a:buNone/>
              <a:defRPr sz="3700" b="1">
                <a:solidFill>
                  <a:schemeClr val="dk1"/>
                </a:solidFill>
              </a:defRPr>
            </a:lvl3pPr>
            <a:lvl4pPr lvl="3">
              <a:spcBef>
                <a:spcPts val="0"/>
              </a:spcBef>
              <a:spcAft>
                <a:spcPts val="0"/>
              </a:spcAft>
              <a:buClr>
                <a:schemeClr val="dk1"/>
              </a:buClr>
              <a:buSzPts val="3700"/>
              <a:buNone/>
              <a:defRPr sz="3700" b="1">
                <a:solidFill>
                  <a:schemeClr val="dk1"/>
                </a:solidFill>
              </a:defRPr>
            </a:lvl4pPr>
            <a:lvl5pPr lvl="4">
              <a:spcBef>
                <a:spcPts val="0"/>
              </a:spcBef>
              <a:spcAft>
                <a:spcPts val="0"/>
              </a:spcAft>
              <a:buClr>
                <a:schemeClr val="dk1"/>
              </a:buClr>
              <a:buSzPts val="3700"/>
              <a:buNone/>
              <a:defRPr sz="3700" b="1">
                <a:solidFill>
                  <a:schemeClr val="dk1"/>
                </a:solidFill>
              </a:defRPr>
            </a:lvl5pPr>
            <a:lvl6pPr lvl="5">
              <a:spcBef>
                <a:spcPts val="0"/>
              </a:spcBef>
              <a:spcAft>
                <a:spcPts val="0"/>
              </a:spcAft>
              <a:buClr>
                <a:schemeClr val="dk1"/>
              </a:buClr>
              <a:buSzPts val="3700"/>
              <a:buNone/>
              <a:defRPr sz="3700" b="1">
                <a:solidFill>
                  <a:schemeClr val="dk1"/>
                </a:solidFill>
              </a:defRPr>
            </a:lvl6pPr>
            <a:lvl7pPr lvl="6">
              <a:spcBef>
                <a:spcPts val="0"/>
              </a:spcBef>
              <a:spcAft>
                <a:spcPts val="0"/>
              </a:spcAft>
              <a:buClr>
                <a:schemeClr val="dk1"/>
              </a:buClr>
              <a:buSzPts val="3700"/>
              <a:buNone/>
              <a:defRPr sz="3700" b="1">
                <a:solidFill>
                  <a:schemeClr val="dk1"/>
                </a:solidFill>
              </a:defRPr>
            </a:lvl7pPr>
            <a:lvl8pPr lvl="7">
              <a:spcBef>
                <a:spcPts val="0"/>
              </a:spcBef>
              <a:spcAft>
                <a:spcPts val="0"/>
              </a:spcAft>
              <a:buClr>
                <a:schemeClr val="dk1"/>
              </a:buClr>
              <a:buSzPts val="3700"/>
              <a:buNone/>
              <a:defRPr sz="3700" b="1">
                <a:solidFill>
                  <a:schemeClr val="dk1"/>
                </a:solidFill>
              </a:defRPr>
            </a:lvl8pPr>
            <a:lvl9pPr lvl="8">
              <a:spcBef>
                <a:spcPts val="0"/>
              </a:spcBef>
              <a:spcAft>
                <a:spcPts val="0"/>
              </a:spcAft>
              <a:buClr>
                <a:schemeClr val="dk1"/>
              </a:buClr>
              <a:buSzPts val="3700"/>
              <a:buNone/>
              <a:defRPr sz="3700" b="1">
                <a:solidFill>
                  <a:schemeClr val="dk1"/>
                </a:solidFill>
              </a:defRPr>
            </a:lvl9pPr>
          </a:lstStyle>
          <a:p>
            <a:endParaRPr/>
          </a:p>
        </p:txBody>
      </p:sp>
      <p:sp>
        <p:nvSpPr>
          <p:cNvPr id="7" name="Google Shape;7;p1"/>
          <p:cNvSpPr txBox="1">
            <a:spLocks noGrp="1"/>
          </p:cNvSpPr>
          <p:nvPr>
            <p:ph type="body" idx="1"/>
          </p:nvPr>
        </p:nvSpPr>
        <p:spPr>
          <a:xfrm>
            <a:off x="415496" y="1536633"/>
            <a:ext cx="11358000" cy="4555200"/>
          </a:xfrm>
          <a:prstGeom prst="rect">
            <a:avLst/>
          </a:prstGeom>
          <a:noFill/>
          <a:ln>
            <a:noFill/>
          </a:ln>
        </p:spPr>
        <p:txBody>
          <a:bodyPr spcFirstLastPara="1" wrap="square" lIns="121875" tIns="121875" rIns="121875" bIns="121875"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3784" y="6217622"/>
            <a:ext cx="731400" cy="524700"/>
          </a:xfrm>
          <a:prstGeom prst="rect">
            <a:avLst/>
          </a:prstGeom>
          <a:noFill/>
          <a:ln>
            <a:noFill/>
          </a:ln>
        </p:spPr>
        <p:txBody>
          <a:bodyPr spcFirstLastPara="1" wrap="square" lIns="121875" tIns="121875" rIns="121875" bIns="121875"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google.com/maps" TargetMode="External"/><Relationship Id="rId3" Type="http://schemas.openxmlformats.org/officeDocument/2006/relationships/hyperlink" Target="https://www.census.gov/quickfacts/oaklandcountymichigan" TargetMode="External"/><Relationship Id="rId7" Type="http://schemas.openxmlformats.org/officeDocument/2006/relationships/hyperlink" Target="https://www.yelp.com/" TargetMode="External"/><Relationship Id="rId2" Type="http://schemas.openxmlformats.org/officeDocument/2006/relationships/hyperlink" Target="https://censusreporter.org/" TargetMode="External"/><Relationship Id="rId1" Type="http://schemas.openxmlformats.org/officeDocument/2006/relationships/slideLayout" Target="../slideLayouts/slideLayout2.xml"/><Relationship Id="rId6" Type="http://schemas.openxmlformats.org/officeDocument/2006/relationships/hyperlink" Target="https://www.oakgov.com/Pages/default.aspx" TargetMode="External"/><Relationship Id="rId5" Type="http://schemas.openxmlformats.org/officeDocument/2006/relationships/hyperlink" Target="https://www.gale.com/c/business-demographicsnow" TargetMode="External"/><Relationship Id="rId4" Type="http://schemas.openxmlformats.org/officeDocument/2006/relationships/hyperlink" Target="https://www.census.gov/quickfacts/baycountyflorid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C7DB"/>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746F1-2084-4710-8A50-AC8A1ED35357}"/>
              </a:ext>
            </a:extLst>
          </p:cNvPr>
          <p:cNvSpPr>
            <a:spLocks noGrp="1"/>
          </p:cNvSpPr>
          <p:nvPr>
            <p:ph type="title"/>
          </p:nvPr>
        </p:nvSpPr>
        <p:spPr/>
        <p:txBody>
          <a:bodyPr/>
          <a:lstStyle/>
          <a:p>
            <a:r>
              <a:rPr lang="en-IN" dirty="0">
                <a:solidFill>
                  <a:schemeClr val="tx1"/>
                </a:solidFill>
                <a:latin typeface="Segoe UI" panose="020B0502040204020203" pitchFamily="34" charset="0"/>
                <a:cs typeface="Segoe UI" panose="020B0502040204020203" pitchFamily="34" charset="0"/>
              </a:rPr>
              <a:t>County Franchise Comparison</a:t>
            </a:r>
          </a:p>
        </p:txBody>
      </p:sp>
      <p:pic>
        <p:nvPicPr>
          <p:cNvPr id="1026" name="Picture 2">
            <a:extLst>
              <a:ext uri="{FF2B5EF4-FFF2-40B4-BE49-F238E27FC236}">
                <a16:creationId xmlns:a16="http://schemas.microsoft.com/office/drawing/2014/main" id="{BD3052C2-804A-4A5F-A8E8-C1BE51303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449" y="4479404"/>
            <a:ext cx="1955880" cy="19558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7651E40-43AF-48E0-8690-83906601D234}"/>
              </a:ext>
            </a:extLst>
          </p:cNvPr>
          <p:cNvSpPr txBox="1"/>
          <p:nvPr/>
        </p:nvSpPr>
        <p:spPr>
          <a:xfrm>
            <a:off x="415496" y="1041722"/>
            <a:ext cx="7388561" cy="1938992"/>
          </a:xfrm>
          <a:prstGeom prst="rect">
            <a:avLst/>
          </a:prstGeom>
          <a:noFill/>
        </p:spPr>
        <p:txBody>
          <a:bodyPr wrap="none" rtlCol="0">
            <a:spAutoFit/>
          </a:bodyPr>
          <a:lstStyle/>
          <a:p>
            <a:r>
              <a:rPr lang="en-IN" sz="6000" b="1" dirty="0">
                <a:solidFill>
                  <a:srgbClr val="FFFEF1"/>
                </a:solidFill>
                <a:latin typeface="Segoe UI" panose="020B0502040204020203" pitchFamily="34" charset="0"/>
                <a:cs typeface="Segoe UI" panose="020B0502040204020203" pitchFamily="34" charset="0"/>
              </a:rPr>
              <a:t>Oakland County, MI</a:t>
            </a:r>
          </a:p>
          <a:p>
            <a:r>
              <a:rPr lang="en-IN" sz="6000" b="1" dirty="0">
                <a:solidFill>
                  <a:srgbClr val="FFFEF1"/>
                </a:solidFill>
                <a:latin typeface="Segoe UI" panose="020B0502040204020203" pitchFamily="34" charset="0"/>
                <a:cs typeface="Segoe UI" panose="020B0502040204020203" pitchFamily="34" charset="0"/>
              </a:rPr>
              <a:t>Bay County, FL</a:t>
            </a:r>
          </a:p>
        </p:txBody>
      </p:sp>
      <p:sp>
        <p:nvSpPr>
          <p:cNvPr id="9" name="TextBox 8">
            <a:extLst>
              <a:ext uri="{FF2B5EF4-FFF2-40B4-BE49-F238E27FC236}">
                <a16:creationId xmlns:a16="http://schemas.microsoft.com/office/drawing/2014/main" id="{9F5CA83A-8BA8-41E0-BC01-F5753BD28D6A}"/>
              </a:ext>
            </a:extLst>
          </p:cNvPr>
          <p:cNvSpPr txBox="1"/>
          <p:nvPr/>
        </p:nvSpPr>
        <p:spPr>
          <a:xfrm>
            <a:off x="415496" y="5173400"/>
            <a:ext cx="1938351" cy="1261884"/>
          </a:xfrm>
          <a:prstGeom prst="rect">
            <a:avLst/>
          </a:prstGeom>
          <a:noFill/>
        </p:spPr>
        <p:txBody>
          <a:bodyPr wrap="none" rtlCol="0">
            <a:spAutoFit/>
          </a:bodyPr>
          <a:lstStyle/>
          <a:p>
            <a:r>
              <a:rPr lang="en-IN" sz="2400" b="1" dirty="0">
                <a:latin typeface="Segoe UI" panose="020B0502040204020203" pitchFamily="34" charset="0"/>
                <a:cs typeface="Segoe UI" panose="020B0502040204020203" pitchFamily="34" charset="0"/>
              </a:rPr>
              <a:t>Prepared by</a:t>
            </a:r>
          </a:p>
          <a:p>
            <a:endParaRPr lang="en-IN" b="1" dirty="0">
              <a:latin typeface="Segoe UI" panose="020B0502040204020203" pitchFamily="34" charset="0"/>
              <a:cs typeface="Segoe UI" panose="020B0502040204020203" pitchFamily="34" charset="0"/>
            </a:endParaRPr>
          </a:p>
          <a:p>
            <a:r>
              <a:rPr lang="en-IN" sz="2000" b="1" dirty="0">
                <a:solidFill>
                  <a:srgbClr val="FFFEF1"/>
                </a:solidFill>
                <a:latin typeface="Segoe UI" panose="020B0502040204020203" pitchFamily="34" charset="0"/>
                <a:cs typeface="Segoe UI" panose="020B0502040204020203" pitchFamily="34" charset="0"/>
              </a:rPr>
              <a:t>Varshini Rana</a:t>
            </a:r>
          </a:p>
          <a:p>
            <a:r>
              <a:rPr lang="en-IN" sz="1800" b="1" dirty="0">
                <a:solidFill>
                  <a:srgbClr val="FFFEF1"/>
                </a:solidFill>
                <a:latin typeface="Segoe UI" panose="020B0502040204020203" pitchFamily="34" charset="0"/>
                <a:cs typeface="Segoe UI" panose="020B0502040204020203" pitchFamily="34" charset="0"/>
              </a:rPr>
              <a:t>April 19, 2022</a:t>
            </a:r>
          </a:p>
        </p:txBody>
      </p:sp>
    </p:spTree>
    <p:extLst>
      <p:ext uri="{BB962C8B-B14F-4D97-AF65-F5344CB8AC3E}">
        <p14:creationId xmlns:p14="http://schemas.microsoft.com/office/powerpoint/2010/main" val="285622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Next Steps and Conclusion</a:t>
            </a: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1127493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As underpinned by this report, it is recommended that Oakland County, Michigan be selected for Chicken Kitchen expansion. Oakland County’s population, high income, leanings towards high budget expenditures, proximity to major roadways, and cultural fit seem to complement Chicken Kitchen’s model of healthy fast-casual dining for patrons who do not mind paying a few dollars more for higher quality fast-food. The following are the recommended action steps:</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1. Conduct focus group discussions</a:t>
            </a:r>
            <a:endParaRPr lang="en-IN" sz="300" b="1" dirty="0">
              <a:solidFill>
                <a:schemeClr val="dk1"/>
              </a:solidFill>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Given the prevalence of a booming fast-food market in the county, it would be worthwhile to conduct Focus Group discussions to determine whether Chicken Kitchen would be well-received and to get a sense of whether the market is saturated precluding further growth. Focus Groups also provide direct, invaluable customer feedback.</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2. Initiate real estate discussions</a:t>
            </a:r>
            <a:endParaRPr lang="en-IN" sz="300" b="1" dirty="0">
              <a:solidFill>
                <a:schemeClr val="dk1"/>
              </a:solidFill>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Initiate discussions on availability and costs associated with land and personnel in college cities such as Rochester Hills. Proximity to Detroit might have the consequence of disproportionately high land costs, which need to be taken into consideration by means of a Break-Even Analysis.</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3. Research on other fast-casual competitors</a:t>
            </a: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Oakland County has several fast-casual dining destinations (and dozens of branches of each all over the county), such as </a:t>
            </a:r>
            <a:r>
              <a:rPr lang="en-IN" dirty="0" err="1">
                <a:solidFill>
                  <a:schemeClr val="tx1"/>
                </a:solidFill>
                <a:latin typeface="Segoe UI" panose="020B0502040204020203" pitchFamily="34" charset="0"/>
                <a:cs typeface="Segoe UI" panose="020B0502040204020203" pitchFamily="34" charset="0"/>
              </a:rPr>
              <a:t>Panera</a:t>
            </a:r>
            <a:r>
              <a:rPr lang="en-IN" dirty="0">
                <a:solidFill>
                  <a:schemeClr val="tx1"/>
                </a:solidFill>
                <a:latin typeface="Segoe UI" panose="020B0502040204020203" pitchFamily="34" charset="0"/>
                <a:cs typeface="Segoe UI" panose="020B0502040204020203" pitchFamily="34" charset="0"/>
              </a:rPr>
              <a:t> Bread, Popeyes Louisiana Kitchen, Chick-fil-A, and Chipotle Mexican Grill, each well-known for having a similar business model to that of Chicken Kitchen. Further market analysis needs to be conducted to determine the possibility of market saturation in this county.</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10</a:t>
            </a:fld>
            <a:endParaRPr lang="en" b="1" dirty="0">
              <a:solidFill>
                <a:srgbClr val="05C7DB"/>
              </a:solidFill>
              <a:latin typeface="Montserrat SemiBold" panose="00000700000000000000" pitchFamily="2" charset="0"/>
            </a:endParaRPr>
          </a:p>
        </p:txBody>
      </p:sp>
    </p:spTree>
    <p:extLst>
      <p:ext uri="{BB962C8B-B14F-4D97-AF65-F5344CB8AC3E}">
        <p14:creationId xmlns:p14="http://schemas.microsoft.com/office/powerpoint/2010/main" val="40086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C7D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651E40-43AF-48E0-8690-83906601D234}"/>
              </a:ext>
            </a:extLst>
          </p:cNvPr>
          <p:cNvSpPr txBox="1"/>
          <p:nvPr/>
        </p:nvSpPr>
        <p:spPr>
          <a:xfrm>
            <a:off x="415496" y="1041722"/>
            <a:ext cx="6729727" cy="1938992"/>
          </a:xfrm>
          <a:prstGeom prst="rect">
            <a:avLst/>
          </a:prstGeom>
          <a:noFill/>
        </p:spPr>
        <p:txBody>
          <a:bodyPr wrap="none" rtlCol="0">
            <a:spAutoFit/>
          </a:bodyPr>
          <a:lstStyle/>
          <a:p>
            <a:r>
              <a:rPr lang="en-IN" sz="6000" b="1" dirty="0">
                <a:solidFill>
                  <a:srgbClr val="FFFEF1"/>
                </a:solidFill>
                <a:latin typeface="Segoe UI" panose="020B0502040204020203" pitchFamily="34" charset="0"/>
                <a:cs typeface="Segoe UI" panose="020B0502040204020203" pitchFamily="34" charset="0"/>
              </a:rPr>
              <a:t>All ways,</a:t>
            </a:r>
          </a:p>
          <a:p>
            <a:r>
              <a:rPr lang="en-IN" sz="6000" b="1" dirty="0">
                <a:solidFill>
                  <a:srgbClr val="AA3660"/>
                </a:solidFill>
                <a:latin typeface="Segoe UI" panose="020B0502040204020203" pitchFamily="34" charset="0"/>
                <a:cs typeface="Segoe UI" panose="020B0502040204020203" pitchFamily="34" charset="0"/>
              </a:rPr>
              <a:t>moving forward…</a:t>
            </a:r>
          </a:p>
        </p:txBody>
      </p:sp>
      <p:sp>
        <p:nvSpPr>
          <p:cNvPr id="9" name="TextBox 8">
            <a:extLst>
              <a:ext uri="{FF2B5EF4-FFF2-40B4-BE49-F238E27FC236}">
                <a16:creationId xmlns:a16="http://schemas.microsoft.com/office/drawing/2014/main" id="{9F5CA83A-8BA8-41E0-BC01-F5753BD28D6A}"/>
              </a:ext>
            </a:extLst>
          </p:cNvPr>
          <p:cNvSpPr txBox="1"/>
          <p:nvPr/>
        </p:nvSpPr>
        <p:spPr>
          <a:xfrm>
            <a:off x="4123896" y="3244334"/>
            <a:ext cx="7709162" cy="369332"/>
          </a:xfrm>
          <a:prstGeom prst="rect">
            <a:avLst/>
          </a:prstGeom>
          <a:noFill/>
        </p:spPr>
        <p:txBody>
          <a:bodyPr wrap="none" rtlCol="0">
            <a:spAutoFit/>
          </a:bodyPr>
          <a:lstStyle/>
          <a:p>
            <a:r>
              <a:rPr lang="en-IN" sz="1800" b="1" dirty="0">
                <a:solidFill>
                  <a:srgbClr val="FFFEF1"/>
                </a:solidFill>
                <a:latin typeface="Segoe UI" panose="020B0502040204020203" pitchFamily="34" charset="0"/>
                <a:cs typeface="Segoe UI" panose="020B0502040204020203" pitchFamily="34" charset="0"/>
              </a:rPr>
              <a:t>— Oakland County, MI Government Services Web Page (OakGov.com)</a:t>
            </a:r>
          </a:p>
        </p:txBody>
      </p:sp>
    </p:spTree>
    <p:extLst>
      <p:ext uri="{BB962C8B-B14F-4D97-AF65-F5344CB8AC3E}">
        <p14:creationId xmlns:p14="http://schemas.microsoft.com/office/powerpoint/2010/main" val="33260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References</a:t>
            </a: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538586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“American Community Survey”. 2020. </a:t>
            </a:r>
            <a:r>
              <a:rPr lang="en-IN" sz="1100" i="1" dirty="0">
                <a:solidFill>
                  <a:schemeClr val="tx1"/>
                </a:solidFill>
                <a:latin typeface="Segoe UI" panose="020B0502040204020203" pitchFamily="34" charset="0"/>
                <a:cs typeface="Segoe UI" panose="020B0502040204020203" pitchFamily="34" charset="0"/>
              </a:rPr>
              <a:t>Census Reporter: Making Census Data Easy to Use. </a:t>
            </a:r>
            <a:r>
              <a:rPr lang="en-IN" sz="1100" dirty="0">
                <a:solidFill>
                  <a:schemeClr val="tx1"/>
                </a:solidFill>
                <a:latin typeface="Segoe UI" panose="020B0502040204020203" pitchFamily="34" charset="0"/>
                <a:cs typeface="Segoe UI" panose="020B0502040204020203" pitchFamily="34" charset="0"/>
                <a:hlinkClick r:id="rId2"/>
              </a:rPr>
              <a:t>https://censusreporter.org/</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sz="1100" dirty="0">
                <a:solidFill>
                  <a:schemeClr val="tx1"/>
                </a:solidFill>
                <a:latin typeface="Segoe UI" panose="020B0502040204020203" pitchFamily="34" charset="0"/>
                <a:cs typeface="Segoe UI" panose="020B0502040204020203" pitchFamily="34" charset="0"/>
              </a:rPr>
              <a:t>“U.S. Census Bureau QuickFacts: Oakland County”. 2021. </a:t>
            </a:r>
            <a:r>
              <a:rPr lang="en-IN" sz="1100" i="1" dirty="0">
                <a:solidFill>
                  <a:schemeClr val="tx1"/>
                </a:solidFill>
                <a:latin typeface="Segoe UI" panose="020B0502040204020203" pitchFamily="34" charset="0"/>
                <a:cs typeface="Segoe UI" panose="020B0502040204020203" pitchFamily="34" charset="0"/>
              </a:rPr>
              <a:t>The United States Census Bureau. </a:t>
            </a:r>
            <a:r>
              <a:rPr lang="en-IN" sz="1100" dirty="0">
                <a:solidFill>
                  <a:schemeClr val="tx1"/>
                </a:solidFill>
                <a:latin typeface="Segoe UI" panose="020B0502040204020203" pitchFamily="34" charset="0"/>
                <a:cs typeface="Segoe UI" panose="020B0502040204020203" pitchFamily="34" charset="0"/>
                <a:hlinkClick r:id="rId3"/>
              </a:rPr>
              <a:t>https://www.census.gov/quickfacts/oaklandcountymichigan</a:t>
            </a:r>
            <a:r>
              <a:rPr lang="en-IN" sz="1100" dirty="0">
                <a:solidFill>
                  <a:schemeClr val="tx1"/>
                </a:solidFill>
                <a:latin typeface="Segoe UI" panose="020B0502040204020203" pitchFamily="34" charset="0"/>
                <a:cs typeface="Segoe UI" panose="020B0502040204020203" pitchFamily="34" charset="0"/>
              </a:rPr>
              <a:t> </a:t>
            </a:r>
          </a:p>
          <a:p>
            <a:pPr marL="0" indent="0">
              <a:buClr>
                <a:schemeClr val="dk1"/>
              </a:buClr>
              <a:buNone/>
            </a:pPr>
            <a:endParaRPr lang="en-IN"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sz="1100" dirty="0">
                <a:solidFill>
                  <a:schemeClr val="tx1"/>
                </a:solidFill>
                <a:latin typeface="Segoe UI" panose="020B0502040204020203" pitchFamily="34" charset="0"/>
                <a:cs typeface="Segoe UI" panose="020B0502040204020203" pitchFamily="34" charset="0"/>
              </a:rPr>
              <a:t>“U.S. Census Bureau QuickFacts: Bay County”. 2021. </a:t>
            </a:r>
            <a:r>
              <a:rPr lang="en-IN" sz="1100" i="1" dirty="0">
                <a:solidFill>
                  <a:schemeClr val="tx1"/>
                </a:solidFill>
                <a:latin typeface="Segoe UI" panose="020B0502040204020203" pitchFamily="34" charset="0"/>
                <a:cs typeface="Segoe UI" panose="020B0502040204020203" pitchFamily="34" charset="0"/>
              </a:rPr>
              <a:t>The United States Census Bureau. </a:t>
            </a:r>
            <a:r>
              <a:rPr lang="en-IN" dirty="0">
                <a:solidFill>
                  <a:schemeClr val="tx1"/>
                </a:solidFill>
                <a:latin typeface="Segoe UI" panose="020B0502040204020203" pitchFamily="34" charset="0"/>
                <a:cs typeface="Segoe UI" panose="020B0502040204020203" pitchFamily="34" charset="0"/>
                <a:hlinkClick r:id="rId4"/>
              </a:rPr>
              <a:t>https://www.census.gov/quickfacts/baycountyflorida</a:t>
            </a:r>
            <a:r>
              <a:rPr lang="en-IN" dirty="0">
                <a:solidFill>
                  <a:schemeClr val="tx1"/>
                </a:solidFill>
                <a:latin typeface="Segoe UI" panose="020B0502040204020203" pitchFamily="34" charset="0"/>
                <a:cs typeface="Segoe UI" panose="020B0502040204020203" pitchFamily="34" charset="0"/>
              </a:rPr>
              <a:t> </a:t>
            </a:r>
            <a:r>
              <a:rPr lang="en-IN" sz="1100" dirty="0">
                <a:solidFill>
                  <a:schemeClr val="tx1"/>
                </a:solidFill>
                <a:latin typeface="Segoe UI" panose="020B0502040204020203" pitchFamily="34" charset="0"/>
                <a:cs typeface="Segoe UI" panose="020B0502040204020203" pitchFamily="34" charset="0"/>
              </a:rPr>
              <a:t> </a:t>
            </a:r>
          </a:p>
          <a:p>
            <a:pPr marL="0" indent="0">
              <a:buClr>
                <a:schemeClr val="dk1"/>
              </a:buClr>
              <a:buNone/>
            </a:pP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“Oakland County, MI”. 2021. </a:t>
            </a:r>
            <a:r>
              <a:rPr lang="en-IN" sz="1100" i="1" dirty="0">
                <a:solidFill>
                  <a:schemeClr val="tx1"/>
                </a:solidFill>
                <a:latin typeface="Segoe UI" panose="020B0502040204020203" pitchFamily="34" charset="0"/>
                <a:cs typeface="Segoe UI" panose="020B0502040204020203" pitchFamily="34" charset="0"/>
              </a:rPr>
              <a:t>Gale Business: </a:t>
            </a:r>
            <a:r>
              <a:rPr lang="en-IN" sz="1100" i="1" dirty="0" err="1">
                <a:solidFill>
                  <a:schemeClr val="tx1"/>
                </a:solidFill>
                <a:latin typeface="Segoe UI" panose="020B0502040204020203" pitchFamily="34" charset="0"/>
                <a:cs typeface="Segoe UI" panose="020B0502040204020203" pitchFamily="34" charset="0"/>
              </a:rPr>
              <a:t>DemographicsNow</a:t>
            </a:r>
            <a:r>
              <a:rPr lang="en-IN" sz="1100" i="1" dirty="0">
                <a:solidFill>
                  <a:schemeClr val="tx1"/>
                </a:solidFill>
                <a:latin typeface="Segoe UI" panose="020B0502040204020203" pitchFamily="34" charset="0"/>
                <a:cs typeface="Segoe UI" panose="020B0502040204020203" pitchFamily="34" charset="0"/>
              </a:rPr>
              <a:t>. </a:t>
            </a:r>
            <a:r>
              <a:rPr lang="en-IN" sz="1100" dirty="0">
                <a:solidFill>
                  <a:schemeClr val="tx1"/>
                </a:solidFill>
                <a:latin typeface="Segoe UI" panose="020B0502040204020203" pitchFamily="34" charset="0"/>
                <a:cs typeface="Segoe UI" panose="020B0502040204020203" pitchFamily="34" charset="0"/>
                <a:hlinkClick r:id="rId5"/>
              </a:rPr>
              <a:t>https://www.gale.com/c/business-demographicsnow</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sz="1100" dirty="0">
                <a:solidFill>
                  <a:schemeClr val="tx1"/>
                </a:solidFill>
                <a:latin typeface="Segoe UI" panose="020B0502040204020203" pitchFamily="34" charset="0"/>
                <a:cs typeface="Segoe UI" panose="020B0502040204020203" pitchFamily="34" charset="0"/>
              </a:rPr>
              <a:t>“Bay County, FL”. 2021. </a:t>
            </a:r>
            <a:r>
              <a:rPr lang="en-IN" sz="1100" i="1" dirty="0">
                <a:solidFill>
                  <a:schemeClr val="tx1"/>
                </a:solidFill>
                <a:latin typeface="Segoe UI" panose="020B0502040204020203" pitchFamily="34" charset="0"/>
                <a:cs typeface="Segoe UI" panose="020B0502040204020203" pitchFamily="34" charset="0"/>
              </a:rPr>
              <a:t>Gale Business: </a:t>
            </a:r>
            <a:r>
              <a:rPr lang="en-IN" sz="1100" i="1" dirty="0" err="1">
                <a:solidFill>
                  <a:schemeClr val="tx1"/>
                </a:solidFill>
                <a:latin typeface="Segoe UI" panose="020B0502040204020203" pitchFamily="34" charset="0"/>
                <a:cs typeface="Segoe UI" panose="020B0502040204020203" pitchFamily="34" charset="0"/>
              </a:rPr>
              <a:t>DemographicsNow</a:t>
            </a:r>
            <a:r>
              <a:rPr lang="en-IN" sz="1100" i="1" dirty="0">
                <a:solidFill>
                  <a:schemeClr val="tx1"/>
                </a:solidFill>
                <a:latin typeface="Segoe UI" panose="020B0502040204020203" pitchFamily="34" charset="0"/>
                <a:cs typeface="Segoe UI" panose="020B0502040204020203" pitchFamily="34" charset="0"/>
              </a:rPr>
              <a:t>. </a:t>
            </a:r>
            <a:r>
              <a:rPr lang="en-IN" sz="1100" dirty="0">
                <a:solidFill>
                  <a:schemeClr val="tx1"/>
                </a:solidFill>
                <a:latin typeface="Segoe UI" panose="020B0502040204020203" pitchFamily="34" charset="0"/>
                <a:cs typeface="Segoe UI" panose="020B0502040204020203" pitchFamily="34" charset="0"/>
                <a:hlinkClick r:id="rId5"/>
              </a:rPr>
              <a:t>https://www.gale.com/c/business-demographicsnow</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sz="1100"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sz="1100" dirty="0">
                <a:solidFill>
                  <a:schemeClr val="tx1"/>
                </a:solidFill>
                <a:latin typeface="Segoe UI" panose="020B0502040204020203" pitchFamily="34" charset="0"/>
                <a:cs typeface="Segoe UI" panose="020B0502040204020203" pitchFamily="34" charset="0"/>
              </a:rPr>
              <a:t>“Oakland County, Michigan”. 2021. </a:t>
            </a:r>
            <a:r>
              <a:rPr lang="en-IN" i="1" dirty="0">
                <a:solidFill>
                  <a:schemeClr val="tx1"/>
                </a:solidFill>
                <a:latin typeface="Segoe UI" panose="020B0502040204020203" pitchFamily="34" charset="0"/>
                <a:cs typeface="Segoe UI" panose="020B0502040204020203" pitchFamily="34" charset="0"/>
              </a:rPr>
              <a:t>Oakland County, Michigan </a:t>
            </a:r>
            <a:r>
              <a:rPr lang="en-IN" sz="1100" i="1" dirty="0">
                <a:solidFill>
                  <a:schemeClr val="tx1"/>
                </a:solidFill>
                <a:latin typeface="Segoe UI" panose="020B0502040204020203" pitchFamily="34" charset="0"/>
                <a:cs typeface="Segoe UI" panose="020B0502040204020203" pitchFamily="34" charset="0"/>
              </a:rPr>
              <a:t>Government Services. </a:t>
            </a:r>
            <a:r>
              <a:rPr lang="en-IN" sz="1100" dirty="0">
                <a:solidFill>
                  <a:schemeClr val="tx1"/>
                </a:solidFill>
                <a:latin typeface="Segoe UI" panose="020B0502040204020203" pitchFamily="34" charset="0"/>
                <a:cs typeface="Segoe UI" panose="020B0502040204020203" pitchFamily="34" charset="0"/>
                <a:hlinkClick r:id="rId6"/>
              </a:rPr>
              <a:t>https://www.oakgov.com/Pages/default.aspx</a:t>
            </a:r>
            <a:r>
              <a:rPr lang="en-IN" sz="1100" dirty="0">
                <a:solidFill>
                  <a:schemeClr val="tx1"/>
                </a:solidFill>
                <a:latin typeface="Segoe UI" panose="020B0502040204020203" pitchFamily="34" charset="0"/>
                <a:cs typeface="Segoe UI" panose="020B0502040204020203" pitchFamily="34" charset="0"/>
              </a:rPr>
              <a:t> </a:t>
            </a:r>
          </a:p>
          <a:p>
            <a:pPr marL="0" indent="0">
              <a:buClr>
                <a:schemeClr val="dk1"/>
              </a:buClr>
              <a:buNone/>
            </a:pPr>
            <a:endParaRPr lang="en-IN" sz="1100"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sz="1100" dirty="0">
                <a:solidFill>
                  <a:schemeClr val="tx1"/>
                </a:solidFill>
                <a:latin typeface="Segoe UI" panose="020B0502040204020203" pitchFamily="34" charset="0"/>
                <a:cs typeface="Segoe UI" panose="020B0502040204020203" pitchFamily="34" charset="0"/>
              </a:rPr>
              <a:t>“Yelp”. 2022. </a:t>
            </a:r>
            <a:r>
              <a:rPr lang="en-IN" i="1" dirty="0">
                <a:solidFill>
                  <a:schemeClr val="tx1"/>
                </a:solidFill>
                <a:latin typeface="Segoe UI" panose="020B0502040204020203" pitchFamily="34" charset="0"/>
                <a:cs typeface="Segoe UI" panose="020B0502040204020203" pitchFamily="34" charset="0"/>
              </a:rPr>
              <a:t>Yelp.</a:t>
            </a:r>
            <a:r>
              <a:rPr lang="en-IN" sz="1100" i="1" dirty="0">
                <a:solidFill>
                  <a:schemeClr val="tx1"/>
                </a:solidFill>
                <a:latin typeface="Segoe UI" panose="020B0502040204020203" pitchFamily="34" charset="0"/>
                <a:cs typeface="Segoe UI" panose="020B0502040204020203" pitchFamily="34" charset="0"/>
              </a:rPr>
              <a:t> </a:t>
            </a:r>
            <a:r>
              <a:rPr lang="en-IN" dirty="0">
                <a:solidFill>
                  <a:schemeClr val="tx1"/>
                </a:solidFill>
                <a:latin typeface="Segoe UI" panose="020B0502040204020203" pitchFamily="34" charset="0"/>
                <a:cs typeface="Segoe UI" panose="020B0502040204020203" pitchFamily="34" charset="0"/>
                <a:hlinkClick r:id="rId7"/>
              </a:rPr>
              <a:t>https://www.yelp.com</a:t>
            </a:r>
            <a:r>
              <a:rPr lang="en-IN" dirty="0">
                <a:solidFill>
                  <a:schemeClr val="tx1"/>
                </a:solidFill>
                <a:latin typeface="Segoe UI" panose="020B0502040204020203" pitchFamily="34" charset="0"/>
                <a:cs typeface="Segoe UI" panose="020B0502040204020203" pitchFamily="34" charset="0"/>
              </a:rPr>
              <a:t> </a:t>
            </a:r>
          </a:p>
          <a:p>
            <a:pPr marL="0" indent="0">
              <a:buClr>
                <a:schemeClr val="dk1"/>
              </a:buClr>
              <a:buNone/>
            </a:pPr>
            <a:endParaRPr lang="en-IN" sz="1100" dirty="0">
              <a:solidFill>
                <a:schemeClr val="tx1"/>
              </a:solidFill>
              <a:latin typeface="Segoe UI" panose="020B0502040204020203" pitchFamily="34" charset="0"/>
              <a:cs typeface="Segoe UI" panose="020B0502040204020203" pitchFamily="34" charset="0"/>
            </a:endParaRPr>
          </a:p>
          <a:p>
            <a:pPr marL="0" indent="0">
              <a:buClr>
                <a:schemeClr val="dk1"/>
              </a:buClr>
              <a:buNone/>
            </a:pPr>
            <a:r>
              <a:rPr lang="en-IN" dirty="0">
                <a:solidFill>
                  <a:schemeClr val="tx1"/>
                </a:solidFill>
                <a:latin typeface="Segoe UI" panose="020B0502040204020203" pitchFamily="34" charset="0"/>
                <a:cs typeface="Segoe UI" panose="020B0502040204020203" pitchFamily="34" charset="0"/>
              </a:rPr>
              <a:t>“Google Maps”. 2022. </a:t>
            </a:r>
            <a:r>
              <a:rPr lang="en-IN" i="1" dirty="0">
                <a:solidFill>
                  <a:schemeClr val="tx1"/>
                </a:solidFill>
                <a:latin typeface="Segoe UI" panose="020B0502040204020203" pitchFamily="34" charset="0"/>
                <a:cs typeface="Segoe UI" panose="020B0502040204020203" pitchFamily="34" charset="0"/>
              </a:rPr>
              <a:t>Google Maps. </a:t>
            </a:r>
            <a:r>
              <a:rPr lang="en-IN" dirty="0">
                <a:solidFill>
                  <a:schemeClr val="tx1"/>
                </a:solidFill>
                <a:latin typeface="Segoe UI" panose="020B0502040204020203" pitchFamily="34" charset="0"/>
                <a:cs typeface="Segoe UI" panose="020B0502040204020203" pitchFamily="34" charset="0"/>
                <a:hlinkClick r:id="rId8"/>
              </a:rPr>
              <a:t>https://www.google.com/maps</a:t>
            </a:r>
            <a:r>
              <a:rPr lang="en-IN" dirty="0">
                <a:solidFill>
                  <a:schemeClr val="tx1"/>
                </a:solidFill>
                <a:latin typeface="Segoe UI" panose="020B0502040204020203" pitchFamily="34" charset="0"/>
                <a:cs typeface="Segoe UI" panose="020B0502040204020203" pitchFamily="34" charset="0"/>
              </a:rPr>
              <a:t> </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sz="1100" dirty="0">
              <a:solidFill>
                <a:schemeClr val="tx1"/>
              </a:solidFill>
              <a:latin typeface="Segoe UI" panose="020B0502040204020203" pitchFamily="34" charset="0"/>
              <a:cs typeface="Segoe UI" panose="020B0502040204020203" pitchFamily="34" charset="0"/>
            </a:endParaRP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12</a:t>
            </a:fld>
            <a:endParaRPr lang="en" b="1" dirty="0">
              <a:solidFill>
                <a:srgbClr val="05C7DB"/>
              </a:solidFill>
              <a:latin typeface="Montserrat SemiBold" panose="00000700000000000000" pitchFamily="2" charset="0"/>
            </a:endParaRPr>
          </a:p>
        </p:txBody>
      </p:sp>
    </p:spTree>
    <p:extLst>
      <p:ext uri="{BB962C8B-B14F-4D97-AF65-F5344CB8AC3E}">
        <p14:creationId xmlns:p14="http://schemas.microsoft.com/office/powerpoint/2010/main" val="3512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C7DB"/>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ACCA9-9620-4F32-8352-0124E0E52360}"/>
              </a:ext>
            </a:extLst>
          </p:cNvPr>
          <p:cNvSpPr>
            <a:spLocks noGrp="1"/>
          </p:cNvSpPr>
          <p:nvPr>
            <p:ph type="title"/>
          </p:nvPr>
        </p:nvSpPr>
        <p:spPr/>
        <p:txBody>
          <a:bodyPr/>
          <a:lstStyle/>
          <a:p>
            <a:r>
              <a:rPr lang="en-IN" dirty="0">
                <a:latin typeface="Segoe UI" panose="020B0502040204020203" pitchFamily="34" charset="0"/>
                <a:cs typeface="Segoe UI" panose="020B0502040204020203" pitchFamily="34" charset="0"/>
              </a:rPr>
              <a:t>Table of Contents</a:t>
            </a:r>
          </a:p>
        </p:txBody>
      </p:sp>
      <p:sp>
        <p:nvSpPr>
          <p:cNvPr id="7" name="TextBox 6">
            <a:extLst>
              <a:ext uri="{FF2B5EF4-FFF2-40B4-BE49-F238E27FC236}">
                <a16:creationId xmlns:a16="http://schemas.microsoft.com/office/drawing/2014/main" id="{AECE8607-E13B-4C0E-9D1D-A98F5BDEA0CF}"/>
              </a:ext>
            </a:extLst>
          </p:cNvPr>
          <p:cNvSpPr txBox="1"/>
          <p:nvPr/>
        </p:nvSpPr>
        <p:spPr>
          <a:xfrm>
            <a:off x="743474" y="136144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3.</a:t>
            </a:r>
          </a:p>
        </p:txBody>
      </p:sp>
      <p:sp>
        <p:nvSpPr>
          <p:cNvPr id="8" name="TextBox 7">
            <a:extLst>
              <a:ext uri="{FF2B5EF4-FFF2-40B4-BE49-F238E27FC236}">
                <a16:creationId xmlns:a16="http://schemas.microsoft.com/office/drawing/2014/main" id="{505E7051-3A67-4C30-ADE1-DA1125C0B760}"/>
              </a:ext>
            </a:extLst>
          </p:cNvPr>
          <p:cNvSpPr txBox="1"/>
          <p:nvPr/>
        </p:nvSpPr>
        <p:spPr>
          <a:xfrm>
            <a:off x="743474" y="188466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4.</a:t>
            </a:r>
          </a:p>
        </p:txBody>
      </p:sp>
      <p:sp>
        <p:nvSpPr>
          <p:cNvPr id="9" name="TextBox 8">
            <a:extLst>
              <a:ext uri="{FF2B5EF4-FFF2-40B4-BE49-F238E27FC236}">
                <a16:creationId xmlns:a16="http://schemas.microsoft.com/office/drawing/2014/main" id="{35DD2348-AA85-4E8C-873D-BB601E1DF877}"/>
              </a:ext>
            </a:extLst>
          </p:cNvPr>
          <p:cNvSpPr txBox="1"/>
          <p:nvPr/>
        </p:nvSpPr>
        <p:spPr>
          <a:xfrm>
            <a:off x="743474" y="240788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5.</a:t>
            </a:r>
          </a:p>
        </p:txBody>
      </p:sp>
      <p:sp>
        <p:nvSpPr>
          <p:cNvPr id="10" name="TextBox 9">
            <a:extLst>
              <a:ext uri="{FF2B5EF4-FFF2-40B4-BE49-F238E27FC236}">
                <a16:creationId xmlns:a16="http://schemas.microsoft.com/office/drawing/2014/main" id="{CF830CA6-192E-4C77-A462-56EE69F82788}"/>
              </a:ext>
            </a:extLst>
          </p:cNvPr>
          <p:cNvSpPr txBox="1"/>
          <p:nvPr/>
        </p:nvSpPr>
        <p:spPr>
          <a:xfrm>
            <a:off x="743474" y="293110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6.</a:t>
            </a:r>
          </a:p>
        </p:txBody>
      </p:sp>
      <p:sp>
        <p:nvSpPr>
          <p:cNvPr id="11" name="TextBox 10">
            <a:extLst>
              <a:ext uri="{FF2B5EF4-FFF2-40B4-BE49-F238E27FC236}">
                <a16:creationId xmlns:a16="http://schemas.microsoft.com/office/drawing/2014/main" id="{BD5A703F-F25B-4F39-A128-3AA00AB69277}"/>
              </a:ext>
            </a:extLst>
          </p:cNvPr>
          <p:cNvSpPr txBox="1"/>
          <p:nvPr/>
        </p:nvSpPr>
        <p:spPr>
          <a:xfrm>
            <a:off x="743474" y="345432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7.</a:t>
            </a:r>
          </a:p>
        </p:txBody>
      </p:sp>
      <p:sp>
        <p:nvSpPr>
          <p:cNvPr id="12" name="TextBox 11">
            <a:extLst>
              <a:ext uri="{FF2B5EF4-FFF2-40B4-BE49-F238E27FC236}">
                <a16:creationId xmlns:a16="http://schemas.microsoft.com/office/drawing/2014/main" id="{884CDBBB-10FC-4B53-B9CB-56C585365D7D}"/>
              </a:ext>
            </a:extLst>
          </p:cNvPr>
          <p:cNvSpPr txBox="1"/>
          <p:nvPr/>
        </p:nvSpPr>
        <p:spPr>
          <a:xfrm>
            <a:off x="743474" y="397754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8.</a:t>
            </a:r>
          </a:p>
        </p:txBody>
      </p:sp>
      <p:sp>
        <p:nvSpPr>
          <p:cNvPr id="13" name="TextBox 12">
            <a:extLst>
              <a:ext uri="{FF2B5EF4-FFF2-40B4-BE49-F238E27FC236}">
                <a16:creationId xmlns:a16="http://schemas.microsoft.com/office/drawing/2014/main" id="{AF183D70-2173-4E61-ACF9-A90390988DD4}"/>
              </a:ext>
            </a:extLst>
          </p:cNvPr>
          <p:cNvSpPr txBox="1"/>
          <p:nvPr/>
        </p:nvSpPr>
        <p:spPr>
          <a:xfrm>
            <a:off x="1554480" y="1361440"/>
            <a:ext cx="7855035"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Recommendation: Oakland County, Michigan</a:t>
            </a:r>
          </a:p>
        </p:txBody>
      </p:sp>
      <p:sp>
        <p:nvSpPr>
          <p:cNvPr id="14" name="TextBox 13">
            <a:extLst>
              <a:ext uri="{FF2B5EF4-FFF2-40B4-BE49-F238E27FC236}">
                <a16:creationId xmlns:a16="http://schemas.microsoft.com/office/drawing/2014/main" id="{9CAF35E3-1B69-4A86-A625-0DE286FF80F6}"/>
              </a:ext>
            </a:extLst>
          </p:cNvPr>
          <p:cNvSpPr txBox="1"/>
          <p:nvPr/>
        </p:nvSpPr>
        <p:spPr>
          <a:xfrm>
            <a:off x="1554480" y="1884660"/>
            <a:ext cx="2478564"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Methodology</a:t>
            </a:r>
          </a:p>
        </p:txBody>
      </p:sp>
      <p:sp>
        <p:nvSpPr>
          <p:cNvPr id="15" name="TextBox 14">
            <a:extLst>
              <a:ext uri="{FF2B5EF4-FFF2-40B4-BE49-F238E27FC236}">
                <a16:creationId xmlns:a16="http://schemas.microsoft.com/office/drawing/2014/main" id="{58E8DDA7-BEDC-4CC7-9ABA-5FBD379CA627}"/>
              </a:ext>
            </a:extLst>
          </p:cNvPr>
          <p:cNvSpPr txBox="1"/>
          <p:nvPr/>
        </p:nvSpPr>
        <p:spPr>
          <a:xfrm>
            <a:off x="1554480" y="2407880"/>
            <a:ext cx="6978192"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Oakland Communities for Consideration</a:t>
            </a:r>
          </a:p>
        </p:txBody>
      </p:sp>
      <p:sp>
        <p:nvSpPr>
          <p:cNvPr id="16" name="TextBox 15">
            <a:extLst>
              <a:ext uri="{FF2B5EF4-FFF2-40B4-BE49-F238E27FC236}">
                <a16:creationId xmlns:a16="http://schemas.microsoft.com/office/drawing/2014/main" id="{926885BA-3085-4B1E-AE10-0FCD5B5FCCF6}"/>
              </a:ext>
            </a:extLst>
          </p:cNvPr>
          <p:cNvSpPr txBox="1"/>
          <p:nvPr/>
        </p:nvSpPr>
        <p:spPr>
          <a:xfrm>
            <a:off x="1554480" y="2931100"/>
            <a:ext cx="2624436"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Demographics</a:t>
            </a:r>
          </a:p>
        </p:txBody>
      </p:sp>
      <p:sp>
        <p:nvSpPr>
          <p:cNvPr id="17" name="TextBox 16">
            <a:extLst>
              <a:ext uri="{FF2B5EF4-FFF2-40B4-BE49-F238E27FC236}">
                <a16:creationId xmlns:a16="http://schemas.microsoft.com/office/drawing/2014/main" id="{BDBD2AE8-E9C6-471F-BB96-3E4807D99D79}"/>
              </a:ext>
            </a:extLst>
          </p:cNvPr>
          <p:cNvSpPr txBox="1"/>
          <p:nvPr/>
        </p:nvSpPr>
        <p:spPr>
          <a:xfrm>
            <a:off x="1554480" y="3454320"/>
            <a:ext cx="1691489"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Personas</a:t>
            </a:r>
          </a:p>
        </p:txBody>
      </p:sp>
      <p:sp>
        <p:nvSpPr>
          <p:cNvPr id="18" name="TextBox 17">
            <a:extLst>
              <a:ext uri="{FF2B5EF4-FFF2-40B4-BE49-F238E27FC236}">
                <a16:creationId xmlns:a16="http://schemas.microsoft.com/office/drawing/2014/main" id="{98CFB94F-1C00-417B-8FB4-20331489E86D}"/>
              </a:ext>
            </a:extLst>
          </p:cNvPr>
          <p:cNvSpPr txBox="1"/>
          <p:nvPr/>
        </p:nvSpPr>
        <p:spPr>
          <a:xfrm>
            <a:off x="1554480" y="3972420"/>
            <a:ext cx="3065263"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Dining </a:t>
            </a:r>
            <a:r>
              <a:rPr lang="en-US" sz="2800" b="1" dirty="0">
                <a:solidFill>
                  <a:schemeClr val="bg1"/>
                </a:solidFill>
                <a:latin typeface="Segoe UI" panose="020B0502040204020203" pitchFamily="34" charset="0"/>
                <a:cs typeface="Segoe UI" panose="020B0502040204020203" pitchFamily="34" charset="0"/>
              </a:rPr>
              <a:t>Behaviors</a:t>
            </a:r>
          </a:p>
        </p:txBody>
      </p:sp>
      <p:sp>
        <p:nvSpPr>
          <p:cNvPr id="19" name="TextBox 18">
            <a:extLst>
              <a:ext uri="{FF2B5EF4-FFF2-40B4-BE49-F238E27FC236}">
                <a16:creationId xmlns:a16="http://schemas.microsoft.com/office/drawing/2014/main" id="{877B38FC-E55E-4EE4-83F5-2DFDC00F0E07}"/>
              </a:ext>
            </a:extLst>
          </p:cNvPr>
          <p:cNvSpPr txBox="1"/>
          <p:nvPr/>
        </p:nvSpPr>
        <p:spPr>
          <a:xfrm>
            <a:off x="743474" y="4495440"/>
            <a:ext cx="489236"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9.</a:t>
            </a:r>
          </a:p>
        </p:txBody>
      </p:sp>
      <p:sp>
        <p:nvSpPr>
          <p:cNvPr id="20" name="TextBox 19">
            <a:extLst>
              <a:ext uri="{FF2B5EF4-FFF2-40B4-BE49-F238E27FC236}">
                <a16:creationId xmlns:a16="http://schemas.microsoft.com/office/drawing/2014/main" id="{8FB4E929-FDB0-446B-A2C3-35DD2AE2F517}"/>
              </a:ext>
            </a:extLst>
          </p:cNvPr>
          <p:cNvSpPr txBox="1"/>
          <p:nvPr/>
        </p:nvSpPr>
        <p:spPr>
          <a:xfrm>
            <a:off x="1554480" y="4490520"/>
            <a:ext cx="3820277"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Why not Bay County?</a:t>
            </a:r>
            <a:endParaRPr lang="en-US" sz="2800" b="1"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BC85495-2788-4044-9D77-FC4732AA861E}"/>
              </a:ext>
            </a:extLst>
          </p:cNvPr>
          <p:cNvSpPr txBox="1"/>
          <p:nvPr/>
        </p:nvSpPr>
        <p:spPr>
          <a:xfrm>
            <a:off x="536686" y="5023980"/>
            <a:ext cx="696024"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10.</a:t>
            </a:r>
          </a:p>
        </p:txBody>
      </p:sp>
      <p:sp>
        <p:nvSpPr>
          <p:cNvPr id="22" name="TextBox 21">
            <a:extLst>
              <a:ext uri="{FF2B5EF4-FFF2-40B4-BE49-F238E27FC236}">
                <a16:creationId xmlns:a16="http://schemas.microsoft.com/office/drawing/2014/main" id="{279A717F-3C55-480C-AC51-B7AE03123D6C}"/>
              </a:ext>
            </a:extLst>
          </p:cNvPr>
          <p:cNvSpPr txBox="1"/>
          <p:nvPr/>
        </p:nvSpPr>
        <p:spPr>
          <a:xfrm>
            <a:off x="1554480" y="5018660"/>
            <a:ext cx="4705134"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Next Steps and Conclusion</a:t>
            </a:r>
            <a:endParaRPr lang="en-US" sz="2800" b="1" dirty="0">
              <a:solidFill>
                <a:schemeClr val="bg1"/>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DD06F751-5865-488A-BBBE-A47EB73D1C50}"/>
              </a:ext>
            </a:extLst>
          </p:cNvPr>
          <p:cNvSpPr txBox="1"/>
          <p:nvPr/>
        </p:nvSpPr>
        <p:spPr>
          <a:xfrm>
            <a:off x="536686" y="5541880"/>
            <a:ext cx="696024" cy="523220"/>
          </a:xfrm>
          <a:prstGeom prst="rect">
            <a:avLst/>
          </a:prstGeom>
          <a:noFill/>
        </p:spPr>
        <p:txBody>
          <a:bodyPr wrap="none" rtlCol="0">
            <a:spAutoFit/>
          </a:bodyPr>
          <a:lstStyle/>
          <a:p>
            <a:r>
              <a:rPr lang="en-IN" sz="2800" b="1" dirty="0">
                <a:solidFill>
                  <a:srgbClr val="AA3660"/>
                </a:solidFill>
                <a:latin typeface="Segoe UI" panose="020B0502040204020203" pitchFamily="34" charset="0"/>
                <a:cs typeface="Segoe UI" panose="020B0502040204020203" pitchFamily="34" charset="0"/>
              </a:rPr>
              <a:t>12.</a:t>
            </a:r>
          </a:p>
        </p:txBody>
      </p:sp>
      <p:sp>
        <p:nvSpPr>
          <p:cNvPr id="24" name="TextBox 23">
            <a:extLst>
              <a:ext uri="{FF2B5EF4-FFF2-40B4-BE49-F238E27FC236}">
                <a16:creationId xmlns:a16="http://schemas.microsoft.com/office/drawing/2014/main" id="{2CB8DA1D-EADB-4864-8D88-59F509CE5ECF}"/>
              </a:ext>
            </a:extLst>
          </p:cNvPr>
          <p:cNvSpPr txBox="1"/>
          <p:nvPr/>
        </p:nvSpPr>
        <p:spPr>
          <a:xfrm>
            <a:off x="1554480" y="5536960"/>
            <a:ext cx="2024913" cy="523220"/>
          </a:xfrm>
          <a:prstGeom prst="rect">
            <a:avLst/>
          </a:prstGeom>
          <a:noFill/>
        </p:spPr>
        <p:txBody>
          <a:bodyPr wrap="none" rtlCol="0">
            <a:spAutoFit/>
          </a:bodyPr>
          <a:lstStyle/>
          <a:p>
            <a:r>
              <a:rPr lang="en-IN" sz="2800" b="1" dirty="0">
                <a:solidFill>
                  <a:schemeClr val="bg1"/>
                </a:solidFill>
                <a:latin typeface="Segoe UI" panose="020B0502040204020203" pitchFamily="34" charset="0"/>
                <a:cs typeface="Segoe UI" panose="020B0502040204020203" pitchFamily="34" charset="0"/>
              </a:rPr>
              <a:t>References</a:t>
            </a:r>
            <a:endParaRPr lang="en-US" sz="28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036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body" idx="1"/>
          </p:nvPr>
        </p:nvSpPr>
        <p:spPr>
          <a:xfrm>
            <a:off x="2354322" y="1608933"/>
            <a:ext cx="2384552"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Background</a:t>
            </a:r>
          </a:p>
          <a:p>
            <a:pPr marL="0" lvl="0" indent="0" algn="l" rtl="0">
              <a:spcBef>
                <a:spcPts val="0"/>
              </a:spcBef>
              <a:spcAft>
                <a:spcPts val="0"/>
              </a:spcAft>
              <a:buClr>
                <a:schemeClr val="dk1"/>
              </a:buClr>
              <a:buSzPts val="1100"/>
              <a:buFont typeface="Arial"/>
              <a:buNone/>
            </a:pPr>
            <a:endParaRPr sz="3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The Franchise Department of Chicken Kitchen is looking for a new location to expand into based on applications from </a:t>
            </a:r>
            <a:r>
              <a:rPr lang="en-IN" sz="1100" b="1" dirty="0">
                <a:solidFill>
                  <a:schemeClr val="tx1"/>
                </a:solidFill>
                <a:latin typeface="Segoe UI" panose="020B0502040204020203" pitchFamily="34" charset="0"/>
                <a:cs typeface="Segoe UI" panose="020B0502040204020203" pitchFamily="34" charset="0"/>
              </a:rPr>
              <a:t>Oakland County, Michigan </a:t>
            </a:r>
            <a:r>
              <a:rPr lang="en-IN" sz="1100" dirty="0">
                <a:solidFill>
                  <a:schemeClr val="tx1"/>
                </a:solidFill>
                <a:latin typeface="Segoe UI" panose="020B0502040204020203" pitchFamily="34" charset="0"/>
                <a:cs typeface="Segoe UI" panose="020B0502040204020203" pitchFamily="34" charset="0"/>
              </a:rPr>
              <a:t>and </a:t>
            </a:r>
            <a:r>
              <a:rPr lang="en-IN" sz="1100" b="1" dirty="0">
                <a:solidFill>
                  <a:schemeClr val="tx1"/>
                </a:solidFill>
                <a:latin typeface="Segoe UI" panose="020B0502040204020203" pitchFamily="34" charset="0"/>
                <a:cs typeface="Segoe UI" panose="020B0502040204020203" pitchFamily="34" charset="0"/>
              </a:rPr>
              <a:t>Bay County, Florida</a:t>
            </a:r>
            <a:r>
              <a:rPr lang="en-IN" sz="1100" dirty="0">
                <a:solidFill>
                  <a:schemeClr val="tx1"/>
                </a:solidFill>
                <a:latin typeface="Segoe UI" panose="020B0502040204020203" pitchFamily="34" charset="0"/>
                <a:cs typeface="Segoe UI" panose="020B0502040204020203" pitchFamily="34" charset="0"/>
              </a:rPr>
              <a:t>. This report seeks to evaluate these locations and recommend one county to expand the franchise into.</a:t>
            </a: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Consideration Criteria</a:t>
            </a:r>
          </a:p>
          <a:p>
            <a:pPr marL="0" lvl="0" indent="0" algn="l" rtl="0">
              <a:spcBef>
                <a:spcPts val="0"/>
              </a:spcBef>
              <a:spcAft>
                <a:spcPts val="0"/>
              </a:spcAft>
              <a:buClr>
                <a:schemeClr val="dk1"/>
              </a:buClr>
              <a:buSzPts val="1100"/>
              <a:buFont typeface="Arial"/>
              <a:buNone/>
            </a:pPr>
            <a:endParaRPr lang="en-IN" sz="300" b="1" dirty="0">
              <a:solidFill>
                <a:schemeClr val="dk1"/>
              </a:solidFill>
            </a:endParaRPr>
          </a:p>
          <a:p>
            <a:pPr marL="0" lvl="0" indent="0" algn="l" rtl="0">
              <a:spcBef>
                <a:spcPts val="0"/>
              </a:spcBef>
              <a:spcAft>
                <a:spcPts val="2100"/>
              </a:spcAft>
              <a:buNone/>
            </a:pPr>
            <a:r>
              <a:rPr lang="en-IN" sz="1100" dirty="0">
                <a:solidFill>
                  <a:schemeClr val="tx1"/>
                </a:solidFill>
                <a:latin typeface="Segoe UI" panose="020B0502040204020203" pitchFamily="34" charset="0"/>
                <a:cs typeface="Segoe UI" panose="020B0502040204020203" pitchFamily="34" charset="0"/>
              </a:rPr>
              <a:t>Chicken Kitchen</a:t>
            </a:r>
            <a:r>
              <a:rPr lang="en-IN" dirty="0">
                <a:solidFill>
                  <a:schemeClr val="tx1"/>
                </a:solidFill>
                <a:latin typeface="Segoe UI" panose="020B0502040204020203" pitchFamily="34" charset="0"/>
                <a:cs typeface="Segoe UI" panose="020B0502040204020203" pitchFamily="34" charset="0"/>
              </a:rPr>
              <a:t> experiences </a:t>
            </a:r>
            <a:r>
              <a:rPr lang="en-IN" b="1" dirty="0">
                <a:solidFill>
                  <a:schemeClr val="tx1"/>
                </a:solidFill>
                <a:latin typeface="Segoe UI" panose="020B0502040204020203" pitchFamily="34" charset="0"/>
                <a:cs typeface="Segoe UI" panose="020B0502040204020203" pitchFamily="34" charset="0"/>
              </a:rPr>
              <a:t>high profits</a:t>
            </a:r>
            <a:r>
              <a:rPr lang="en-IN" dirty="0">
                <a:solidFill>
                  <a:schemeClr val="tx1"/>
                </a:solidFill>
                <a:latin typeface="Segoe UI" panose="020B0502040204020203" pitchFamily="34" charset="0"/>
                <a:cs typeface="Segoe UI" panose="020B0502040204020203" pitchFamily="34" charset="0"/>
              </a:rPr>
              <a:t> in newly-developed locations primed for population growth where dwellers enjoy highway proximity, higher income,  lean conservative, prefer to dine-out, and stay near other upscale fast-casual restaurants. These are the criteria to consider in evaluating the two locations.</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2100"/>
              </a:spcAft>
              <a:buNone/>
            </a:pPr>
            <a:endParaRPr lang="en-IN" sz="1100" dirty="0"/>
          </a:p>
          <a:p>
            <a:pPr marL="0" lvl="0" indent="0" algn="l" rtl="0">
              <a:spcBef>
                <a:spcPts val="0"/>
              </a:spcBef>
              <a:spcAft>
                <a:spcPts val="2100"/>
              </a:spcAft>
              <a:buNone/>
            </a:pPr>
            <a:endParaRPr sz="1100" dirty="0"/>
          </a:p>
        </p:txBody>
      </p:sp>
      <p:sp>
        <p:nvSpPr>
          <p:cNvPr id="47" name="Google Shape;47;p7"/>
          <p:cNvSpPr txBox="1">
            <a:spLocks noGrp="1"/>
          </p:cNvSpPr>
          <p:nvPr>
            <p:ph type="body" idx="2"/>
          </p:nvPr>
        </p:nvSpPr>
        <p:spPr>
          <a:xfrm>
            <a:off x="4738874" y="1602426"/>
            <a:ext cx="2384552"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Recommended Action</a:t>
            </a:r>
            <a:endParaRPr sz="16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Segoe UI" panose="020B0502040204020203" pitchFamily="34" charset="0"/>
                <a:cs typeface="Segoe UI" panose="020B0502040204020203" pitchFamily="34" charset="0"/>
              </a:rPr>
              <a:t>Based on these criteria, </a:t>
            </a:r>
            <a:r>
              <a:rPr lang="en" sz="1100" b="1" dirty="0">
                <a:solidFill>
                  <a:schemeClr val="dk1"/>
                </a:solidFill>
                <a:latin typeface="Segoe UI" panose="020B0502040204020203" pitchFamily="34" charset="0"/>
                <a:cs typeface="Segoe UI" panose="020B0502040204020203" pitchFamily="34" charset="0"/>
              </a:rPr>
              <a:t>Oakland County, Michigan</a:t>
            </a:r>
            <a:r>
              <a:rPr lang="en" sz="1100" dirty="0">
                <a:solidFill>
                  <a:schemeClr val="dk1"/>
                </a:solidFill>
                <a:latin typeface="Segoe UI" panose="020B0502040204020203" pitchFamily="34" charset="0"/>
                <a:cs typeface="Segoe UI" panose="020B0502040204020203" pitchFamily="34" charset="0"/>
              </a:rPr>
              <a:t> seems to be the more promising of the two locations to expand into. Oakland County contains </a:t>
            </a:r>
            <a:r>
              <a:rPr lang="en" sz="1100" b="1" dirty="0">
                <a:solidFill>
                  <a:schemeClr val="dk1"/>
                </a:solidFill>
                <a:latin typeface="Segoe UI" panose="020B0502040204020203" pitchFamily="34" charset="0"/>
                <a:cs typeface="Segoe UI" panose="020B0502040204020203" pitchFamily="34" charset="0"/>
              </a:rPr>
              <a:t>several institutions of higher education</a:t>
            </a:r>
            <a:r>
              <a:rPr lang="en" sz="1100" dirty="0">
                <a:solidFill>
                  <a:schemeClr val="dk1"/>
                </a:solidFill>
                <a:latin typeface="Segoe UI" panose="020B0502040204020203" pitchFamily="34" charset="0"/>
                <a:cs typeface="Segoe UI" panose="020B0502040204020203" pitchFamily="34" charset="0"/>
              </a:rPr>
              <a:t> (such as Oakland University), ensuring a large and steady influx of young people. The county is </a:t>
            </a:r>
            <a:r>
              <a:rPr lang="en" sz="1100" b="1" dirty="0">
                <a:solidFill>
                  <a:schemeClr val="dk1"/>
                </a:solidFill>
                <a:latin typeface="Segoe UI" panose="020B0502040204020203" pitchFamily="34" charset="0"/>
                <a:cs typeface="Segoe UI" panose="020B0502040204020203" pitchFamily="34" charset="0"/>
              </a:rPr>
              <a:t>very</a:t>
            </a:r>
            <a:r>
              <a:rPr lang="en" sz="1100" dirty="0">
                <a:solidFill>
                  <a:schemeClr val="dk1"/>
                </a:solidFill>
                <a:latin typeface="Segoe UI" panose="020B0502040204020203" pitchFamily="34" charset="0"/>
                <a:cs typeface="Segoe UI" panose="020B0502040204020203" pitchFamily="34" charset="0"/>
              </a:rPr>
              <a:t> </a:t>
            </a:r>
            <a:r>
              <a:rPr lang="en" sz="1100" b="1" dirty="0">
                <a:solidFill>
                  <a:schemeClr val="dk1"/>
                </a:solidFill>
                <a:latin typeface="Segoe UI" panose="020B0502040204020203" pitchFamily="34" charset="0"/>
                <a:cs typeface="Segoe UI" panose="020B0502040204020203" pitchFamily="34" charset="0"/>
              </a:rPr>
              <a:t>accessible by road</a:t>
            </a:r>
            <a:r>
              <a:rPr lang="en" sz="1100" dirty="0">
                <a:solidFill>
                  <a:schemeClr val="dk1"/>
                </a:solidFill>
                <a:latin typeface="Segoe UI" panose="020B0502040204020203" pitchFamily="34" charset="0"/>
                <a:cs typeface="Segoe UI" panose="020B0502040204020203" pitchFamily="34" charset="0"/>
              </a:rPr>
              <a:t>, with about 15 major highways passing through, making car culture rampant. The median income of the residents is $81,587, with roughly </a:t>
            </a:r>
            <a:r>
              <a:rPr lang="en" sz="1100" b="1" dirty="0">
                <a:solidFill>
                  <a:schemeClr val="dk1"/>
                </a:solidFill>
                <a:latin typeface="Segoe UI" panose="020B0502040204020203" pitchFamily="34" charset="0"/>
                <a:cs typeface="Segoe UI" panose="020B0502040204020203" pitchFamily="34" charset="0"/>
              </a:rPr>
              <a:t>40% of them having an income of over $100,000</a:t>
            </a:r>
            <a:r>
              <a:rPr lang="en" sz="1100" dirty="0">
                <a:solidFill>
                  <a:schemeClr val="dk1"/>
                </a:solidFill>
                <a:latin typeface="Segoe UI" panose="020B0502040204020203" pitchFamily="34" charset="0"/>
                <a:cs typeface="Segoe UI" panose="020B0502040204020203" pitchFamily="34" charset="0"/>
              </a:rPr>
              <a:t>. Oakland County has a wide variety of upscale and budget fast-food restaurants, meaning that the market is pre-primed for expansion. </a:t>
            </a:r>
            <a:r>
              <a:rPr lang="en-US" sz="1100" dirty="0">
                <a:solidFill>
                  <a:schemeClr val="dk1"/>
                </a:solidFill>
                <a:latin typeface="Segoe UI" panose="020B0502040204020203" pitchFamily="34" charset="0"/>
                <a:cs typeface="Segoe UI" panose="020B0502040204020203" pitchFamily="34" charset="0"/>
              </a:rPr>
              <a:t>However, the political climate of </a:t>
            </a:r>
            <a:r>
              <a:rPr lang="en-US" dirty="0">
                <a:solidFill>
                  <a:schemeClr val="dk1"/>
                </a:solidFill>
                <a:latin typeface="Segoe UI" panose="020B0502040204020203" pitchFamily="34" charset="0"/>
                <a:cs typeface="Segoe UI" panose="020B0502040204020203" pitchFamily="34" charset="0"/>
              </a:rPr>
              <a:t>Oakland</a:t>
            </a:r>
            <a:r>
              <a:rPr lang="en-US" sz="1100" dirty="0">
                <a:solidFill>
                  <a:schemeClr val="dk1"/>
                </a:solidFill>
                <a:latin typeface="Segoe UI" panose="020B0502040204020203" pitchFamily="34" charset="0"/>
                <a:cs typeface="Segoe UI" panose="020B0502040204020203" pitchFamily="34" charset="0"/>
              </a:rPr>
              <a:t> </a:t>
            </a:r>
            <a:r>
              <a:rPr lang="en-US" dirty="0">
                <a:solidFill>
                  <a:schemeClr val="dk1"/>
                </a:solidFill>
                <a:latin typeface="Segoe UI" panose="020B0502040204020203" pitchFamily="34" charset="0"/>
                <a:cs typeface="Segoe UI" panose="020B0502040204020203" pitchFamily="34" charset="0"/>
              </a:rPr>
              <a:t>c</a:t>
            </a:r>
            <a:r>
              <a:rPr lang="en-US" sz="1100" dirty="0">
                <a:solidFill>
                  <a:schemeClr val="dk1"/>
                </a:solidFill>
                <a:latin typeface="Segoe UI" panose="020B0502040204020203" pitchFamily="34" charset="0"/>
                <a:cs typeface="Segoe UI" panose="020B0502040204020203" pitchFamily="34" charset="0"/>
              </a:rPr>
              <a:t>ounty is</a:t>
            </a:r>
            <a:endParaRPr lang="en" sz="1100" dirty="0">
              <a:solidFill>
                <a:schemeClr val="dk1"/>
              </a:solidFill>
              <a:latin typeface="Segoe UI" panose="020B0502040204020203" pitchFamily="34" charset="0"/>
              <a:cs typeface="Segoe UI" panose="020B0502040204020203" pitchFamily="34" charset="0"/>
            </a:endParaRPr>
          </a:p>
        </p:txBody>
      </p:sp>
      <p:sp>
        <p:nvSpPr>
          <p:cNvPr id="48" name="Google Shape;48;p7"/>
          <p:cNvSpPr txBox="1">
            <a:spLocks noGrp="1"/>
          </p:cNvSpPr>
          <p:nvPr>
            <p:ph type="body" idx="3"/>
          </p:nvPr>
        </p:nvSpPr>
        <p:spPr>
          <a:xfrm>
            <a:off x="7101840" y="1608933"/>
            <a:ext cx="2406138"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r</a:t>
            </a:r>
            <a:r>
              <a:rPr lang="en-US" sz="1100" dirty="0">
                <a:solidFill>
                  <a:schemeClr val="dk1"/>
                </a:solidFill>
                <a:latin typeface="Segoe UI" panose="020B0502040204020203" pitchFamily="34" charset="0"/>
                <a:cs typeface="Segoe UI" panose="020B0502040204020203" pitchFamily="34" charset="0"/>
              </a:rPr>
              <a:t>ather</a:t>
            </a:r>
            <a:r>
              <a:rPr lang="en-US" sz="1100" b="1" dirty="0">
                <a:solidFill>
                  <a:schemeClr val="dk1"/>
                </a:solidFill>
                <a:latin typeface="Segoe UI" panose="020B0502040204020203" pitchFamily="34" charset="0"/>
                <a:cs typeface="Segoe UI" panose="020B0502040204020203" pitchFamily="34" charset="0"/>
              </a:rPr>
              <a:t> liberal</a:t>
            </a:r>
            <a:r>
              <a:rPr lang="en-US" sz="1100" dirty="0">
                <a:solidFill>
                  <a:schemeClr val="dk1"/>
                </a:solidFill>
                <a:latin typeface="Segoe UI" panose="020B0502040204020203" pitchFamily="34" charset="0"/>
                <a:cs typeface="Segoe UI" panose="020B0502040204020203" pitchFamily="34" charset="0"/>
              </a:rPr>
              <a:t>, with the residents voting Democratic (56.2% in the latest election) for the past 6 Presidential elections spanning a period of 20 years. Moreover, the county has a large population of about 1.27 million with no appreciable increase over the last decade. This still bodes well due to the ample availability of consumers and increasing demand. While housing growth was not substantial over the last 21 years (10.5%), there was still a sizeable number of new housing units added in that period (51,478).</a:t>
            </a:r>
          </a:p>
          <a:p>
            <a:pPr marL="0" lvl="0" indent="0" algn="l" rtl="0">
              <a:spcBef>
                <a:spcPts val="0"/>
              </a:spcBef>
              <a:spcAft>
                <a:spcPts val="0"/>
              </a:spcAft>
              <a:buClr>
                <a:schemeClr val="dk1"/>
              </a:buClr>
              <a:buSzPts val="1100"/>
              <a:buFont typeface="Arial"/>
              <a:buNone/>
            </a:pPr>
            <a:endParaRPr sz="11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Rejected Option</a:t>
            </a:r>
            <a:endParaRPr sz="16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dirty="0">
                <a:solidFill>
                  <a:schemeClr val="dk1"/>
                </a:solidFill>
                <a:latin typeface="Segoe UI" panose="020B0502040204020203" pitchFamily="34" charset="0"/>
                <a:cs typeface="Segoe UI" panose="020B0502040204020203" pitchFamily="34" charset="0"/>
              </a:rPr>
              <a:t>While </a:t>
            </a:r>
            <a:r>
              <a:rPr lang="en-IN" b="1" dirty="0">
                <a:solidFill>
                  <a:schemeClr val="dk1"/>
                </a:solidFill>
                <a:latin typeface="Segoe UI" panose="020B0502040204020203" pitchFamily="34" charset="0"/>
                <a:cs typeface="Segoe UI" panose="020B0502040204020203" pitchFamily="34" charset="0"/>
              </a:rPr>
              <a:t>Bay County, Florida </a:t>
            </a:r>
            <a:r>
              <a:rPr lang="en-IN" dirty="0">
                <a:solidFill>
                  <a:schemeClr val="dk1"/>
                </a:solidFill>
                <a:latin typeface="Segoe UI" panose="020B0502040204020203" pitchFamily="34" charset="0"/>
                <a:cs typeface="Segoe UI" panose="020B0502040204020203" pitchFamily="34" charset="0"/>
              </a:rPr>
              <a:t>is strongly conservative (70.9% </a:t>
            </a:r>
            <a:r>
              <a:rPr lang="en-US" dirty="0">
                <a:solidFill>
                  <a:schemeClr val="dk1"/>
                </a:solidFill>
                <a:latin typeface="Segoe UI" panose="020B0502040204020203" pitchFamily="34" charset="0"/>
                <a:cs typeface="Segoe UI" panose="020B0502040204020203" pitchFamily="34" charset="0"/>
              </a:rPr>
              <a:t>voting Republican in the last election and voting Republican consistently for the past 6</a:t>
            </a:r>
            <a:endParaRPr sz="1100" dirty="0"/>
          </a:p>
        </p:txBody>
      </p:sp>
      <p:sp>
        <p:nvSpPr>
          <p:cNvPr id="49" name="Google Shape;49;p7"/>
          <p:cNvSpPr txBox="1">
            <a:spLocks noGrp="1"/>
          </p:cNvSpPr>
          <p:nvPr>
            <p:ph type="title"/>
          </p:nvPr>
        </p:nvSpPr>
        <p:spPr>
          <a:xfrm>
            <a:off x="415496" y="194567"/>
            <a:ext cx="11358000" cy="7635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dirty="0">
                <a:solidFill>
                  <a:srgbClr val="AA3660"/>
                </a:solidFill>
                <a:latin typeface="Segoe UI" panose="020B0502040204020203" pitchFamily="34" charset="0"/>
                <a:ea typeface="Tahoma" panose="020B0604030504040204" pitchFamily="34" charset="0"/>
                <a:cs typeface="Segoe UI" panose="020B0502040204020203" pitchFamily="34" charset="0"/>
              </a:rPr>
              <a:t>Recommendation: Oakland County, Michigan</a:t>
            </a:r>
            <a:endParaRPr dirty="0">
              <a:solidFill>
                <a:srgbClr val="AA3660"/>
              </a:solidFill>
              <a:latin typeface="Segoe UI" panose="020B0502040204020203" pitchFamily="34" charset="0"/>
              <a:ea typeface="Tahoma" panose="020B0604030504040204" pitchFamily="34" charset="0"/>
              <a:cs typeface="Segoe UI" panose="020B0502040204020203" pitchFamily="34" charset="0"/>
            </a:endParaRPr>
          </a:p>
          <a:p>
            <a:pPr marL="0" lvl="0" indent="0" algn="l" rtl="0">
              <a:spcBef>
                <a:spcPts val="0"/>
              </a:spcBef>
              <a:spcAft>
                <a:spcPts val="0"/>
              </a:spcAft>
              <a:buNone/>
            </a:pPr>
            <a:r>
              <a:rPr lang="en" sz="2800" dirty="0">
                <a:latin typeface="Segoe UI" panose="020B0502040204020203" pitchFamily="34" charset="0"/>
                <a:cs typeface="Segoe UI" panose="020B0502040204020203" pitchFamily="34" charset="0"/>
              </a:rPr>
              <a:t>Executive Summary</a:t>
            </a:r>
            <a:endParaRPr sz="3600" dirty="0">
              <a:latin typeface="Segoe UI" panose="020B0502040204020203" pitchFamily="34" charset="0"/>
              <a:cs typeface="Segoe UI" panose="020B0502040204020203" pitchFamily="34" charset="0"/>
            </a:endParaRPr>
          </a:p>
        </p:txBody>
      </p:sp>
      <p:sp>
        <p:nvSpPr>
          <p:cNvPr id="50" name="Google Shape;50;p7"/>
          <p:cNvSpPr txBox="1">
            <a:spLocks noGrp="1"/>
          </p:cNvSpPr>
          <p:nvPr>
            <p:ph type="body" idx="4"/>
          </p:nvPr>
        </p:nvSpPr>
        <p:spPr>
          <a:xfrm>
            <a:off x="9507978" y="1615440"/>
            <a:ext cx="2499202" cy="4407300"/>
          </a:xfrm>
          <a:prstGeom prst="rect">
            <a:avLst/>
          </a:prstGeom>
        </p:spPr>
        <p:txBody>
          <a:bodyPr spcFirstLastPara="1" wrap="square" lIns="121875" tIns="121875" rIns="121875" bIns="121875" anchor="t" anchorCtr="0">
            <a:noAutofit/>
          </a:bodyPr>
          <a:lstStyle/>
          <a:p>
            <a:pPr marL="0" indent="0">
              <a:buClr>
                <a:schemeClr val="dk1"/>
              </a:buClr>
              <a:buNone/>
            </a:pPr>
            <a:r>
              <a:rPr lang="en-US" dirty="0">
                <a:solidFill>
                  <a:schemeClr val="dk1"/>
                </a:solidFill>
                <a:latin typeface="Segoe UI" panose="020B0502040204020203" pitchFamily="34" charset="0"/>
                <a:cs typeface="Segoe UI" panose="020B0502040204020203" pitchFamily="34" charset="0"/>
              </a:rPr>
              <a:t>elections spanning 20 years) and has seen a whopping 36.6% housing growth over the last 21 years, the population is only 179,168 with a </a:t>
            </a:r>
            <a:r>
              <a:rPr lang="en-US" b="1" dirty="0">
                <a:solidFill>
                  <a:schemeClr val="dk1"/>
                </a:solidFill>
                <a:latin typeface="Segoe UI" panose="020B0502040204020203" pitchFamily="34" charset="0"/>
                <a:cs typeface="Segoe UI" panose="020B0502040204020203" pitchFamily="34" charset="0"/>
              </a:rPr>
              <a:t>projected growth of just 2.2%</a:t>
            </a:r>
            <a:r>
              <a:rPr lang="en-US" dirty="0">
                <a:solidFill>
                  <a:schemeClr val="dk1"/>
                </a:solidFill>
                <a:latin typeface="Segoe UI" panose="020B0502040204020203" pitchFamily="34" charset="0"/>
                <a:cs typeface="Segoe UI" panose="020B0502040204020203" pitchFamily="34" charset="0"/>
              </a:rPr>
              <a:t>.</a:t>
            </a:r>
            <a:r>
              <a:rPr lang="en-US" b="1" dirty="0">
                <a:solidFill>
                  <a:schemeClr val="dk1"/>
                </a:solidFill>
                <a:latin typeface="Segoe UI" panose="020B0502040204020203" pitchFamily="34" charset="0"/>
                <a:cs typeface="Segoe UI" panose="020B0502040204020203" pitchFamily="34" charset="0"/>
              </a:rPr>
              <a:t> </a:t>
            </a:r>
            <a:r>
              <a:rPr lang="en-US" dirty="0">
                <a:solidFill>
                  <a:schemeClr val="dk1"/>
                </a:solidFill>
                <a:latin typeface="Segoe UI" panose="020B0502040204020203" pitchFamily="34" charset="0"/>
                <a:cs typeface="Segoe UI" panose="020B0502040204020203" pitchFamily="34" charset="0"/>
              </a:rPr>
              <a:t>Moreover, </a:t>
            </a:r>
            <a:r>
              <a:rPr lang="en-US" b="1" dirty="0">
                <a:solidFill>
                  <a:schemeClr val="dk1"/>
                </a:solidFill>
                <a:latin typeface="Segoe UI" panose="020B0502040204020203" pitchFamily="34" charset="0"/>
                <a:cs typeface="Segoe UI" panose="020B0502040204020203" pitchFamily="34" charset="0"/>
              </a:rPr>
              <a:t>the median income is on the low side </a:t>
            </a:r>
            <a:r>
              <a:rPr lang="en-US" dirty="0">
                <a:solidFill>
                  <a:schemeClr val="dk1"/>
                </a:solidFill>
                <a:latin typeface="Segoe UI" panose="020B0502040204020203" pitchFamily="34" charset="0"/>
                <a:cs typeface="Segoe UI" panose="020B0502040204020203" pitchFamily="34" charset="0"/>
              </a:rPr>
              <a:t>($56,483), with about </a:t>
            </a:r>
            <a:r>
              <a:rPr lang="en-US" b="1" dirty="0">
                <a:solidFill>
                  <a:schemeClr val="dk1"/>
                </a:solidFill>
                <a:latin typeface="Segoe UI" panose="020B0502040204020203" pitchFamily="34" charset="0"/>
                <a:cs typeface="Segoe UI" panose="020B0502040204020203" pitchFamily="34" charset="0"/>
              </a:rPr>
              <a:t>13% of the population living below the poverty line </a:t>
            </a:r>
            <a:r>
              <a:rPr lang="en-US" dirty="0">
                <a:solidFill>
                  <a:schemeClr val="dk1"/>
                </a:solidFill>
                <a:latin typeface="Segoe UI" panose="020B0502040204020203" pitchFamily="34" charset="0"/>
                <a:cs typeface="Segoe UI" panose="020B0502040204020203" pitchFamily="34" charset="0"/>
              </a:rPr>
              <a:t>compared to Oakland County’s 7.8%. The lack of universities and major highways also makes this a less favorable location.</a:t>
            </a:r>
            <a:endParaRPr lang="en-US"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 sz="1100" b="1"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US" sz="1600" b="1" dirty="0">
                <a:solidFill>
                  <a:srgbClr val="AA3660"/>
                </a:solidFill>
                <a:latin typeface="Segoe UI" panose="020B0502040204020203" pitchFamily="34" charset="0"/>
                <a:cs typeface="Segoe UI" panose="020B0502040204020203" pitchFamily="34" charset="0"/>
              </a:rPr>
              <a:t>Action Steps</a:t>
            </a:r>
          </a:p>
          <a:p>
            <a:pPr marL="0" lvl="0" indent="0" algn="l" rtl="0">
              <a:spcBef>
                <a:spcPts val="0"/>
              </a:spcBef>
              <a:spcAft>
                <a:spcPts val="0"/>
              </a:spcAft>
              <a:buClr>
                <a:schemeClr val="dk1"/>
              </a:buClr>
              <a:buSzPts val="1100"/>
              <a:buFont typeface="Arial"/>
              <a:buNone/>
            </a:pPr>
            <a:endParaRPr lang="en-US" sz="300"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US" dirty="0">
                <a:solidFill>
                  <a:schemeClr val="tx1"/>
                </a:solidFill>
                <a:latin typeface="Segoe UI" panose="020B0502040204020203" pitchFamily="34" charset="0"/>
                <a:cs typeface="Segoe UI" panose="020B0502040204020203" pitchFamily="34" charset="0"/>
              </a:rPr>
              <a:t>1. Conduct focus group discussions.</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2. Initiate discussions on available land in college towns such as Rochester Hills and the cost.</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3. Have the Research Team run</a:t>
            </a:r>
          </a:p>
          <a:p>
            <a:pPr marL="0" lvl="0" indent="0" algn="l" rtl="0">
              <a:spcBef>
                <a:spcPts val="0"/>
              </a:spcBef>
              <a:spcAft>
                <a:spcPts val="0"/>
              </a:spcAft>
              <a:buClr>
                <a:schemeClr val="dk1"/>
              </a:buClr>
              <a:buSzPts val="1100"/>
              <a:buFont typeface="Arial"/>
              <a:buNone/>
            </a:pPr>
            <a:r>
              <a:rPr lang="en-US" dirty="0">
                <a:solidFill>
                  <a:schemeClr val="dk1"/>
                </a:solidFill>
                <a:latin typeface="Segoe UI" panose="020B0502040204020203" pitchFamily="34" charset="0"/>
                <a:cs typeface="Segoe UI" panose="020B0502040204020203" pitchFamily="34" charset="0"/>
              </a:rPr>
              <a:t>stats on other fast-casual restaurant competition.</a:t>
            </a:r>
            <a:endParaRPr lang="en-IN" dirty="0"/>
          </a:p>
        </p:txBody>
      </p:sp>
      <p:sp>
        <p:nvSpPr>
          <p:cNvPr id="3" name="Rectangle 2">
            <a:extLst>
              <a:ext uri="{FF2B5EF4-FFF2-40B4-BE49-F238E27FC236}">
                <a16:creationId xmlns:a16="http://schemas.microsoft.com/office/drawing/2014/main" id="{A2C5E976-9D6E-49D9-BFE2-3B4981A41AA7}"/>
              </a:ext>
            </a:extLst>
          </p:cNvPr>
          <p:cNvSpPr/>
          <p:nvPr/>
        </p:nvSpPr>
        <p:spPr>
          <a:xfrm>
            <a:off x="565833" y="1776931"/>
            <a:ext cx="1655588" cy="712707"/>
          </a:xfrm>
          <a:prstGeom prst="rect">
            <a:avLst/>
          </a:prstGeom>
          <a:solidFill>
            <a:srgbClr val="05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DC5DAB3-5186-4986-A4A7-4689BC1C1D12}"/>
              </a:ext>
            </a:extLst>
          </p:cNvPr>
          <p:cNvSpPr txBox="1"/>
          <p:nvPr/>
        </p:nvSpPr>
        <p:spPr>
          <a:xfrm>
            <a:off x="577817" y="1798080"/>
            <a:ext cx="1643604" cy="670407"/>
          </a:xfrm>
          <a:prstGeom prst="rect">
            <a:avLst/>
          </a:prstGeom>
          <a:noFill/>
        </p:spPr>
        <p:txBody>
          <a:bodyPr wrap="square">
            <a:spAutoFit/>
          </a:bodyPr>
          <a:lstStyle/>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PT Sans Narrow"/>
                <a:sym typeface="PT Sans Narrow"/>
              </a:rPr>
              <a:t>Oakland County is the 21</a:t>
            </a:r>
            <a:r>
              <a:rPr lang="en-US" sz="1200" baseline="30000" dirty="0">
                <a:solidFill>
                  <a:schemeClr val="bg1"/>
                </a:solidFill>
                <a:latin typeface="Roboto Condensed" panose="02000000000000000000" pitchFamily="2" charset="0"/>
                <a:ea typeface="Roboto Condensed" panose="02000000000000000000" pitchFamily="2" charset="0"/>
                <a:cs typeface="PT Sans Narrow"/>
                <a:sym typeface="PT Sans Narrow"/>
              </a:rPr>
              <a:t>st</a:t>
            </a:r>
            <a:r>
              <a:rPr lang="en-US" sz="1200" dirty="0">
                <a:solidFill>
                  <a:schemeClr val="bg1"/>
                </a:solidFill>
                <a:latin typeface="Roboto Condensed" panose="02000000000000000000" pitchFamily="2" charset="0"/>
                <a:ea typeface="Roboto Condensed" panose="02000000000000000000" pitchFamily="2" charset="0"/>
                <a:cs typeface="PT Sans Narrow"/>
                <a:sym typeface="PT Sans Narrow"/>
              </a:rPr>
              <a:t> most wealthy county in the USA.</a:t>
            </a:r>
          </a:p>
        </p:txBody>
      </p:sp>
      <p:sp>
        <p:nvSpPr>
          <p:cNvPr id="14" name="Rectangle 13">
            <a:extLst>
              <a:ext uri="{FF2B5EF4-FFF2-40B4-BE49-F238E27FC236}">
                <a16:creationId xmlns:a16="http://schemas.microsoft.com/office/drawing/2014/main" id="{30ABF2A5-78EA-447E-B1BE-FB9797C64695}"/>
              </a:ext>
            </a:extLst>
          </p:cNvPr>
          <p:cNvSpPr/>
          <p:nvPr/>
        </p:nvSpPr>
        <p:spPr>
          <a:xfrm>
            <a:off x="577816" y="2798406"/>
            <a:ext cx="1643605" cy="1384995"/>
          </a:xfrm>
          <a:prstGeom prst="rect">
            <a:avLst/>
          </a:prstGeom>
          <a:solidFill>
            <a:srgbClr val="05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C2FEE4D-B30F-4829-AD9B-867B71205426}"/>
              </a:ext>
            </a:extLst>
          </p:cNvPr>
          <p:cNvSpPr txBox="1"/>
          <p:nvPr/>
        </p:nvSpPr>
        <p:spPr>
          <a:xfrm>
            <a:off x="601961" y="2798406"/>
            <a:ext cx="1619460" cy="1384995"/>
          </a:xfrm>
          <a:prstGeom prst="rect">
            <a:avLst/>
          </a:prstGeom>
          <a:noFill/>
        </p:spPr>
        <p:txBody>
          <a:bodyPr wrap="square">
            <a:spAutoFit/>
          </a:bodyPr>
          <a:lstStyle/>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Tahoma" panose="020B0604030504040204" pitchFamily="34" charset="0"/>
                <a:sym typeface="PT Sans Narrow"/>
              </a:rPr>
              <a:t>Historically, Chicken</a:t>
            </a:r>
          </a:p>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Tahoma" panose="020B0604030504040204" pitchFamily="34" charset="0"/>
                <a:sym typeface="PT Sans Narrow"/>
              </a:rPr>
              <a:t>Kitchen locations in</a:t>
            </a:r>
          </a:p>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Tahoma" panose="020B0604030504040204" pitchFamily="34" charset="0"/>
                <a:sym typeface="PT Sans Narrow"/>
              </a:rPr>
              <a:t>college towns have an</a:t>
            </a:r>
          </a:p>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Tahoma" panose="020B0604030504040204" pitchFamily="34" charset="0"/>
                <a:sym typeface="PT Sans Narrow"/>
              </a:rPr>
              <a:t>average profit increase of 1.2% annually over</a:t>
            </a:r>
          </a:p>
          <a:p>
            <a:pPr marL="0" lvl="0" indent="0" algn="l" rtl="0">
              <a:lnSpc>
                <a:spcPct val="100000"/>
              </a:lnSpc>
              <a:spcBef>
                <a:spcPts val="0"/>
              </a:spcBef>
              <a:spcAft>
                <a:spcPts val="0"/>
              </a:spcAft>
              <a:buNone/>
            </a:pPr>
            <a:r>
              <a:rPr lang="en-US" sz="1200" dirty="0">
                <a:solidFill>
                  <a:schemeClr val="bg1"/>
                </a:solidFill>
                <a:latin typeface="Roboto Condensed" panose="02000000000000000000" pitchFamily="2" charset="0"/>
                <a:ea typeface="Roboto Condensed" panose="02000000000000000000" pitchFamily="2" charset="0"/>
                <a:cs typeface="Tahoma" panose="020B0604030504040204" pitchFamily="34" charset="0"/>
                <a:sym typeface="PT Sans Narrow"/>
              </a:rPr>
              <a:t>locations in non-college towns.</a:t>
            </a:r>
          </a:p>
        </p:txBody>
      </p:sp>
      <p:sp>
        <p:nvSpPr>
          <p:cNvPr id="18" name="Rectangle 17">
            <a:extLst>
              <a:ext uri="{FF2B5EF4-FFF2-40B4-BE49-F238E27FC236}">
                <a16:creationId xmlns:a16="http://schemas.microsoft.com/office/drawing/2014/main" id="{DF7F4A6D-2DDE-45D2-9BCB-6C1C0B559CF8}"/>
              </a:ext>
            </a:extLst>
          </p:cNvPr>
          <p:cNvSpPr/>
          <p:nvPr/>
        </p:nvSpPr>
        <p:spPr>
          <a:xfrm>
            <a:off x="577816" y="4492170"/>
            <a:ext cx="1643605" cy="1746070"/>
          </a:xfrm>
          <a:prstGeom prst="rect">
            <a:avLst/>
          </a:prstGeom>
          <a:solidFill>
            <a:srgbClr val="05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C91F290-4C9D-485E-80E3-A5D2011EFE44}"/>
              </a:ext>
            </a:extLst>
          </p:cNvPr>
          <p:cNvSpPr txBox="1"/>
          <p:nvPr/>
        </p:nvSpPr>
        <p:spPr>
          <a:xfrm>
            <a:off x="577816" y="4492170"/>
            <a:ext cx="1655588" cy="1754326"/>
          </a:xfrm>
          <a:prstGeom prst="rect">
            <a:avLst/>
          </a:prstGeom>
          <a:noFill/>
        </p:spPr>
        <p:txBody>
          <a:bodyPr wrap="square">
            <a:spAutoFit/>
          </a:bodyPr>
          <a:lstStyle/>
          <a:p>
            <a:pPr marL="0" lvl="0" indent="0" algn="l" rtl="0">
              <a:lnSpc>
                <a:spcPct val="100000"/>
              </a:lnSpc>
              <a:spcBef>
                <a:spcPts val="0"/>
              </a:spcBef>
              <a:spcAft>
                <a:spcPts val="0"/>
              </a:spcAft>
              <a:buNone/>
            </a:pPr>
            <a:r>
              <a:rPr lang="en-US" sz="1200" b="0" u="none" strike="noStrike" cap="none" dirty="0">
                <a:solidFill>
                  <a:schemeClr val="bg1"/>
                </a:solidFill>
                <a:effectLst/>
                <a:latin typeface="Roboto Condensed" panose="02000000000000000000" pitchFamily="2" charset="0"/>
                <a:ea typeface="Roboto Condensed" panose="02000000000000000000" pitchFamily="2" charset="0"/>
                <a:cs typeface="Arial"/>
                <a:sym typeface="Arial"/>
              </a:rPr>
              <a:t>Oakland County's knowledge-based economic initiative, "Automation Alley", has developed one of the largest employment centers for engineering and related occupations in the USA.</a:t>
            </a:r>
            <a:endParaRPr lang="en-US" sz="1200" dirty="0">
              <a:solidFill>
                <a:schemeClr val="bg1"/>
              </a:solidFill>
              <a:latin typeface="Roboto Condensed" panose="02000000000000000000" pitchFamily="2" charset="0"/>
              <a:ea typeface="Roboto Condensed" panose="02000000000000000000" pitchFamily="2" charset="0"/>
              <a:cs typeface="PT Sans Narrow"/>
              <a:sym typeface="PT Sans Narrow"/>
            </a:endParaRPr>
          </a:p>
        </p:txBody>
      </p:sp>
      <p:sp>
        <p:nvSpPr>
          <p:cNvPr id="7" name="Slide Number Placeholder 6">
            <a:extLst>
              <a:ext uri="{FF2B5EF4-FFF2-40B4-BE49-F238E27FC236}">
                <a16:creationId xmlns:a16="http://schemas.microsoft.com/office/drawing/2014/main" id="{52C7C4CB-A6D3-4354-8374-34B4D77D6C45}"/>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b="1"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3</a:t>
            </a:fld>
            <a:endParaRPr lang="en" b="1" dirty="0">
              <a:solidFill>
                <a:srgbClr val="05C7DB"/>
              </a:solidFill>
              <a:latin typeface="Montserrat SemiBold" panose="00000700000000000000" pitchFamily="2" charset="0"/>
            </a:endParaRPr>
          </a:p>
        </p:txBody>
      </p:sp>
    </p:spTree>
    <p:extLst>
      <p:ext uri="{BB962C8B-B14F-4D97-AF65-F5344CB8AC3E}">
        <p14:creationId xmlns:p14="http://schemas.microsoft.com/office/powerpoint/2010/main" val="56723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a:solidFill>
                  <a:srgbClr val="AA3660"/>
                </a:solidFill>
                <a:latin typeface="Segoe UI" panose="020B0502040204020203" pitchFamily="34" charset="0"/>
                <a:cs typeface="Segoe UI" panose="020B0502040204020203" pitchFamily="34" charset="0"/>
              </a:rPr>
              <a:t>Methodology</a:t>
            </a:r>
            <a:endParaRPr lang="en-IN" dirty="0">
              <a:solidFill>
                <a:srgbClr val="AA3660"/>
              </a:solidFill>
              <a:latin typeface="Segoe UI" panose="020B0502040204020203" pitchFamily="34" charset="0"/>
              <a:cs typeface="Segoe UI" panose="020B0502040204020203" pitchFamily="34" charset="0"/>
            </a:endParaRP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538586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Demographic Data</a:t>
            </a:r>
          </a:p>
          <a:p>
            <a:pPr marL="0" lvl="0" indent="0" algn="l" rtl="0">
              <a:spcBef>
                <a:spcPts val="0"/>
              </a:spcBef>
              <a:spcAft>
                <a:spcPts val="0"/>
              </a:spcAft>
              <a:buClr>
                <a:schemeClr val="dk1"/>
              </a:buClr>
              <a:buSzPts val="1100"/>
              <a:buFont typeface="Arial"/>
              <a:buNone/>
            </a:pPr>
            <a:endParaRPr sz="3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To evaluate the two counties for potential Chicken Kitchen expansion, demographic data was obtained from the following sources:</a:t>
            </a:r>
          </a:p>
          <a:p>
            <a:pPr marL="0" lvl="0" indent="0" algn="l" rtl="0">
              <a:spcBef>
                <a:spcPts val="0"/>
              </a:spcBef>
              <a:spcAft>
                <a:spcPts val="0"/>
              </a:spcAft>
              <a:buClr>
                <a:schemeClr val="dk1"/>
              </a:buClr>
              <a:buSzPts val="1100"/>
              <a:buFont typeface="Arial"/>
              <a:buNone/>
            </a:pPr>
            <a:endParaRPr lang="en-IN" sz="1100" dirty="0">
              <a:solidFill>
                <a:schemeClr val="tx1"/>
              </a:solidFill>
              <a:latin typeface="Segoe UI" panose="020B0502040204020203" pitchFamily="34" charset="0"/>
              <a:cs typeface="Segoe UI" panose="020B0502040204020203" pitchFamily="34" charset="0"/>
            </a:endParaRPr>
          </a:p>
          <a:p>
            <a:pPr marL="228600" indent="-228600">
              <a:buClr>
                <a:schemeClr val="dk1"/>
              </a:buClr>
              <a:buFont typeface="Arial"/>
              <a:buAutoNum type="arabicPeriod"/>
            </a:pPr>
            <a:r>
              <a:rPr lang="en-IN" dirty="0">
                <a:solidFill>
                  <a:schemeClr val="tx1"/>
                </a:solidFill>
                <a:latin typeface="Segoe UI" panose="020B0502040204020203" pitchFamily="34" charset="0"/>
                <a:cs typeface="Segoe UI" panose="020B0502040204020203" pitchFamily="34" charset="0"/>
              </a:rPr>
              <a:t>The 2021 U.S. Census data from Census.gov compiled by the U.S. Census Bureau</a:t>
            </a:r>
          </a:p>
          <a:p>
            <a:pPr marL="228600" lvl="0" indent="-228600" algn="l" rtl="0">
              <a:spcBef>
                <a:spcPts val="0"/>
              </a:spcBef>
              <a:spcAft>
                <a:spcPts val="0"/>
              </a:spcAft>
              <a:buClr>
                <a:schemeClr val="dk1"/>
              </a:buClr>
              <a:buSzPts val="1100"/>
              <a:buFont typeface="Arial"/>
              <a:buAutoNum type="arabicPeriod"/>
            </a:pPr>
            <a:r>
              <a:rPr lang="en-IN" dirty="0">
                <a:solidFill>
                  <a:schemeClr val="tx1"/>
                </a:solidFill>
                <a:latin typeface="Segoe UI" panose="020B0502040204020203" pitchFamily="34" charset="0"/>
                <a:cs typeface="Segoe UI" panose="020B0502040204020203" pitchFamily="34" charset="0"/>
              </a:rPr>
              <a:t>American Community Survey from the U.S. Census from 2020 via CensusReporter.org</a:t>
            </a:r>
          </a:p>
          <a:p>
            <a:pPr marL="228600" lvl="0" indent="-228600" algn="l" rtl="0">
              <a:spcBef>
                <a:spcPts val="0"/>
              </a:spcBef>
              <a:spcAft>
                <a:spcPts val="0"/>
              </a:spcAft>
              <a:buClr>
                <a:schemeClr val="dk1"/>
              </a:buClr>
              <a:buSzPts val="1100"/>
              <a:buFont typeface="Arial"/>
              <a:buAutoNum type="arabicPeriod"/>
            </a:pPr>
            <a:r>
              <a:rPr lang="en-IN" sz="1100" dirty="0">
                <a:solidFill>
                  <a:schemeClr val="tx1"/>
                </a:solidFill>
                <a:latin typeface="Segoe UI" panose="020B0502040204020203" pitchFamily="34" charset="0"/>
                <a:cs typeface="Segoe UI" panose="020B0502040204020203" pitchFamily="34" charset="0"/>
              </a:rPr>
              <a:t>2021 estimated and 2026 projected data from Gale Business </a:t>
            </a:r>
            <a:r>
              <a:rPr lang="en-IN" sz="1100" dirty="0" err="1">
                <a:solidFill>
                  <a:schemeClr val="tx1"/>
                </a:solidFill>
                <a:latin typeface="Segoe UI" panose="020B0502040204020203" pitchFamily="34" charset="0"/>
                <a:cs typeface="Segoe UI" panose="020B0502040204020203" pitchFamily="34" charset="0"/>
              </a:rPr>
              <a:t>DemographicsNow</a:t>
            </a:r>
            <a:endParaRPr lang="en-IN" sz="1100" dirty="0">
              <a:solidFill>
                <a:schemeClr val="tx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Arial"/>
              <a:buAutoNum type="arabicPeriod"/>
            </a:pPr>
            <a:r>
              <a:rPr lang="en-IN" dirty="0">
                <a:solidFill>
                  <a:schemeClr val="tx1"/>
                </a:solidFill>
                <a:latin typeface="Segoe UI" panose="020B0502040204020203" pitchFamily="34" charset="0"/>
                <a:cs typeface="Segoe UI" panose="020B0502040204020203" pitchFamily="34" charset="0"/>
              </a:rPr>
              <a:t>Oakland County, MI government services webpage via OakGov.com</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Consumer Data</a:t>
            </a:r>
          </a:p>
          <a:p>
            <a:pPr marL="0" lvl="0" indent="0" algn="l" rtl="0">
              <a:spcBef>
                <a:spcPts val="0"/>
              </a:spcBef>
              <a:spcAft>
                <a:spcPts val="0"/>
              </a:spcAft>
              <a:buClr>
                <a:schemeClr val="dk1"/>
              </a:buClr>
              <a:buSzPts val="1100"/>
              <a:buFont typeface="Arial"/>
              <a:buNone/>
            </a:pPr>
            <a:endParaRPr lang="en-IN" sz="300" b="1" dirty="0">
              <a:solidFill>
                <a:schemeClr val="dk1"/>
              </a:solidFill>
            </a:endParaRPr>
          </a:p>
          <a:p>
            <a:pPr marL="0" lvl="0" indent="0" algn="l" rtl="0">
              <a:spcBef>
                <a:spcPts val="0"/>
              </a:spcBef>
              <a:spcAft>
                <a:spcPts val="0"/>
              </a:spcAft>
              <a:buClr>
                <a:schemeClr val="dk1"/>
              </a:buClr>
              <a:buSzPts val="1100"/>
              <a:buFont typeface="Arial"/>
              <a:buNone/>
            </a:pPr>
            <a:r>
              <a:rPr lang="en-IN" sz="1100" dirty="0">
                <a:solidFill>
                  <a:schemeClr val="tx1"/>
                </a:solidFill>
                <a:latin typeface="Segoe UI" panose="020B0502040204020203" pitchFamily="34" charset="0"/>
                <a:cs typeface="Segoe UI" panose="020B0502040204020203" pitchFamily="34" charset="0"/>
              </a:rPr>
              <a:t>The following sources were used to create consumer profiles and perform a </a:t>
            </a:r>
            <a:r>
              <a:rPr lang="en-US" sz="1100" dirty="0">
                <a:solidFill>
                  <a:schemeClr val="tx1"/>
                </a:solidFill>
                <a:latin typeface="Segoe UI" panose="020B0502040204020203" pitchFamily="34" charset="0"/>
                <a:cs typeface="Segoe UI" panose="020B0502040204020203" pitchFamily="34" charset="0"/>
              </a:rPr>
              <a:t>behavioral</a:t>
            </a:r>
            <a:r>
              <a:rPr lang="en-IN" sz="1100" dirty="0">
                <a:solidFill>
                  <a:schemeClr val="tx1"/>
                </a:solidFill>
                <a:latin typeface="Segoe UI" panose="020B0502040204020203" pitchFamily="34" charset="0"/>
                <a:cs typeface="Segoe UI" panose="020B0502040204020203" pitchFamily="34" charset="0"/>
              </a:rPr>
              <a:t> analysis on potential patrons of Chicken Kitchen in the two counties: </a:t>
            </a:r>
          </a:p>
          <a:p>
            <a:pPr marL="0" lvl="0" indent="0" algn="l" rtl="0">
              <a:spcBef>
                <a:spcPts val="0"/>
              </a:spcBef>
              <a:spcAft>
                <a:spcPts val="0"/>
              </a:spcAft>
              <a:buClr>
                <a:schemeClr val="dk1"/>
              </a:buClr>
              <a:buSzPts val="1100"/>
              <a:buFont typeface="Arial"/>
              <a:buNone/>
            </a:pPr>
            <a:endParaRPr lang="en-IN" sz="1100" dirty="0">
              <a:solidFill>
                <a:schemeClr val="tx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Arial"/>
              <a:buAutoNum type="arabicPeriod"/>
            </a:pPr>
            <a:r>
              <a:rPr lang="en-IN" dirty="0">
                <a:solidFill>
                  <a:schemeClr val="tx1"/>
                </a:solidFill>
                <a:latin typeface="Segoe UI" panose="020B0502040204020203" pitchFamily="34" charset="0"/>
                <a:cs typeface="Segoe UI" panose="020B0502040204020203" pitchFamily="34" charset="0"/>
              </a:rPr>
              <a:t>Simmons consumer data via Gale Business </a:t>
            </a:r>
            <a:r>
              <a:rPr lang="en-IN" dirty="0" err="1">
                <a:solidFill>
                  <a:schemeClr val="tx1"/>
                </a:solidFill>
                <a:latin typeface="Segoe UI" panose="020B0502040204020203" pitchFamily="34" charset="0"/>
                <a:cs typeface="Segoe UI" panose="020B0502040204020203" pitchFamily="34" charset="0"/>
              </a:rPr>
              <a:t>DemographicsNow</a:t>
            </a:r>
            <a:r>
              <a:rPr lang="en-IN" dirty="0">
                <a:solidFill>
                  <a:schemeClr val="tx1"/>
                </a:solidFill>
                <a:latin typeface="Segoe UI" panose="020B0502040204020203" pitchFamily="34" charset="0"/>
                <a:cs typeface="Segoe UI" panose="020B0502040204020203" pitchFamily="34" charset="0"/>
              </a:rPr>
              <a:t>, which provided insight into the perception of county locals regarding food and entertainment along with their spending habits</a:t>
            </a:r>
          </a:p>
          <a:p>
            <a:pPr marL="228600" lvl="0" indent="-228600" algn="l" rtl="0">
              <a:spcBef>
                <a:spcPts val="0"/>
              </a:spcBef>
              <a:spcAft>
                <a:spcPts val="0"/>
              </a:spcAft>
              <a:buClr>
                <a:schemeClr val="dk1"/>
              </a:buClr>
              <a:buSzPts val="1100"/>
              <a:buFont typeface="Arial"/>
              <a:buAutoNum type="arabicPeriod"/>
            </a:pPr>
            <a:r>
              <a:rPr lang="en-IN" sz="1100" dirty="0">
                <a:solidFill>
                  <a:schemeClr val="tx1"/>
                </a:solidFill>
                <a:latin typeface="Segoe UI" panose="020B0502040204020203" pitchFamily="34" charset="0"/>
                <a:cs typeface="Segoe UI" panose="020B0502040204020203" pitchFamily="34" charset="0"/>
              </a:rPr>
              <a:t>Mosaic Experian</a:t>
            </a:r>
            <a:r>
              <a:rPr lang="en-IN" dirty="0">
                <a:solidFill>
                  <a:schemeClr val="tx1"/>
                </a:solidFill>
                <a:latin typeface="Segoe UI" panose="020B0502040204020203" pitchFamily="34" charset="0"/>
                <a:cs typeface="Segoe UI" panose="020B0502040204020203" pitchFamily="34" charset="0"/>
              </a:rPr>
              <a:t> consumer profiles via Gale Business </a:t>
            </a:r>
            <a:r>
              <a:rPr lang="en-IN" dirty="0" err="1">
                <a:solidFill>
                  <a:schemeClr val="tx1"/>
                </a:solidFill>
                <a:latin typeface="Segoe UI" panose="020B0502040204020203" pitchFamily="34" charset="0"/>
                <a:cs typeface="Segoe UI" panose="020B0502040204020203" pitchFamily="34" charset="0"/>
              </a:rPr>
              <a:t>DemographicsNow</a:t>
            </a:r>
            <a:r>
              <a:rPr lang="en-IN" dirty="0">
                <a:solidFill>
                  <a:schemeClr val="tx1"/>
                </a:solidFill>
                <a:latin typeface="Segoe UI" panose="020B0502040204020203" pitchFamily="34" charset="0"/>
                <a:cs typeface="Segoe UI" panose="020B0502040204020203" pitchFamily="34" charset="0"/>
              </a:rPr>
              <a:t>, which provide an account of personality types prevalent in each county and shed light on their marketing preferences, typical </a:t>
            </a:r>
            <a:r>
              <a:rPr lang="en-US" dirty="0">
                <a:solidFill>
                  <a:schemeClr val="tx1"/>
                </a:solidFill>
                <a:latin typeface="Segoe UI" panose="020B0502040204020203" pitchFamily="34" charset="0"/>
                <a:cs typeface="Segoe UI" panose="020B0502040204020203" pitchFamily="34" charset="0"/>
              </a:rPr>
              <a:t>behaviors</a:t>
            </a:r>
            <a:r>
              <a:rPr lang="en-IN" dirty="0">
                <a:solidFill>
                  <a:schemeClr val="tx1"/>
                </a:solidFill>
                <a:latin typeface="Segoe UI" panose="020B0502040204020203" pitchFamily="34" charset="0"/>
                <a:cs typeface="Segoe UI" panose="020B0502040204020203" pitchFamily="34" charset="0"/>
              </a:rPr>
              <a:t>, inclinations, and general beliefs</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2100"/>
              </a:spcAft>
              <a:buNone/>
            </a:pPr>
            <a:endParaRPr lang="en-IN" dirty="0">
              <a:solidFill>
                <a:schemeClr val="tx1"/>
              </a:solidFill>
              <a:latin typeface="Segoe UI" panose="020B0502040204020203" pitchFamily="34" charset="0"/>
              <a:cs typeface="Segoe UI" panose="020B0502040204020203" pitchFamily="34" charset="0"/>
            </a:endParaRPr>
          </a:p>
        </p:txBody>
      </p:sp>
      <p:sp>
        <p:nvSpPr>
          <p:cNvPr id="9" name="Google Shape;46;p7">
            <a:extLst>
              <a:ext uri="{FF2B5EF4-FFF2-40B4-BE49-F238E27FC236}">
                <a16:creationId xmlns:a16="http://schemas.microsoft.com/office/drawing/2014/main" id="{8CE558AD-1FAD-4188-AE4C-67F35AA58858}"/>
              </a:ext>
            </a:extLst>
          </p:cNvPr>
          <p:cNvSpPr txBox="1">
            <a:spLocks/>
          </p:cNvSpPr>
          <p:nvPr/>
        </p:nvSpPr>
        <p:spPr>
          <a:xfrm>
            <a:off x="6235065" y="1608933"/>
            <a:ext cx="5385864" cy="4407300"/>
          </a:xfrm>
          <a:prstGeom prst="rect">
            <a:avLst/>
          </a:prstGeom>
          <a:noFill/>
          <a:ln>
            <a:noFill/>
          </a:ln>
        </p:spPr>
        <p:txBody>
          <a:bodyPr spcFirstLastPara="1" wrap="square" lIns="121875" tIns="121875" rIns="121875" bIns="12187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1pPr>
            <a:lvl2pPr marL="914400" marR="0" lvl="1"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2pPr>
            <a:lvl3pPr marL="1371600" marR="0" lvl="2"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3pPr>
            <a:lvl4pPr marL="1828800" marR="0" lvl="3"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6pPr>
            <a:lvl7pPr marL="3200400" marR="0" lvl="6"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7pPr>
            <a:lvl8pPr marL="3657600" marR="0" lvl="7"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8pPr>
            <a:lvl9pPr marL="4114800" marR="0" lvl="8" indent="-298450" algn="l" rtl="0">
              <a:lnSpc>
                <a:spcPct val="115000"/>
              </a:lnSpc>
              <a:spcBef>
                <a:spcPts val="2100"/>
              </a:spcBef>
              <a:spcAft>
                <a:spcPts val="2100"/>
              </a:spcAft>
              <a:buClr>
                <a:schemeClr val="dk2"/>
              </a:buClr>
              <a:buSzPts val="1100"/>
              <a:buFont typeface="Arial"/>
              <a:buChar char="■"/>
              <a:defRPr sz="1100" b="0" i="0" u="none" strike="noStrike" cap="none">
                <a:solidFill>
                  <a:schemeClr val="dk2"/>
                </a:solidFill>
                <a:latin typeface="Arial"/>
                <a:ea typeface="Arial"/>
                <a:cs typeface="Arial"/>
                <a:sym typeface="Arial"/>
              </a:defRPr>
            </a:lvl9pPr>
          </a:lstStyle>
          <a:p>
            <a:pPr marL="0" indent="0">
              <a:buClr>
                <a:schemeClr val="dk1"/>
              </a:buClr>
              <a:buFont typeface="Arial"/>
              <a:buNone/>
            </a:pPr>
            <a:r>
              <a:rPr lang="en-US" sz="1600" b="1" dirty="0">
                <a:solidFill>
                  <a:srgbClr val="AA3660"/>
                </a:solidFill>
                <a:latin typeface="Segoe UI" panose="020B0502040204020203" pitchFamily="34" charset="0"/>
                <a:cs typeface="Segoe UI" panose="020B0502040204020203" pitchFamily="34" charset="0"/>
              </a:rPr>
              <a:t>Open Web Research</a:t>
            </a:r>
          </a:p>
          <a:p>
            <a:pPr marL="0" indent="0">
              <a:buClr>
                <a:schemeClr val="dk1"/>
              </a:buClr>
              <a:buFont typeface="Arial"/>
              <a:buNone/>
            </a:pPr>
            <a:endParaRPr lang="en-US" sz="300" b="1" dirty="0">
              <a:solidFill>
                <a:schemeClr val="dk1"/>
              </a:solidFill>
            </a:endParaRPr>
          </a:p>
          <a:p>
            <a:pPr marL="0" indent="0">
              <a:buClr>
                <a:schemeClr val="dk1"/>
              </a:buClr>
              <a:buFont typeface="Arial"/>
              <a:buNone/>
            </a:pPr>
            <a:r>
              <a:rPr lang="en-US" dirty="0">
                <a:solidFill>
                  <a:schemeClr val="tx1"/>
                </a:solidFill>
                <a:latin typeface="Segoe UI" panose="020B0502040204020203" pitchFamily="34" charset="0"/>
                <a:cs typeface="Segoe UI" panose="020B0502040204020203" pitchFamily="34" charset="0"/>
              </a:rPr>
              <a:t>To gain additional insight into potential local community behaviors, openly-available content was obtained from the following websites: </a:t>
            </a:r>
          </a:p>
          <a:p>
            <a:pPr marL="0" indent="0">
              <a:buClr>
                <a:schemeClr val="dk1"/>
              </a:buClr>
              <a:buFont typeface="Arial"/>
              <a:buNone/>
            </a:pPr>
            <a:endParaRPr lang="en-US" dirty="0">
              <a:solidFill>
                <a:schemeClr val="tx1"/>
              </a:solidFill>
              <a:latin typeface="Segoe UI" panose="020B0502040204020203" pitchFamily="34" charset="0"/>
              <a:cs typeface="Segoe UI" panose="020B0502040204020203" pitchFamily="34" charset="0"/>
            </a:endParaRPr>
          </a:p>
          <a:p>
            <a:pPr marL="228600" indent="-228600">
              <a:buClr>
                <a:schemeClr val="dk1"/>
              </a:buClr>
              <a:buFont typeface="Arial"/>
              <a:buAutoNum type="arabicPeriod"/>
            </a:pPr>
            <a:r>
              <a:rPr lang="en-US" dirty="0">
                <a:solidFill>
                  <a:schemeClr val="tx1"/>
                </a:solidFill>
                <a:latin typeface="Segoe UI" panose="020B0502040204020203" pitchFamily="34" charset="0"/>
                <a:cs typeface="Segoe UI" panose="020B0502040204020203" pitchFamily="34" charset="0"/>
              </a:rPr>
              <a:t>Google Maps to confirm the presence of major roadways in the counties</a:t>
            </a:r>
          </a:p>
          <a:p>
            <a:pPr marL="228600" indent="-228600">
              <a:buClr>
                <a:schemeClr val="dk1"/>
              </a:buClr>
              <a:buFont typeface="Arial"/>
              <a:buAutoNum type="arabicPeriod"/>
            </a:pPr>
            <a:r>
              <a:rPr lang="en-US" dirty="0">
                <a:solidFill>
                  <a:schemeClr val="tx1"/>
                </a:solidFill>
                <a:latin typeface="Segoe UI" panose="020B0502040204020203" pitchFamily="34" charset="0"/>
                <a:cs typeface="Segoe UI" panose="020B0502040204020203" pitchFamily="34" charset="0"/>
              </a:rPr>
              <a:t>Yelp to get a sense of the peers and competition in the area</a:t>
            </a:r>
          </a:p>
          <a:p>
            <a:pPr marL="228600" indent="-228600">
              <a:buClr>
                <a:schemeClr val="dk1"/>
              </a:buClr>
              <a:buFont typeface="Arial"/>
              <a:buAutoNum type="arabicPeriod"/>
            </a:pPr>
            <a:endParaRPr lang="en-US" dirty="0">
              <a:solidFill>
                <a:schemeClr val="tx1"/>
              </a:solidFill>
              <a:latin typeface="Segoe UI" panose="020B0502040204020203" pitchFamily="34" charset="0"/>
              <a:cs typeface="Segoe UI" panose="020B0502040204020203" pitchFamily="34" charset="0"/>
            </a:endParaRP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4</a:t>
            </a:fld>
            <a:endParaRPr lang="en" b="1" dirty="0">
              <a:solidFill>
                <a:srgbClr val="05C7DB"/>
              </a:solidFill>
              <a:latin typeface="Montserrat SemiBold" panose="00000700000000000000" pitchFamily="2" charset="0"/>
            </a:endParaRPr>
          </a:p>
        </p:txBody>
      </p:sp>
    </p:spTree>
    <p:extLst>
      <p:ext uri="{BB962C8B-B14F-4D97-AF65-F5344CB8AC3E}">
        <p14:creationId xmlns:p14="http://schemas.microsoft.com/office/powerpoint/2010/main" val="160289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96A6696-19E6-4089-836B-6688418B0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438" y="3108812"/>
            <a:ext cx="3370262" cy="3428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Oakland Communities for Consideration</a:t>
            </a: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477626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Oakland County</a:t>
            </a:r>
          </a:p>
          <a:p>
            <a:pPr marL="0" lvl="0" indent="0" algn="l" rtl="0">
              <a:spcBef>
                <a:spcPts val="0"/>
              </a:spcBef>
              <a:spcAft>
                <a:spcPts val="0"/>
              </a:spcAft>
              <a:buClr>
                <a:schemeClr val="dk1"/>
              </a:buClr>
              <a:buSzPts val="1100"/>
              <a:buFont typeface="Arial"/>
              <a:buNone/>
            </a:pPr>
            <a:endParaRPr sz="3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Oakland County is part of the metropolitan Detroit area, located about 27 miles north-west of Detroit. As of the 2021 U.S. Census (U.S Census Bureau, 2021), the population of the county is 1,270,017, making it the </a:t>
            </a:r>
            <a:r>
              <a:rPr lang="en-IN" b="1" dirty="0">
                <a:solidFill>
                  <a:schemeClr val="tx1"/>
                </a:solidFill>
                <a:latin typeface="Segoe UI" panose="020B0502040204020203" pitchFamily="34" charset="0"/>
                <a:cs typeface="Segoe UI" panose="020B0502040204020203" pitchFamily="34" charset="0"/>
              </a:rPr>
              <a:t>second-most populous county </a:t>
            </a:r>
            <a:r>
              <a:rPr lang="en-IN" dirty="0">
                <a:solidFill>
                  <a:schemeClr val="tx1"/>
                </a:solidFill>
                <a:latin typeface="Segoe UI" panose="020B0502040204020203" pitchFamily="34" charset="0"/>
                <a:cs typeface="Segoe UI" panose="020B0502040204020203" pitchFamily="34" charset="0"/>
              </a:rPr>
              <a:t>in Michigan after Wayne County. As many as </a:t>
            </a:r>
            <a:r>
              <a:rPr lang="en-IN" b="1" dirty="0">
                <a:solidFill>
                  <a:schemeClr val="tx1"/>
                </a:solidFill>
                <a:latin typeface="Segoe UI" panose="020B0502040204020203" pitchFamily="34" charset="0"/>
                <a:cs typeface="Segoe UI" panose="020B0502040204020203" pitchFamily="34" charset="0"/>
              </a:rPr>
              <a:t>15 major interstate, numbered, and trunkline highways </a:t>
            </a:r>
            <a:r>
              <a:rPr lang="en-IN" dirty="0">
                <a:solidFill>
                  <a:schemeClr val="tx1"/>
                </a:solidFill>
                <a:latin typeface="Segoe UI" panose="020B0502040204020203" pitchFamily="34" charset="0"/>
                <a:cs typeface="Segoe UI" panose="020B0502040204020203" pitchFamily="34" charset="0"/>
              </a:rPr>
              <a:t>pass through Oakland County, connecting it seamlessly with major cities. Oakland County even houses the </a:t>
            </a:r>
            <a:r>
              <a:rPr lang="en-IN" b="1" dirty="0">
                <a:solidFill>
                  <a:schemeClr val="tx1"/>
                </a:solidFill>
                <a:latin typeface="Segoe UI" panose="020B0502040204020203" pitchFamily="34" charset="0"/>
                <a:cs typeface="Segoe UI" panose="020B0502040204020203" pitchFamily="34" charset="0"/>
              </a:rPr>
              <a:t>Oakland County International Airport </a:t>
            </a:r>
            <a:r>
              <a:rPr lang="en-IN" dirty="0">
                <a:solidFill>
                  <a:schemeClr val="tx1"/>
                </a:solidFill>
                <a:latin typeface="Segoe UI" panose="020B0502040204020203" pitchFamily="34" charset="0"/>
                <a:cs typeface="Segoe UI" panose="020B0502040204020203" pitchFamily="34" charset="0"/>
              </a:rPr>
              <a:t>in Waterford Township. Moreover, Oakland County is located just 34 miles away from the larger Detroit Metropolitan Airport. This underpins Oakland County’s status as a prime location for Chicken Kitchen expansion, ensuring that both residents as well as out-of-towners can benefit from these services.</a:t>
            </a: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Initial Proposed Location: Rochester Hills</a:t>
            </a:r>
          </a:p>
          <a:p>
            <a:pPr marL="0" lvl="0" indent="0" algn="l" rtl="0">
              <a:spcBef>
                <a:spcPts val="0"/>
              </a:spcBef>
              <a:spcAft>
                <a:spcPts val="0"/>
              </a:spcAft>
              <a:buClr>
                <a:schemeClr val="dk1"/>
              </a:buClr>
              <a:buSzPts val="1100"/>
              <a:buFont typeface="Arial"/>
              <a:buNone/>
            </a:pPr>
            <a:endParaRPr lang="en-IN" sz="300" b="1" dirty="0">
              <a:solidFill>
                <a:schemeClr val="dk1"/>
              </a:solidFill>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Rochester Hills bears a close proximity to the city of Detroit, which is just 12 miles south of it. Rochester Hills is home to the </a:t>
            </a:r>
            <a:r>
              <a:rPr lang="en-IN" b="1" dirty="0">
                <a:solidFill>
                  <a:schemeClr val="tx1"/>
                </a:solidFill>
                <a:latin typeface="Segoe UI" panose="020B0502040204020203" pitchFamily="34" charset="0"/>
                <a:cs typeface="Segoe UI" panose="020B0502040204020203" pitchFamily="34" charset="0"/>
              </a:rPr>
              <a:t>Oakland University </a:t>
            </a:r>
            <a:r>
              <a:rPr lang="en-IN" dirty="0">
                <a:solidFill>
                  <a:schemeClr val="tx1"/>
                </a:solidFill>
                <a:latin typeface="Segoe UI" panose="020B0502040204020203" pitchFamily="34" charset="0"/>
                <a:cs typeface="Segoe UI" panose="020B0502040204020203" pitchFamily="34" charset="0"/>
              </a:rPr>
              <a:t>and the </a:t>
            </a:r>
            <a:r>
              <a:rPr lang="en-IN" b="1" dirty="0">
                <a:solidFill>
                  <a:schemeClr val="tx1"/>
                </a:solidFill>
                <a:latin typeface="Segoe UI" panose="020B0502040204020203" pitchFamily="34" charset="0"/>
                <a:cs typeface="Segoe UI" panose="020B0502040204020203" pitchFamily="34" charset="0"/>
              </a:rPr>
              <a:t>Rochester University</a:t>
            </a:r>
            <a:r>
              <a:rPr lang="en-IN" dirty="0">
                <a:solidFill>
                  <a:schemeClr val="tx1"/>
                </a:solidFill>
                <a:latin typeface="Segoe UI" panose="020B0502040204020203" pitchFamily="34" charset="0"/>
                <a:cs typeface="Segoe UI" panose="020B0502040204020203" pitchFamily="34" charset="0"/>
              </a:rPr>
              <a:t>, making it a booming college city seeing a large and steady influx of young people all year-round. </a:t>
            </a:r>
          </a:p>
        </p:txBody>
      </p:sp>
      <p:sp>
        <p:nvSpPr>
          <p:cNvPr id="9" name="Google Shape;46;p7">
            <a:extLst>
              <a:ext uri="{FF2B5EF4-FFF2-40B4-BE49-F238E27FC236}">
                <a16:creationId xmlns:a16="http://schemas.microsoft.com/office/drawing/2014/main" id="{8CE558AD-1FAD-4188-AE4C-67F35AA58858}"/>
              </a:ext>
            </a:extLst>
          </p:cNvPr>
          <p:cNvSpPr txBox="1">
            <a:spLocks/>
          </p:cNvSpPr>
          <p:nvPr/>
        </p:nvSpPr>
        <p:spPr>
          <a:xfrm>
            <a:off x="5466080" y="1608933"/>
            <a:ext cx="6075680" cy="1820067"/>
          </a:xfrm>
          <a:prstGeom prst="rect">
            <a:avLst/>
          </a:prstGeom>
          <a:noFill/>
          <a:ln>
            <a:noFill/>
          </a:ln>
        </p:spPr>
        <p:txBody>
          <a:bodyPr spcFirstLastPara="1" wrap="square" lIns="121875" tIns="121875" rIns="121875" bIns="12187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1pPr>
            <a:lvl2pPr marL="914400" marR="0" lvl="1"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2pPr>
            <a:lvl3pPr marL="1371600" marR="0" lvl="2"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3pPr>
            <a:lvl4pPr marL="1828800" marR="0" lvl="3"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6pPr>
            <a:lvl7pPr marL="3200400" marR="0" lvl="6"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7pPr>
            <a:lvl8pPr marL="3657600" marR="0" lvl="7"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8pPr>
            <a:lvl9pPr marL="4114800" marR="0" lvl="8" indent="-298450" algn="l" rtl="0">
              <a:lnSpc>
                <a:spcPct val="115000"/>
              </a:lnSpc>
              <a:spcBef>
                <a:spcPts val="2100"/>
              </a:spcBef>
              <a:spcAft>
                <a:spcPts val="2100"/>
              </a:spcAft>
              <a:buClr>
                <a:schemeClr val="dk2"/>
              </a:buClr>
              <a:buSzPts val="1100"/>
              <a:buFont typeface="Arial"/>
              <a:buChar char="■"/>
              <a:defRPr sz="1100" b="0" i="0" u="none" strike="noStrike" cap="none">
                <a:solidFill>
                  <a:schemeClr val="dk2"/>
                </a:solidFill>
                <a:latin typeface="Arial"/>
                <a:ea typeface="Arial"/>
                <a:cs typeface="Arial"/>
                <a:sym typeface="Arial"/>
              </a:defRPr>
            </a:lvl9pPr>
          </a:lstStyle>
          <a:p>
            <a:pPr marL="0" indent="0">
              <a:buClr>
                <a:schemeClr val="dk1"/>
              </a:buClr>
              <a:buFont typeface="Arial"/>
              <a:buNone/>
            </a:pPr>
            <a:r>
              <a:rPr lang="en-US" sz="1600" b="1" dirty="0">
                <a:solidFill>
                  <a:srgbClr val="AA3660"/>
                </a:solidFill>
                <a:latin typeface="Segoe UI" panose="020B0502040204020203" pitchFamily="34" charset="0"/>
                <a:cs typeface="Segoe UI" panose="020B0502040204020203" pitchFamily="34" charset="0"/>
              </a:rPr>
              <a:t>Future Expansion: Pontiac</a:t>
            </a:r>
          </a:p>
          <a:p>
            <a:pPr marL="0" indent="0">
              <a:buClr>
                <a:schemeClr val="dk1"/>
              </a:buClr>
              <a:buFont typeface="Arial"/>
              <a:buNone/>
            </a:pPr>
            <a:endParaRPr lang="en-US" sz="300" b="1" dirty="0">
              <a:solidFill>
                <a:srgbClr val="AA3660"/>
              </a:solidFill>
              <a:latin typeface="Segoe UI" panose="020B0502040204020203" pitchFamily="34" charset="0"/>
              <a:cs typeface="Segoe UI" panose="020B0502040204020203" pitchFamily="34" charset="0"/>
            </a:endParaRPr>
          </a:p>
          <a:p>
            <a:pPr marL="0" indent="0">
              <a:buClr>
                <a:schemeClr val="dk1"/>
              </a:buClr>
              <a:buFont typeface="Arial"/>
              <a:buNone/>
            </a:pPr>
            <a:r>
              <a:rPr lang="en-US" dirty="0">
                <a:solidFill>
                  <a:schemeClr val="tx1"/>
                </a:solidFill>
                <a:latin typeface="Segoe UI" panose="020B0502040204020203" pitchFamily="34" charset="0"/>
                <a:cs typeface="Segoe UI" panose="020B0502040204020203" pitchFamily="34" charset="0"/>
              </a:rPr>
              <a:t>Pontiac is the county seat of Oakland County. The city is well-known as an </a:t>
            </a:r>
            <a:r>
              <a:rPr lang="en-US" b="1" dirty="0">
                <a:solidFill>
                  <a:schemeClr val="tx1"/>
                </a:solidFill>
                <a:latin typeface="Segoe UI" panose="020B0502040204020203" pitchFamily="34" charset="0"/>
                <a:cs typeface="Segoe UI" panose="020B0502040204020203" pitchFamily="34" charset="0"/>
              </a:rPr>
              <a:t>automobile hub</a:t>
            </a:r>
            <a:r>
              <a:rPr lang="en-US" dirty="0">
                <a:solidFill>
                  <a:schemeClr val="tx1"/>
                </a:solidFill>
                <a:latin typeface="Segoe UI" panose="020B0502040204020203" pitchFamily="34" charset="0"/>
                <a:cs typeface="Segoe UI" panose="020B0502040204020203" pitchFamily="34" charset="0"/>
              </a:rPr>
              <a:t>, having housed several General Motors automobile manufacturing plants which greatly contributed to its wealth and economy. Pontiac has several major thoroughfares passing through it, as well as a thriving rail service and close proximity to airports, making it an ideal location for future expansion of Chicken Kitchen within Oakland County.</a:t>
            </a: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5</a:t>
            </a:fld>
            <a:endParaRPr lang="en" b="1" dirty="0">
              <a:solidFill>
                <a:srgbClr val="05C7DB"/>
              </a:solidFill>
              <a:latin typeface="Montserrat SemiBold" panose="00000700000000000000" pitchFamily="2" charset="0"/>
            </a:endParaRPr>
          </a:p>
        </p:txBody>
      </p:sp>
      <p:sp>
        <p:nvSpPr>
          <p:cNvPr id="2" name="Callout: Line 1">
            <a:extLst>
              <a:ext uri="{FF2B5EF4-FFF2-40B4-BE49-F238E27FC236}">
                <a16:creationId xmlns:a16="http://schemas.microsoft.com/office/drawing/2014/main" id="{C4163857-7F3C-4D6B-AA06-91B316A55B57}"/>
              </a:ext>
            </a:extLst>
          </p:cNvPr>
          <p:cNvSpPr/>
          <p:nvPr/>
        </p:nvSpPr>
        <p:spPr>
          <a:xfrm>
            <a:off x="8859621" y="5186517"/>
            <a:ext cx="1290220" cy="335280"/>
          </a:xfrm>
          <a:prstGeom prst="borderCallout1">
            <a:avLst>
              <a:gd name="adj1" fmla="val 24811"/>
              <a:gd name="adj2" fmla="val 56885"/>
              <a:gd name="adj3" fmla="val -99621"/>
              <a:gd name="adj4" fmla="val 61974"/>
            </a:avLst>
          </a:prstGeom>
          <a:solidFill>
            <a:srgbClr val="05C7DB"/>
          </a:solidFill>
          <a:ln>
            <a:solidFill>
              <a:srgbClr val="05C7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boto Condensed" panose="02000000000000000000" pitchFamily="2" charset="0"/>
                <a:ea typeface="Roboto Condensed" panose="02000000000000000000" pitchFamily="2" charset="0"/>
              </a:rPr>
              <a:t>Initial Location</a:t>
            </a:r>
          </a:p>
        </p:txBody>
      </p:sp>
      <p:sp>
        <p:nvSpPr>
          <p:cNvPr id="8" name="Callout: Line 7">
            <a:extLst>
              <a:ext uri="{FF2B5EF4-FFF2-40B4-BE49-F238E27FC236}">
                <a16:creationId xmlns:a16="http://schemas.microsoft.com/office/drawing/2014/main" id="{6AB12D37-16AD-4A18-910C-BBD4BF69424B}"/>
              </a:ext>
            </a:extLst>
          </p:cNvPr>
          <p:cNvSpPr/>
          <p:nvPr/>
        </p:nvSpPr>
        <p:spPr>
          <a:xfrm>
            <a:off x="8095046" y="4096871"/>
            <a:ext cx="1402080" cy="335280"/>
          </a:xfrm>
          <a:prstGeom prst="borderCallout1">
            <a:avLst>
              <a:gd name="adj1" fmla="val 70265"/>
              <a:gd name="adj2" fmla="val 67754"/>
              <a:gd name="adj3" fmla="val 182197"/>
              <a:gd name="adj4" fmla="val 71086"/>
            </a:avLst>
          </a:prstGeom>
          <a:solidFill>
            <a:srgbClr val="05C7DB"/>
          </a:solidFill>
          <a:ln>
            <a:solidFill>
              <a:srgbClr val="05C7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boto Condensed" panose="02000000000000000000" pitchFamily="2" charset="0"/>
                <a:ea typeface="Roboto Condensed" panose="02000000000000000000" pitchFamily="2" charset="0"/>
              </a:rPr>
              <a:t>Future Expansion</a:t>
            </a:r>
          </a:p>
        </p:txBody>
      </p:sp>
      <p:sp>
        <p:nvSpPr>
          <p:cNvPr id="3" name="TextBox 2">
            <a:extLst>
              <a:ext uri="{FF2B5EF4-FFF2-40B4-BE49-F238E27FC236}">
                <a16:creationId xmlns:a16="http://schemas.microsoft.com/office/drawing/2014/main" id="{C964F4C5-2211-4362-9CF5-24C70567AD22}"/>
              </a:ext>
            </a:extLst>
          </p:cNvPr>
          <p:cNvSpPr txBox="1"/>
          <p:nvPr/>
        </p:nvSpPr>
        <p:spPr>
          <a:xfrm>
            <a:off x="444033" y="5864597"/>
            <a:ext cx="5022047" cy="577081"/>
          </a:xfrm>
          <a:prstGeom prst="rect">
            <a:avLst/>
          </a:prstGeom>
          <a:noFill/>
        </p:spPr>
        <p:txBody>
          <a:bodyPr wrap="square" rtlCol="0">
            <a:spAutoFit/>
          </a:bodyPr>
          <a:lstStyle/>
          <a:p>
            <a:r>
              <a:rPr lang="en-IN" sz="1050" dirty="0">
                <a:latin typeface="Roboto Condensed" panose="02000000000000000000" pitchFamily="2" charset="0"/>
                <a:ea typeface="Roboto Condensed" panose="02000000000000000000" pitchFamily="2" charset="0"/>
              </a:rPr>
              <a:t>Map of Oakland County Municipalities showing Initial Location (proposed) and Future Expansion of Chicken Kitchen within Oakland County</a:t>
            </a:r>
          </a:p>
          <a:p>
            <a:r>
              <a:rPr lang="en-IN" sz="1050" i="1" dirty="0">
                <a:latin typeface="Roboto Condensed" panose="02000000000000000000" pitchFamily="2" charset="0"/>
                <a:ea typeface="Roboto Condensed" panose="02000000000000000000" pitchFamily="2" charset="0"/>
              </a:rPr>
              <a:t>Image Source: Oakland County, Michigan (OakGov.org)</a:t>
            </a:r>
          </a:p>
        </p:txBody>
      </p:sp>
    </p:spTree>
    <p:extLst>
      <p:ext uri="{BB962C8B-B14F-4D97-AF65-F5344CB8AC3E}">
        <p14:creationId xmlns:p14="http://schemas.microsoft.com/office/powerpoint/2010/main" val="329019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Demographics</a:t>
            </a: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538586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AA3660"/>
                </a:solidFill>
                <a:latin typeface="Segoe UI" panose="020B0502040204020203" pitchFamily="34" charset="0"/>
                <a:cs typeface="Segoe UI" panose="020B0502040204020203" pitchFamily="34" charset="0"/>
              </a:rPr>
              <a:t>Population</a:t>
            </a:r>
          </a:p>
          <a:p>
            <a:pPr marL="0" lvl="0" indent="0" algn="l" rtl="0">
              <a:spcBef>
                <a:spcPts val="0"/>
              </a:spcBef>
              <a:spcAft>
                <a:spcPts val="0"/>
              </a:spcAft>
              <a:buClr>
                <a:schemeClr val="dk1"/>
              </a:buClr>
              <a:buSzPts val="1100"/>
              <a:buFont typeface="Arial"/>
              <a:buNone/>
            </a:pPr>
            <a:endParaRPr sz="300"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The significant </a:t>
            </a:r>
            <a:r>
              <a:rPr lang="en-IN" b="1" dirty="0">
                <a:solidFill>
                  <a:schemeClr val="tx1"/>
                </a:solidFill>
                <a:latin typeface="Segoe UI" panose="020B0502040204020203" pitchFamily="34" charset="0"/>
                <a:cs typeface="Segoe UI" panose="020B0502040204020203" pitchFamily="34" charset="0"/>
              </a:rPr>
              <a:t>1.27 million </a:t>
            </a:r>
            <a:r>
              <a:rPr lang="en-IN" dirty="0">
                <a:solidFill>
                  <a:schemeClr val="tx1"/>
                </a:solidFill>
                <a:latin typeface="Segoe UI" panose="020B0502040204020203" pitchFamily="34" charset="0"/>
                <a:cs typeface="Segoe UI" panose="020B0502040204020203" pitchFamily="34" charset="0"/>
              </a:rPr>
              <a:t>population of Oakland County (U.S. Census Bureau, 2021) definitely bodes well for the advent of Chicken Kitchen, which is poised to keep up with the increasing demand for high-quality, freshly-prepared, healthy, and quick meal options. In a world of multitudes, Chicken Kitchen has achieved great success in accommodating varied dietary preferences and tailoring product portfolios to suit diverse tastes and preferences, which makes its expansion into Oakland County a welcome prospect.</a:t>
            </a:r>
            <a:endParaRPr lang="en-IN" sz="1100"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b="1" dirty="0">
              <a:solidFill>
                <a:srgbClr val="AA3660"/>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sz="1600" b="1" dirty="0">
                <a:solidFill>
                  <a:srgbClr val="AA3660"/>
                </a:solidFill>
                <a:latin typeface="Segoe UI" panose="020B0502040204020203" pitchFamily="34" charset="0"/>
                <a:cs typeface="Segoe UI" panose="020B0502040204020203" pitchFamily="34" charset="0"/>
              </a:rPr>
              <a:t>Income</a:t>
            </a:r>
          </a:p>
          <a:p>
            <a:pPr marL="0" lvl="0" indent="0" algn="l" rtl="0">
              <a:spcBef>
                <a:spcPts val="0"/>
              </a:spcBef>
              <a:spcAft>
                <a:spcPts val="0"/>
              </a:spcAft>
              <a:buClr>
                <a:schemeClr val="dk1"/>
              </a:buClr>
              <a:buSzPts val="1100"/>
              <a:buFont typeface="Arial"/>
              <a:buNone/>
            </a:pPr>
            <a:endParaRPr lang="en-IN" sz="300" b="1" dirty="0">
              <a:solidFill>
                <a:schemeClr val="dk1"/>
              </a:solidFill>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According to CensusReporter.org, Oakland County has a per capita income of $46,075, which is 1.3 times the amount in the U.S. ($35,384); a median household income of $81,587, which is 25% higher than the amount in the U.S. ($64,994); and a median value of owner-occupied housing units of $252,800, which is 10% higher than the amount in the U.S. ($229,800). Gale Business </a:t>
            </a:r>
            <a:r>
              <a:rPr lang="en-IN" dirty="0" err="1">
                <a:solidFill>
                  <a:schemeClr val="tx1"/>
                </a:solidFill>
                <a:latin typeface="Segoe UI" panose="020B0502040204020203" pitchFamily="34" charset="0"/>
                <a:cs typeface="Segoe UI" panose="020B0502040204020203" pitchFamily="34" charset="0"/>
              </a:rPr>
              <a:t>DemographicsNow</a:t>
            </a:r>
            <a:r>
              <a:rPr lang="en-IN" dirty="0">
                <a:solidFill>
                  <a:schemeClr val="tx1"/>
                </a:solidFill>
                <a:latin typeface="Segoe UI" panose="020B0502040204020203" pitchFamily="34" charset="0"/>
                <a:cs typeface="Segoe UI" panose="020B0502040204020203" pitchFamily="34" charset="0"/>
              </a:rPr>
              <a:t> predicts a further 16.3% growth in median household income and 14.1% growth in per capita income of Oakland County Residents by 2026. The relatively </a:t>
            </a:r>
            <a:r>
              <a:rPr lang="en-IN" b="1" dirty="0">
                <a:solidFill>
                  <a:schemeClr val="tx1"/>
                </a:solidFill>
                <a:latin typeface="Segoe UI" panose="020B0502040204020203" pitchFamily="34" charset="0"/>
                <a:cs typeface="Segoe UI" panose="020B0502040204020203" pitchFamily="34" charset="0"/>
              </a:rPr>
              <a:t>high income </a:t>
            </a:r>
            <a:r>
              <a:rPr lang="en-IN" dirty="0">
                <a:solidFill>
                  <a:schemeClr val="tx1"/>
                </a:solidFill>
                <a:latin typeface="Segoe UI" panose="020B0502040204020203" pitchFamily="34" charset="0"/>
                <a:cs typeface="Segoe UI" panose="020B0502040204020203" pitchFamily="34" charset="0"/>
              </a:rPr>
              <a:t>and </a:t>
            </a:r>
            <a:r>
              <a:rPr lang="en-IN" b="1" dirty="0">
                <a:solidFill>
                  <a:schemeClr val="tx1"/>
                </a:solidFill>
                <a:latin typeface="Segoe UI" panose="020B0502040204020203" pitchFamily="34" charset="0"/>
                <a:cs typeface="Segoe UI" panose="020B0502040204020203" pitchFamily="34" charset="0"/>
              </a:rPr>
              <a:t>high prices of housing units </a:t>
            </a:r>
            <a:r>
              <a:rPr lang="en-IN" dirty="0">
                <a:solidFill>
                  <a:schemeClr val="tx1"/>
                </a:solidFill>
                <a:latin typeface="Segoe UI" panose="020B0502040204020203" pitchFamily="34" charset="0"/>
                <a:cs typeface="Segoe UI" panose="020B0502040204020203" pitchFamily="34" charset="0"/>
              </a:rPr>
              <a:t>in Oakland County compared to the U.S. as a whole point to a fairly </a:t>
            </a:r>
            <a:r>
              <a:rPr lang="en-IN" b="1" dirty="0">
                <a:solidFill>
                  <a:schemeClr val="tx1"/>
                </a:solidFill>
                <a:latin typeface="Segoe UI" panose="020B0502040204020203" pitchFamily="34" charset="0"/>
                <a:cs typeface="Segoe UI" panose="020B0502040204020203" pitchFamily="34" charset="0"/>
              </a:rPr>
              <a:t>affluent and economically-stable </a:t>
            </a:r>
            <a:r>
              <a:rPr lang="en-IN" dirty="0">
                <a:solidFill>
                  <a:schemeClr val="tx1"/>
                </a:solidFill>
                <a:latin typeface="Segoe UI" panose="020B0502040204020203" pitchFamily="34" charset="0"/>
                <a:cs typeface="Segoe UI" panose="020B0502040204020203" pitchFamily="34" charset="0"/>
              </a:rPr>
              <a:t>consumer base, which fits with Chicken Kitchen’s target demographics.</a:t>
            </a: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6</a:t>
            </a:fld>
            <a:endParaRPr lang="en" b="1" dirty="0">
              <a:solidFill>
                <a:srgbClr val="05C7DB"/>
              </a:solidFill>
              <a:latin typeface="Montserrat SemiBold" panose="00000700000000000000" pitchFamily="2" charset="0"/>
            </a:endParaRPr>
          </a:p>
        </p:txBody>
      </p:sp>
      <p:graphicFrame>
        <p:nvGraphicFramePr>
          <p:cNvPr id="4" name="Chart 3">
            <a:extLst>
              <a:ext uri="{FF2B5EF4-FFF2-40B4-BE49-F238E27FC236}">
                <a16:creationId xmlns:a16="http://schemas.microsoft.com/office/drawing/2014/main" id="{F338E67B-739D-496D-8995-5C17BC69F12F}"/>
              </a:ext>
            </a:extLst>
          </p:cNvPr>
          <p:cNvGraphicFramePr/>
          <p:nvPr>
            <p:extLst>
              <p:ext uri="{D42A27DB-BD31-4B8C-83A1-F6EECF244321}">
                <p14:modId xmlns:p14="http://schemas.microsoft.com/office/powerpoint/2010/main" val="1825129608"/>
              </p:ext>
            </p:extLst>
          </p:nvPr>
        </p:nvGraphicFramePr>
        <p:xfrm>
          <a:off x="6186911" y="1765492"/>
          <a:ext cx="5283729" cy="409418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25F0490-F1C6-450F-A866-FF3D02E0F9AB}"/>
              </a:ext>
            </a:extLst>
          </p:cNvPr>
          <p:cNvSpPr txBox="1"/>
          <p:nvPr/>
        </p:nvSpPr>
        <p:spPr>
          <a:xfrm rot="16200000">
            <a:off x="5458346" y="3539420"/>
            <a:ext cx="1180131" cy="276999"/>
          </a:xfrm>
          <a:prstGeom prst="rect">
            <a:avLst/>
          </a:prstGeom>
          <a:noFill/>
        </p:spPr>
        <p:txBody>
          <a:bodyPr wrap="none" rtlCol="0">
            <a:spAutoFit/>
          </a:bodyPr>
          <a:lstStyle/>
          <a:p>
            <a:r>
              <a:rPr lang="en-IN" sz="1200" dirty="0">
                <a:latin typeface="Roboto Condensed" panose="02000000000000000000" pitchFamily="2" charset="0"/>
                <a:ea typeface="Roboto Condensed" panose="02000000000000000000" pitchFamily="2" charset="0"/>
              </a:rPr>
              <a:t>Value (in U.S.D.)</a:t>
            </a:r>
          </a:p>
        </p:txBody>
      </p:sp>
      <p:sp>
        <p:nvSpPr>
          <p:cNvPr id="11" name="TextBox 10">
            <a:extLst>
              <a:ext uri="{FF2B5EF4-FFF2-40B4-BE49-F238E27FC236}">
                <a16:creationId xmlns:a16="http://schemas.microsoft.com/office/drawing/2014/main" id="{DB8E320A-15B0-4B9B-886C-DA81777D927A}"/>
              </a:ext>
            </a:extLst>
          </p:cNvPr>
          <p:cNvSpPr txBox="1"/>
          <p:nvPr/>
        </p:nvSpPr>
        <p:spPr>
          <a:xfrm>
            <a:off x="7923381" y="5885428"/>
            <a:ext cx="2053739" cy="261610"/>
          </a:xfrm>
          <a:prstGeom prst="rect">
            <a:avLst/>
          </a:prstGeom>
          <a:noFill/>
        </p:spPr>
        <p:txBody>
          <a:bodyPr wrap="square">
            <a:spAutoFit/>
          </a:bodyPr>
          <a:lstStyle/>
          <a:p>
            <a:r>
              <a:rPr lang="en-IN" sz="1050" i="1" dirty="0">
                <a:latin typeface="Roboto Condensed" panose="02000000000000000000" pitchFamily="2" charset="0"/>
                <a:ea typeface="Roboto Condensed" panose="02000000000000000000" pitchFamily="2" charset="0"/>
              </a:rPr>
              <a:t>Data Source: CensusReporter.org</a:t>
            </a:r>
          </a:p>
        </p:txBody>
      </p:sp>
    </p:spTree>
    <p:extLst>
      <p:ext uri="{BB962C8B-B14F-4D97-AF65-F5344CB8AC3E}">
        <p14:creationId xmlns:p14="http://schemas.microsoft.com/office/powerpoint/2010/main" val="404397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kumimoji="0" lang="en-IN" sz="3700" b="1" i="0" u="none" strike="noStrike" kern="0" cap="none" spc="0" normalizeH="0" baseline="0" noProof="0" dirty="0">
                <a:ln>
                  <a:noFill/>
                </a:ln>
                <a:solidFill>
                  <a:srgbClr val="AA3660"/>
                </a:solidFill>
                <a:effectLst/>
                <a:uLnTx/>
                <a:uFillTx/>
                <a:latin typeface="Segoe UI" panose="020B0502040204020203" pitchFamily="34" charset="0"/>
                <a:ea typeface="Roboto Condensed"/>
                <a:cs typeface="Segoe UI" panose="020B0502040204020203" pitchFamily="34" charset="0"/>
                <a:sym typeface="Roboto Condensed"/>
              </a:rPr>
              <a:t>Personas</a:t>
            </a:r>
            <a:br>
              <a:rPr kumimoji="0" lang="en-IN" sz="3700" b="1" i="0" u="none" strike="noStrike" kern="0" cap="none" spc="0" normalizeH="0" baseline="0" noProof="0" dirty="0">
                <a:ln>
                  <a:noFill/>
                </a:ln>
                <a:solidFill>
                  <a:srgbClr val="AA3660"/>
                </a:solidFill>
                <a:effectLst/>
                <a:uLnTx/>
                <a:uFillTx/>
                <a:latin typeface="Segoe UI" panose="020B0502040204020203" pitchFamily="34" charset="0"/>
                <a:ea typeface="Roboto Condensed"/>
                <a:cs typeface="Segoe UI" panose="020B0502040204020203" pitchFamily="34" charset="0"/>
                <a:sym typeface="Roboto Condensed"/>
              </a:rPr>
            </a:br>
            <a:r>
              <a:rPr kumimoji="0" lang="en" sz="2800" b="1" i="0" u="none" strike="noStrike" kern="0" cap="none" spc="0" normalizeH="0" baseline="0" noProof="0" dirty="0">
                <a:ln>
                  <a:noFill/>
                </a:ln>
                <a:solidFill>
                  <a:srgbClr val="000000"/>
                </a:solidFill>
                <a:effectLst/>
                <a:uLnTx/>
                <a:uFillTx/>
                <a:latin typeface="Segoe UI" panose="020B0502040204020203" pitchFamily="34" charset="0"/>
                <a:ea typeface="Roboto Condensed"/>
                <a:cs typeface="Segoe UI" panose="020B0502040204020203" pitchFamily="34" charset="0"/>
                <a:sym typeface="Roboto Condensed"/>
              </a:rPr>
              <a:t>The Right Customers for Chicken Kitchen</a:t>
            </a:r>
            <a:endParaRPr lang="en-IN" dirty="0">
              <a:solidFill>
                <a:srgbClr val="AA3660"/>
              </a:solidFill>
              <a:latin typeface="Segoe UI" panose="020B0502040204020203" pitchFamily="34" charset="0"/>
              <a:cs typeface="Segoe UI" panose="020B0502040204020203" pitchFamily="34" charset="0"/>
            </a:endParaRP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11238024" cy="666907"/>
          </a:xfrm>
          <a:prstGeom prst="rect">
            <a:avLst/>
          </a:prstGeom>
        </p:spPr>
        <p:txBody>
          <a:bodyPr spcFirstLastPara="1" wrap="square" lIns="121875" tIns="121875" rIns="121875" bIns="12187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Personas are tools to create </a:t>
            </a:r>
            <a:r>
              <a:rPr kumimoji="0" lang="en-US"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behavioral</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profiles of potential customers. They are useful </a:t>
            </a:r>
            <a:r>
              <a:rPr lang="en-IN" dirty="0">
                <a:solidFill>
                  <a:srgbClr val="000000"/>
                </a:solidFill>
                <a:latin typeface="Segoe UI" panose="020B0502040204020203" pitchFamily="34" charset="0"/>
                <a:cs typeface="Segoe UI" panose="020B0502040204020203" pitchFamily="34" charset="0"/>
              </a:rPr>
              <a:t>in </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characterizing a target demographic by getting an impression of the typical </a:t>
            </a:r>
            <a:r>
              <a:rPr kumimoji="0" lang="en-US"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behaviors</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they exhibit, their habits, their preferences, and their values. The top 5 personas described below were created by Mosaic Experian, based on the demographic makeup of Oakland County. Chicken Kitchen typically does well in communities where residents are </a:t>
            </a:r>
            <a:r>
              <a:rPr kumimoji="0" lang="en-IN" sz="1100"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well off</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have </a:t>
            </a:r>
            <a:r>
              <a:rPr kumimoji="0" lang="en-IN" sz="1100"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busy and active lifestyles </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while being </a:t>
            </a:r>
            <a:r>
              <a:rPr kumimoji="0" lang="en-IN" sz="1100"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health-conscious</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and have </a:t>
            </a:r>
            <a:r>
              <a:rPr kumimoji="0" lang="en-IN" sz="1100"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conservative</a:t>
            </a:r>
            <a:r>
              <a:rPr kumimoji="0" lang="en-IN" sz="11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leanings.</a:t>
            </a:r>
            <a:endParaRPr kumimoji="0" lang="en" sz="1600" b="1" i="0" u="none" strike="noStrike" kern="0" cap="none" spc="0" normalizeH="0" baseline="0" noProof="0" dirty="0">
              <a:ln>
                <a:noFill/>
              </a:ln>
              <a:solidFill>
                <a:srgbClr val="AA3660"/>
              </a:solidFill>
              <a:effectLst/>
              <a:uLnTx/>
              <a:uFillTx/>
              <a:latin typeface="Segoe UI" panose="020B0502040204020203" pitchFamily="34" charset="0"/>
              <a:cs typeface="Segoe UI" panose="020B0502040204020203" pitchFamily="34" charset="0"/>
              <a:sym typeface="Arial"/>
            </a:endParaRPr>
          </a:p>
          <a:p>
            <a:pPr marL="0" lvl="0" indent="0" algn="l" rtl="0">
              <a:spcBef>
                <a:spcPts val="0"/>
              </a:spcBef>
              <a:spcAft>
                <a:spcPts val="0"/>
              </a:spcAft>
              <a:buClr>
                <a:schemeClr val="dk1"/>
              </a:buClr>
              <a:buSzPts val="1100"/>
              <a:buFont typeface="Arial"/>
              <a:buNone/>
            </a:pPr>
            <a:endParaRPr lang="en" b="1" dirty="0">
              <a:solidFill>
                <a:srgbClr val="AA3660"/>
              </a:solidFill>
              <a:latin typeface="Segoe UI" panose="020B0502040204020203" pitchFamily="34" charset="0"/>
              <a:cs typeface="Segoe UI" panose="020B0502040204020203" pitchFamily="34" charset="0"/>
            </a:endParaRP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7</a:t>
            </a:fld>
            <a:endParaRPr lang="en" b="1" dirty="0">
              <a:solidFill>
                <a:srgbClr val="05C7DB"/>
              </a:solidFill>
              <a:latin typeface="Montserrat SemiBold" panose="00000700000000000000" pitchFamily="2" charset="0"/>
            </a:endParaRPr>
          </a:p>
        </p:txBody>
      </p:sp>
      <p:sp>
        <p:nvSpPr>
          <p:cNvPr id="9" name="Google Shape;46;p7">
            <a:extLst>
              <a:ext uri="{FF2B5EF4-FFF2-40B4-BE49-F238E27FC236}">
                <a16:creationId xmlns:a16="http://schemas.microsoft.com/office/drawing/2014/main" id="{6A1D27FD-C832-4287-84F1-4655FBB2BC59}"/>
              </a:ext>
            </a:extLst>
          </p:cNvPr>
          <p:cNvSpPr txBox="1">
            <a:spLocks/>
          </p:cNvSpPr>
          <p:nvPr/>
        </p:nvSpPr>
        <p:spPr>
          <a:xfrm>
            <a:off x="415496" y="2554202"/>
            <a:ext cx="5385864" cy="4011234"/>
          </a:xfrm>
          <a:prstGeom prst="rect">
            <a:avLst/>
          </a:prstGeom>
          <a:noFill/>
          <a:ln>
            <a:noFill/>
          </a:ln>
        </p:spPr>
        <p:txBody>
          <a:bodyPr spcFirstLastPara="1" wrap="square" lIns="121875" tIns="121875" rIns="121875" bIns="12187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1pPr>
            <a:lvl2pPr marL="914400" marR="0" lvl="1"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2pPr>
            <a:lvl3pPr marL="1371600" marR="0" lvl="2"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3pPr>
            <a:lvl4pPr marL="1828800" marR="0" lvl="3"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6pPr>
            <a:lvl7pPr marL="3200400" marR="0" lvl="6"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7pPr>
            <a:lvl8pPr marL="3657600" marR="0" lvl="7" indent="-298450" algn="l" rtl="0">
              <a:lnSpc>
                <a:spcPct val="115000"/>
              </a:lnSpc>
              <a:spcBef>
                <a:spcPts val="21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8pPr>
            <a:lvl9pPr marL="4114800" marR="0" lvl="8" indent="-298450" algn="l" rtl="0">
              <a:lnSpc>
                <a:spcPct val="115000"/>
              </a:lnSpc>
              <a:spcBef>
                <a:spcPts val="2100"/>
              </a:spcBef>
              <a:spcAft>
                <a:spcPts val="2100"/>
              </a:spcAft>
              <a:buClr>
                <a:schemeClr val="dk2"/>
              </a:buClr>
              <a:buSzPts val="1100"/>
              <a:buFont typeface="Arial"/>
              <a:buChar char="■"/>
              <a:defRPr sz="1100" b="0" i="0" u="none" strike="noStrike" cap="none">
                <a:solidFill>
                  <a:schemeClr val="dk2"/>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AA3660"/>
                </a:solidFill>
                <a:effectLst/>
                <a:uLnTx/>
                <a:uFillTx/>
                <a:latin typeface="Segoe UI" panose="020B0502040204020203" pitchFamily="34" charset="0"/>
                <a:cs typeface="Segoe UI" panose="020B0502040204020203" pitchFamily="34" charset="0"/>
                <a:sym typeface="Arial"/>
              </a:rPr>
              <a:t>Booming with Confidence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 b="1" i="0" u="none" strike="noStrike" kern="0" cap="none" spc="0" normalizeH="0" baseline="0" noProof="0" dirty="0">
              <a:ln>
                <a:noFill/>
              </a:ln>
              <a:solidFill>
                <a:srgbClr val="AA3660"/>
              </a:solidFill>
              <a:effectLst/>
              <a:uLnTx/>
              <a:uFillTx/>
              <a:latin typeface="Segoe UI" panose="020B0502040204020203" pitchFamily="34" charset="0"/>
              <a:cs typeface="Segoe UI" panose="020B05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Prosperous, established couples in their peak earning years living in suburban homes with sophisticated and conservative tastes.</a:t>
            </a:r>
          </a:p>
          <a:p>
            <a:pPr marL="0" indent="0">
              <a:buClr>
                <a:schemeClr val="dk1"/>
              </a:buClr>
              <a:buFont typeface="Arial"/>
              <a:buNone/>
            </a:pPr>
            <a:endParaRPr lang="en-US" dirty="0">
              <a:solidFill>
                <a:schemeClr val="tx1"/>
              </a:solidFill>
              <a:latin typeface="Segoe UI" panose="020B0502040204020203" pitchFamily="34" charset="0"/>
              <a:cs typeface="Segoe UI" panose="020B0502040204020203" pitchFamily="34" charset="0"/>
            </a:endParaRPr>
          </a:p>
          <a:p>
            <a:pPr marL="0" indent="0">
              <a:buClr>
                <a:schemeClr val="dk1"/>
              </a:buClr>
              <a:buFont typeface="Arial"/>
              <a:buNone/>
            </a:pPr>
            <a:r>
              <a:rPr lang="en-US" sz="1400" b="1" dirty="0">
                <a:solidFill>
                  <a:srgbClr val="AA3660"/>
                </a:solidFill>
                <a:latin typeface="Segoe UI" panose="020B0502040204020203" pitchFamily="34" charset="0"/>
                <a:cs typeface="Segoe UI" panose="020B0502040204020203" pitchFamily="34" charset="0"/>
              </a:rPr>
              <a:t>Power Elite</a:t>
            </a:r>
            <a:endParaRPr lang="en-US" sz="100" b="1" dirty="0">
              <a:solidFill>
                <a:srgbClr val="AA3660"/>
              </a:solidFill>
              <a:latin typeface="Segoe UI" panose="020B0502040204020203" pitchFamily="34" charset="0"/>
              <a:cs typeface="Segoe UI" panose="020B0502040204020203" pitchFamily="34" charset="0"/>
            </a:endParaRPr>
          </a:p>
          <a:p>
            <a:pPr marL="0" indent="0">
              <a:buClr>
                <a:schemeClr val="dk1"/>
              </a:buClr>
              <a:buFont typeface="Arial"/>
              <a:buNone/>
            </a:pPr>
            <a:r>
              <a:rPr lang="en-US" dirty="0">
                <a:solidFill>
                  <a:schemeClr val="tx1"/>
                </a:solidFill>
                <a:latin typeface="Segoe UI" panose="020B0502040204020203" pitchFamily="34" charset="0"/>
                <a:cs typeface="Segoe UI" panose="020B0502040204020203" pitchFamily="34" charset="0"/>
              </a:rPr>
              <a:t>The wealthiest households in the US who tend to be health-conscious and invest a lot in diet and exercise. </a:t>
            </a:r>
          </a:p>
          <a:p>
            <a:pPr marL="0" indent="0">
              <a:buClr>
                <a:schemeClr val="dk1"/>
              </a:buClr>
              <a:buFont typeface="Arial"/>
              <a:buNone/>
            </a:pPr>
            <a:endParaRPr lang="en-US"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AA3660"/>
                </a:solidFill>
                <a:latin typeface="Segoe UI" panose="020B0502040204020203" pitchFamily="34" charset="0"/>
                <a:cs typeface="Segoe UI" panose="020B0502040204020203" pitchFamily="34" charset="0"/>
              </a:rPr>
              <a:t>Flourishing Families</a:t>
            </a:r>
            <a:endParaRPr kumimoji="0" lang="en-US" sz="1400" b="1" i="0" u="none" strike="noStrike" kern="0" cap="none" spc="0" normalizeH="0" baseline="0" noProof="0" dirty="0">
              <a:ln>
                <a:noFill/>
              </a:ln>
              <a:solidFill>
                <a:srgbClr val="AA3660"/>
              </a:solidFill>
              <a:effectLst/>
              <a:uLnTx/>
              <a:uFillTx/>
              <a:latin typeface="Segoe UI" panose="020B0502040204020203" pitchFamily="34" charset="0"/>
              <a:cs typeface="Segoe UI" panose="020B05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 b="1" i="0" u="none" strike="noStrike" kern="0" cap="none" spc="0" normalizeH="0" baseline="0" noProof="0" dirty="0">
              <a:ln>
                <a:noFill/>
              </a:ln>
              <a:solidFill>
                <a:srgbClr val="AA3660"/>
              </a:solidFill>
              <a:effectLst/>
              <a:uLnTx/>
              <a:uFillTx/>
              <a:latin typeface="Segoe UI" panose="020B0502040204020203" pitchFamily="34" charset="0"/>
              <a:cs typeface="Segoe UI" panose="020B05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Affluent, middle-aged families living active lifestyles and having conservative leanings.</a:t>
            </a:r>
            <a:endParaRPr lang="en-US" dirty="0">
              <a:solidFill>
                <a:srgbClr val="000000"/>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tx1"/>
              </a:solidFill>
              <a:latin typeface="Segoe UI" panose="020B0502040204020203" pitchFamily="34" charset="0"/>
              <a:cs typeface="Segoe UI" panose="020B0502040204020203" pitchFamily="34" charset="0"/>
            </a:endParaRPr>
          </a:p>
          <a:p>
            <a:pPr marL="0" indent="0">
              <a:buClr>
                <a:schemeClr val="dk1"/>
              </a:buClr>
              <a:buFont typeface="Arial"/>
              <a:buNone/>
            </a:pPr>
            <a:r>
              <a:rPr lang="en-US" sz="1400" b="1" dirty="0">
                <a:solidFill>
                  <a:srgbClr val="AA3660"/>
                </a:solidFill>
                <a:latin typeface="Segoe UI" panose="020B0502040204020203" pitchFamily="34" charset="0"/>
                <a:cs typeface="Segoe UI" panose="020B0502040204020203" pitchFamily="34" charset="0"/>
              </a:rPr>
              <a:t>Suburban Style</a:t>
            </a:r>
          </a:p>
          <a:p>
            <a:pPr marL="0" indent="0">
              <a:buClr>
                <a:schemeClr val="dk1"/>
              </a:buClr>
              <a:buFont typeface="Arial"/>
              <a:buNone/>
            </a:pPr>
            <a:r>
              <a:rPr lang="en-US" dirty="0">
                <a:solidFill>
                  <a:schemeClr val="tx1"/>
                </a:solidFill>
                <a:latin typeface="Segoe UI" panose="020B0502040204020203" pitchFamily="34" charset="0"/>
                <a:cs typeface="Segoe UI" panose="020B0502040204020203" pitchFamily="34" charset="0"/>
              </a:rPr>
              <a:t>Middle-aged, ethnically-mixed suburban families who have a “work hard, play hard” mentality and earn upscale incomes.</a:t>
            </a:r>
          </a:p>
          <a:p>
            <a:pPr marL="0" indent="0">
              <a:buClr>
                <a:schemeClr val="dk1"/>
              </a:buClr>
              <a:buFont typeface="Arial"/>
              <a:buNone/>
            </a:pPr>
            <a:endParaRPr lang="en-US" dirty="0">
              <a:solidFill>
                <a:schemeClr val="tx1"/>
              </a:solidFill>
              <a:latin typeface="Segoe UI" panose="020B0502040204020203" pitchFamily="34" charset="0"/>
              <a:cs typeface="Segoe UI" panose="020B0502040204020203" pitchFamily="34" charset="0"/>
            </a:endParaRPr>
          </a:p>
          <a:p>
            <a:pPr marL="0" indent="0">
              <a:buClr>
                <a:schemeClr val="dk1"/>
              </a:buClr>
              <a:buFont typeface="Arial"/>
              <a:buNone/>
            </a:pPr>
            <a:r>
              <a:rPr lang="en-US" sz="1400" b="1" dirty="0">
                <a:solidFill>
                  <a:srgbClr val="AA3660"/>
                </a:solidFill>
                <a:latin typeface="Segoe UI" panose="020B0502040204020203" pitchFamily="34" charset="0"/>
                <a:cs typeface="Segoe UI" panose="020B0502040204020203" pitchFamily="34" charset="0"/>
              </a:rPr>
              <a:t>Singles and Starters</a:t>
            </a:r>
          </a:p>
          <a:p>
            <a:pPr marL="0" indent="0">
              <a:buClr>
                <a:schemeClr val="dk1"/>
              </a:buClr>
              <a:buFont typeface="Arial"/>
              <a:buNone/>
            </a:pPr>
            <a:r>
              <a:rPr lang="en-US" dirty="0">
                <a:solidFill>
                  <a:schemeClr val="tx1"/>
                </a:solidFill>
                <a:latin typeface="Segoe UI" panose="020B0502040204020203" pitchFamily="34" charset="0"/>
                <a:cs typeface="Segoe UI" panose="020B0502040204020203" pitchFamily="34" charset="0"/>
              </a:rPr>
              <a:t>Young singles and starter families who enjoy the city life along with all its trappings, stay fit and active, and eat out a lot.</a:t>
            </a:r>
          </a:p>
          <a:p>
            <a:pPr marL="0" indent="0">
              <a:buClr>
                <a:schemeClr val="dk1"/>
              </a:buClr>
              <a:buFont typeface="Arial"/>
              <a:buNone/>
            </a:pPr>
            <a:endParaRPr lang="en-US" b="1" dirty="0">
              <a:solidFill>
                <a:srgbClr val="AA3660"/>
              </a:solidFill>
              <a:latin typeface="Segoe UI" panose="020B0502040204020203" pitchFamily="34" charset="0"/>
              <a:cs typeface="Segoe UI" panose="020B0502040204020203" pitchFamily="34" charset="0"/>
            </a:endParaRPr>
          </a:p>
        </p:txBody>
      </p:sp>
      <p:graphicFrame>
        <p:nvGraphicFramePr>
          <p:cNvPr id="6" name="Chart 5">
            <a:extLst>
              <a:ext uri="{FF2B5EF4-FFF2-40B4-BE49-F238E27FC236}">
                <a16:creationId xmlns:a16="http://schemas.microsoft.com/office/drawing/2014/main" id="{0600EDD8-76CF-40F7-93AE-702645112080}"/>
              </a:ext>
            </a:extLst>
          </p:cNvPr>
          <p:cNvGraphicFramePr/>
          <p:nvPr>
            <p:extLst>
              <p:ext uri="{D42A27DB-BD31-4B8C-83A1-F6EECF244321}">
                <p14:modId xmlns:p14="http://schemas.microsoft.com/office/powerpoint/2010/main" val="930079048"/>
              </p:ext>
            </p:extLst>
          </p:nvPr>
        </p:nvGraphicFramePr>
        <p:xfrm>
          <a:off x="6094412" y="2311450"/>
          <a:ext cx="5558049" cy="420722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039E09D-2CB2-424B-8720-74DE14753C05}"/>
              </a:ext>
            </a:extLst>
          </p:cNvPr>
          <p:cNvSpPr txBox="1"/>
          <p:nvPr/>
        </p:nvSpPr>
        <p:spPr>
          <a:xfrm>
            <a:off x="9070456" y="3738383"/>
            <a:ext cx="1011815" cy="461665"/>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Booming with</a:t>
            </a:r>
          </a:p>
          <a:p>
            <a:r>
              <a:rPr lang="en-IN" sz="1200" dirty="0">
                <a:solidFill>
                  <a:schemeClr val="bg1"/>
                </a:solidFill>
                <a:latin typeface="Roboto Condensed" panose="02000000000000000000" pitchFamily="2" charset="0"/>
                <a:ea typeface="Roboto Condensed" panose="02000000000000000000" pitchFamily="2" charset="0"/>
              </a:rPr>
              <a:t>Confidence</a:t>
            </a:r>
          </a:p>
        </p:txBody>
      </p:sp>
      <p:sp>
        <p:nvSpPr>
          <p:cNvPr id="12" name="TextBox 11">
            <a:extLst>
              <a:ext uri="{FF2B5EF4-FFF2-40B4-BE49-F238E27FC236}">
                <a16:creationId xmlns:a16="http://schemas.microsoft.com/office/drawing/2014/main" id="{ED45EA8A-FCC1-499B-B110-0A26BB003EF2}"/>
              </a:ext>
            </a:extLst>
          </p:cNvPr>
          <p:cNvSpPr txBox="1"/>
          <p:nvPr/>
        </p:nvSpPr>
        <p:spPr>
          <a:xfrm>
            <a:off x="9429754" y="5174330"/>
            <a:ext cx="864339" cy="276999"/>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Power Elite</a:t>
            </a:r>
          </a:p>
        </p:txBody>
      </p:sp>
      <p:sp>
        <p:nvSpPr>
          <p:cNvPr id="13" name="TextBox 12">
            <a:extLst>
              <a:ext uri="{FF2B5EF4-FFF2-40B4-BE49-F238E27FC236}">
                <a16:creationId xmlns:a16="http://schemas.microsoft.com/office/drawing/2014/main" id="{B29F8CC6-436A-4C1F-8918-C1F92A90A509}"/>
              </a:ext>
            </a:extLst>
          </p:cNvPr>
          <p:cNvSpPr txBox="1"/>
          <p:nvPr/>
        </p:nvSpPr>
        <p:spPr>
          <a:xfrm>
            <a:off x="8684773" y="5855797"/>
            <a:ext cx="891591" cy="461665"/>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Flourishing </a:t>
            </a:r>
          </a:p>
          <a:p>
            <a:r>
              <a:rPr lang="en-IN" sz="1200" dirty="0">
                <a:solidFill>
                  <a:schemeClr val="bg1"/>
                </a:solidFill>
                <a:latin typeface="Roboto Condensed" panose="02000000000000000000" pitchFamily="2" charset="0"/>
                <a:ea typeface="Roboto Condensed" panose="02000000000000000000" pitchFamily="2" charset="0"/>
              </a:rPr>
              <a:t>Families</a:t>
            </a:r>
          </a:p>
        </p:txBody>
      </p:sp>
      <p:sp>
        <p:nvSpPr>
          <p:cNvPr id="14" name="TextBox 13">
            <a:extLst>
              <a:ext uri="{FF2B5EF4-FFF2-40B4-BE49-F238E27FC236}">
                <a16:creationId xmlns:a16="http://schemas.microsoft.com/office/drawing/2014/main" id="{F67558F4-31EE-45BE-BD03-07AE3E1829FF}"/>
              </a:ext>
            </a:extLst>
          </p:cNvPr>
          <p:cNvSpPr txBox="1"/>
          <p:nvPr/>
        </p:nvSpPr>
        <p:spPr>
          <a:xfrm>
            <a:off x="7926232" y="5745867"/>
            <a:ext cx="758541" cy="461665"/>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Suburban</a:t>
            </a:r>
          </a:p>
          <a:p>
            <a:r>
              <a:rPr lang="en-IN" sz="1200" dirty="0">
                <a:solidFill>
                  <a:schemeClr val="bg1"/>
                </a:solidFill>
                <a:latin typeface="Roboto Condensed" panose="02000000000000000000" pitchFamily="2" charset="0"/>
                <a:ea typeface="Roboto Condensed" panose="02000000000000000000" pitchFamily="2" charset="0"/>
              </a:rPr>
              <a:t>Style</a:t>
            </a:r>
          </a:p>
        </p:txBody>
      </p:sp>
      <p:sp>
        <p:nvSpPr>
          <p:cNvPr id="15" name="TextBox 14">
            <a:extLst>
              <a:ext uri="{FF2B5EF4-FFF2-40B4-BE49-F238E27FC236}">
                <a16:creationId xmlns:a16="http://schemas.microsoft.com/office/drawing/2014/main" id="{8BD6DAD9-23F4-4624-9894-97B65CCB7120}"/>
              </a:ext>
            </a:extLst>
          </p:cNvPr>
          <p:cNvSpPr txBox="1"/>
          <p:nvPr/>
        </p:nvSpPr>
        <p:spPr>
          <a:xfrm>
            <a:off x="7406363" y="5110566"/>
            <a:ext cx="663964" cy="646331"/>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Singles</a:t>
            </a:r>
          </a:p>
          <a:p>
            <a:r>
              <a:rPr lang="en-IN" sz="1200" dirty="0">
                <a:solidFill>
                  <a:schemeClr val="bg1"/>
                </a:solidFill>
                <a:latin typeface="Roboto Condensed" panose="02000000000000000000" pitchFamily="2" charset="0"/>
                <a:ea typeface="Roboto Condensed" panose="02000000000000000000" pitchFamily="2" charset="0"/>
              </a:rPr>
              <a:t>and</a:t>
            </a:r>
          </a:p>
          <a:p>
            <a:r>
              <a:rPr lang="en-IN" sz="1200" dirty="0">
                <a:solidFill>
                  <a:schemeClr val="bg1"/>
                </a:solidFill>
                <a:latin typeface="Roboto Condensed" panose="02000000000000000000" pitchFamily="2" charset="0"/>
                <a:ea typeface="Roboto Condensed" panose="02000000000000000000" pitchFamily="2" charset="0"/>
              </a:rPr>
              <a:t>Starters</a:t>
            </a:r>
          </a:p>
        </p:txBody>
      </p:sp>
      <p:sp>
        <p:nvSpPr>
          <p:cNvPr id="16" name="TextBox 15">
            <a:extLst>
              <a:ext uri="{FF2B5EF4-FFF2-40B4-BE49-F238E27FC236}">
                <a16:creationId xmlns:a16="http://schemas.microsoft.com/office/drawing/2014/main" id="{4C709819-8E3E-4400-B2BB-B98050B313BB}"/>
              </a:ext>
            </a:extLst>
          </p:cNvPr>
          <p:cNvSpPr txBox="1"/>
          <p:nvPr/>
        </p:nvSpPr>
        <p:spPr>
          <a:xfrm>
            <a:off x="7777618" y="3923049"/>
            <a:ext cx="585417" cy="276999"/>
          </a:xfrm>
          <a:prstGeom prst="rect">
            <a:avLst/>
          </a:prstGeom>
          <a:noFill/>
        </p:spPr>
        <p:txBody>
          <a:bodyPr wrap="none" rtlCol="0">
            <a:spAutoFit/>
          </a:bodyPr>
          <a:lstStyle/>
          <a:p>
            <a:r>
              <a:rPr lang="en-IN" sz="1200" dirty="0">
                <a:solidFill>
                  <a:schemeClr val="bg1"/>
                </a:solidFill>
                <a:latin typeface="Roboto Condensed" panose="02000000000000000000" pitchFamily="2" charset="0"/>
                <a:ea typeface="Roboto Condensed" panose="02000000000000000000" pitchFamily="2" charset="0"/>
              </a:rPr>
              <a:t>Others</a:t>
            </a:r>
          </a:p>
        </p:txBody>
      </p:sp>
      <p:sp>
        <p:nvSpPr>
          <p:cNvPr id="17" name="TextBox 16">
            <a:extLst>
              <a:ext uri="{FF2B5EF4-FFF2-40B4-BE49-F238E27FC236}">
                <a16:creationId xmlns:a16="http://schemas.microsoft.com/office/drawing/2014/main" id="{39636010-FC55-4AA8-B3C2-EA32330F2127}"/>
              </a:ext>
            </a:extLst>
          </p:cNvPr>
          <p:cNvSpPr txBox="1"/>
          <p:nvPr/>
        </p:nvSpPr>
        <p:spPr>
          <a:xfrm>
            <a:off x="7090725" y="6465981"/>
            <a:ext cx="3830336" cy="261610"/>
          </a:xfrm>
          <a:prstGeom prst="rect">
            <a:avLst/>
          </a:prstGeom>
          <a:noFill/>
        </p:spPr>
        <p:txBody>
          <a:bodyPr wrap="square">
            <a:spAutoFit/>
          </a:bodyPr>
          <a:lstStyle/>
          <a:p>
            <a:r>
              <a:rPr lang="en-IN" sz="1050" i="1" dirty="0">
                <a:latin typeface="Roboto Condensed" panose="02000000000000000000" pitchFamily="2" charset="0"/>
                <a:ea typeface="Roboto Condensed" panose="02000000000000000000" pitchFamily="2" charset="0"/>
              </a:rPr>
              <a:t>Data Source: Mosaic Experian via Gale Business </a:t>
            </a:r>
            <a:r>
              <a:rPr lang="en-IN" sz="1050" i="1" dirty="0" err="1">
                <a:latin typeface="Roboto Condensed" panose="02000000000000000000" pitchFamily="2" charset="0"/>
                <a:ea typeface="Roboto Condensed" panose="02000000000000000000" pitchFamily="2" charset="0"/>
              </a:rPr>
              <a:t>DemographicsNow</a:t>
            </a:r>
            <a:endParaRPr lang="en-IN" sz="1050"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6855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D70F1E-DA27-4B17-9254-8AD3F067BE35}"/>
              </a:ext>
            </a:extLst>
          </p:cNvPr>
          <p:cNvPicPr>
            <a:picLocks noChangeAspect="1"/>
          </p:cNvPicPr>
          <p:nvPr/>
        </p:nvPicPr>
        <p:blipFill>
          <a:blip r:embed="rId2"/>
          <a:stretch>
            <a:fillRect/>
          </a:stretch>
        </p:blipFill>
        <p:spPr>
          <a:xfrm>
            <a:off x="5905421" y="1346762"/>
            <a:ext cx="5867908" cy="4846740"/>
          </a:xfrm>
          <a:prstGeom prst="rect">
            <a:avLst/>
          </a:prstGeom>
        </p:spPr>
      </p:pic>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Dining </a:t>
            </a:r>
            <a:r>
              <a:rPr lang="en-US" dirty="0">
                <a:solidFill>
                  <a:srgbClr val="AA3660"/>
                </a:solidFill>
                <a:latin typeface="Segoe UI" panose="020B0502040204020203" pitchFamily="34" charset="0"/>
                <a:cs typeface="Segoe UI" panose="020B0502040204020203" pitchFamily="34" charset="0"/>
              </a:rPr>
              <a:t>Behaviors</a:t>
            </a:r>
            <a:br>
              <a:rPr lang="en-IN" dirty="0">
                <a:solidFill>
                  <a:srgbClr val="AA3660"/>
                </a:solidFill>
                <a:latin typeface="Segoe UI" panose="020B0502040204020203" pitchFamily="34" charset="0"/>
                <a:cs typeface="Segoe UI" panose="020B0502040204020203" pitchFamily="34" charset="0"/>
              </a:rPr>
            </a:br>
            <a:endParaRPr lang="en-IN" sz="2800" dirty="0">
              <a:solidFill>
                <a:srgbClr val="AA3660"/>
              </a:solidFill>
              <a:latin typeface="Segoe UI" panose="020B0502040204020203" pitchFamily="34" charset="0"/>
              <a:cs typeface="Segoe UI" panose="020B0502040204020203" pitchFamily="34" charset="0"/>
            </a:endParaRP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384194"/>
            <a:ext cx="526767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According to the Simmons Lifestyle Demographics Statements Summary which makes use of indices where the number 100 represents the average American, Oakland County residents rate above the average American for a number </a:t>
            </a:r>
            <a:r>
              <a:rPr lang="en-US" dirty="0">
                <a:solidFill>
                  <a:schemeClr val="tx1"/>
                </a:solidFill>
                <a:latin typeface="Segoe UI" panose="020B0502040204020203" pitchFamily="34" charset="0"/>
                <a:cs typeface="Segoe UI" panose="020B0502040204020203" pitchFamily="34" charset="0"/>
              </a:rPr>
              <a:t>behavioral</a:t>
            </a:r>
            <a:r>
              <a:rPr lang="en-IN" dirty="0">
                <a:solidFill>
                  <a:schemeClr val="tx1"/>
                </a:solidFill>
                <a:latin typeface="Segoe UI" panose="020B0502040204020203" pitchFamily="34" charset="0"/>
                <a:cs typeface="Segoe UI" panose="020B0502040204020203" pitchFamily="34" charset="0"/>
              </a:rPr>
              <a:t> statements which </a:t>
            </a:r>
            <a:r>
              <a:rPr lang="en-US" dirty="0">
                <a:solidFill>
                  <a:schemeClr val="tx1"/>
                </a:solidFill>
                <a:latin typeface="Segoe UI" panose="020B0502040204020203" pitchFamily="34" charset="0"/>
                <a:cs typeface="Segoe UI" panose="020B0502040204020203" pitchFamily="34" charset="0"/>
              </a:rPr>
              <a:t>favor</a:t>
            </a:r>
            <a:r>
              <a:rPr lang="en-IN" dirty="0">
                <a:solidFill>
                  <a:schemeClr val="tx1"/>
                </a:solidFill>
                <a:latin typeface="Segoe UI" panose="020B0502040204020203" pitchFamily="34" charset="0"/>
                <a:cs typeface="Segoe UI" panose="020B0502040204020203" pitchFamily="34" charset="0"/>
              </a:rPr>
              <a:t> Chicken Kitchen expansion, including but not limited to “Normally Count Calories The Foods I Eat” (11 above the average American), “Consider My Diet To Be Very Healthy” (9 above the average American), and “Like Trend Towards Healthier Fast Food” (7 above the average American). They also scored 1 point below the average American for “Eat Foods I Like Regardless of Calories” and 6 points below the average American for “Too Busy To Take Care Of Myself”, suggesting </a:t>
            </a:r>
            <a:r>
              <a:rPr lang="en-IN" b="1" dirty="0">
                <a:solidFill>
                  <a:schemeClr val="tx1"/>
                </a:solidFill>
                <a:latin typeface="Segoe UI" panose="020B0502040204020203" pitchFamily="34" charset="0"/>
                <a:cs typeface="Segoe UI" panose="020B0502040204020203" pitchFamily="34" charset="0"/>
              </a:rPr>
              <a:t>a strong health-conscious leaning</a:t>
            </a:r>
            <a:r>
              <a:rPr lang="en-IN" dirty="0">
                <a:solidFill>
                  <a:schemeClr val="tx1"/>
                </a:solidFill>
                <a:latin typeface="Segoe UI" panose="020B0502040204020203" pitchFamily="34" charset="0"/>
                <a:cs typeface="Segoe UI" panose="020B0502040204020203" pitchFamily="34" charset="0"/>
              </a:rPr>
              <a:t>.</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rtl="0">
              <a:spcBef>
                <a:spcPts val="0"/>
              </a:spcBef>
              <a:spcAft>
                <a:spcPts val="0"/>
              </a:spcAft>
              <a:buClr>
                <a:schemeClr val="dk1"/>
              </a:buClr>
              <a:buSzPts val="1100"/>
              <a:buFont typeface="Arial"/>
              <a:buNone/>
            </a:pPr>
            <a:r>
              <a:rPr lang="en-IN" sz="1800" b="1" dirty="0">
                <a:solidFill>
                  <a:srgbClr val="AA3660"/>
                </a:solidFill>
                <a:latin typeface="Segoe UI" panose="020B0502040204020203" pitchFamily="34" charset="0"/>
                <a:cs typeface="Segoe UI" panose="020B0502040204020203" pitchFamily="34" charset="0"/>
              </a:rPr>
              <a:t>These traits seem to be a perfect fit for Chicken Kitchen’s approach to clean ingredients and healthy fast-casual dining.</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Based on a quick survey of Yelp, other upscale fast-casual restaurants which promote healthy dining options, such as </a:t>
            </a:r>
            <a:r>
              <a:rPr lang="en-IN" dirty="0" err="1">
                <a:solidFill>
                  <a:schemeClr val="tx1"/>
                </a:solidFill>
                <a:latin typeface="Segoe UI" panose="020B0502040204020203" pitchFamily="34" charset="0"/>
                <a:cs typeface="Segoe UI" panose="020B0502040204020203" pitchFamily="34" charset="0"/>
              </a:rPr>
              <a:t>Panera</a:t>
            </a:r>
            <a:r>
              <a:rPr lang="en-IN" dirty="0">
                <a:solidFill>
                  <a:schemeClr val="tx1"/>
                </a:solidFill>
                <a:latin typeface="Segoe UI" panose="020B0502040204020203" pitchFamily="34" charset="0"/>
                <a:cs typeface="Segoe UI" panose="020B0502040204020203" pitchFamily="34" charset="0"/>
              </a:rPr>
              <a:t> Bread, Popeyes Louisiana Kitchen, Chick-fil-A, and Chipotle Mexican Grill are already thriving in Oakland County, depicting </a:t>
            </a:r>
            <a:r>
              <a:rPr lang="en-IN" b="1" dirty="0">
                <a:solidFill>
                  <a:schemeClr val="tx1"/>
                </a:solidFill>
                <a:latin typeface="Segoe UI" panose="020B0502040204020203" pitchFamily="34" charset="0"/>
                <a:cs typeface="Segoe UI" panose="020B0502040204020203" pitchFamily="34" charset="0"/>
              </a:rPr>
              <a:t>a market that is pre-primed for Chicken Kitchen expansion</a:t>
            </a:r>
            <a:r>
              <a:rPr lang="en-IN" dirty="0">
                <a:solidFill>
                  <a:schemeClr val="tx1"/>
                </a:solidFill>
                <a:latin typeface="Segoe UI" panose="020B0502040204020203" pitchFamily="34" charset="0"/>
                <a:cs typeface="Segoe UI" panose="020B0502040204020203" pitchFamily="34" charset="0"/>
              </a:rPr>
              <a:t>. There is also a wide variety and number of budget fast-food options such as McDonald’s and Burger King, suggesting that the fast-food market is booming in this county even with lower quality options. </a:t>
            </a: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8</a:t>
            </a:fld>
            <a:endParaRPr lang="en" b="1" dirty="0">
              <a:solidFill>
                <a:srgbClr val="05C7DB"/>
              </a:solidFill>
              <a:latin typeface="Montserrat SemiBold" panose="00000700000000000000" pitchFamily="2" charset="0"/>
            </a:endParaRPr>
          </a:p>
        </p:txBody>
      </p:sp>
      <p:sp>
        <p:nvSpPr>
          <p:cNvPr id="9" name="TextBox 8">
            <a:extLst>
              <a:ext uri="{FF2B5EF4-FFF2-40B4-BE49-F238E27FC236}">
                <a16:creationId xmlns:a16="http://schemas.microsoft.com/office/drawing/2014/main" id="{C9C38B2F-DCD0-49B9-93AB-9417A31663E9}"/>
              </a:ext>
            </a:extLst>
          </p:cNvPr>
          <p:cNvSpPr txBox="1"/>
          <p:nvPr/>
        </p:nvSpPr>
        <p:spPr>
          <a:xfrm>
            <a:off x="9192370" y="4929451"/>
            <a:ext cx="277640" cy="246221"/>
          </a:xfrm>
          <a:prstGeom prst="rect">
            <a:avLst/>
          </a:prstGeom>
          <a:noFill/>
        </p:spPr>
        <p:txBody>
          <a:bodyPr wrap="none" rtlCol="0">
            <a:spAutoFit/>
          </a:bodyPr>
          <a:lstStyle/>
          <a:p>
            <a:r>
              <a:rPr lang="en-IN" sz="1000" dirty="0">
                <a:solidFill>
                  <a:schemeClr val="tx1"/>
                </a:solidFill>
                <a:latin typeface="Montserrat Light" panose="00000400000000000000" pitchFamily="2" charset="0"/>
              </a:rPr>
              <a:t>-1</a:t>
            </a:r>
            <a:endParaRPr lang="en-IN" sz="1100" dirty="0">
              <a:solidFill>
                <a:schemeClr val="tx1"/>
              </a:solidFill>
              <a:latin typeface="Montserrat Light" panose="00000400000000000000" pitchFamily="2" charset="0"/>
            </a:endParaRPr>
          </a:p>
        </p:txBody>
      </p:sp>
    </p:spTree>
    <p:extLst>
      <p:ext uri="{BB962C8B-B14F-4D97-AF65-F5344CB8AC3E}">
        <p14:creationId xmlns:p14="http://schemas.microsoft.com/office/powerpoint/2010/main" val="16951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6B432-9101-4AC5-9B85-ECD7FEABB313}"/>
              </a:ext>
            </a:extLst>
          </p:cNvPr>
          <p:cNvSpPr>
            <a:spLocks noGrp="1"/>
          </p:cNvSpPr>
          <p:nvPr>
            <p:ph type="title"/>
          </p:nvPr>
        </p:nvSpPr>
        <p:spPr/>
        <p:txBody>
          <a:bodyPr/>
          <a:lstStyle/>
          <a:p>
            <a:r>
              <a:rPr lang="en-IN" dirty="0">
                <a:solidFill>
                  <a:srgbClr val="AA3660"/>
                </a:solidFill>
                <a:latin typeface="Segoe UI" panose="020B0502040204020203" pitchFamily="34" charset="0"/>
                <a:cs typeface="Segoe UI" panose="020B0502040204020203" pitchFamily="34" charset="0"/>
              </a:rPr>
              <a:t>Why not Bay County?</a:t>
            </a:r>
          </a:p>
        </p:txBody>
      </p:sp>
      <p:sp>
        <p:nvSpPr>
          <p:cNvPr id="7" name="Google Shape;46;p7">
            <a:extLst>
              <a:ext uri="{FF2B5EF4-FFF2-40B4-BE49-F238E27FC236}">
                <a16:creationId xmlns:a16="http://schemas.microsoft.com/office/drawing/2014/main" id="{62B7049F-F9A3-4D6B-88D7-7F167E962983}"/>
              </a:ext>
            </a:extLst>
          </p:cNvPr>
          <p:cNvSpPr txBox="1">
            <a:spLocks noGrp="1"/>
          </p:cNvSpPr>
          <p:nvPr>
            <p:ph type="body" idx="1"/>
          </p:nvPr>
        </p:nvSpPr>
        <p:spPr>
          <a:xfrm>
            <a:off x="415496" y="1608933"/>
            <a:ext cx="5771944" cy="4407300"/>
          </a:xfrm>
          <a:prstGeom prst="rect">
            <a:avLst/>
          </a:prstGeom>
        </p:spPr>
        <p:txBody>
          <a:bodyPr spcFirstLastPara="1" wrap="square" lIns="121875" tIns="121875" rIns="121875" bIns="121875" anchor="t" anchorCtr="0">
            <a:noAutofit/>
          </a:bodyPr>
          <a:lstStyle/>
          <a:p>
            <a:pPr marL="0" lvl="0" indent="0" algn="l" rtl="0">
              <a:spcBef>
                <a:spcPts val="0"/>
              </a:spcBef>
              <a:spcAft>
                <a:spcPts val="0"/>
              </a:spcAft>
              <a:buClr>
                <a:schemeClr val="dk1"/>
              </a:buClr>
              <a:buSzPts val="1100"/>
              <a:buFont typeface="Arial"/>
              <a:buNone/>
            </a:pPr>
            <a:r>
              <a:rPr lang="en-IN" dirty="0">
                <a:solidFill>
                  <a:schemeClr val="tx1"/>
                </a:solidFill>
                <a:latin typeface="Segoe UI" panose="020B0502040204020203" pitchFamily="34" charset="0"/>
                <a:cs typeface="Segoe UI" panose="020B0502040204020203" pitchFamily="34" charset="0"/>
              </a:rPr>
              <a:t>The alternative franchise application was received from Bay County, Florida. Bay County has a few advantages over Oakland County, such as:</a:t>
            </a: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r>
              <a:rPr lang="en-IN" dirty="0">
                <a:solidFill>
                  <a:schemeClr val="dk1"/>
                </a:solidFill>
                <a:latin typeface="Segoe UI" panose="020B0502040204020203" pitchFamily="34" charset="0"/>
                <a:cs typeface="Segoe UI" panose="020B0502040204020203" pitchFamily="34" charset="0"/>
              </a:rPr>
              <a:t>A </a:t>
            </a:r>
            <a:r>
              <a:rPr lang="en-IN" b="1" dirty="0">
                <a:solidFill>
                  <a:schemeClr val="dk1"/>
                </a:solidFill>
                <a:latin typeface="Segoe UI" panose="020B0502040204020203" pitchFamily="34" charset="0"/>
                <a:cs typeface="Segoe UI" panose="020B0502040204020203" pitchFamily="34" charset="0"/>
              </a:rPr>
              <a:t>strongly conservative </a:t>
            </a:r>
            <a:r>
              <a:rPr lang="en-IN" dirty="0">
                <a:solidFill>
                  <a:schemeClr val="dk1"/>
                </a:solidFill>
                <a:latin typeface="Segoe UI" panose="020B0502040204020203" pitchFamily="34" charset="0"/>
                <a:cs typeface="Segoe UI" panose="020B0502040204020203" pitchFamily="34" charset="0"/>
              </a:rPr>
              <a:t>population with 70.9% </a:t>
            </a:r>
            <a:r>
              <a:rPr lang="en-US" dirty="0">
                <a:solidFill>
                  <a:schemeClr val="dk1"/>
                </a:solidFill>
                <a:latin typeface="Segoe UI" panose="020B0502040204020203" pitchFamily="34" charset="0"/>
                <a:cs typeface="Segoe UI" panose="020B0502040204020203" pitchFamily="34" charset="0"/>
              </a:rPr>
              <a:t>voting Republican in the last election and voting Republican consistently for the past 6 elections spanning 20 years (OakGov.com)</a:t>
            </a:r>
          </a:p>
          <a:p>
            <a:pPr marL="228600" lvl="0" indent="-228600" algn="l" rtl="0">
              <a:spcBef>
                <a:spcPts val="0"/>
              </a:spcBef>
              <a:spcAft>
                <a:spcPts val="0"/>
              </a:spcAft>
              <a:buClr>
                <a:schemeClr val="dk1"/>
              </a:buClr>
              <a:buSzPts val="1100"/>
              <a:buFont typeface="+mj-lt"/>
              <a:buAutoNum type="arabicPeriod"/>
            </a:pPr>
            <a:r>
              <a:rPr lang="en-US" dirty="0">
                <a:solidFill>
                  <a:schemeClr val="dk1"/>
                </a:solidFill>
                <a:latin typeface="Segoe UI" panose="020B0502040204020203" pitchFamily="34" charset="0"/>
                <a:cs typeface="Segoe UI" panose="020B0502040204020203" pitchFamily="34" charset="0"/>
              </a:rPr>
              <a:t>A </a:t>
            </a:r>
            <a:r>
              <a:rPr lang="en-US" b="1" dirty="0">
                <a:solidFill>
                  <a:schemeClr val="dk1"/>
                </a:solidFill>
                <a:latin typeface="Segoe UI" panose="020B0502040204020203" pitchFamily="34" charset="0"/>
                <a:cs typeface="Segoe UI" panose="020B0502040204020203" pitchFamily="34" charset="0"/>
              </a:rPr>
              <a:t>housing growth of 36.6% </a:t>
            </a:r>
            <a:r>
              <a:rPr lang="en-US" dirty="0">
                <a:solidFill>
                  <a:schemeClr val="dk1"/>
                </a:solidFill>
                <a:latin typeface="Segoe UI" panose="020B0502040204020203" pitchFamily="34" charset="0"/>
                <a:cs typeface="Segoe UI" panose="020B0502040204020203" pitchFamily="34" charset="0"/>
              </a:rPr>
              <a:t>over the last 21 years (Gale Business </a:t>
            </a:r>
            <a:r>
              <a:rPr lang="en-US" dirty="0" err="1">
                <a:solidFill>
                  <a:schemeClr val="dk1"/>
                </a:solidFill>
                <a:latin typeface="Segoe UI" panose="020B0502040204020203" pitchFamily="34" charset="0"/>
                <a:cs typeface="Segoe UI" panose="020B0502040204020203" pitchFamily="34" charset="0"/>
              </a:rPr>
              <a:t>DemographicsNow</a:t>
            </a:r>
            <a:r>
              <a:rPr lang="en-US" dirty="0">
                <a:solidFill>
                  <a:schemeClr val="dk1"/>
                </a:solidFill>
                <a:latin typeface="Segoe UI" panose="020B0502040204020203" pitchFamily="34" charset="0"/>
                <a:cs typeface="Segoe UI" panose="020B0502040204020203" pitchFamily="34" charset="0"/>
              </a:rPr>
              <a:t>)</a:t>
            </a:r>
          </a:p>
          <a:p>
            <a:pPr marL="228600" lvl="0" indent="-228600" algn="l" rtl="0">
              <a:spcBef>
                <a:spcPts val="0"/>
              </a:spcBef>
              <a:spcAft>
                <a:spcPts val="0"/>
              </a:spcAft>
              <a:buClr>
                <a:schemeClr val="dk1"/>
              </a:buClr>
              <a:buSzPts val="1100"/>
              <a:buFont typeface="+mj-lt"/>
              <a:buAutoNum type="arabicPeriod"/>
            </a:pPr>
            <a:endParaRPr lang="en-US" dirty="0">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None/>
            </a:pPr>
            <a:r>
              <a:rPr lang="en-US" dirty="0">
                <a:solidFill>
                  <a:schemeClr val="dk1"/>
                </a:solidFill>
                <a:latin typeface="Segoe UI" panose="020B0502040204020203" pitchFamily="34" charset="0"/>
                <a:cs typeface="Segoe UI" panose="020B0502040204020203" pitchFamily="34" charset="0"/>
              </a:rPr>
              <a:t>However, it severely lacks in numerous other criteria deemed essential for the Chicken Kitchen franchise to thrive, such as:</a:t>
            </a:r>
          </a:p>
          <a:p>
            <a:pPr marL="0" lvl="0" indent="0" algn="l" rtl="0">
              <a:spcBef>
                <a:spcPts val="0"/>
              </a:spcBef>
              <a:spcAft>
                <a:spcPts val="0"/>
              </a:spcAft>
              <a:buClr>
                <a:schemeClr val="dk1"/>
              </a:buClr>
              <a:buSzPts val="1100"/>
              <a:buNone/>
            </a:pPr>
            <a:endParaRPr lang="en-US" dirty="0">
              <a:solidFill>
                <a:schemeClr val="dk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r>
              <a:rPr lang="en-US" dirty="0">
                <a:solidFill>
                  <a:schemeClr val="dk1"/>
                </a:solidFill>
                <a:latin typeface="Segoe UI" panose="020B0502040204020203" pitchFamily="34" charset="0"/>
                <a:cs typeface="Segoe UI" panose="020B0502040204020203" pitchFamily="34" charset="0"/>
              </a:rPr>
              <a:t>The population is </a:t>
            </a:r>
            <a:r>
              <a:rPr lang="en-US" b="1" dirty="0">
                <a:solidFill>
                  <a:schemeClr val="dk1"/>
                </a:solidFill>
                <a:latin typeface="Segoe UI" panose="020B0502040204020203" pitchFamily="34" charset="0"/>
                <a:cs typeface="Segoe UI" panose="020B0502040204020203" pitchFamily="34" charset="0"/>
              </a:rPr>
              <a:t>only 179,168 </a:t>
            </a:r>
            <a:r>
              <a:rPr lang="en-US" dirty="0">
                <a:solidFill>
                  <a:schemeClr val="dk1"/>
                </a:solidFill>
                <a:latin typeface="Segoe UI" panose="020B0502040204020203" pitchFamily="34" charset="0"/>
                <a:cs typeface="Segoe UI" panose="020B0502040204020203" pitchFamily="34" charset="0"/>
              </a:rPr>
              <a:t>with a </a:t>
            </a:r>
            <a:r>
              <a:rPr lang="en-US" b="1" dirty="0">
                <a:solidFill>
                  <a:schemeClr val="dk1"/>
                </a:solidFill>
                <a:latin typeface="Segoe UI" panose="020B0502040204020203" pitchFamily="34" charset="0"/>
                <a:cs typeface="Segoe UI" panose="020B0502040204020203" pitchFamily="34" charset="0"/>
              </a:rPr>
              <a:t>projected growth of just 2.2% by 2026 </a:t>
            </a:r>
            <a:r>
              <a:rPr lang="en-US" dirty="0">
                <a:solidFill>
                  <a:schemeClr val="dk1"/>
                </a:solidFill>
                <a:latin typeface="Segoe UI" panose="020B0502040204020203" pitchFamily="34" charset="0"/>
                <a:cs typeface="Segoe UI" panose="020B0502040204020203" pitchFamily="34" charset="0"/>
              </a:rPr>
              <a:t>(Gale Business </a:t>
            </a:r>
            <a:r>
              <a:rPr lang="en-US" dirty="0" err="1">
                <a:solidFill>
                  <a:schemeClr val="dk1"/>
                </a:solidFill>
                <a:latin typeface="Segoe UI" panose="020B0502040204020203" pitchFamily="34" charset="0"/>
                <a:cs typeface="Segoe UI" panose="020B0502040204020203" pitchFamily="34" charset="0"/>
              </a:rPr>
              <a:t>DemographicsNow</a:t>
            </a:r>
            <a:r>
              <a:rPr lang="en-US" dirty="0">
                <a:solidFill>
                  <a:schemeClr val="dk1"/>
                </a:solidFill>
                <a:latin typeface="Segoe UI" panose="020B0502040204020203" pitchFamily="34" charset="0"/>
                <a:cs typeface="Segoe UI" panose="020B0502040204020203" pitchFamily="34" charset="0"/>
              </a:rPr>
              <a:t>)</a:t>
            </a:r>
          </a:p>
          <a:p>
            <a:pPr marL="228600" lvl="0" indent="-228600" algn="l" rtl="0">
              <a:spcBef>
                <a:spcPts val="0"/>
              </a:spcBef>
              <a:spcAft>
                <a:spcPts val="0"/>
              </a:spcAft>
              <a:buClr>
                <a:schemeClr val="dk1"/>
              </a:buClr>
              <a:buSzPts val="1100"/>
              <a:buFont typeface="+mj-lt"/>
              <a:buAutoNum type="arabicPeriod"/>
            </a:pPr>
            <a:r>
              <a:rPr lang="en-US" dirty="0">
                <a:solidFill>
                  <a:schemeClr val="dk1"/>
                </a:solidFill>
                <a:latin typeface="Segoe UI" panose="020B0502040204020203" pitchFamily="34" charset="0"/>
                <a:cs typeface="Segoe UI" panose="020B0502040204020203" pitchFamily="34" charset="0"/>
              </a:rPr>
              <a:t>The </a:t>
            </a:r>
            <a:r>
              <a:rPr lang="en-US" b="1" dirty="0">
                <a:solidFill>
                  <a:schemeClr val="dk1"/>
                </a:solidFill>
                <a:latin typeface="Segoe UI" panose="020B0502040204020203" pitchFamily="34" charset="0"/>
                <a:cs typeface="Segoe UI" panose="020B0502040204020203" pitchFamily="34" charset="0"/>
              </a:rPr>
              <a:t>per capita income </a:t>
            </a:r>
            <a:r>
              <a:rPr lang="en-US" dirty="0">
                <a:solidFill>
                  <a:schemeClr val="dk1"/>
                </a:solidFill>
                <a:latin typeface="Segoe UI" panose="020B0502040204020203" pitchFamily="34" charset="0"/>
                <a:cs typeface="Segoe UI" panose="020B0502040204020203" pitchFamily="34" charset="0"/>
              </a:rPr>
              <a:t>($30,774), the </a:t>
            </a:r>
            <a:r>
              <a:rPr lang="en-US" b="1" dirty="0">
                <a:solidFill>
                  <a:schemeClr val="dk1"/>
                </a:solidFill>
                <a:latin typeface="Segoe UI" panose="020B0502040204020203" pitchFamily="34" charset="0"/>
                <a:cs typeface="Segoe UI" panose="020B0502040204020203" pitchFamily="34" charset="0"/>
              </a:rPr>
              <a:t>median household income </a:t>
            </a:r>
            <a:r>
              <a:rPr lang="en-US" dirty="0">
                <a:solidFill>
                  <a:schemeClr val="dk1"/>
                </a:solidFill>
                <a:latin typeface="Segoe UI" panose="020B0502040204020203" pitchFamily="34" charset="0"/>
                <a:cs typeface="Segoe UI" panose="020B0502040204020203" pitchFamily="34" charset="0"/>
              </a:rPr>
              <a:t>($56,483), and the </a:t>
            </a:r>
            <a:r>
              <a:rPr lang="en-US" b="1" dirty="0">
                <a:solidFill>
                  <a:schemeClr val="dk1"/>
                </a:solidFill>
                <a:latin typeface="Segoe UI" panose="020B0502040204020203" pitchFamily="34" charset="0"/>
                <a:cs typeface="Segoe UI" panose="020B0502040204020203" pitchFamily="34" charset="0"/>
              </a:rPr>
              <a:t>median housing unit value </a:t>
            </a:r>
            <a:r>
              <a:rPr lang="en-US" dirty="0">
                <a:solidFill>
                  <a:schemeClr val="dk1"/>
                </a:solidFill>
                <a:latin typeface="Segoe UI" panose="020B0502040204020203" pitchFamily="34" charset="0"/>
                <a:cs typeface="Segoe UI" panose="020B0502040204020203" pitchFamily="34" charset="0"/>
              </a:rPr>
              <a:t>($195,000) are all on the </a:t>
            </a:r>
            <a:r>
              <a:rPr lang="en-US" b="1" dirty="0">
                <a:solidFill>
                  <a:schemeClr val="dk1"/>
                </a:solidFill>
                <a:latin typeface="Segoe UI" panose="020B0502040204020203" pitchFamily="34" charset="0"/>
                <a:cs typeface="Segoe UI" panose="020B0502040204020203" pitchFamily="34" charset="0"/>
              </a:rPr>
              <a:t>low</a:t>
            </a:r>
            <a:r>
              <a:rPr lang="en-US" dirty="0">
                <a:solidFill>
                  <a:schemeClr val="dk1"/>
                </a:solidFill>
                <a:latin typeface="Segoe UI" panose="020B0502040204020203" pitchFamily="34" charset="0"/>
                <a:cs typeface="Segoe UI" panose="020B0502040204020203" pitchFamily="34" charset="0"/>
              </a:rPr>
              <a:t> side compared to the national equivalents (CensusReporter.org)</a:t>
            </a:r>
          </a:p>
          <a:p>
            <a:pPr marL="228600" indent="-228600">
              <a:buClr>
                <a:schemeClr val="dk1"/>
              </a:buClr>
              <a:buFont typeface="+mj-lt"/>
              <a:buAutoNum type="arabicPeriod"/>
            </a:pPr>
            <a:r>
              <a:rPr lang="en-US" dirty="0">
                <a:solidFill>
                  <a:schemeClr val="dk1"/>
                </a:solidFill>
                <a:latin typeface="Segoe UI" panose="020B0502040204020203" pitchFamily="34" charset="0"/>
                <a:cs typeface="Segoe UI" panose="020B0502040204020203" pitchFamily="34" charset="0"/>
              </a:rPr>
              <a:t>​</a:t>
            </a:r>
            <a:r>
              <a:rPr lang="en-US" b="1" dirty="0">
                <a:solidFill>
                  <a:schemeClr val="dk1"/>
                </a:solidFill>
                <a:latin typeface="Segoe UI" panose="020B0502040204020203" pitchFamily="34" charset="0"/>
                <a:cs typeface="Segoe UI" panose="020B0502040204020203" pitchFamily="34" charset="0"/>
              </a:rPr>
              <a:t>Higher poverty rate </a:t>
            </a:r>
            <a:r>
              <a:rPr lang="en-US" dirty="0">
                <a:solidFill>
                  <a:schemeClr val="dk1"/>
                </a:solidFill>
                <a:latin typeface="Segoe UI" panose="020B0502040204020203" pitchFamily="34" charset="0"/>
                <a:cs typeface="Segoe UI" panose="020B0502040204020203" pitchFamily="34" charset="0"/>
              </a:rPr>
              <a:t>compared to Oakland County, with 13% of residents living below poverty line compared to Oakland County’s 7.2% (CensusReporter.org)</a:t>
            </a:r>
          </a:p>
          <a:p>
            <a:pPr marL="228600" lvl="0" indent="-228600" algn="l" rtl="0">
              <a:spcBef>
                <a:spcPts val="0"/>
              </a:spcBef>
              <a:spcAft>
                <a:spcPts val="0"/>
              </a:spcAft>
              <a:buClr>
                <a:schemeClr val="dk1"/>
              </a:buClr>
              <a:buSzPts val="1100"/>
              <a:buFont typeface="+mj-lt"/>
              <a:buAutoNum type="arabicPeriod"/>
            </a:pPr>
            <a:r>
              <a:rPr lang="en-US" dirty="0">
                <a:solidFill>
                  <a:schemeClr val="dk1"/>
                </a:solidFill>
                <a:latin typeface="Segoe UI" panose="020B0502040204020203" pitchFamily="34" charset="0"/>
                <a:cs typeface="Segoe UI" panose="020B0502040204020203" pitchFamily="34" charset="0"/>
              </a:rPr>
              <a:t>​​</a:t>
            </a:r>
            <a:r>
              <a:rPr lang="en-US" b="1" dirty="0">
                <a:solidFill>
                  <a:schemeClr val="dk1"/>
                </a:solidFill>
                <a:latin typeface="Segoe UI" panose="020B0502040204020203" pitchFamily="34" charset="0"/>
                <a:cs typeface="Segoe UI" panose="020B0502040204020203" pitchFamily="34" charset="0"/>
              </a:rPr>
              <a:t>Lack of cultural fit </a:t>
            </a:r>
            <a:r>
              <a:rPr lang="en-US" dirty="0">
                <a:solidFill>
                  <a:schemeClr val="dk1"/>
                </a:solidFill>
                <a:latin typeface="Segoe UI" panose="020B0502040204020203" pitchFamily="34" charset="0"/>
                <a:cs typeface="Segoe UI" panose="020B0502040204020203" pitchFamily="34" charset="0"/>
              </a:rPr>
              <a:t>based on personas, with most personas in the county belonging to middle- or lower-middle class socio-economic statuses and preferring budget fast-food options (Mosaic Experian)</a:t>
            </a:r>
          </a:p>
          <a:p>
            <a:pPr marL="228600" lvl="0" indent="-228600" algn="l" rtl="0">
              <a:spcBef>
                <a:spcPts val="0"/>
              </a:spcBef>
              <a:spcAft>
                <a:spcPts val="0"/>
              </a:spcAft>
              <a:buClr>
                <a:schemeClr val="dk1"/>
              </a:buClr>
              <a:buSzPts val="1100"/>
              <a:buFont typeface="+mj-lt"/>
              <a:buAutoNum type="arabicPeriod"/>
            </a:pPr>
            <a:r>
              <a:rPr lang="en-US" dirty="0">
                <a:solidFill>
                  <a:schemeClr val="dk1"/>
                </a:solidFill>
                <a:latin typeface="Segoe UI" panose="020B0502040204020203" pitchFamily="34" charset="0"/>
                <a:cs typeface="Segoe UI" panose="020B0502040204020203" pitchFamily="34" charset="0"/>
              </a:rPr>
              <a:t>​</a:t>
            </a:r>
            <a:r>
              <a:rPr lang="en-US" b="1" dirty="0">
                <a:solidFill>
                  <a:schemeClr val="dk1"/>
                </a:solidFill>
                <a:latin typeface="Segoe UI" panose="020B0502040204020203" pitchFamily="34" charset="0"/>
                <a:cs typeface="Segoe UI" panose="020B0502040204020203" pitchFamily="34" charset="0"/>
              </a:rPr>
              <a:t>Lack of universities and major highways </a:t>
            </a:r>
            <a:r>
              <a:rPr lang="en-US" dirty="0">
                <a:solidFill>
                  <a:schemeClr val="dk1"/>
                </a:solidFill>
                <a:latin typeface="Segoe UI" panose="020B0502040204020203" pitchFamily="34" charset="0"/>
                <a:cs typeface="Segoe UI" panose="020B0502040204020203" pitchFamily="34" charset="0"/>
              </a:rPr>
              <a:t>passing through (Google Maps)</a:t>
            </a:r>
          </a:p>
          <a:p>
            <a:pPr marL="228600" lvl="0" indent="-228600" algn="l" rtl="0">
              <a:spcBef>
                <a:spcPts val="0"/>
              </a:spcBef>
              <a:spcAft>
                <a:spcPts val="0"/>
              </a:spcAft>
              <a:buClr>
                <a:schemeClr val="dk1"/>
              </a:buClr>
              <a:buSzPts val="1100"/>
              <a:buFont typeface="+mj-lt"/>
              <a:buAutoNum type="arabicPeriod"/>
            </a:pPr>
            <a:endParaRPr lang="en-US" dirty="0">
              <a:solidFill>
                <a:schemeClr val="dk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US" dirty="0">
              <a:solidFill>
                <a:schemeClr val="dk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US" dirty="0">
              <a:solidFill>
                <a:schemeClr val="dk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US" dirty="0">
              <a:solidFill>
                <a:schemeClr val="dk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IN" dirty="0">
              <a:solidFill>
                <a:schemeClr val="tx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IN" dirty="0">
              <a:solidFill>
                <a:schemeClr val="tx1"/>
              </a:solidFill>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ts val="1100"/>
              <a:buFont typeface="+mj-lt"/>
              <a:buAutoNum type="arabicPeriod"/>
            </a:pPr>
            <a:endParaRPr lang="en-IN" dirty="0">
              <a:solidFill>
                <a:schemeClr val="tx1"/>
              </a:solidFill>
              <a:latin typeface="Segoe UI" panose="020B0502040204020203" pitchFamily="34" charset="0"/>
              <a:cs typeface="Segoe UI" panose="020B0502040204020203" pitchFamily="34" charset="0"/>
            </a:endParaRPr>
          </a:p>
          <a:p>
            <a:pPr marL="0" lvl="0" indent="0" algn="l" rtl="0">
              <a:spcBef>
                <a:spcPts val="0"/>
              </a:spcBef>
              <a:spcAft>
                <a:spcPts val="0"/>
              </a:spcAft>
              <a:buClr>
                <a:schemeClr val="dk1"/>
              </a:buClr>
              <a:buSzPts val="1100"/>
              <a:buFont typeface="Arial"/>
              <a:buNone/>
            </a:pPr>
            <a:endParaRPr lang="en-IN" dirty="0">
              <a:solidFill>
                <a:schemeClr val="tx1"/>
              </a:solidFill>
              <a:latin typeface="Segoe UI" panose="020B0502040204020203" pitchFamily="34" charset="0"/>
              <a:cs typeface="Segoe UI" panose="020B0502040204020203" pitchFamily="34" charset="0"/>
            </a:endParaRPr>
          </a:p>
        </p:txBody>
      </p:sp>
      <p:sp>
        <p:nvSpPr>
          <p:cNvPr id="10" name="Slide Number Placeholder 9">
            <a:extLst>
              <a:ext uri="{FF2B5EF4-FFF2-40B4-BE49-F238E27FC236}">
                <a16:creationId xmlns:a16="http://schemas.microsoft.com/office/drawing/2014/main" id="{2DBA9A81-BCEC-40D7-967D-8CDE2ACF4F8A}"/>
              </a:ext>
            </a:extLst>
          </p:cNvPr>
          <p:cNvSpPr>
            <a:spLocks noGrp="1"/>
          </p:cNvSpPr>
          <p:nvPr>
            <p:ph type="sldNum" idx="12"/>
          </p:nvPr>
        </p:nvSpPr>
        <p:spPr/>
        <p:txBody>
          <a:bodyPr/>
          <a:lstStyle/>
          <a:p>
            <a:pPr marL="0" lvl="0" indent="0" algn="r" rtl="0">
              <a:spcBef>
                <a:spcPts val="0"/>
              </a:spcBef>
              <a:spcAft>
                <a:spcPts val="0"/>
              </a:spcAft>
              <a:buNone/>
            </a:pPr>
            <a:r>
              <a:rPr lang="en" b="1" dirty="0">
                <a:solidFill>
                  <a:schemeClr val="tx1"/>
                </a:solidFill>
                <a:latin typeface="Montserrat SemiBold" panose="00000700000000000000" pitchFamily="2" charset="0"/>
              </a:rPr>
              <a:t>|</a:t>
            </a:r>
            <a:r>
              <a:rPr lang="en" dirty="0">
                <a:solidFill>
                  <a:srgbClr val="05C7DB"/>
                </a:solidFill>
                <a:latin typeface="Montserrat SemiBold" panose="00000700000000000000" pitchFamily="2" charset="0"/>
              </a:rPr>
              <a:t>  </a:t>
            </a:r>
            <a:fld id="{00000000-1234-1234-1234-123412341234}" type="slidenum">
              <a:rPr lang="en" b="1" smtClean="0">
                <a:solidFill>
                  <a:srgbClr val="05C7DB"/>
                </a:solidFill>
                <a:latin typeface="Montserrat SemiBold" panose="00000700000000000000" pitchFamily="2" charset="0"/>
              </a:rPr>
              <a:t>9</a:t>
            </a:fld>
            <a:endParaRPr lang="en" b="1" dirty="0">
              <a:solidFill>
                <a:srgbClr val="05C7DB"/>
              </a:solidFill>
              <a:latin typeface="Montserrat SemiBold" panose="00000700000000000000" pitchFamily="2" charset="0"/>
            </a:endParaRPr>
          </a:p>
        </p:txBody>
      </p:sp>
      <p:graphicFrame>
        <p:nvGraphicFramePr>
          <p:cNvPr id="6" name="Chart 5">
            <a:extLst>
              <a:ext uri="{FF2B5EF4-FFF2-40B4-BE49-F238E27FC236}">
                <a16:creationId xmlns:a16="http://schemas.microsoft.com/office/drawing/2014/main" id="{893F4F82-0800-4A98-8395-43C1C8DC32E1}"/>
              </a:ext>
            </a:extLst>
          </p:cNvPr>
          <p:cNvGraphicFramePr/>
          <p:nvPr>
            <p:extLst>
              <p:ext uri="{D42A27DB-BD31-4B8C-83A1-F6EECF244321}">
                <p14:modId xmlns:p14="http://schemas.microsoft.com/office/powerpoint/2010/main" val="1844247775"/>
              </p:ext>
            </p:extLst>
          </p:nvPr>
        </p:nvGraphicFramePr>
        <p:xfrm>
          <a:off x="6567676" y="1902009"/>
          <a:ext cx="5457508" cy="376018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BA95CA9-2CD5-4E85-A556-561BBE998100}"/>
              </a:ext>
            </a:extLst>
          </p:cNvPr>
          <p:cNvSpPr txBox="1"/>
          <p:nvPr/>
        </p:nvSpPr>
        <p:spPr>
          <a:xfrm>
            <a:off x="10379264" y="3912908"/>
            <a:ext cx="1003801" cy="261610"/>
          </a:xfrm>
          <a:prstGeom prst="rect">
            <a:avLst/>
          </a:prstGeom>
          <a:noFill/>
        </p:spPr>
        <p:txBody>
          <a:bodyPr wrap="none" rtlCol="0">
            <a:spAutoFit/>
          </a:bodyPr>
          <a:lstStyle/>
          <a:p>
            <a:r>
              <a:rPr lang="en-IN" sz="1100" dirty="0">
                <a:latin typeface="Roboto Condensed" panose="02000000000000000000" pitchFamily="2" charset="0"/>
                <a:ea typeface="Roboto Condensed" panose="02000000000000000000" pitchFamily="2" charset="0"/>
              </a:rPr>
              <a:t>Bay County, FL</a:t>
            </a:r>
          </a:p>
        </p:txBody>
      </p:sp>
      <p:sp>
        <p:nvSpPr>
          <p:cNvPr id="11" name="TextBox 10">
            <a:extLst>
              <a:ext uri="{FF2B5EF4-FFF2-40B4-BE49-F238E27FC236}">
                <a16:creationId xmlns:a16="http://schemas.microsoft.com/office/drawing/2014/main" id="{738993C9-A4D7-4DAB-86D7-75D93D0D3DC0}"/>
              </a:ext>
            </a:extLst>
          </p:cNvPr>
          <p:cNvSpPr txBox="1"/>
          <p:nvPr/>
        </p:nvSpPr>
        <p:spPr>
          <a:xfrm>
            <a:off x="7408455" y="3550973"/>
            <a:ext cx="1261884" cy="261610"/>
          </a:xfrm>
          <a:prstGeom prst="rect">
            <a:avLst/>
          </a:prstGeom>
          <a:noFill/>
        </p:spPr>
        <p:txBody>
          <a:bodyPr wrap="none" rtlCol="0">
            <a:spAutoFit/>
          </a:bodyPr>
          <a:lstStyle/>
          <a:p>
            <a:r>
              <a:rPr lang="en-IN" sz="1100" dirty="0">
                <a:latin typeface="Roboto Condensed" panose="02000000000000000000" pitchFamily="2" charset="0"/>
                <a:ea typeface="Roboto Condensed" panose="02000000000000000000" pitchFamily="2" charset="0"/>
              </a:rPr>
              <a:t>Oakland County, MI</a:t>
            </a:r>
          </a:p>
        </p:txBody>
      </p:sp>
      <p:sp>
        <p:nvSpPr>
          <p:cNvPr id="12" name="TextBox 11">
            <a:extLst>
              <a:ext uri="{FF2B5EF4-FFF2-40B4-BE49-F238E27FC236}">
                <a16:creationId xmlns:a16="http://schemas.microsoft.com/office/drawing/2014/main" id="{B22F379C-884A-43D2-B493-5FEC36B60D48}"/>
              </a:ext>
            </a:extLst>
          </p:cNvPr>
          <p:cNvSpPr txBox="1"/>
          <p:nvPr/>
        </p:nvSpPr>
        <p:spPr>
          <a:xfrm rot="16200000">
            <a:off x="4750356" y="3811513"/>
            <a:ext cx="3373039" cy="261610"/>
          </a:xfrm>
          <a:prstGeom prst="rect">
            <a:avLst/>
          </a:prstGeom>
          <a:noFill/>
        </p:spPr>
        <p:txBody>
          <a:bodyPr wrap="none" rtlCol="0">
            <a:spAutoFit/>
          </a:bodyPr>
          <a:lstStyle/>
          <a:p>
            <a:r>
              <a:rPr lang="en-IN" sz="1100" dirty="0">
                <a:latin typeface="Roboto Condensed" panose="02000000000000000000" pitchFamily="2" charset="0"/>
                <a:ea typeface="Roboto Condensed" panose="02000000000000000000" pitchFamily="2" charset="0"/>
              </a:rPr>
              <a:t>Households by Income greater than $100,000 (in percent)</a:t>
            </a:r>
          </a:p>
        </p:txBody>
      </p:sp>
      <p:sp>
        <p:nvSpPr>
          <p:cNvPr id="14" name="TextBox 13">
            <a:extLst>
              <a:ext uri="{FF2B5EF4-FFF2-40B4-BE49-F238E27FC236}">
                <a16:creationId xmlns:a16="http://schemas.microsoft.com/office/drawing/2014/main" id="{1C6B0F0D-820B-4E20-99E5-3521F37D115B}"/>
              </a:ext>
            </a:extLst>
          </p:cNvPr>
          <p:cNvSpPr txBox="1"/>
          <p:nvPr/>
        </p:nvSpPr>
        <p:spPr>
          <a:xfrm>
            <a:off x="8035141" y="5885428"/>
            <a:ext cx="3054576" cy="261610"/>
          </a:xfrm>
          <a:prstGeom prst="rect">
            <a:avLst/>
          </a:prstGeom>
          <a:noFill/>
        </p:spPr>
        <p:txBody>
          <a:bodyPr wrap="square">
            <a:spAutoFit/>
          </a:bodyPr>
          <a:lstStyle/>
          <a:p>
            <a:r>
              <a:rPr lang="en-IN" sz="1050" i="1" dirty="0">
                <a:latin typeface="Roboto Condensed" panose="02000000000000000000" pitchFamily="2" charset="0"/>
                <a:ea typeface="Roboto Condensed" panose="02000000000000000000" pitchFamily="2" charset="0"/>
              </a:rPr>
              <a:t>Data Source: Gale Business </a:t>
            </a:r>
            <a:r>
              <a:rPr lang="en-IN" sz="1050" i="1" dirty="0" err="1">
                <a:latin typeface="Roboto Condensed" panose="02000000000000000000" pitchFamily="2" charset="0"/>
                <a:ea typeface="Roboto Condensed" panose="02000000000000000000" pitchFamily="2" charset="0"/>
              </a:rPr>
              <a:t>DemographicsNow</a:t>
            </a:r>
            <a:endParaRPr lang="en-IN" sz="1050"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7403682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2660</Words>
  <Application>Microsoft Office PowerPoint</Application>
  <PresentationFormat>Custom</PresentationFormat>
  <Paragraphs>209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Segoe UI</vt:lpstr>
      <vt:lpstr>Roboto Condensed</vt:lpstr>
      <vt:lpstr>Arial</vt:lpstr>
      <vt:lpstr>Montserrat Light</vt:lpstr>
      <vt:lpstr>Montserrat SemiBold</vt:lpstr>
      <vt:lpstr>Simple Light</vt:lpstr>
      <vt:lpstr>County Franchise Comparison</vt:lpstr>
      <vt:lpstr>Table of Contents</vt:lpstr>
      <vt:lpstr>Recommendation: Oakland County, Michigan Executive Summary</vt:lpstr>
      <vt:lpstr>Methodology</vt:lpstr>
      <vt:lpstr>Oakland Communities for Consideration</vt:lpstr>
      <vt:lpstr>Demographics</vt:lpstr>
      <vt:lpstr>Personas The Right Customers for Chicken Kitchen</vt:lpstr>
      <vt:lpstr>Dining Behaviors </vt:lpstr>
      <vt:lpstr>Why not Bay County?</vt:lpstr>
      <vt:lpstr>Next Steps and 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Oakland County, MI Executive Summary</dc:title>
  <cp:lastModifiedBy>Ukrana</cp:lastModifiedBy>
  <cp:revision>113</cp:revision>
  <dcterms:modified xsi:type="dcterms:W3CDTF">2022-04-20T03:54:08Z</dcterms:modified>
</cp:coreProperties>
</file>