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9"/>
  </p:notesMasterIdLst>
  <p:sldIdLst>
    <p:sldId id="256" r:id="rId5"/>
    <p:sldId id="16140622" r:id="rId6"/>
    <p:sldId id="262" r:id="rId7"/>
    <p:sldId id="263" r:id="rId8"/>
    <p:sldId id="265" r:id="rId9"/>
    <p:sldId id="16140624" r:id="rId10"/>
    <p:sldId id="16140627" r:id="rId11"/>
    <p:sldId id="266" r:id="rId12"/>
    <p:sldId id="16140626" r:id="rId13"/>
    <p:sldId id="16140642" r:id="rId14"/>
    <p:sldId id="268" r:id="rId15"/>
    <p:sldId id="16140623"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35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20T21:04:35.970"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29/04/24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4/29/24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4/29/24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4/29/24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4/29/24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4/29/24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4/29/24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4/29/24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4/29/24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4/29/24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4/29/24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4/29/24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4/29/24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pandas.pv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IN" altLang="en-US" b="1" dirty="0">
                <a:solidFill>
                  <a:schemeClr val="accent1"/>
                </a:solidFill>
                <a:latin typeface="Arial" panose="020B0604020202020204" pitchFamily="34" charset="0"/>
                <a:cs typeface="Arial" panose="020B0604020202020204" pitchFamily="34" charset="0"/>
              </a:rPr>
              <a:t>STUDENTS PERFORMANCE</a:t>
            </a:r>
            <a:r>
              <a:rPr lang="en-US" b="1" dirty="0">
                <a:solidFill>
                  <a:schemeClr val="accent1"/>
                </a:solidFill>
                <a:latin typeface="Arial" panose="020B0604020202020204" pitchFamily="34" charset="0"/>
                <a:cs typeface="Arial" panose="020B0604020202020204" pitchFamily="34" charset="0"/>
              </a:rPr>
              <a:t> </a:t>
            </a:r>
            <a:r>
              <a:rPr lang="en-IN" altLang="en-US" b="1" dirty="0">
                <a:solidFill>
                  <a:schemeClr val="accent1"/>
                </a:solidFill>
                <a:latin typeface="Arial" panose="020B0604020202020204" pitchFamily="34" charset="0"/>
                <a:cs typeface="Arial" panose="020B0604020202020204" pitchFamily="34" charset="0"/>
              </a:rPr>
              <a:t>IN EXAMS ANALYSIS</a:t>
            </a:r>
            <a:r>
              <a:rPr lang="en-US" b="1" dirty="0">
                <a:solidFill>
                  <a:schemeClr val="accent1"/>
                </a:solidFill>
                <a:latin typeface="Arial" panose="020B0604020202020204" pitchFamily="34" charset="0"/>
                <a:cs typeface="Arial" panose="020B0604020202020204" pitchFamily="34" charset="0"/>
              </a:rPr>
              <a:t>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6" name="TextBox 5">
            <a:extLst>
              <a:ext uri="{FF2B5EF4-FFF2-40B4-BE49-F238E27FC236}">
                <a16:creationId xmlns:a16="http://schemas.microsoft.com/office/drawing/2014/main" id="{C9CC7CA1-99C5-3EF9-9A92-47CC130781E6}"/>
              </a:ext>
            </a:extLst>
          </p:cNvPr>
          <p:cNvSpPr txBox="1"/>
          <p:nvPr/>
        </p:nvSpPr>
        <p:spPr>
          <a:xfrm>
            <a:off x="3326190" y="4058588"/>
            <a:ext cx="6591905" cy="1200329"/>
          </a:xfrm>
          <a:prstGeom prst="rect">
            <a:avLst/>
          </a:prstGeom>
          <a:solidFill>
            <a:schemeClr val="accent1"/>
          </a:solidFill>
        </p:spPr>
        <p:txBody>
          <a:bodyPr wrap="square" rtlCol="0">
            <a:spAutoFit/>
          </a:bodyPr>
          <a:lstStyle/>
          <a:p>
            <a:pPr algn="l"/>
            <a:r>
              <a:rPr lang="en-IN"/>
              <a:t>Varshini S</a:t>
            </a:r>
          </a:p>
          <a:p>
            <a:pPr algn="l"/>
            <a:r>
              <a:rPr lang="en-IN"/>
              <a:t>2021304036</a:t>
            </a:r>
          </a:p>
          <a:p>
            <a:pPr algn="l"/>
            <a:r>
              <a:rPr lang="en-IN"/>
              <a:t>B Tech Food Technology</a:t>
            </a:r>
          </a:p>
          <a:p>
            <a:pPr algn="l"/>
            <a:r>
              <a:rPr lang="en-IN"/>
              <a:t>College:Alagappa college of Technology,Anna Universitiy</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763" y="707433"/>
            <a:ext cx="11029616" cy="492855"/>
          </a:xfrm>
        </p:spPr>
        <p:txBody>
          <a:bodyPr>
            <a:normAutofit fontScale="90000"/>
          </a:bodyPr>
          <a:lstStyle/>
          <a:p>
            <a:r>
              <a:rPr lang="en-IN" altLang="en-US" sz="4000" b="1">
                <a:solidFill>
                  <a:schemeClr val="accent1"/>
                </a:solidFill>
                <a:latin typeface="Arial" panose="020B0604020202020204" pitchFamily="34" charset="0"/>
                <a:cs typeface="Arial" panose="020B0604020202020204" pitchFamily="34" charset="0"/>
              </a:rPr>
              <a:t>RESULT</a:t>
            </a:r>
          </a:p>
        </p:txBody>
      </p:sp>
      <p:pic>
        <p:nvPicPr>
          <p:cNvPr id="13" name="Content Placeholder 12" descr="download"/>
          <p:cNvPicPr>
            <a:picLocks noGrp="1" noChangeAspect="1"/>
          </p:cNvPicPr>
          <p:nvPr>
            <p:ph sz="half" idx="1"/>
          </p:nvPr>
        </p:nvPicPr>
        <p:blipFill>
          <a:blip r:embed="rId2"/>
          <a:stretch>
            <a:fillRect/>
          </a:stretch>
        </p:blipFill>
        <p:spPr>
          <a:xfrm>
            <a:off x="147320" y="1291590"/>
            <a:ext cx="3323590" cy="2596515"/>
          </a:xfrm>
          <a:prstGeom prst="rect">
            <a:avLst/>
          </a:prstGeom>
        </p:spPr>
      </p:pic>
      <p:pic>
        <p:nvPicPr>
          <p:cNvPr id="14" name="Content Placeholder 13" descr="download (1)"/>
          <p:cNvPicPr>
            <a:picLocks noGrp="1" noChangeAspect="1"/>
          </p:cNvPicPr>
          <p:nvPr>
            <p:ph sz="half" idx="2"/>
          </p:nvPr>
        </p:nvPicPr>
        <p:blipFill>
          <a:blip r:embed="rId3"/>
          <a:stretch>
            <a:fillRect/>
          </a:stretch>
        </p:blipFill>
        <p:spPr>
          <a:xfrm>
            <a:off x="3900170" y="1233805"/>
            <a:ext cx="3192145" cy="2597150"/>
          </a:xfrm>
          <a:prstGeom prst="rect">
            <a:avLst/>
          </a:prstGeom>
        </p:spPr>
      </p:pic>
      <p:pic>
        <p:nvPicPr>
          <p:cNvPr id="15" name="Picture 14" descr="download (2)"/>
          <p:cNvPicPr>
            <a:picLocks noChangeAspect="1"/>
          </p:cNvPicPr>
          <p:nvPr/>
        </p:nvPicPr>
        <p:blipFill>
          <a:blip r:embed="rId4"/>
          <a:stretch>
            <a:fillRect/>
          </a:stretch>
        </p:blipFill>
        <p:spPr>
          <a:xfrm>
            <a:off x="3509010" y="4260850"/>
            <a:ext cx="4393565" cy="2597150"/>
          </a:xfrm>
          <a:prstGeom prst="rect">
            <a:avLst/>
          </a:prstGeom>
        </p:spPr>
      </p:pic>
      <p:pic>
        <p:nvPicPr>
          <p:cNvPr id="16" name="Picture 15" descr="download (3)"/>
          <p:cNvPicPr>
            <a:picLocks noChangeAspect="1"/>
          </p:cNvPicPr>
          <p:nvPr/>
        </p:nvPicPr>
        <p:blipFill>
          <a:blip r:embed="rId5"/>
          <a:stretch>
            <a:fillRect/>
          </a:stretch>
        </p:blipFill>
        <p:spPr>
          <a:xfrm>
            <a:off x="411480" y="4291330"/>
            <a:ext cx="2794635" cy="2566670"/>
          </a:xfrm>
          <a:prstGeom prst="rect">
            <a:avLst/>
          </a:prstGeom>
        </p:spPr>
      </p:pic>
      <p:pic>
        <p:nvPicPr>
          <p:cNvPr id="17" name="Picture 16" descr="download (4)"/>
          <p:cNvPicPr>
            <a:picLocks noChangeAspect="1"/>
          </p:cNvPicPr>
          <p:nvPr/>
        </p:nvPicPr>
        <p:blipFill>
          <a:blip r:embed="rId6"/>
          <a:stretch>
            <a:fillRect/>
          </a:stretch>
        </p:blipFill>
        <p:spPr>
          <a:xfrm>
            <a:off x="7902575" y="1872615"/>
            <a:ext cx="3465830" cy="3713480"/>
          </a:xfrm>
          <a:prstGeom prst="rect">
            <a:avLst/>
          </a:prstGeom>
        </p:spPr>
      </p:pic>
      <p:cxnSp>
        <p:nvCxnSpPr>
          <p:cNvPr id="18" name="Straight Connector 17"/>
          <p:cNvCxnSpPr/>
          <p:nvPr/>
        </p:nvCxnSpPr>
        <p:spPr>
          <a:xfrm flipV="1">
            <a:off x="629285" y="3924935"/>
            <a:ext cx="7273290" cy="53975"/>
          </a:xfrm>
          <a:prstGeom prst="line">
            <a:avLst/>
          </a:prstGeom>
        </p:spPr>
        <p:style>
          <a:lnRef idx="2">
            <a:schemeClr val="accent1"/>
          </a:lnRef>
          <a:fillRef idx="0">
            <a:srgbClr val="FFFFFF"/>
          </a:fillRef>
          <a:effectRef idx="0">
            <a:srgbClr val="FFFFFF"/>
          </a:effectRef>
          <a:fontRef idx="minor">
            <a:schemeClr val="tx1"/>
          </a:fontRef>
        </p:style>
      </p:cxnSp>
      <p:cxnSp>
        <p:nvCxnSpPr>
          <p:cNvPr id="19" name="Straight Connector 18"/>
          <p:cNvCxnSpPr/>
          <p:nvPr/>
        </p:nvCxnSpPr>
        <p:spPr>
          <a:xfrm>
            <a:off x="7872730" y="1111250"/>
            <a:ext cx="43815" cy="5583555"/>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b="1" dirty="0">
                <a:latin typeface="Arial" panose="020B0604020202020204" pitchFamily="34" charset="0"/>
                <a:cs typeface="Arial" panose="020B0604020202020204" pitchFamily="34" charset="0"/>
              </a:rPr>
              <a:t>In Conclusion,After analyzing the data on student performance in exams, it is evident that various factors play significant roles in influencing academic outcomes. Gender, ethnicity, parental level of education, access to lunch, and participation in test preparation courses all contribute to variations in student performance. Specifically</a:t>
            </a:r>
            <a:r>
              <a:rPr lang="en-IN" altLang="en-US" sz="2000" b="1" dirty="0">
                <a:latin typeface="Arial" panose="020B0604020202020204" pitchFamily="34" charset="0"/>
                <a:cs typeface="Arial" panose="020B0604020202020204" pitchFamily="34" charset="0"/>
              </a:rPr>
              <a:t>,</a:t>
            </a:r>
            <a:r>
              <a:rPr lang="en-US" sz="2000" b="1" dirty="0">
                <a:latin typeface="Arial" panose="020B0604020202020204" pitchFamily="34" charset="0"/>
                <a:cs typeface="Arial" panose="020B0604020202020204" pitchFamily="34" charset="0"/>
              </a:rPr>
              <a:t> any dispar</a:t>
            </a:r>
            <a:r>
              <a:rPr lang="en-IN" altLang="en-US" sz="2000" b="1" dirty="0">
                <a:latin typeface="Arial" panose="020B0604020202020204" pitchFamily="34" charset="0"/>
                <a:cs typeface="Arial" panose="020B0604020202020204" pitchFamily="34" charset="0"/>
              </a:rPr>
              <a:t>ity s</a:t>
            </a:r>
            <a:r>
              <a:rPr lang="en-US" sz="2000" b="1" dirty="0">
                <a:latin typeface="Arial" panose="020B0604020202020204" pitchFamily="34" charset="0"/>
                <a:cs typeface="Arial" panose="020B0604020202020204" pitchFamily="34" charset="0"/>
              </a:rPr>
              <a:t>tudents from a lower Socioeconomic status have a lower avg in all course subjects</a:t>
            </a:r>
            <a:r>
              <a:rPr lang="en-IN" altLang="en-US" sz="2000" b="1" dirty="0">
                <a:latin typeface="Arial" panose="020B0604020202020204" pitchFamily="34" charset="0"/>
                <a:cs typeface="Arial" panose="020B0604020202020204" pitchFamily="34" charset="0"/>
              </a:rPr>
              <a:t> and Students who get Standard Lunch tend to perform better than students who got free/reduced lunch </a:t>
            </a:r>
            <a:r>
              <a:rPr lang="en-US" sz="2000" b="1" dirty="0">
                <a:latin typeface="Arial" panose="020B0604020202020204" pitchFamily="34" charset="0"/>
                <a:cs typeface="Arial" panose="020B0604020202020204" pitchFamily="34" charset="0"/>
              </a:rPr>
              <a:t> observed among different groups</a:t>
            </a:r>
            <a:r>
              <a:rPr lang="en-IN" altLang="en-US" sz="2000" b="1" dirty="0">
                <a:latin typeface="Arial" panose="020B0604020202020204" pitchFamily="34" charset="0"/>
                <a:cs typeface="Arial" panose="020B0604020202020204" pitchFamily="34" charset="0"/>
              </a:rPr>
              <a:t>and maths grades differs largely between genders</a:t>
            </a:r>
            <a:r>
              <a:rPr lang="en-US" sz="2000" b="1" dirty="0">
                <a:latin typeface="Arial" panose="020B0604020202020204" pitchFamily="34" charset="0"/>
                <a:cs typeface="Arial" panose="020B0604020202020204" pitchFamily="34" charset="0"/>
              </a:rPr>
              <a:t>]. These findings underscore the importance of addressing equity in education and implementing targeted interventions to support students from diverse backgrounds in achieving academic success.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
        <p:nvSpPr>
          <p:cNvPr id="6" name="TextBox 5"/>
          <p:cNvSpPr txBox="1"/>
          <p:nvPr/>
        </p:nvSpPr>
        <p:spPr>
          <a:xfrm>
            <a:off x="581192" y="1723149"/>
            <a:ext cx="10391608" cy="3784600"/>
          </a:xfrm>
          <a:prstGeom prst="rect">
            <a:avLst/>
          </a:prstGeom>
          <a:noFill/>
        </p:spPr>
        <p:txBody>
          <a:bodyPr wrap="square">
            <a:spAutoFit/>
          </a:bodyPr>
          <a:lstStyle/>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By leveraging historical data and machine learning algorithms, educational institutions can develop models to predict the likelihood of academic success for individual students based on their demographic and socioeconomic characteristics.</a:t>
            </a:r>
          </a:p>
          <a:p>
            <a:pPr indent="0">
              <a:buFont typeface="Arial" panose="020B0604020202020204" pitchFamily="34" charset="0"/>
              <a:buNone/>
            </a:pPr>
            <a:r>
              <a:rPr lang="en-IN" sz="2000" b="1"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This proactive approach can help identify at-risk students early on and implement targeted interventions to improve their academic performance and overall educational experience. </a:t>
            </a:r>
          </a:p>
          <a:p>
            <a:pPr indent="0">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further research could explore the intersectionality of these factors to gain a deeper understanding of how multiple variables interact to influence student outcomes.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r>
              <a:rPr lang="en-IN" sz="2400" dirty="0">
                <a:hlinkClick r:id="rId2"/>
              </a:rPr>
              <a:t>https://www.kaggle.com/datasets</a:t>
            </a:r>
            <a:endParaRPr lang="en-IN" sz="2400" dirty="0"/>
          </a:p>
          <a:p>
            <a:r>
              <a:rPr lang="en-IN" sz="2400" dirty="0">
                <a:hlinkClick r:id="rId3"/>
              </a:rPr>
              <a:t>https://pandas.pvdata.org/pandas-docs/stable/user guide/index.html</a:t>
            </a:r>
            <a:endParaRPr lang="en-IN" sz="2400" dirty="0"/>
          </a:p>
          <a:p>
            <a:r>
              <a:rPr lang="en-IN" sz="2400" dirty="0"/>
              <a:t>https://seaborn.pydata.org/</a:t>
            </a:r>
          </a:p>
          <a:p>
            <a:r>
              <a:rPr lang="en-IN" sz="2400" dirty="0"/>
              <a:t>https://matplotlib.org/stable/contents.html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305435" indent="-305435"/>
            <a:r>
              <a:rPr lang="en-IN" sz="2400" b="1" dirty="0">
                <a:latin typeface="Arial" panose="020B0604020202020204" pitchFamily="34" charset="0"/>
                <a:cs typeface="Arial" panose="020B0604020202020204" pitchFamily="34" charset="0"/>
              </a:rPr>
              <a:t>This project aims to understand how student performance (test scores) is influenced by various factors, including Gender,Parental Level of Education, Lunch.</a:t>
            </a:r>
          </a:p>
          <a:p>
            <a:pPr marL="305435" indent="-305435"/>
            <a:endParaRPr lang="en-IN" sz="2400" b="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endParaRPr lang="en-IN" dirty="0"/>
          </a:p>
        </p:txBody>
      </p:sp>
      <p:sp>
        <p:nvSpPr>
          <p:cNvPr id="7" name="TextBox 6"/>
          <p:cNvSpPr txBox="1"/>
          <p:nvPr/>
        </p:nvSpPr>
        <p:spPr>
          <a:xfrm>
            <a:off x="581192" y="1745705"/>
            <a:ext cx="10908844" cy="3784600"/>
          </a:xfrm>
          <a:prstGeom prst="rect">
            <a:avLst/>
          </a:prstGeom>
          <a:noFill/>
        </p:spPr>
        <p:txBody>
          <a:bodyPr wrap="square">
            <a:spAutoFit/>
          </a:bodyPr>
          <a:lstStyle/>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Utilizing advanced machine learning algorithms, our solution will </a:t>
            </a:r>
            <a:r>
              <a:rPr lang="en-IN" sz="2000" b="1" dirty="0" err="1">
                <a:latin typeface="Arial" panose="020B0604020202020204" pitchFamily="34" charset="0"/>
                <a:cs typeface="Arial" panose="020B0604020202020204" pitchFamily="34" charset="0"/>
              </a:rPr>
              <a:t>analyze</a:t>
            </a:r>
            <a:r>
              <a:rPr lang="en-IN" sz="2000" b="1" dirty="0">
                <a:latin typeface="Arial" panose="020B0604020202020204" pitchFamily="34" charset="0"/>
                <a:cs typeface="Arial" panose="020B0604020202020204" pitchFamily="34" charset="0"/>
              </a:rPr>
              <a:t> extensive students performance in exams to establish patterns and correlations.</a:t>
            </a:r>
          </a:p>
          <a:p>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Solution could be to conduct a comprehensive statistical analysis using techniques such as regression analysis or machine learning algorithms.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This would involve examining the correlation between student performance and each of the mentioned factors (gender, race, parental level of education, lunch, test preparation course) while controlling for other variables.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visualizations like matplotblob, seaborn can help to illustrate patterns and relationships in the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Building the proposed solution would involve a combination of data processing, feature engineering, and machine learning. Here are the key system and library requirements:</a:t>
            </a:r>
          </a:p>
          <a:p>
            <a:pPr marL="0" indent="0">
              <a:buNone/>
            </a:pPr>
            <a:r>
              <a:rPr lang="en-US" sz="2000" b="1" dirty="0">
                <a:solidFill>
                  <a:srgbClr val="0F0F0F"/>
                </a:solidFill>
                <a:latin typeface="Arial" panose="020B0604020202020204" pitchFamily="34" charset="0"/>
                <a:cs typeface="Arial" panose="020B0604020202020204" pitchFamily="34" charset="0"/>
              </a:rPr>
              <a:t>System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Hardware:- A computer with sufficient processing power, preferably with multiple cores or a GPU for faster training of machine learning models.- Adequate RAM to handle the size of the dataset and computational requirements. </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Software: An operating system compatible with the required machine learning libraries (e.g., Windows, Linux, macOS).</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Library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Data Processing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Pandas: For data manipulation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NumPy: For numerical operations on data.</a:t>
            </a:r>
          </a:p>
          <a:p>
            <a:pPr marL="342900" indent="-342900">
              <a:buAutoNum type="arabicPeriod" startAt="2"/>
            </a:pPr>
            <a:r>
              <a:rPr lang="en-US" sz="2000" b="1" dirty="0">
                <a:solidFill>
                  <a:srgbClr val="0F0F0F"/>
                </a:solidFill>
                <a:latin typeface="Arial" panose="020B0604020202020204" pitchFamily="34" charset="0"/>
                <a:cs typeface="Arial" panose="020B0604020202020204" pitchFamily="34" charset="0"/>
              </a:rPr>
              <a:t>Data Visualization:- </a:t>
            </a:r>
          </a:p>
          <a:p>
            <a:pPr marL="0" indent="0">
              <a:buNone/>
            </a:pPr>
            <a:r>
              <a:rPr lang="en-US" sz="2000" b="1" dirty="0">
                <a:solidFill>
                  <a:srgbClr val="0F0F0F"/>
                </a:solidFill>
                <a:latin typeface="Arial" panose="020B0604020202020204" pitchFamily="34" charset="0"/>
                <a:cs typeface="Arial" panose="020B0604020202020204" pitchFamily="34" charset="0"/>
              </a:rPr>
              <a:t>      Matplotlib and </a:t>
            </a:r>
            <a:r>
              <a:rPr lang="en-IN" altLang="en-US" sz="2000" b="1" dirty="0">
                <a:solidFill>
                  <a:srgbClr val="0F0F0F"/>
                </a:solidFill>
                <a:latin typeface="Arial" panose="020B0604020202020204" pitchFamily="34" charset="0"/>
                <a:cs typeface="Arial" panose="020B0604020202020204" pitchFamily="34" charset="0"/>
              </a:rPr>
              <a:t>Seaborn </a:t>
            </a:r>
            <a:r>
              <a:rPr lang="en-US" sz="2000" b="1" dirty="0">
                <a:solidFill>
                  <a:srgbClr val="0F0F0F"/>
                </a:solidFill>
                <a:latin typeface="Arial" panose="020B0604020202020204" pitchFamily="34" charset="0"/>
                <a:cs typeface="Arial" panose="020B0604020202020204" pitchFamily="34" charset="0"/>
              </a:rPr>
              <a:t>: For creating visualizations to understand data patterns.</a:t>
            </a:r>
          </a:p>
          <a:p>
            <a:pPr marL="0" indent="0">
              <a:buNone/>
            </a:pPr>
            <a:r>
              <a:rPr lang="en-US" sz="2000" b="1" dirty="0">
                <a:solidFill>
                  <a:srgbClr val="0F0F0F"/>
                </a:solidFill>
                <a:latin typeface="Arial" panose="020B0604020202020204" pitchFamily="34" charset="0"/>
                <a:cs typeface="Arial" panose="020B0604020202020204" pitchFamily="34" charset="0"/>
              </a:rPr>
              <a:t>      </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a:bodyPr>
          <a:lstStyle/>
          <a:p>
            <a:pPr marL="0" indent="0" algn="ctr">
              <a:buNone/>
            </a:pPr>
            <a:r>
              <a:rPr lang="en-IN" sz="1800" b="1" dirty="0">
                <a:latin typeface="Arial" panose="020B0604020202020204" pitchFamily="34" charset="0"/>
                <a:cs typeface="Arial" panose="020B0604020202020204" pitchFamily="34" charset="0"/>
              </a:rPr>
              <a:t>Designing an algorithm for analyzing student performance typically involves several steps: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1. *Data Collection*: Gather data on students' performance in exams, including scores, demographic information (gender, ethnicity), parental level of education, lunch status, and whether they took a test preparation course.</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2. *Data Cleaning and Preprocessing*: Clean the data by removing any errors or inconsistencies, and preprocess it by handling missing values and encoding categorical variables.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3. *Feature Engineering*: Create new features or transform existing ones to better represent the relationships between the variables. For example, you might create a feature indicating whether a student received free lunch or not based on their lunch status.</a:t>
            </a:r>
          </a:p>
          <a:p>
            <a:pPr marL="0" indent="0" algn="ctr">
              <a:buNone/>
            </a:pPr>
            <a:endParaRPr lang="en-IN" sz="1800" b="1"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pPr marL="0" indent="0" algn="ctr">
              <a:buNone/>
            </a:pPr>
            <a:r>
              <a:rPr lang="en-IN" sz="2000" dirty="0">
                <a:latin typeface="Arial" panose="020B0604020202020204" pitchFamily="34" charset="0"/>
                <a:cs typeface="Arial" panose="020B0604020202020204" pitchFamily="34" charset="0"/>
              </a:rPr>
              <a:t>4</a:t>
            </a:r>
            <a:r>
              <a:rPr lang="en-IN" sz="2000" b="1" dirty="0">
                <a:latin typeface="Arial" panose="020B0604020202020204" pitchFamily="34" charset="0"/>
                <a:cs typeface="Arial" panose="020B0604020202020204" pitchFamily="34" charset="0"/>
              </a:rPr>
              <a:t>. *Model Selection*: Choose appropriate machine learning models for predicting student performance based on the features available. This could include regression models, classification models, or more complex models like random forests or neural networks.</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5. *Model Training*: Train the chosen model on a portion of the data, using techniques like cross-validation to ensure generalization to unseen data.</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6. *Model Evaluation*: Evaluate the performance of the trained model using appropriate metrics, such as accuracy, precision, recall, or mean squared error, depending on the nature of the problem (classification or regression).</a:t>
            </a:r>
          </a:p>
        </p:txBody>
      </p:sp>
      <p:sp>
        <p:nvSpPr>
          <p:cNvPr id="3" name="Text Box 2"/>
          <p:cNvSpPr txBox="1"/>
          <p:nvPr/>
        </p:nvSpPr>
        <p:spPr>
          <a:xfrm>
            <a:off x="895350" y="2171700"/>
            <a:ext cx="3820795" cy="199390"/>
          </a:xfrm>
          <a:prstGeom prst="rect">
            <a:avLst/>
          </a:prstGeom>
          <a:noFill/>
        </p:spPr>
        <p:txBody>
          <a:bodyPr wrap="square" rtlCol="0">
            <a:noAutofit/>
          </a:bodyPr>
          <a:lstStyle/>
          <a:p>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3" name="Text Box 2"/>
          <p:cNvSpPr txBox="1"/>
          <p:nvPr/>
        </p:nvSpPr>
        <p:spPr>
          <a:xfrm>
            <a:off x="3048000" y="1721485"/>
            <a:ext cx="6096000" cy="3784600"/>
          </a:xfrm>
          <a:prstGeom prst="rect">
            <a:avLst/>
          </a:prstGeom>
          <a:noFill/>
        </p:spPr>
        <p:txBody>
          <a:bodyPr wrap="square" rtlCol="0" anchor="t">
            <a:spAutoFit/>
          </a:bodyPr>
          <a:lstStyle/>
          <a:p>
            <a:r>
              <a:rPr lang="en-US" sz="2000" b="1">
                <a:latin typeface="Arial" panose="020B0604020202020204" pitchFamily="34" charset="0"/>
                <a:cs typeface="Arial" panose="020B0604020202020204" pitchFamily="34" charset="0"/>
              </a:rPr>
              <a:t>7. *Deployment*: Deploy the trained model in a suitable environment, such as a web application or API, where it can be used to make predictions on new data.</a:t>
            </a:r>
          </a:p>
          <a:p>
            <a:endParaRPr lang="en-US" sz="2000" b="1">
              <a:latin typeface="Arial" panose="020B0604020202020204" pitchFamily="34" charset="0"/>
              <a:cs typeface="Arial" panose="020B0604020202020204" pitchFamily="34" charset="0"/>
            </a:endParaRPr>
          </a:p>
          <a:p>
            <a:r>
              <a:rPr lang="en-US" sz="2000" b="1">
                <a:latin typeface="Arial" panose="020B0604020202020204" pitchFamily="34" charset="0"/>
                <a:cs typeface="Arial" panose="020B0604020202020204" pitchFamily="34" charset="0"/>
              </a:rPr>
              <a:t>When deploying the model, it's important to consider factors like scalability, latency, and security. Additionally, regular monitoring and updates may be necessary to ensure the model continues to perform well as new data becomes available or as the underlying factors influencing student performance change over time.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20</TotalTime>
  <Words>916</Words>
  <Application>Microsoft Office PowerPoint</Application>
  <PresentationFormat>Widescreen</PresentationFormat>
  <Paragraphs>73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DividendVTI</vt:lpstr>
      <vt:lpstr>STUDENTS PERFORMANCE IN EXAMS ANALYSIS  </vt:lpstr>
      <vt:lpstr>OUTLINE</vt:lpstr>
      <vt:lpstr>Problem Statement</vt:lpstr>
      <vt:lpstr>Proposed Solution</vt:lpstr>
      <vt:lpstr>System  Approach</vt:lpstr>
      <vt:lpstr>System  Approach</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SURUTHI SARAVANAN</cp:lastModifiedBy>
  <cp:revision>34</cp:revision>
  <dcterms:created xsi:type="dcterms:W3CDTF">2021-05-26T16:50:00Z</dcterms:created>
  <dcterms:modified xsi:type="dcterms:W3CDTF">2024-04-30T04:49:05Z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5B49C0F4E48A4D368F720202B385CF15_13</vt:lpwstr>
  </property>
  <property fmtid="{D5CDD505-2E9C-101B-9397-08002B2CF9AE}" pid="4" name="KSOProductBuildVer">
    <vt:lpwstr>1033-12.2.0.13472</vt:lpwstr>
  </property>
</Properties>
</file>