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80" r:id="rId9"/>
    <p:sldId id="577" r:id="rId10"/>
    <p:sldId id="579" r:id="rId11"/>
    <p:sldId id="578" r:id="rId12"/>
    <p:sldId id="570" r:id="rId13"/>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14/05/2025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14/05/2025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14/05/2025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14/05/2025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14/05/2025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14/05/2025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mailto:varshiniganesh999@gmail.com"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keras.io/"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 Id="rId4" Type="http://schemas.openxmlformats.org/officeDocument/2006/relationships/hyperlink" Target="https://www.tensorflow.org/"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557360"/>
            <a:ext cx="4779664" cy="2508532"/>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5100" b="1" dirty="0"/>
            </a:br>
            <a:r>
              <a:rPr lang="en-US" sz="5100" b="1" dirty="0"/>
              <a:t>AI-POWERED IDS SYSTEM</a:t>
            </a:r>
            <a:endParaRPr lang="en-US" sz="5100" b="1" kern="1200" dirty="0"/>
          </a:p>
        </p:txBody>
      </p:sp>
      <p:sp>
        <p:nvSpPr>
          <p:cNvPr id="3" name="Subtitle 2"/>
          <p:cNvSpPr>
            <a:spLocks noGrp="1"/>
          </p:cNvSpPr>
          <p:nvPr>
            <p:ph type="subTitle" idx="1"/>
          </p:nvPr>
        </p:nvSpPr>
        <p:spPr>
          <a:xfrm>
            <a:off x="599609" y="3274142"/>
            <a:ext cx="4171994" cy="3583223"/>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VARSHINI G S</a:t>
            </a:r>
          </a:p>
          <a:p>
            <a:pPr algn="l">
              <a:spcAft>
                <a:spcPts val="600"/>
              </a:spcAft>
            </a:pPr>
            <a:r>
              <a:rPr lang="en-US" sz="1600" b="1" cap="all" dirty="0"/>
              <a:t>College Name: AMRITA VISHWA VIDYAPEETHAM</a:t>
            </a:r>
          </a:p>
          <a:p>
            <a:pPr algn="l">
              <a:spcAft>
                <a:spcPts val="600"/>
              </a:spcAft>
            </a:pPr>
            <a:r>
              <a:rPr lang="en-US" sz="1600" b="1" cap="all" dirty="0"/>
              <a:t>Department: ELECTRICAL AND </a:t>
            </a:r>
            <a:r>
              <a:rPr lang="en-IN" sz="1600" b="1" cap="all" dirty="0"/>
              <a:t>ELECTRONICS ENGINEERING </a:t>
            </a:r>
            <a:endParaRPr lang="en-US" sz="1600" b="1" cap="all" dirty="0"/>
          </a:p>
          <a:p>
            <a:pPr algn="l">
              <a:spcAft>
                <a:spcPts val="600"/>
              </a:spcAft>
            </a:pPr>
            <a:r>
              <a:rPr lang="en-US" sz="1600" b="1" cap="all" dirty="0"/>
              <a:t>Email ID: </a:t>
            </a:r>
            <a:r>
              <a:rPr lang="en-IN" sz="1600" b="1" cap="all" dirty="0">
                <a:hlinkClick r:id="rId2"/>
              </a:rPr>
              <a:t>varshiniganesh999@gmail.com</a:t>
            </a:r>
            <a:r>
              <a:rPr lang="en-IN" sz="1600" b="1" cap="all" dirty="0"/>
              <a:t> </a:t>
            </a:r>
            <a:endParaRPr lang="en-US" sz="1600" b="1" cap="all" dirty="0"/>
          </a:p>
          <a:p>
            <a:pPr algn="l">
              <a:spcAft>
                <a:spcPts val="600"/>
              </a:spcAft>
            </a:pPr>
            <a:r>
              <a:rPr lang="en-US" sz="1600" b="1" cap="all" dirty="0" err="1"/>
              <a:t>AICTEStudent</a:t>
            </a:r>
            <a:r>
              <a:rPr lang="en-US" sz="1600" b="1" cap="all" dirty="0"/>
              <a:t> ID:STU6767e24bbd2d21734861387</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3"/>
          <a:stretch>
            <a:fillRect/>
          </a:stretch>
        </p:blipFill>
        <p:spPr>
          <a:xfrm>
            <a:off x="5839861" y="557360"/>
            <a:ext cx="5210251" cy="5632704"/>
          </a:xfrm>
          <a:prstGeom prst="rect">
            <a:avLst/>
          </a:prstGeom>
        </p:spPr>
      </p:pic>
      <p:pic>
        <p:nvPicPr>
          <p:cNvPr id="6" name="Picture 5">
            <a:extLst>
              <a:ext uri="{FF2B5EF4-FFF2-40B4-BE49-F238E27FC236}">
                <a16:creationId xmlns:a16="http://schemas.microsoft.com/office/drawing/2014/main" id="{9872ED6F-0E78-7CEC-375D-1CA1699095BF}"/>
              </a:ext>
            </a:extLst>
          </p:cNvPr>
          <p:cNvPicPr>
            <a:picLocks noChangeAspect="1"/>
          </p:cNvPicPr>
          <p:nvPr/>
        </p:nvPicPr>
        <p:blipFill>
          <a:blip r:embed="rId4"/>
          <a:stretch>
            <a:fillRect/>
          </a:stretch>
        </p:blipFill>
        <p:spPr>
          <a:xfrm>
            <a:off x="5832036"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spcBef>
                <a:spcPct val="20000"/>
              </a:spcBef>
              <a:spcAft>
                <a:spcPts val="600"/>
              </a:spcAft>
              <a:buNone/>
            </a:pPr>
            <a:endParaRPr lang="en-US" sz="2200" dirty="0">
              <a:latin typeface="Franklin Gothic Book"/>
            </a:endParaRPr>
          </a:p>
          <a:p>
            <a:pPr marL="0" indent="0">
              <a:buNone/>
            </a:pPr>
            <a:endParaRPr lang="en-GB" sz="2200" dirty="0"/>
          </a:p>
        </p:txBody>
      </p:sp>
      <p:sp>
        <p:nvSpPr>
          <p:cNvPr id="6" name="TextBox 5">
            <a:extLst>
              <a:ext uri="{FF2B5EF4-FFF2-40B4-BE49-F238E27FC236}">
                <a16:creationId xmlns:a16="http://schemas.microsoft.com/office/drawing/2014/main" id="{96A5A297-ED83-E7D0-1955-F95F6267A716}"/>
              </a:ext>
            </a:extLst>
          </p:cNvPr>
          <p:cNvSpPr txBox="1"/>
          <p:nvPr/>
        </p:nvSpPr>
        <p:spPr>
          <a:xfrm>
            <a:off x="838200" y="2277296"/>
            <a:ext cx="10684764"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Integration with Federated Learning for decentralized threat detection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Real-time deployment on edge devices using TensorFlow Lite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Enhanced attack classification using ensemble models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Blockchain integration for secure logging of attack records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Auto-updating models with online learning techniques</a:t>
            </a:r>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fontScale="25000" lnSpcReduction="2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800" b="0" i="0" u="none" strike="noStrike" cap="none" normalizeH="0" baseline="0" dirty="0" err="1">
                <a:ln>
                  <a:noFill/>
                </a:ln>
                <a:solidFill>
                  <a:schemeClr val="tx1"/>
                </a:solidFill>
                <a:effectLst/>
                <a:latin typeface="Franklin Gothic Book" panose="020B0503020102020204" pitchFamily="34" charset="0"/>
              </a:rPr>
              <a:t>Tavallaee</a:t>
            </a:r>
            <a:r>
              <a:rPr kumimoji="0" lang="en-US" altLang="en-US" sz="8800" b="0" i="0" u="none" strike="noStrike" cap="none" normalizeH="0" baseline="0" dirty="0">
                <a:ln>
                  <a:noFill/>
                </a:ln>
                <a:solidFill>
                  <a:schemeClr val="tx1"/>
                </a:solidFill>
                <a:effectLst/>
                <a:latin typeface="Franklin Gothic Book" panose="020B0503020102020204" pitchFamily="34" charset="0"/>
              </a:rPr>
              <a:t>, M. et al. (2009). A Detailed Analysis of the KDD CUP 99 Dataset.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8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800" b="0" i="0" u="none" strike="noStrike" cap="none" normalizeH="0" baseline="0" dirty="0">
                <a:ln>
                  <a:noFill/>
                </a:ln>
                <a:solidFill>
                  <a:schemeClr val="tx1"/>
                </a:solidFill>
                <a:effectLst/>
                <a:latin typeface="Franklin Gothic Book" panose="020B0503020102020204" pitchFamily="34" charset="0"/>
              </a:rPr>
              <a:t>CICIDS2017 Dataset.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8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800" b="0" i="0" u="none" strike="noStrike" cap="none" normalizeH="0" baseline="0" dirty="0">
                <a:ln>
                  <a:noFill/>
                </a:ln>
                <a:solidFill>
                  <a:schemeClr val="tx1"/>
                </a:solidFill>
                <a:effectLst/>
                <a:latin typeface="Franklin Gothic Book" panose="020B0503020102020204" pitchFamily="34" charset="0"/>
              </a:rPr>
              <a:t>Scikit-learn Documentation – </a:t>
            </a:r>
            <a:r>
              <a:rPr kumimoji="0" lang="en-US" altLang="en-US" sz="8800" b="0" i="0" u="none" strike="noStrike" cap="none" normalizeH="0" baseline="0" dirty="0">
                <a:ln>
                  <a:noFill/>
                </a:ln>
                <a:solidFill>
                  <a:schemeClr val="tx1"/>
                </a:solidFill>
                <a:effectLst/>
                <a:latin typeface="Franklin Gothic Book" panose="020B0503020102020204" pitchFamily="34" charset="0"/>
                <a:hlinkClick r:id="rId2"/>
              </a:rPr>
              <a:t>https://scikit-learn.org</a:t>
            </a:r>
            <a:endParaRPr kumimoji="0" lang="en-US" altLang="en-US" sz="8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8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800" b="0" i="0" u="none" strike="noStrike" cap="none" normalizeH="0" baseline="0" dirty="0" err="1">
                <a:ln>
                  <a:noFill/>
                </a:ln>
                <a:solidFill>
                  <a:schemeClr val="tx1"/>
                </a:solidFill>
                <a:effectLst/>
                <a:latin typeface="Franklin Gothic Book" panose="020B0503020102020204" pitchFamily="34" charset="0"/>
              </a:rPr>
              <a:t>Keras</a:t>
            </a:r>
            <a:r>
              <a:rPr kumimoji="0" lang="en-US" altLang="en-US" sz="8800" b="0" i="0" u="none" strike="noStrike" cap="none" normalizeH="0" baseline="0" dirty="0">
                <a:ln>
                  <a:noFill/>
                </a:ln>
                <a:solidFill>
                  <a:schemeClr val="tx1"/>
                </a:solidFill>
                <a:effectLst/>
                <a:latin typeface="Franklin Gothic Book" panose="020B0503020102020204" pitchFamily="34" charset="0"/>
              </a:rPr>
              <a:t> API – </a:t>
            </a:r>
            <a:r>
              <a:rPr kumimoji="0" lang="en-US" altLang="en-US" sz="8800" b="0" i="0" u="none" strike="noStrike" cap="none" normalizeH="0" baseline="0" dirty="0">
                <a:ln>
                  <a:noFill/>
                </a:ln>
                <a:solidFill>
                  <a:schemeClr val="tx1"/>
                </a:solidFill>
                <a:effectLst/>
                <a:latin typeface="Franklin Gothic Book" panose="020B0503020102020204" pitchFamily="34" charset="0"/>
                <a:hlinkClick r:id="rId3"/>
              </a:rPr>
              <a:t>https://keras.io</a:t>
            </a:r>
            <a:endParaRPr kumimoji="0" lang="en-US" altLang="en-US" sz="8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8800" b="0" i="0" u="none" strike="noStrike" cap="none" normalizeH="0" baseline="0" dirty="0">
              <a:ln>
                <a:noFill/>
              </a:ln>
              <a:solidFill>
                <a:schemeClr val="tx1"/>
              </a:solidFill>
              <a:effectLst/>
              <a:latin typeface="Franklin Gothic Book" panose="020B0503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8800" b="0" i="0" u="none" strike="noStrike" cap="none" normalizeH="0" baseline="0" dirty="0">
                <a:ln>
                  <a:noFill/>
                </a:ln>
                <a:solidFill>
                  <a:schemeClr val="tx1"/>
                </a:solidFill>
                <a:effectLst/>
                <a:latin typeface="Franklin Gothic Book" panose="020B0503020102020204" pitchFamily="34" charset="0"/>
              </a:rPr>
              <a:t>TensorFlow Documentation – </a:t>
            </a:r>
            <a:r>
              <a:rPr kumimoji="0" lang="en-US" altLang="en-US" sz="8800" b="0" i="0" u="none" strike="noStrike" cap="none" normalizeH="0" baseline="0" dirty="0">
                <a:ln>
                  <a:noFill/>
                </a:ln>
                <a:solidFill>
                  <a:schemeClr val="tx1"/>
                </a:solidFill>
                <a:effectLst/>
                <a:latin typeface="Franklin Gothic Book" panose="020B0503020102020204" pitchFamily="34" charset="0"/>
                <a:hlinkClick r:id="rId4"/>
              </a:rPr>
              <a:t>https://www.tensorflow.org</a:t>
            </a:r>
            <a:endParaRPr kumimoji="0" lang="en-US" altLang="en-US" sz="8800" b="0" i="0" u="none" strike="noStrike" cap="none" normalizeH="0" baseline="0" dirty="0">
              <a:ln>
                <a:noFill/>
              </a:ln>
              <a:solidFill>
                <a:schemeClr val="tx1"/>
              </a:solidFill>
              <a:effectLst/>
              <a:latin typeface="Franklin Gothic Book" panose="020B0503020102020204" pitchFamily="34" charset="0"/>
            </a:endParaRPr>
          </a:p>
          <a:p>
            <a:pPr marL="0" indent="0">
              <a:buNone/>
            </a:pPr>
            <a:endParaRPr lang="en-IN" sz="8800" dirty="0">
              <a:latin typeface="Franklin Gothic Book"/>
            </a:endParaRPr>
          </a:p>
          <a:p>
            <a:pPr marL="0" indent="0">
              <a:buNone/>
            </a:pPr>
            <a:endParaRPr lang="en-IN" sz="8800" dirty="0">
              <a:latin typeface="Franklin Gothic Book"/>
            </a:endParaRPr>
          </a:p>
          <a:p>
            <a:pPr marL="0" indent="0">
              <a:buNone/>
            </a:pPr>
            <a:r>
              <a:rPr lang="en-IN" sz="8800" dirty="0">
                <a:latin typeface="Franklin Gothic Book"/>
              </a:rPr>
              <a:t>GitHub Link:</a:t>
            </a:r>
            <a:r>
              <a:rPr lang="en-IN" sz="8800" dirty="0">
                <a:solidFill>
                  <a:srgbClr val="0070C0"/>
                </a:solidFill>
                <a:latin typeface="Franklin Gothic Book"/>
              </a:rPr>
              <a:t> https://github.com/Varshini-svg/AI-Powered-Intrusion-Detection-System-using-Deep-Learning.git</a:t>
            </a:r>
            <a:endParaRPr lang="en-IN" sz="8800" u="sng" dirty="0">
              <a:solidFill>
                <a:srgbClr val="0070C0"/>
              </a:solidFill>
              <a:latin typeface="Franklin Gothic Book"/>
            </a:endParaRPr>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Franklin Gothic Book" panose="020B0503020102020204" pitchFamily="34" charset="0"/>
              </a:rPr>
              <a:t>In today’s digitally connected world, cyber-attacks are becoming increasingly sophisticated and frequent. Traditional signature-based Intrusion Detection Systems (IDS) struggle to identify new or evolving threats. Organizations face challenges in proactively detecting anomalies in real-time due to high false alarm rates and limitations in manual rule configuration. There is a critical need for intelligent, adaptive systems that can detect intrusions with high accuracy and minimal human intervention.</a:t>
            </a:r>
          </a:p>
          <a:p>
            <a:pPr marL="0" indent="0">
              <a:buNone/>
            </a:pPr>
            <a:endParaRPr lang="en-US" sz="2200" dirty="0">
              <a:latin typeface="Franklin Gothic Book" panose="020B0503020102020204" pitchFamily="34" charset="0"/>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6703BCD4-DC8C-A427-FDC9-67E39719784E}"/>
              </a:ext>
            </a:extLst>
          </p:cNvPr>
          <p:cNvSpPr>
            <a:spLocks noGrp="1" noChangeArrowheads="1"/>
          </p:cNvSpPr>
          <p:nvPr>
            <p:ph idx="1"/>
          </p:nvPr>
        </p:nvSpPr>
        <p:spPr bwMode="auto">
          <a:xfrm>
            <a:off x="838200" y="1654612"/>
            <a:ext cx="10884967"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latin typeface="Calibri" panose="020F0502020204030204" pitchFamily="34" charset="0"/>
                <a:ea typeface="Calibri" panose="020F0502020204030204" pitchFamily="34" charset="0"/>
                <a:cs typeface="Calibri" panose="020F0502020204030204" pitchFamily="34" charset="0"/>
              </a:rPr>
              <a:t>The</a:t>
            </a: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proposed system leverages artificial intelligence to automatically detect and classify network intrusions by analyzing traffic patterns. The solution pipeline includes: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Collection:</a:t>
            </a:r>
            <a:b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Uses benchmark dataset CICIDS2017, which include a variety of labeled attack and normal traffic records.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Preprocessing: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Handling missing values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Feature encoding and normalization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Dimensionality reduction and feature selection for optimal performance</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Algorithm:</a:t>
            </a:r>
            <a:b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Implements supervised learning algorithms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Random Forest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200" dirty="0">
                <a:latin typeface="Calibri" panose="020F0502020204030204" pitchFamily="34" charset="0"/>
                <a:ea typeface="Calibri" panose="020F0502020204030204" pitchFamily="34" charset="0"/>
                <a:cs typeface="Calibri" panose="020F0502020204030204" pitchFamily="34" charset="0"/>
              </a:rPr>
              <a:t> </a:t>
            </a:r>
            <a:r>
              <a:rPr lang="en-US" altLang="en-US" sz="1200" dirty="0" err="1">
                <a:latin typeface="Calibri" panose="020F0502020204030204" pitchFamily="34" charset="0"/>
                <a:ea typeface="Calibri" panose="020F0502020204030204" pitchFamily="34" charset="0"/>
                <a:cs typeface="Calibri" panose="020F0502020204030204" pitchFamily="34" charset="0"/>
              </a:rPr>
              <a:t>Optuna</a:t>
            </a:r>
            <a:r>
              <a:rPr lang="en-US" altLang="en-US" sz="1200" dirty="0">
                <a:latin typeface="Calibri" panose="020F0502020204030204" pitchFamily="34" charset="0"/>
                <a:ea typeface="Calibri" panose="020F0502020204030204" pitchFamily="34" charset="0"/>
                <a:cs typeface="Calibri" panose="020F0502020204030204" pitchFamily="34" charset="0"/>
              </a:rPr>
              <a:t>-based Tuning</a:t>
            </a:r>
            <a:endPar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200" dirty="0">
                <a:latin typeface="Calibri" panose="020F0502020204030204" pitchFamily="34" charset="0"/>
                <a:ea typeface="Calibri" panose="020F0502020204030204" pitchFamily="34" charset="0"/>
                <a:cs typeface="Calibri" panose="020F0502020204030204" pitchFamily="34" charset="0"/>
              </a:rPr>
              <a:t> Hyper-parameter Tuning</a:t>
            </a:r>
            <a:b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These models are trained to distinguish between normal and malicious traffic.</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Deployment:</a:t>
            </a:r>
            <a:b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 this project, google </a:t>
            </a:r>
            <a:r>
              <a:rPr kumimoji="0" lang="en-US" altLang="en-US" sz="120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colab</a:t>
            </a: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is used to deploy this model.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Evaluation: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Performance is measured using accuracy, precision, recall, and F1-score.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Visualized using confusion matrix, ROC curves, and </a:t>
            </a:r>
            <a:r>
              <a:rPr lang="en-US" altLang="en-US" sz="1200" dirty="0">
                <a:latin typeface="Calibri" panose="020F0502020204030204" pitchFamily="34" charset="0"/>
                <a:ea typeface="Calibri" panose="020F0502020204030204" pitchFamily="34" charset="0"/>
                <a:cs typeface="Calibri" panose="020F0502020204030204" pitchFamily="34" charset="0"/>
              </a:rPr>
              <a:t>correlation matrix</a:t>
            </a: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Models achieve up to 99% accuracy on benchmark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a:buNone/>
            </a:pPr>
            <a:r>
              <a:rPr lang="en-IN" sz="2200" b="1" dirty="0">
                <a:latin typeface="Franklin Gothic Book" panose="020B0503020102020204" pitchFamily="34" charset="0"/>
              </a:rPr>
              <a:t>Content:</a:t>
            </a:r>
            <a:endParaRPr lang="en-IN" sz="2200" dirty="0">
              <a:latin typeface="Franklin Gothic Book" panose="020B0503020102020204" pitchFamily="34" charset="0"/>
            </a:endParaRPr>
          </a:p>
          <a:p>
            <a:pPr>
              <a:buFont typeface="Arial" panose="020B0604020202020204" pitchFamily="34" charset="0"/>
              <a:buChar char="•"/>
            </a:pPr>
            <a:r>
              <a:rPr lang="en-IN" sz="2200" b="1" dirty="0">
                <a:latin typeface="Franklin Gothic Book" panose="020B0503020102020204" pitchFamily="34" charset="0"/>
              </a:rPr>
              <a:t>Programming Language:</a:t>
            </a:r>
            <a:r>
              <a:rPr lang="en-IN" sz="2200" dirty="0">
                <a:latin typeface="Franklin Gothic Book" panose="020B0503020102020204" pitchFamily="34" charset="0"/>
              </a:rPr>
              <a:t> Python</a:t>
            </a:r>
          </a:p>
          <a:p>
            <a:pPr>
              <a:buFont typeface="Arial" panose="020B0604020202020204" pitchFamily="34" charset="0"/>
              <a:buChar char="•"/>
            </a:pPr>
            <a:r>
              <a:rPr lang="en-IN" sz="2200" b="1" dirty="0">
                <a:latin typeface="Franklin Gothic Book" panose="020B0503020102020204" pitchFamily="34" charset="0"/>
              </a:rPr>
              <a:t>Libraries &amp; Tools:</a:t>
            </a:r>
            <a:endParaRPr lang="en-IN" sz="2200" dirty="0">
              <a:latin typeface="Franklin Gothic Book" panose="020B0503020102020204" pitchFamily="34" charset="0"/>
            </a:endParaRPr>
          </a:p>
          <a:p>
            <a:pPr marL="742950" lvl="1" indent="-285750">
              <a:buFont typeface="Arial" panose="020B0604020202020204" pitchFamily="34" charset="0"/>
              <a:buChar char="•"/>
            </a:pPr>
            <a:r>
              <a:rPr lang="en-IN" sz="2200" b="1" dirty="0">
                <a:latin typeface="Franklin Gothic Book" panose="020B0503020102020204" pitchFamily="34" charset="0"/>
              </a:rPr>
              <a:t>Scikit-learn</a:t>
            </a:r>
            <a:r>
              <a:rPr lang="en-IN" sz="2200" dirty="0">
                <a:latin typeface="Franklin Gothic Book" panose="020B0503020102020204" pitchFamily="34" charset="0"/>
              </a:rPr>
              <a:t> – ML algorithm implementation</a:t>
            </a:r>
          </a:p>
          <a:p>
            <a:pPr marL="742950" lvl="1" indent="-285750">
              <a:buFont typeface="Arial" panose="020B0604020202020204" pitchFamily="34" charset="0"/>
              <a:buChar char="•"/>
            </a:pPr>
            <a:r>
              <a:rPr lang="en-IN" sz="2200" b="1" dirty="0" err="1">
                <a:latin typeface="Franklin Gothic Book" panose="020B0503020102020204" pitchFamily="34" charset="0"/>
              </a:rPr>
              <a:t>Keras</a:t>
            </a:r>
            <a:r>
              <a:rPr lang="en-IN" sz="2200" b="1" dirty="0">
                <a:latin typeface="Franklin Gothic Book" panose="020B0503020102020204" pitchFamily="34" charset="0"/>
              </a:rPr>
              <a:t>/TensorFlow</a:t>
            </a:r>
            <a:r>
              <a:rPr lang="en-IN" sz="2200" dirty="0">
                <a:latin typeface="Franklin Gothic Book" panose="020B0503020102020204" pitchFamily="34" charset="0"/>
              </a:rPr>
              <a:t> – Deep learning model development</a:t>
            </a:r>
          </a:p>
          <a:p>
            <a:pPr marL="742950" lvl="1" indent="-285750">
              <a:buFont typeface="Arial" panose="020B0604020202020204" pitchFamily="34" charset="0"/>
              <a:buChar char="•"/>
            </a:pPr>
            <a:r>
              <a:rPr lang="en-IN" sz="2200" b="1" dirty="0">
                <a:latin typeface="Franklin Gothic Book" panose="020B0503020102020204" pitchFamily="34" charset="0"/>
              </a:rPr>
              <a:t>Pandas, NumPy</a:t>
            </a:r>
            <a:r>
              <a:rPr lang="en-IN" sz="2200" dirty="0">
                <a:latin typeface="Franklin Gothic Book" panose="020B0503020102020204" pitchFamily="34" charset="0"/>
              </a:rPr>
              <a:t> – Data preprocessing and analysis</a:t>
            </a:r>
          </a:p>
          <a:p>
            <a:pPr marL="742950" lvl="1" indent="-285750">
              <a:buFont typeface="Arial" panose="020B0604020202020204" pitchFamily="34" charset="0"/>
              <a:buChar char="•"/>
            </a:pPr>
            <a:r>
              <a:rPr lang="en-IN" sz="2200" b="1" dirty="0">
                <a:latin typeface="Franklin Gothic Book" panose="020B0503020102020204" pitchFamily="34" charset="0"/>
              </a:rPr>
              <a:t>Matplotlib/Seaborn</a:t>
            </a:r>
            <a:r>
              <a:rPr lang="en-IN" sz="2200" dirty="0">
                <a:latin typeface="Franklin Gothic Book" panose="020B0503020102020204" pitchFamily="34" charset="0"/>
              </a:rPr>
              <a:t> – Visualization</a:t>
            </a:r>
          </a:p>
          <a:p>
            <a:pPr>
              <a:buFont typeface="Arial" panose="020B0604020202020204" pitchFamily="34" charset="0"/>
              <a:buChar char="•"/>
            </a:pPr>
            <a:r>
              <a:rPr lang="en-IN" sz="2200" b="1" dirty="0">
                <a:latin typeface="Franklin Gothic Book" panose="020B0503020102020204" pitchFamily="34" charset="0"/>
              </a:rPr>
              <a:t>Dataset:</a:t>
            </a:r>
            <a:r>
              <a:rPr lang="en-IN" sz="2200" dirty="0">
                <a:latin typeface="Franklin Gothic Book" panose="020B0503020102020204" pitchFamily="34" charset="0"/>
              </a:rPr>
              <a:t> CICIDS2017</a:t>
            </a:r>
          </a:p>
          <a:p>
            <a:pPr>
              <a:buFont typeface="Arial" panose="020B0604020202020204" pitchFamily="34" charset="0"/>
              <a:buChar char="•"/>
            </a:pPr>
            <a:r>
              <a:rPr lang="en-IN" sz="2200" b="1" dirty="0">
                <a:latin typeface="Franklin Gothic Book" panose="020B0503020102020204" pitchFamily="34" charset="0"/>
              </a:rPr>
              <a:t>Environment:</a:t>
            </a:r>
            <a:r>
              <a:rPr lang="en-IN" sz="2200" dirty="0">
                <a:latin typeface="Franklin Gothic Book" panose="020B0503020102020204" pitchFamily="34" charset="0"/>
              </a:rPr>
              <a:t> Google </a:t>
            </a:r>
            <a:r>
              <a:rPr lang="en-IN" sz="2200" dirty="0" err="1">
                <a:latin typeface="Franklin Gothic Book" panose="020B0503020102020204" pitchFamily="34" charset="0"/>
              </a:rPr>
              <a:t>Colab</a:t>
            </a:r>
            <a:endParaRPr lang="en-IN" sz="2200" dirty="0">
              <a:latin typeface="Franklin Gothic Book" panose="020B0503020102020204" pitchFamily="34" charset="0"/>
            </a:endParaRP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373626" y="1929383"/>
            <a:ext cx="11454138" cy="4430331"/>
          </a:xfrm>
        </p:spPr>
        <p:txBody>
          <a:bodyPr vert="horz" lIns="91440" tIns="45720" rIns="91440" bIns="45720" rtlCol="0">
            <a:normAutofit/>
          </a:bodyPr>
          <a:lstStyle/>
          <a:p>
            <a:pPr marL="305435" indent="-305435">
              <a:spcBef>
                <a:spcPct val="20000"/>
              </a:spcBef>
              <a:spcAft>
                <a:spcPts val="600"/>
              </a:spcAft>
              <a:buFont typeface="Arial"/>
              <a:buChar char="•"/>
            </a:pPr>
            <a:endParaRPr lang="en-IN" sz="1800" b="1" dirty="0">
              <a:latin typeface="Franklin Gothic Book"/>
            </a:endParaRPr>
          </a:p>
          <a:p>
            <a:pPr marL="0" indent="0">
              <a:spcBef>
                <a:spcPct val="20000"/>
              </a:spcBef>
              <a:spcAft>
                <a:spcPts val="600"/>
              </a:spcAft>
              <a:buNone/>
            </a:pPr>
            <a:endParaRPr lang="en-GB" sz="1500" dirty="0"/>
          </a:p>
        </p:txBody>
      </p:sp>
      <p:sp>
        <p:nvSpPr>
          <p:cNvPr id="5" name="Content Placeholder 2">
            <a:extLst>
              <a:ext uri="{FF2B5EF4-FFF2-40B4-BE49-F238E27FC236}">
                <a16:creationId xmlns:a16="http://schemas.microsoft.com/office/drawing/2014/main" id="{B5107410-DE3D-5F62-F9D7-11EAEA92F0BB}"/>
              </a:ext>
            </a:extLst>
          </p:cNvPr>
          <p:cNvSpPr txBox="1">
            <a:spLocks/>
          </p:cNvSpPr>
          <p:nvPr/>
        </p:nvSpPr>
        <p:spPr>
          <a:xfrm>
            <a:off x="990600" y="2081784"/>
            <a:ext cx="10515600" cy="4251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ct val="20000"/>
              </a:spcBef>
              <a:spcAft>
                <a:spcPts val="600"/>
              </a:spcAft>
            </a:pPr>
            <a:endParaRPr lang="en-GB" sz="1500" dirty="0"/>
          </a:p>
        </p:txBody>
      </p:sp>
      <p:sp>
        <p:nvSpPr>
          <p:cNvPr id="6" name="Content Placeholder 2">
            <a:extLst>
              <a:ext uri="{FF2B5EF4-FFF2-40B4-BE49-F238E27FC236}">
                <a16:creationId xmlns:a16="http://schemas.microsoft.com/office/drawing/2014/main" id="{AAB2CB33-FE29-F887-C90D-9A96A30B705E}"/>
              </a:ext>
            </a:extLst>
          </p:cNvPr>
          <p:cNvSpPr txBox="1">
            <a:spLocks/>
          </p:cNvSpPr>
          <p:nvPr/>
        </p:nvSpPr>
        <p:spPr>
          <a:xfrm>
            <a:off x="669036" y="2055813"/>
            <a:ext cx="10989564" cy="44303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05435" indent="-305435">
              <a:spcBef>
                <a:spcPct val="20000"/>
              </a:spcBef>
              <a:spcAft>
                <a:spcPts val="600"/>
              </a:spcAft>
              <a:buFont typeface="Arial"/>
              <a:buChar char="•"/>
            </a:pPr>
            <a:r>
              <a:rPr lang="en-IN" sz="1500" b="1" dirty="0">
                <a:latin typeface="Franklin Gothic Book"/>
              </a:rPr>
              <a:t>Algorithm Selection:</a:t>
            </a:r>
            <a:endParaRPr lang="en-IN" sz="1500" dirty="0">
              <a:latin typeface="Franklin Gothic Book"/>
            </a:endParaRPr>
          </a:p>
          <a:p>
            <a:pPr marL="629920" lvl="1" indent="-305435">
              <a:spcBef>
                <a:spcPct val="20000"/>
              </a:spcBef>
              <a:spcAft>
                <a:spcPts val="600"/>
              </a:spcAft>
              <a:buFont typeface="Arial"/>
              <a:buChar char="•"/>
            </a:pPr>
            <a:r>
              <a:rPr lang="en-IN" sz="1500" dirty="0">
                <a:latin typeface="Franklin Gothic Book"/>
              </a:rPr>
              <a:t>In this project the algorithms used are Random forest classifier, Hyperparameter tuning, and </a:t>
            </a:r>
            <a:r>
              <a:rPr lang="en-IN" sz="1500" dirty="0" err="1">
                <a:latin typeface="Franklin Gothic Book"/>
              </a:rPr>
              <a:t>Optuna</a:t>
            </a:r>
            <a:r>
              <a:rPr lang="en-IN" sz="1500" dirty="0">
                <a:latin typeface="Franklin Gothic Book"/>
              </a:rPr>
              <a:t> based tuning</a:t>
            </a:r>
          </a:p>
          <a:p>
            <a:pPr marL="324485" lvl="1" indent="0">
              <a:spcBef>
                <a:spcPct val="20000"/>
              </a:spcBef>
              <a:spcAft>
                <a:spcPts val="600"/>
              </a:spcAft>
              <a:buNone/>
            </a:pPr>
            <a:endParaRPr lang="en-IN" sz="1500" dirty="0">
              <a:latin typeface="Franklin Gothic Book"/>
            </a:endParaRPr>
          </a:p>
          <a:p>
            <a:pPr marL="305435" indent="-305435">
              <a:spcBef>
                <a:spcPct val="20000"/>
              </a:spcBef>
              <a:spcAft>
                <a:spcPts val="600"/>
              </a:spcAft>
              <a:buFont typeface="Arial"/>
              <a:buChar char="•"/>
            </a:pPr>
            <a:r>
              <a:rPr lang="en-IN" sz="1500" b="1" dirty="0">
                <a:latin typeface="Franklin Gothic Book"/>
              </a:rPr>
              <a:t>Data Input:</a:t>
            </a:r>
            <a:endParaRPr lang="en-IN" sz="1500" dirty="0">
              <a:latin typeface="Franklin Gothic Book"/>
            </a:endParaRPr>
          </a:p>
          <a:p>
            <a:pPr marL="629920" lvl="1" indent="-305435">
              <a:spcBef>
                <a:spcPct val="20000"/>
              </a:spcBef>
              <a:spcAft>
                <a:spcPts val="600"/>
              </a:spcAft>
              <a:buFont typeface="Arial"/>
              <a:buChar char="•"/>
            </a:pPr>
            <a:r>
              <a:rPr lang="en-IN" sz="1500" dirty="0">
                <a:latin typeface="Franklin Gothic Book"/>
              </a:rPr>
              <a:t>The data inputs used in this project are </a:t>
            </a:r>
            <a:r>
              <a:rPr lang="en-IN" sz="1200" b="0" i="0" dirty="0">
                <a:solidFill>
                  <a:srgbClr val="1F1F1F"/>
                </a:solidFill>
                <a:effectLst/>
                <a:latin typeface="Courier New" panose="02070309020205020404" pitchFamily="49" charset="0"/>
              </a:rPr>
              <a:t>id dur proto service state </a:t>
            </a:r>
            <a:r>
              <a:rPr lang="en-IN" sz="1200" b="0" i="0" dirty="0" err="1">
                <a:solidFill>
                  <a:srgbClr val="1F1F1F"/>
                </a:solidFill>
                <a:effectLst/>
                <a:latin typeface="Courier New" panose="02070309020205020404" pitchFamily="49" charset="0"/>
              </a:rPr>
              <a:t>spkts</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dpkts</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sbytes</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dbytes</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ct_dst_sport_ltm</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ct_dst_src_ltm</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is_ftp_login</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ct_ftp_cmd</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ct_flw_http_mthd</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ct_src_ltm</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ct_srv_dst</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is_sm_ips_ports</a:t>
            </a:r>
            <a:r>
              <a:rPr lang="en-IN" sz="1200" b="0" i="0" dirty="0">
                <a:solidFill>
                  <a:srgbClr val="1F1F1F"/>
                </a:solidFill>
                <a:effectLst/>
                <a:latin typeface="Courier New" panose="02070309020205020404" pitchFamily="49" charset="0"/>
              </a:rPr>
              <a:t> </a:t>
            </a:r>
            <a:r>
              <a:rPr lang="en-IN" sz="1200" b="0" i="0" dirty="0" err="1">
                <a:solidFill>
                  <a:srgbClr val="1F1F1F"/>
                </a:solidFill>
                <a:effectLst/>
                <a:latin typeface="Courier New" panose="02070309020205020404" pitchFamily="49" charset="0"/>
              </a:rPr>
              <a:t>attack_cat</a:t>
            </a:r>
            <a:r>
              <a:rPr lang="en-IN" sz="1200" b="0" i="0" dirty="0">
                <a:solidFill>
                  <a:srgbClr val="1F1F1F"/>
                </a:solidFill>
                <a:effectLst/>
                <a:latin typeface="Courier New" panose="02070309020205020404" pitchFamily="49" charset="0"/>
              </a:rPr>
              <a:t> label</a:t>
            </a:r>
          </a:p>
          <a:p>
            <a:pPr marL="324485" lvl="1" indent="0">
              <a:spcBef>
                <a:spcPct val="20000"/>
              </a:spcBef>
              <a:spcAft>
                <a:spcPts val="600"/>
              </a:spcAft>
              <a:buNone/>
            </a:pPr>
            <a:endParaRPr lang="en-IN" sz="1200" b="0" i="0" dirty="0">
              <a:solidFill>
                <a:srgbClr val="1F1F1F"/>
              </a:solidFill>
              <a:effectLst/>
              <a:latin typeface="Courier New" panose="02070309020205020404" pitchFamily="49" charset="0"/>
            </a:endParaRPr>
          </a:p>
          <a:p>
            <a:pPr marL="324485" lvl="1" indent="0">
              <a:spcBef>
                <a:spcPct val="20000"/>
              </a:spcBef>
              <a:spcAft>
                <a:spcPts val="600"/>
              </a:spcAft>
              <a:buNone/>
            </a:pPr>
            <a:r>
              <a:rPr lang="en-IN" sz="1500" b="1" dirty="0">
                <a:latin typeface="Franklin Gothic Book"/>
              </a:rPr>
              <a:t>Training Process:</a:t>
            </a:r>
          </a:p>
          <a:p>
            <a:pPr marL="610235" lvl="1" indent="-285750">
              <a:spcBef>
                <a:spcPct val="20000"/>
              </a:spcBef>
              <a:spcAft>
                <a:spcPts val="600"/>
              </a:spcAft>
            </a:pPr>
            <a:r>
              <a:rPr lang="en-US" sz="1500" i="0" dirty="0">
                <a:solidFill>
                  <a:srgbClr val="1F1F1F"/>
                </a:solidFill>
                <a:effectLst/>
                <a:latin typeface="Franklin Gothic Book" panose="020B0503020102020204" pitchFamily="34" charset="0"/>
              </a:rPr>
              <a:t>Data is preprocessed and relevant features are selected for training. A Random Forest model is chosen and trained on the prepared data. Hyperparameters are optimized to enhance model accuracy and generalization. The trained model is evaluated on unseen data using key metrics.</a:t>
            </a:r>
          </a:p>
          <a:p>
            <a:pPr marL="629920" lvl="1" indent="-305435">
              <a:spcBef>
                <a:spcPct val="20000"/>
              </a:spcBef>
              <a:spcAft>
                <a:spcPts val="600"/>
              </a:spcAft>
              <a:buFont typeface="Arial"/>
              <a:buChar char="•"/>
            </a:pPr>
            <a:endParaRPr lang="en-IN" sz="1500" dirty="0">
              <a:latin typeface="Franklin Gothic Book"/>
            </a:endParaRPr>
          </a:p>
          <a:p>
            <a:pPr marL="0" indent="0">
              <a:spcBef>
                <a:spcPct val="20000"/>
              </a:spcBef>
              <a:spcAft>
                <a:spcPts val="600"/>
              </a:spcAft>
              <a:buNone/>
            </a:pPr>
            <a:r>
              <a:rPr lang="en-IN" sz="1500" b="1" dirty="0">
                <a:latin typeface="Franklin Gothic Book"/>
              </a:rPr>
              <a:t>       Prediction Process:</a:t>
            </a:r>
          </a:p>
          <a:p>
            <a:pPr marL="0" indent="0" algn="l">
              <a:buNone/>
            </a:pPr>
            <a:r>
              <a:rPr lang="en-US" sz="1500" i="0" dirty="0">
                <a:solidFill>
                  <a:srgbClr val="1F1F1F"/>
                </a:solidFill>
                <a:effectLst/>
                <a:latin typeface="Franklin Gothic Book" panose="020B0503020102020204" pitchFamily="34" charset="0"/>
              </a:rPr>
              <a:t>Input data is processed and fed to each decision tree in the forest, generating individual predictions. The final prediction is determined by combining the individual tree predictions through majority voting.</a:t>
            </a:r>
          </a:p>
          <a:p>
            <a:pPr marL="0" indent="0">
              <a:spcBef>
                <a:spcPct val="20000"/>
              </a:spcBef>
              <a:spcAft>
                <a:spcPts val="600"/>
              </a:spcAft>
              <a:buNone/>
            </a:pPr>
            <a:endParaRPr lang="en-IN" sz="1500" b="1" dirty="0">
              <a:latin typeface="Franklin Gothic Book"/>
            </a:endParaRPr>
          </a:p>
          <a:p>
            <a:pPr marL="305435" indent="-305435">
              <a:spcBef>
                <a:spcPct val="20000"/>
              </a:spcBef>
              <a:spcAft>
                <a:spcPts val="600"/>
              </a:spcAft>
              <a:buFont typeface="Arial"/>
              <a:buChar char="•"/>
            </a:pPr>
            <a:endParaRPr lang="en-IN" sz="1500" dirty="0">
              <a:latin typeface="Franklin Gothic Book"/>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t>This model achieved the accuracy  of 99.7 %, Test accuracy after </a:t>
            </a:r>
            <a:r>
              <a:rPr lang="en-US" sz="2200" dirty="0" err="1"/>
              <a:t>RandomizedSearchCV</a:t>
            </a:r>
            <a:r>
              <a:rPr lang="en-US" sz="2200" dirty="0"/>
              <a:t> is 99.99%, accuracy after selected features is 99.97%</a:t>
            </a:r>
          </a:p>
          <a:p>
            <a:pPr marL="0" indent="0">
              <a:buNone/>
            </a:pPr>
            <a:endParaRPr lang="en-US" sz="2200" dirty="0"/>
          </a:p>
        </p:txBody>
      </p:sp>
      <p:pic>
        <p:nvPicPr>
          <p:cNvPr id="5" name="Picture 4">
            <a:extLst>
              <a:ext uri="{FF2B5EF4-FFF2-40B4-BE49-F238E27FC236}">
                <a16:creationId xmlns:a16="http://schemas.microsoft.com/office/drawing/2014/main" id="{8B5D8140-3043-0CE1-76D1-0FA07403BEAD}"/>
              </a:ext>
            </a:extLst>
          </p:cNvPr>
          <p:cNvPicPr>
            <a:picLocks noChangeAspect="1"/>
          </p:cNvPicPr>
          <p:nvPr/>
        </p:nvPicPr>
        <p:blipFill>
          <a:blip r:embed="rId2"/>
          <a:stretch>
            <a:fillRect/>
          </a:stretch>
        </p:blipFill>
        <p:spPr>
          <a:xfrm>
            <a:off x="669036" y="2644878"/>
            <a:ext cx="4475450" cy="4013416"/>
          </a:xfrm>
          <a:prstGeom prst="rect">
            <a:avLst/>
          </a:prstGeom>
        </p:spPr>
      </p:pic>
      <p:pic>
        <p:nvPicPr>
          <p:cNvPr id="7" name="Picture 6">
            <a:extLst>
              <a:ext uri="{FF2B5EF4-FFF2-40B4-BE49-F238E27FC236}">
                <a16:creationId xmlns:a16="http://schemas.microsoft.com/office/drawing/2014/main" id="{37B2897C-41FF-440F-44A2-C04D6B03A0E9}"/>
              </a:ext>
            </a:extLst>
          </p:cNvPr>
          <p:cNvPicPr>
            <a:picLocks noChangeAspect="1"/>
          </p:cNvPicPr>
          <p:nvPr/>
        </p:nvPicPr>
        <p:blipFill>
          <a:blip r:embed="rId3"/>
          <a:stretch>
            <a:fillRect/>
          </a:stretch>
        </p:blipFill>
        <p:spPr>
          <a:xfrm>
            <a:off x="5486400" y="2644877"/>
            <a:ext cx="5672844" cy="3765863"/>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86683D-5B1D-157A-6AE1-2348401AAAD8}"/>
              </a:ext>
            </a:extLst>
          </p:cNvPr>
          <p:cNvPicPr>
            <a:picLocks noChangeAspect="1"/>
          </p:cNvPicPr>
          <p:nvPr/>
        </p:nvPicPr>
        <p:blipFill>
          <a:blip r:embed="rId2"/>
          <a:stretch>
            <a:fillRect/>
          </a:stretch>
        </p:blipFill>
        <p:spPr>
          <a:xfrm>
            <a:off x="523569" y="883765"/>
            <a:ext cx="5110315" cy="4976261"/>
          </a:xfrm>
          <a:prstGeom prst="rect">
            <a:avLst/>
          </a:prstGeom>
        </p:spPr>
      </p:pic>
      <p:pic>
        <p:nvPicPr>
          <p:cNvPr id="7" name="Picture 6">
            <a:extLst>
              <a:ext uri="{FF2B5EF4-FFF2-40B4-BE49-F238E27FC236}">
                <a16:creationId xmlns:a16="http://schemas.microsoft.com/office/drawing/2014/main" id="{740C77F3-510D-0EA7-51E5-4582E9030173}"/>
              </a:ext>
            </a:extLst>
          </p:cNvPr>
          <p:cNvPicPr>
            <a:picLocks noChangeAspect="1"/>
          </p:cNvPicPr>
          <p:nvPr/>
        </p:nvPicPr>
        <p:blipFill>
          <a:blip r:embed="rId3"/>
          <a:stretch>
            <a:fillRect/>
          </a:stretch>
        </p:blipFill>
        <p:spPr>
          <a:xfrm>
            <a:off x="5781367" y="883765"/>
            <a:ext cx="4630993" cy="4651796"/>
          </a:xfrm>
          <a:prstGeom prst="rect">
            <a:avLst/>
          </a:prstGeom>
        </p:spPr>
      </p:pic>
    </p:spTree>
    <p:extLst>
      <p:ext uri="{BB962C8B-B14F-4D97-AF65-F5344CB8AC3E}">
        <p14:creationId xmlns:p14="http://schemas.microsoft.com/office/powerpoint/2010/main" val="2564233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Franklin Gothic Book" panose="020B0503020102020204" pitchFamily="34" charset="0"/>
              </a:rPr>
              <a:t>The AI-based Network Intrusion Detection System significantly enhances the ability to detect and respond to network threats. By automating threat detection and learning from data, it reduces the dependency on human-defined rules and adapts to evolving attack vectors, offering robust protection for enterprise networks.</a:t>
            </a:r>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686</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Aptos</vt:lpstr>
      <vt:lpstr>Aptos Display</vt:lpstr>
      <vt:lpstr>Arial</vt:lpstr>
      <vt:lpstr>Calibri</vt:lpstr>
      <vt:lpstr>Courier New</vt:lpstr>
      <vt:lpstr>Franklin Gothic Book</vt:lpstr>
      <vt:lpstr>office theme</vt:lpstr>
      <vt:lpstr>CAPSTONE PROJECT  AI-POWERED IDS SYSTEM</vt:lpstr>
      <vt:lpstr>OUTLINE</vt:lpstr>
      <vt:lpstr>Problem Statement</vt:lpstr>
      <vt:lpstr>Proposed Solution</vt:lpstr>
      <vt:lpstr>System  Approach</vt:lpstr>
      <vt:lpstr>Algorithm &amp; Deployment</vt:lpstr>
      <vt:lpstr>Result</vt:lpstr>
      <vt:lpstr>PowerPoint Presentation</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VARSHINI GANESH</dc:creator>
  <cp:lastModifiedBy>VARSHINI GANESH</cp:lastModifiedBy>
  <cp:revision>11</cp:revision>
  <dcterms:created xsi:type="dcterms:W3CDTF">2013-07-15T20:26:40Z</dcterms:created>
  <dcterms:modified xsi:type="dcterms:W3CDTF">2025-05-14T18:38:34Z</dcterms:modified>
</cp:coreProperties>
</file>