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9" r:id="rId3"/>
    <p:sldId id="271" r:id="rId4"/>
    <p:sldId id="273" r:id="rId5"/>
    <p:sldId id="275" r:id="rId6"/>
    <p:sldId id="257" r:id="rId7"/>
    <p:sldId id="276" r:id="rId8"/>
    <p:sldId id="277" r:id="rId9"/>
    <p:sldId id="278" r:id="rId10"/>
    <p:sldId id="272" r:id="rId11"/>
    <p:sldId id="279" r:id="rId12"/>
    <p:sldId id="280" r:id="rId13"/>
    <p:sldId id="274"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9/24/2025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4170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9/24/2025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77265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9/24/2025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7310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9/24/2025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6485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9/24/2025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7046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9/24/2025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154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9/24/2025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7472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9/24/2025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194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9/24/2025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53306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9/24/2025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90065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9/24/2025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223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9/24/2025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51662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75"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127.0.0.1:5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Cooked food with ingredients on a table">
            <a:extLst>
              <a:ext uri="{FF2B5EF4-FFF2-40B4-BE49-F238E27FC236}">
                <a16:creationId xmlns:a16="http://schemas.microsoft.com/office/drawing/2014/main" id="{5FDEF24D-69C5-F977-2C58-897AAFB1E8EA}"/>
              </a:ext>
            </a:extLst>
          </p:cNvPr>
          <p:cNvPicPr>
            <a:picLocks noChangeAspect="1"/>
          </p:cNvPicPr>
          <p:nvPr/>
        </p:nvPicPr>
        <p:blipFill>
          <a:blip r:embed="rId2"/>
          <a:srcRect t="24960" b="783"/>
          <a:stretch/>
        </p:blipFill>
        <p:spPr>
          <a:xfrm>
            <a:off x="-7663" y="-65806"/>
            <a:ext cx="12192000" cy="6857989"/>
          </a:xfrm>
          <a:prstGeom prst="rect">
            <a:avLst/>
          </a:prstGeom>
          <a:solidFill>
            <a:schemeClr val="bg1"/>
          </a:solidFill>
          <a:ln>
            <a:solidFill>
              <a:schemeClr val="bg2"/>
            </a:solidFill>
          </a:ln>
        </p:spPr>
      </p:pic>
      <p:sp>
        <p:nvSpPr>
          <p:cNvPr id="25" name="Rectangle 24">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770CD-3F52-7AAF-0442-49122B22F30B}"/>
              </a:ext>
            </a:extLst>
          </p:cNvPr>
          <p:cNvSpPr>
            <a:spLocks noGrp="1"/>
          </p:cNvSpPr>
          <p:nvPr>
            <p:ph type="ctrTitle"/>
          </p:nvPr>
        </p:nvSpPr>
        <p:spPr>
          <a:xfrm>
            <a:off x="740231" y="2046514"/>
            <a:ext cx="6712364" cy="3125314"/>
          </a:xfrm>
        </p:spPr>
        <p:txBody>
          <a:bodyPr anchor="ctr">
            <a:normAutofit/>
          </a:bodyPr>
          <a:lstStyle/>
          <a:p>
            <a:pPr algn="ctr"/>
            <a:r>
              <a:rPr lang="en-US" sz="4000" cap="none" dirty="0">
                <a:latin typeface="Arial Black" panose="020B0A04020102020204" pitchFamily="34" charset="0"/>
                <a:ea typeface="Calibri" panose="020F0502020204030204" pitchFamily="34" charset="0"/>
                <a:cs typeface="Calibri" panose="020F0502020204030204" pitchFamily="34" charset="0"/>
              </a:rPr>
              <a:t>Advanced Recipe Recommendation System</a:t>
            </a:r>
          </a:p>
        </p:txBody>
      </p:sp>
      <p:sp>
        <p:nvSpPr>
          <p:cNvPr id="3" name="Subtitle 2">
            <a:extLst>
              <a:ext uri="{FF2B5EF4-FFF2-40B4-BE49-F238E27FC236}">
                <a16:creationId xmlns:a16="http://schemas.microsoft.com/office/drawing/2014/main" id="{C0356BAA-BE13-B126-A7AE-5AA143FAA5A6}"/>
              </a:ext>
            </a:extLst>
          </p:cNvPr>
          <p:cNvSpPr>
            <a:spLocks noGrp="1"/>
          </p:cNvSpPr>
          <p:nvPr>
            <p:ph type="subTitle" idx="1"/>
          </p:nvPr>
        </p:nvSpPr>
        <p:spPr>
          <a:xfrm>
            <a:off x="8778006" y="3156857"/>
            <a:ext cx="3408639" cy="3390901"/>
          </a:xfrm>
        </p:spPr>
        <p:txBody>
          <a:bodyPr anchor="ctr">
            <a:normAutofit/>
          </a:bodyPr>
          <a:lstStyle/>
          <a:p>
            <a:r>
              <a:rPr lang="en-US" dirty="0">
                <a:solidFill>
                  <a:srgbClr val="FFFFFF"/>
                </a:solidFill>
              </a:rPr>
              <a:t> </a:t>
            </a:r>
          </a:p>
          <a:p>
            <a:pPr algn="ctr"/>
            <a:r>
              <a:rPr lang="en-US" sz="2400" b="1" i="1" dirty="0">
                <a:latin typeface="Calibri" panose="020F0502020204030204" pitchFamily="34" charset="0"/>
                <a:ea typeface="Calibri" panose="020F0502020204030204" pitchFamily="34" charset="0"/>
                <a:cs typeface="Calibri" panose="020F0502020204030204" pitchFamily="34" charset="0"/>
              </a:rPr>
              <a:t>Presented By, </a:t>
            </a:r>
          </a:p>
          <a:p>
            <a:pPr algn="ctr"/>
            <a:r>
              <a:rPr lang="en-US" sz="2400" b="1" i="1" dirty="0">
                <a:latin typeface="Calibri" panose="020F0502020204030204" pitchFamily="34" charset="0"/>
                <a:ea typeface="Calibri" panose="020F0502020204030204" pitchFamily="34" charset="0"/>
                <a:cs typeface="Calibri" panose="020F0502020204030204" pitchFamily="34" charset="0"/>
              </a:rPr>
              <a:t>Varshini </a:t>
            </a:r>
            <a:r>
              <a:rPr lang="en-US" sz="2400" b="1" i="1" dirty="0" err="1">
                <a:latin typeface="Calibri" panose="020F0502020204030204" pitchFamily="34" charset="0"/>
                <a:ea typeface="Calibri" panose="020F0502020204030204" pitchFamily="34" charset="0"/>
                <a:cs typeface="Calibri" panose="020F0502020204030204" pitchFamily="34" charset="0"/>
              </a:rPr>
              <a:t>konduru</a:t>
            </a:r>
            <a:endParaRPr lang="en-US" sz="2400" b="1" i="1" dirty="0">
              <a:latin typeface="Calibri" panose="020F0502020204030204" pitchFamily="34" charset="0"/>
              <a:ea typeface="Calibri" panose="020F0502020204030204" pitchFamily="34" charset="0"/>
              <a:cs typeface="Calibri" panose="020F0502020204030204" pitchFamily="34" charset="0"/>
            </a:endParaRPr>
          </a:p>
          <a:p>
            <a:endParaRPr lang="en-US" dirty="0">
              <a:solidFill>
                <a:srgbClr val="FFFFFF"/>
              </a:solidFill>
            </a:endParaRPr>
          </a:p>
        </p:txBody>
      </p:sp>
      <p:cxnSp>
        <p:nvCxnSpPr>
          <p:cNvPr id="27" name="Straight Connector 26">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F6838EB-9C27-0FBC-4D4A-46F5E0734965}"/>
              </a:ext>
            </a:extLst>
          </p:cNvPr>
          <p:cNvPicPr>
            <a:picLocks noChangeAspect="1"/>
          </p:cNvPicPr>
          <p:nvPr/>
        </p:nvPicPr>
        <p:blipFill rotWithShape="1">
          <a:blip r:embed="rId3">
            <a:extLst>
              <a:ext uri="{28A0092B-C50C-407E-A947-70E740481C1C}">
                <a14:useLocalDpi xmlns:a14="http://schemas.microsoft.com/office/drawing/2010/main" val="0"/>
              </a:ext>
            </a:extLst>
          </a:blip>
          <a:srcRect t="13772" r="1351" b="7617"/>
          <a:stretch/>
        </p:blipFill>
        <p:spPr bwMode="auto">
          <a:xfrm>
            <a:off x="2895601" y="65816"/>
            <a:ext cx="5105400" cy="1240469"/>
          </a:xfrm>
          <a:prstGeom prst="rect">
            <a:avLst/>
          </a:prstGeom>
          <a:solidFill>
            <a:schemeClr val="accent3">
              <a:lumMod val="75000"/>
            </a:schemeClr>
          </a:solidFill>
          <a:ln>
            <a:solidFill>
              <a:schemeClr val="tx2"/>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754210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tx2"/>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0138-4B19-E62C-9C01-E9D37CF8B6E8}"/>
              </a:ext>
            </a:extLst>
          </p:cNvPr>
          <p:cNvSpPr>
            <a:spLocks noGrp="1"/>
          </p:cNvSpPr>
          <p:nvPr>
            <p:ph type="title"/>
          </p:nvPr>
        </p:nvSpPr>
        <p:spPr>
          <a:xfrm>
            <a:off x="485026" y="462861"/>
            <a:ext cx="10691265" cy="914400"/>
          </a:xfrm>
        </p:spPr>
        <p:txBody>
          <a:bodyPr>
            <a:normAutofit/>
          </a:bodyPr>
          <a:lstStyle/>
          <a:p>
            <a:r>
              <a:rPr lang="en-US" sz="3400" b="1" u="sng" cap="none" dirty="0">
                <a:solidFill>
                  <a:schemeClr val="bg1"/>
                </a:solidFill>
                <a:latin typeface="Calibri" panose="020F0502020204030204" pitchFamily="34" charset="0"/>
                <a:ea typeface="Calibri" panose="020F0502020204030204" pitchFamily="34" charset="0"/>
                <a:cs typeface="Calibri" panose="020F0502020204030204" pitchFamily="34" charset="0"/>
              </a:rPr>
              <a:t>RNN Model Architecture Design</a:t>
            </a:r>
            <a:r>
              <a:rPr lang="en-US" sz="3400" b="1" cap="none"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
        <p:nvSpPr>
          <p:cNvPr id="3" name="Content Placeholder 2">
            <a:extLst>
              <a:ext uri="{FF2B5EF4-FFF2-40B4-BE49-F238E27FC236}">
                <a16:creationId xmlns:a16="http://schemas.microsoft.com/office/drawing/2014/main" id="{7F3C3497-0204-BC04-3ADC-A3266FC0F63E}"/>
              </a:ext>
            </a:extLst>
          </p:cNvPr>
          <p:cNvSpPr>
            <a:spLocks noGrp="1"/>
          </p:cNvSpPr>
          <p:nvPr>
            <p:ph idx="1"/>
          </p:nvPr>
        </p:nvSpPr>
        <p:spPr/>
        <p:txBody>
          <a:bodyPr/>
          <a:lstStyle/>
          <a:p>
            <a:pPr marL="0" indent="0" algn="just">
              <a:buNone/>
            </a:pP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pic>
        <p:nvPicPr>
          <p:cNvPr id="4" name="Picture 3" descr="A diagram of a process&#10;&#10;Description automatically generated">
            <a:extLst>
              <a:ext uri="{FF2B5EF4-FFF2-40B4-BE49-F238E27FC236}">
                <a16:creationId xmlns:a16="http://schemas.microsoft.com/office/drawing/2014/main" id="{00AEE68E-83CF-B7CA-556B-44DD1E4C3120}"/>
              </a:ext>
            </a:extLst>
          </p:cNvPr>
          <p:cNvPicPr>
            <a:picLocks noChangeAspect="1"/>
          </p:cNvPicPr>
          <p:nvPr/>
        </p:nvPicPr>
        <p:blipFill>
          <a:blip r:embed="rId2"/>
          <a:stretch>
            <a:fillRect/>
          </a:stretch>
        </p:blipFill>
        <p:spPr>
          <a:xfrm>
            <a:off x="700636" y="1377261"/>
            <a:ext cx="6135594" cy="4903796"/>
          </a:xfrm>
          <a:prstGeom prst="rect">
            <a:avLst/>
          </a:prstGeom>
        </p:spPr>
      </p:pic>
      <p:sp>
        <p:nvSpPr>
          <p:cNvPr id="5" name="TextBox 4">
            <a:extLst>
              <a:ext uri="{FF2B5EF4-FFF2-40B4-BE49-F238E27FC236}">
                <a16:creationId xmlns:a16="http://schemas.microsoft.com/office/drawing/2014/main" id="{208DA09C-CACE-27F7-6EFA-976FF295B891}"/>
              </a:ext>
            </a:extLst>
          </p:cNvPr>
          <p:cNvSpPr txBox="1"/>
          <p:nvPr/>
        </p:nvSpPr>
        <p:spPr>
          <a:xfrm>
            <a:off x="7051841" y="1377261"/>
            <a:ext cx="4655134" cy="3416320"/>
          </a:xfrm>
          <a:prstGeom prst="rect">
            <a:avLst/>
          </a:prstGeom>
          <a:noFill/>
        </p:spPr>
        <p:txBody>
          <a:bodyPr wrap="square" rtlCol="0">
            <a:spAutoFit/>
          </a:bodyPr>
          <a:lstStyle/>
          <a:p>
            <a:pPr algn="just"/>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Recurrent Neural Network model processes both text and numerical features to predict sentiment categories and star ratings. It effectively handles class imbalance, normalizes inputs, and utilizes a combined architecture to achieve both classification and regression tasks.</a:t>
            </a:r>
          </a:p>
        </p:txBody>
      </p:sp>
    </p:spTree>
    <p:extLst>
      <p:ext uri="{BB962C8B-B14F-4D97-AF65-F5344CB8AC3E}">
        <p14:creationId xmlns:p14="http://schemas.microsoft.com/office/powerpoint/2010/main" val="97332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pattFill prst="pct30">
          <a:fgClr>
            <a:schemeClr val="tx2"/>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7C06-2956-44B1-2428-D6991FBEB33D}"/>
              </a:ext>
            </a:extLst>
          </p:cNvPr>
          <p:cNvSpPr>
            <a:spLocks noGrp="1"/>
          </p:cNvSpPr>
          <p:nvPr>
            <p:ph type="title"/>
          </p:nvPr>
        </p:nvSpPr>
        <p:spPr>
          <a:xfrm>
            <a:off x="203195" y="348344"/>
            <a:ext cx="11096175" cy="849085"/>
          </a:xfrm>
        </p:spPr>
        <p:txBody>
          <a:bodyPr>
            <a:noAutofit/>
          </a:bodyPr>
          <a:lstStyle/>
          <a:p>
            <a:pPr algn="ctr"/>
            <a:r>
              <a:rPr lang="en-US" sz="2800" b="1" u="sng" cap="none" dirty="0">
                <a:solidFill>
                  <a:schemeClr val="bg1"/>
                </a:solidFill>
                <a:latin typeface="Calibri" panose="020F0502020204030204" pitchFamily="34" charset="0"/>
                <a:ea typeface="Calibri" panose="020F0502020204030204" pitchFamily="34" charset="0"/>
                <a:cs typeface="Calibri" panose="020F0502020204030204" pitchFamily="34" charset="0"/>
              </a:rPr>
              <a:t>Confusion Matrix And Roc Curve Of LSTM Model and Model Comparison</a:t>
            </a:r>
            <a:endParaRPr lang="en-US" sz="2800" u="sng" cap="none" dirty="0">
              <a:solidFill>
                <a:schemeClr val="bg1"/>
              </a:solidFill>
            </a:endParaRPr>
          </a:p>
        </p:txBody>
      </p:sp>
      <p:pic>
        <p:nvPicPr>
          <p:cNvPr id="6" name="Content Placeholder 4">
            <a:extLst>
              <a:ext uri="{FF2B5EF4-FFF2-40B4-BE49-F238E27FC236}">
                <a16:creationId xmlns:a16="http://schemas.microsoft.com/office/drawing/2014/main" id="{4181FCD4-7AEA-7EA0-E737-EF8019658E85}"/>
              </a:ext>
            </a:extLst>
          </p:cNvPr>
          <p:cNvPicPr>
            <a:picLocks noChangeAspect="1"/>
          </p:cNvPicPr>
          <p:nvPr/>
        </p:nvPicPr>
        <p:blipFill>
          <a:blip r:embed="rId2"/>
          <a:stretch>
            <a:fillRect/>
          </a:stretch>
        </p:blipFill>
        <p:spPr>
          <a:xfrm>
            <a:off x="5966477" y="1138672"/>
            <a:ext cx="5007594" cy="2910813"/>
          </a:xfrm>
          <a:prstGeom prst="rect">
            <a:avLst/>
          </a:prstGeom>
        </p:spPr>
      </p:pic>
      <p:pic>
        <p:nvPicPr>
          <p:cNvPr id="10" name="Content Placeholder 9">
            <a:extLst>
              <a:ext uri="{FF2B5EF4-FFF2-40B4-BE49-F238E27FC236}">
                <a16:creationId xmlns:a16="http://schemas.microsoft.com/office/drawing/2014/main" id="{C0DCB55A-0075-1150-B730-0DB8387728F3}"/>
              </a:ext>
            </a:extLst>
          </p:cNvPr>
          <p:cNvPicPr>
            <a:picLocks noGrp="1" noChangeAspect="1"/>
          </p:cNvPicPr>
          <p:nvPr>
            <p:ph idx="1"/>
          </p:nvPr>
        </p:nvPicPr>
        <p:blipFill>
          <a:blip r:embed="rId3"/>
          <a:stretch>
            <a:fillRect/>
          </a:stretch>
        </p:blipFill>
        <p:spPr>
          <a:xfrm>
            <a:off x="1422396" y="1112575"/>
            <a:ext cx="3956253" cy="3023996"/>
          </a:xfrm>
        </p:spPr>
      </p:pic>
      <p:pic>
        <p:nvPicPr>
          <p:cNvPr id="11" name="Content Placeholder 4">
            <a:extLst>
              <a:ext uri="{FF2B5EF4-FFF2-40B4-BE49-F238E27FC236}">
                <a16:creationId xmlns:a16="http://schemas.microsoft.com/office/drawing/2014/main" id="{373D3F06-F0E3-0C2A-D85F-55B261D86F34}"/>
              </a:ext>
            </a:extLst>
          </p:cNvPr>
          <p:cNvPicPr>
            <a:picLocks noChangeAspect="1"/>
          </p:cNvPicPr>
          <p:nvPr/>
        </p:nvPicPr>
        <p:blipFill>
          <a:blip r:embed="rId4"/>
          <a:stretch>
            <a:fillRect/>
          </a:stretch>
        </p:blipFill>
        <p:spPr>
          <a:xfrm>
            <a:off x="2057400" y="4278086"/>
            <a:ext cx="8251372" cy="2231570"/>
          </a:xfrm>
          <a:prstGeom prst="rect">
            <a:avLst/>
          </a:prstGeom>
        </p:spPr>
      </p:pic>
    </p:spTree>
    <p:extLst>
      <p:ext uri="{BB962C8B-B14F-4D97-AF65-F5344CB8AC3E}">
        <p14:creationId xmlns:p14="http://schemas.microsoft.com/office/powerpoint/2010/main" val="29864945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pattFill prst="pct30">
          <a:fgClr>
            <a:schemeClr val="tx2"/>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D767-8283-4257-2354-A9949E34610F}"/>
              </a:ext>
            </a:extLst>
          </p:cNvPr>
          <p:cNvSpPr>
            <a:spLocks noGrp="1"/>
          </p:cNvSpPr>
          <p:nvPr>
            <p:ph type="title"/>
          </p:nvPr>
        </p:nvSpPr>
        <p:spPr>
          <a:xfrm>
            <a:off x="1" y="185059"/>
            <a:ext cx="11391900" cy="711054"/>
          </a:xfrm>
        </p:spPr>
        <p:txBody>
          <a:bodyPr>
            <a:normAutofit/>
          </a:bodyPr>
          <a:lstStyle/>
          <a:p>
            <a:pPr algn="just"/>
            <a:r>
              <a:rPr lang="en-US" sz="3600" b="1" u="sng" cap="none" dirty="0">
                <a:solidFill>
                  <a:schemeClr val="bg1"/>
                </a:solidFill>
                <a:latin typeface="Calibri" panose="020F0502020204030204" pitchFamily="34" charset="0"/>
                <a:ea typeface="Calibri" panose="020F0502020204030204" pitchFamily="34" charset="0"/>
                <a:cs typeface="Calibri" panose="020F0502020204030204" pitchFamily="34" charset="0"/>
              </a:rPr>
              <a:t>Flask API Implementation and Dashboard</a:t>
            </a:r>
          </a:p>
        </p:txBody>
      </p:sp>
      <p:sp>
        <p:nvSpPr>
          <p:cNvPr id="3" name="Content Placeholder 2">
            <a:extLst>
              <a:ext uri="{FF2B5EF4-FFF2-40B4-BE49-F238E27FC236}">
                <a16:creationId xmlns:a16="http://schemas.microsoft.com/office/drawing/2014/main" id="{1A8E4637-083A-D1CB-3B70-B15F828A61BF}"/>
              </a:ext>
            </a:extLst>
          </p:cNvPr>
          <p:cNvSpPr>
            <a:spLocks noGrp="1"/>
          </p:cNvSpPr>
          <p:nvPr>
            <p:ph idx="1"/>
          </p:nvPr>
        </p:nvSpPr>
        <p:spPr>
          <a:xfrm>
            <a:off x="108857" y="896113"/>
            <a:ext cx="11876314" cy="5776828"/>
          </a:xfrm>
        </p:spPr>
        <p:txBody>
          <a:bodyPr>
            <a:normAutofit/>
          </a:bodyPr>
          <a:lstStyle/>
          <a:p>
            <a:pPr marL="0" indent="0" algn="just">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To make the Recurrent Neural Network (RNN) and Hybrid  model accessible for real-time predictions, a Flask API  and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Dasboard</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was implemented . Flask is a lightweight WSGI web application framework suitable for serving machine learning models</a:t>
            </a:r>
            <a:r>
              <a:rPr lang="en-US" b="0" i="0" dirty="0">
                <a:effectLst/>
                <a:latin typeface="Calibri" panose="020F0502020204030204" pitchFamily="34" charset="0"/>
                <a:ea typeface="Calibri" panose="020F0502020204030204" pitchFamily="34" charset="0"/>
                <a:cs typeface="Calibri" panose="020F0502020204030204" pitchFamily="34" charset="0"/>
                <a:hlinkClick r:id="rId2"/>
              </a:rPr>
              <a:t> http://127.0.0.1:5000</a:t>
            </a: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pPr marL="0" indent="0" algn="just">
              <a:buNone/>
            </a:pPr>
            <a:endPar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3612A70-9D50-1258-7382-D876D6BE4A58}"/>
              </a:ext>
            </a:extLst>
          </p:cNvPr>
          <p:cNvPicPr>
            <a:picLocks noChangeAspect="1"/>
          </p:cNvPicPr>
          <p:nvPr/>
        </p:nvPicPr>
        <p:blipFill>
          <a:blip r:embed="rId3"/>
          <a:stretch>
            <a:fillRect/>
          </a:stretch>
        </p:blipFill>
        <p:spPr>
          <a:xfrm>
            <a:off x="1104270" y="2220685"/>
            <a:ext cx="9883993" cy="4288972"/>
          </a:xfrm>
          <a:prstGeom prst="rect">
            <a:avLst/>
          </a:prstGeom>
        </p:spPr>
      </p:pic>
    </p:spTree>
    <p:extLst>
      <p:ext uri="{BB962C8B-B14F-4D97-AF65-F5344CB8AC3E}">
        <p14:creationId xmlns:p14="http://schemas.microsoft.com/office/powerpoint/2010/main" val="2016200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pattFill prst="pct30">
          <a:fgClr>
            <a:schemeClr val="tx2"/>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DB3A-B03B-FB80-D7BF-5E2BAB8D9038}"/>
              </a:ext>
            </a:extLst>
          </p:cNvPr>
          <p:cNvSpPr>
            <a:spLocks noGrp="1"/>
          </p:cNvSpPr>
          <p:nvPr>
            <p:ph type="title"/>
          </p:nvPr>
        </p:nvSpPr>
        <p:spPr>
          <a:xfrm>
            <a:off x="167235" y="293914"/>
            <a:ext cx="10691265" cy="925286"/>
          </a:xfrm>
        </p:spPr>
        <p:txBody>
          <a:bodyPr>
            <a:normAutofit fontScale="90000"/>
          </a:bodyPr>
          <a:lstStyle/>
          <a:p>
            <a:r>
              <a:rPr lang="en-US" b="1" u="sng" cap="none" dirty="0">
                <a:solidFill>
                  <a:schemeClr val="bg1"/>
                </a:solidFill>
                <a:latin typeface="Calibri" panose="020F0502020204030204" pitchFamily="34" charset="0"/>
                <a:ea typeface="Calibri" panose="020F0502020204030204" pitchFamily="34" charset="0"/>
                <a:cs typeface="Calibri" panose="020F0502020204030204" pitchFamily="34" charset="0"/>
              </a:rPr>
              <a:t>Real-Time Applications and Future Works</a:t>
            </a:r>
            <a:br>
              <a:rPr lang="en-US" u="sng" dirty="0">
                <a:solidFill>
                  <a:schemeClr val="bg1"/>
                </a:solidFill>
              </a:rPr>
            </a:br>
            <a:endParaRPr lang="en-US" u="sng" dirty="0"/>
          </a:p>
        </p:txBody>
      </p:sp>
      <p:sp>
        <p:nvSpPr>
          <p:cNvPr id="3" name="Content Placeholder 2">
            <a:extLst>
              <a:ext uri="{FF2B5EF4-FFF2-40B4-BE49-F238E27FC236}">
                <a16:creationId xmlns:a16="http://schemas.microsoft.com/office/drawing/2014/main" id="{A8CDE1FA-0B2F-EE17-720C-95622B01D8C8}"/>
              </a:ext>
            </a:extLst>
          </p:cNvPr>
          <p:cNvSpPr>
            <a:spLocks noGrp="1"/>
          </p:cNvSpPr>
          <p:nvPr>
            <p:ph idx="1"/>
          </p:nvPr>
        </p:nvSpPr>
        <p:spPr>
          <a:xfrm>
            <a:off x="293915" y="1219200"/>
            <a:ext cx="11097986" cy="4742688"/>
          </a:xfrm>
        </p:spPr>
        <p:txBody>
          <a:bodyPr>
            <a:normAutofit lnSpcReduction="10000"/>
          </a:bodyPr>
          <a:lstStyle/>
          <a:p>
            <a:pPr marL="0" indent="0">
              <a:buNone/>
            </a:pPr>
            <a:r>
              <a:rPr lang="en-US" sz="2400" b="1" u="sng" spc="30" dirty="0">
                <a:solidFill>
                  <a:schemeClr val="bg1"/>
                </a:solidFill>
                <a:latin typeface="Calibri" panose="020F0502020204030204" pitchFamily="34" charset="0"/>
                <a:ea typeface="Calibri" panose="020F0502020204030204" pitchFamily="34" charset="0"/>
                <a:cs typeface="Calibri" panose="020F0502020204030204" pitchFamily="34" charset="0"/>
              </a:rPr>
              <a:t>Real-Time Applications</a:t>
            </a:r>
          </a:p>
          <a:p>
            <a:r>
              <a:rPr lang="en-US" sz="2200" spc="30" dirty="0">
                <a:solidFill>
                  <a:schemeClr val="bg1"/>
                </a:solidFill>
                <a:latin typeface="Calibri" panose="020F0502020204030204" pitchFamily="34" charset="0"/>
                <a:ea typeface="Calibri" panose="020F0502020204030204" pitchFamily="34" charset="0"/>
                <a:cs typeface="Calibri" panose="020F0502020204030204" pitchFamily="34" charset="0"/>
              </a:rPr>
              <a:t>Food Blogs and Apps</a:t>
            </a:r>
          </a:p>
          <a:p>
            <a:r>
              <a:rPr lang="en-US" sz="2200" spc="30" dirty="0">
                <a:solidFill>
                  <a:schemeClr val="bg1"/>
                </a:solidFill>
                <a:latin typeface="Calibri" panose="020F0502020204030204" pitchFamily="34" charset="0"/>
                <a:ea typeface="Calibri" panose="020F0502020204030204" pitchFamily="34" charset="0"/>
                <a:cs typeface="Calibri" panose="020F0502020204030204" pitchFamily="34" charset="0"/>
              </a:rPr>
              <a:t>Health and Fitness Trackers</a:t>
            </a:r>
          </a:p>
          <a:p>
            <a:r>
              <a:rPr lang="en-US" sz="2200" spc="30" dirty="0">
                <a:solidFill>
                  <a:schemeClr val="bg1"/>
                </a:solidFill>
                <a:latin typeface="Calibri" panose="020F0502020204030204" pitchFamily="34" charset="0"/>
                <a:ea typeface="Calibri" panose="020F0502020204030204" pitchFamily="34" charset="0"/>
                <a:cs typeface="Calibri" panose="020F0502020204030204" pitchFamily="34" charset="0"/>
              </a:rPr>
              <a:t>E-Commerce Platforms</a:t>
            </a:r>
          </a:p>
          <a:p>
            <a:pPr marL="0" indent="0">
              <a:buNone/>
            </a:pPr>
            <a:r>
              <a:rPr lang="en-US" sz="2400" b="1" u="sng" spc="30" dirty="0">
                <a:solidFill>
                  <a:schemeClr val="bg1"/>
                </a:solidFill>
                <a:latin typeface="Calibri" panose="020F0502020204030204" pitchFamily="34" charset="0"/>
                <a:ea typeface="Calibri" panose="020F0502020204030204" pitchFamily="34" charset="0"/>
                <a:cs typeface="Calibri" panose="020F0502020204030204" pitchFamily="34" charset="0"/>
              </a:rPr>
              <a:t>Future Works Recommendations</a:t>
            </a:r>
          </a:p>
          <a:p>
            <a:r>
              <a:rPr lang="en-US" sz="2200" spc="30" dirty="0">
                <a:solidFill>
                  <a:schemeClr val="bg1"/>
                </a:solidFill>
                <a:latin typeface="Calibri" panose="020F0502020204030204" pitchFamily="34" charset="0"/>
                <a:ea typeface="Calibri" panose="020F0502020204030204" pitchFamily="34" charset="0"/>
                <a:cs typeface="Calibri" panose="020F0502020204030204" pitchFamily="34" charset="0"/>
              </a:rPr>
              <a:t>Development of Real-Time Adaptation Algorithms</a:t>
            </a:r>
          </a:p>
          <a:p>
            <a:r>
              <a:rPr lang="en-US" sz="2200" spc="30" dirty="0">
                <a:solidFill>
                  <a:schemeClr val="bg1"/>
                </a:solidFill>
                <a:latin typeface="Calibri" panose="020F0502020204030204" pitchFamily="34" charset="0"/>
                <a:ea typeface="Calibri" panose="020F0502020204030204" pitchFamily="34" charset="0"/>
                <a:cs typeface="Calibri" panose="020F0502020204030204" pitchFamily="34" charset="0"/>
              </a:rPr>
              <a:t>Ethical Implications and Privacy</a:t>
            </a:r>
          </a:p>
          <a:p>
            <a:r>
              <a:rPr lang="en-US" sz="2200" spc="30" dirty="0">
                <a:solidFill>
                  <a:schemeClr val="bg1"/>
                </a:solidFill>
                <a:latin typeface="Calibri" panose="020F0502020204030204" pitchFamily="34" charset="0"/>
                <a:ea typeface="Calibri" panose="020F0502020204030204" pitchFamily="34" charset="0"/>
                <a:cs typeface="Calibri" panose="020F0502020204030204" pitchFamily="34" charset="0"/>
              </a:rPr>
              <a:t>Time Constraints and Computational Efficiency</a:t>
            </a:r>
          </a:p>
          <a:p>
            <a:r>
              <a:rPr lang="en-US" sz="2200" spc="30" dirty="0">
                <a:solidFill>
                  <a:schemeClr val="bg1"/>
                </a:solidFill>
                <a:latin typeface="Calibri" panose="020F0502020204030204" pitchFamily="34" charset="0"/>
                <a:ea typeface="Calibri" panose="020F0502020204030204" pitchFamily="34" charset="0"/>
                <a:cs typeface="Calibri" panose="020F0502020204030204" pitchFamily="34" charset="0"/>
              </a:rPr>
              <a:t>Integrate seasonal ingredients and current food trends for better recommendations.</a:t>
            </a:r>
          </a:p>
          <a:p>
            <a:r>
              <a:rPr lang="en-US" sz="2200" spc="30" dirty="0">
                <a:solidFill>
                  <a:schemeClr val="bg1"/>
                </a:solidFill>
                <a:latin typeface="Calibri" panose="020F0502020204030204" pitchFamily="34" charset="0"/>
                <a:ea typeface="Calibri" panose="020F0502020204030204" pitchFamily="34" charset="0"/>
                <a:cs typeface="Calibri" panose="020F0502020204030204" pitchFamily="34" charset="0"/>
              </a:rPr>
              <a:t>Use advanced NLP models (BERT, GPT) for improved sentiment detection</a:t>
            </a:r>
          </a:p>
          <a:p>
            <a:pPr marL="0" indent="0">
              <a:buNone/>
            </a:pPr>
            <a:endParaRPr lang="en-US" sz="2200" u="sng" spc="3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117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8C1CCB-280B-6DE6-70B1-E7EEF6F6BEE5}"/>
              </a:ext>
            </a:extLst>
          </p:cNvPr>
          <p:cNvPicPr>
            <a:picLocks noChangeAspect="1"/>
          </p:cNvPicPr>
          <p:nvPr/>
        </p:nvPicPr>
        <p:blipFill>
          <a:blip r:embed="rId2"/>
          <a:srcRect t="7586" b="8145"/>
          <a:stretch/>
        </p:blipFill>
        <p:spPr>
          <a:xfrm>
            <a:off x="-160871" y="-511421"/>
            <a:ext cx="13319284" cy="7492085"/>
          </a:xfrm>
          <a:prstGeom prst="rect">
            <a:avLst/>
          </a:prstGeom>
        </p:spPr>
      </p:pic>
      <p:sp>
        <p:nvSpPr>
          <p:cNvPr id="34" name="Rectangle 33">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8B061FB-2606-E192-EC4F-AD3AB6EF6A8F}"/>
              </a:ext>
            </a:extLst>
          </p:cNvPr>
          <p:cNvSpPr txBox="1"/>
          <p:nvPr/>
        </p:nvSpPr>
        <p:spPr>
          <a:xfrm>
            <a:off x="1833541" y="990600"/>
            <a:ext cx="4665230" cy="3626006"/>
          </a:xfrm>
          <a:prstGeom prst="rect">
            <a:avLst/>
          </a:prstGeom>
        </p:spPr>
        <p:txBody>
          <a:bodyPr vert="horz" lIns="91440" tIns="45720" rIns="91440" bIns="45720" rtlCol="0" anchor="ctr">
            <a:normAutofit/>
          </a:bodyPr>
          <a:lstStyle/>
          <a:p>
            <a:pPr algn="r">
              <a:spcBef>
                <a:spcPct val="0"/>
              </a:spcBef>
              <a:spcAft>
                <a:spcPts val="600"/>
              </a:spcAft>
            </a:pPr>
            <a:r>
              <a:rPr lang="en-US" sz="5400" b="1" cap="all" spc="30" dirty="0">
                <a:solidFill>
                  <a:srgbClr val="FFFFFF"/>
                </a:solidFill>
                <a:latin typeface="+mj-lt"/>
                <a:ea typeface="+mj-ea"/>
                <a:cs typeface="+mj-cs"/>
              </a:rPr>
              <a:t>THANK YOU</a:t>
            </a:r>
          </a:p>
        </p:txBody>
      </p:sp>
      <p:sp>
        <p:nvSpPr>
          <p:cNvPr id="7" name="TextBox 6">
            <a:extLst>
              <a:ext uri="{FF2B5EF4-FFF2-40B4-BE49-F238E27FC236}">
                <a16:creationId xmlns:a16="http://schemas.microsoft.com/office/drawing/2014/main" id="{C3B14D2D-00DB-D39A-B115-0D3D56D572A2}"/>
              </a:ext>
            </a:extLst>
          </p:cNvPr>
          <p:cNvSpPr txBox="1"/>
          <p:nvPr/>
        </p:nvSpPr>
        <p:spPr>
          <a:xfrm>
            <a:off x="8712865" y="1447799"/>
            <a:ext cx="2368905" cy="4076699"/>
          </a:xfrm>
          <a:prstGeom prst="rect">
            <a:avLst/>
          </a:prstGeom>
        </p:spPr>
        <p:txBody>
          <a:bodyPr vert="horz" lIns="91440" tIns="45720" rIns="91440" bIns="45720" rtlCol="0" anchor="ctr">
            <a:normAutofit/>
          </a:bodyPr>
          <a:lstStyle/>
          <a:p>
            <a:pPr>
              <a:lnSpc>
                <a:spcPct val="110000"/>
              </a:lnSpc>
              <a:spcBef>
                <a:spcPts val="1000"/>
              </a:spcBef>
            </a:pPr>
            <a:endParaRPr lang="en-US" sz="2000" dirty="0">
              <a:solidFill>
                <a:srgbClr val="FFFFFF"/>
              </a:solidFill>
            </a:endParaRPr>
          </a:p>
        </p:txBody>
      </p:sp>
      <p:cxnSp>
        <p:nvCxnSpPr>
          <p:cNvPr id="36" name="Straight Connector 35">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622CF5E-324E-F11E-05F7-A7A5857D3E43}"/>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0"/>
                    </a14:imgEffect>
                  </a14:imgLayer>
                </a14:imgProps>
              </a:ext>
            </a:extLst>
          </a:blip>
          <a:stretch>
            <a:fillRect/>
          </a:stretch>
        </p:blipFill>
        <p:spPr>
          <a:xfrm>
            <a:off x="8938816" y="1333501"/>
            <a:ext cx="2937229" cy="4568785"/>
          </a:xfrm>
          <a:prstGeom prst="rect">
            <a:avLst/>
          </a:prstGeom>
          <a:effectLst>
            <a:softEdge rad="889000"/>
          </a:effectLst>
          <a:scene3d>
            <a:camera prst="orthographicFront">
              <a:rot lat="600000" lon="1199983" rev="0"/>
            </a:camera>
            <a:lightRig rig="sunrise" dir="t">
              <a:rot lat="0" lon="0" rev="11400000"/>
            </a:lightRig>
          </a:scene3d>
          <a:sp3d extrusionH="76200" contourW="12700" prstMaterial="flat">
            <a:bevelT prst="relaxedInset"/>
            <a:extrusionClr>
              <a:srgbClr val="002060"/>
            </a:extrusionClr>
            <a:contourClr>
              <a:srgbClr val="002060"/>
            </a:contourClr>
          </a:sp3d>
        </p:spPr>
      </p:pic>
    </p:spTree>
    <p:extLst>
      <p:ext uri="{BB962C8B-B14F-4D97-AF65-F5344CB8AC3E}">
        <p14:creationId xmlns:p14="http://schemas.microsoft.com/office/powerpoint/2010/main" val="6315512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bg2"/>
          </a:fgClr>
          <a:bgClr>
            <a:schemeClr val="bg1"/>
          </a:bgClr>
        </a:patt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B61C75-2A45-2BD6-33FA-244D8461490E}"/>
              </a:ext>
            </a:extLst>
          </p:cNvPr>
          <p:cNvSpPr>
            <a:spLocks noGrp="1"/>
          </p:cNvSpPr>
          <p:nvPr>
            <p:ph type="title"/>
          </p:nvPr>
        </p:nvSpPr>
        <p:spPr>
          <a:xfrm>
            <a:off x="700635" y="522514"/>
            <a:ext cx="10691265" cy="849086"/>
          </a:xfrm>
        </p:spPr>
        <p:txBody>
          <a:bodyPr>
            <a:normAutofit/>
          </a:bodyPr>
          <a:lstStyle/>
          <a:p>
            <a:r>
              <a:rPr lang="en-US" sz="3800" b="1" u="sng" cap="none" dirty="0">
                <a:latin typeface="Calibri" panose="020F0502020204030204" pitchFamily="34" charset="0"/>
                <a:ea typeface="Calibri" panose="020F0502020204030204" pitchFamily="34" charset="0"/>
                <a:cs typeface="Calibri" panose="020F0502020204030204" pitchFamily="34" charset="0"/>
              </a:rPr>
              <a:t>Agenda</a:t>
            </a:r>
          </a:p>
        </p:txBody>
      </p:sp>
      <p:sp>
        <p:nvSpPr>
          <p:cNvPr id="7" name="Content Placeholder 6">
            <a:extLst>
              <a:ext uri="{FF2B5EF4-FFF2-40B4-BE49-F238E27FC236}">
                <a16:creationId xmlns:a16="http://schemas.microsoft.com/office/drawing/2014/main" id="{DFBD015D-8119-FA56-627A-357842CADC89}"/>
              </a:ext>
            </a:extLst>
          </p:cNvPr>
          <p:cNvSpPr>
            <a:spLocks noGrp="1"/>
          </p:cNvSpPr>
          <p:nvPr>
            <p:ph idx="1"/>
          </p:nvPr>
        </p:nvSpPr>
        <p:spPr>
          <a:xfrm>
            <a:off x="522514" y="1621971"/>
            <a:ext cx="11669485" cy="3962400"/>
          </a:xfrm>
        </p:spPr>
        <p:txBody>
          <a:bodyPr numCol="2">
            <a:noAutofit/>
          </a:bodyPr>
          <a:lstStyle/>
          <a:p>
            <a:pPr algn="just">
              <a:buFont typeface="Wingdings" panose="05000000000000000000" pitchFamily="2" charset="2"/>
              <a:buChar char="q"/>
            </a:pPr>
            <a:r>
              <a:rPr lang="en-US" b="1" i="1" dirty="0">
                <a:latin typeface="Calibri" panose="020F0502020204030204" pitchFamily="34" charset="0"/>
                <a:ea typeface="Calibri" panose="020F0502020204030204" pitchFamily="34" charset="0"/>
                <a:cs typeface="Calibri" panose="020F0502020204030204" pitchFamily="34" charset="0"/>
              </a:rPr>
              <a:t> Introduction to Recipe Recommendation  System  </a:t>
            </a:r>
          </a:p>
          <a:p>
            <a:pPr algn="just">
              <a:buFont typeface="Wingdings" panose="05000000000000000000" pitchFamily="2" charset="2"/>
              <a:buChar char="q"/>
            </a:pPr>
            <a:r>
              <a:rPr lang="en-US" b="1" i="1" dirty="0">
                <a:latin typeface="Calibri" panose="020F0502020204030204" pitchFamily="34" charset="0"/>
                <a:ea typeface="Calibri" panose="020F0502020204030204" pitchFamily="34" charset="0"/>
                <a:cs typeface="Calibri" panose="020F0502020204030204" pitchFamily="34" charset="0"/>
              </a:rPr>
              <a:t>  Data Sources and Methodology</a:t>
            </a:r>
          </a:p>
          <a:p>
            <a:pPr algn="just">
              <a:buFont typeface="Wingdings" panose="05000000000000000000" pitchFamily="2" charset="2"/>
              <a:buChar char="q"/>
            </a:pPr>
            <a:r>
              <a:rPr lang="en-US" b="1" i="1" dirty="0">
                <a:latin typeface="Calibri" panose="020F0502020204030204" pitchFamily="34" charset="0"/>
                <a:ea typeface="Calibri" panose="020F0502020204030204" pitchFamily="34" charset="0"/>
                <a:cs typeface="Calibri" panose="020F0502020204030204" pitchFamily="34" charset="0"/>
              </a:rPr>
              <a:t>  Sentiment Score Distribution</a:t>
            </a:r>
          </a:p>
          <a:p>
            <a:pPr algn="just">
              <a:buFont typeface="Wingdings" panose="05000000000000000000" pitchFamily="2" charset="2"/>
              <a:buChar char="q"/>
            </a:pPr>
            <a:r>
              <a:rPr lang="en-US" b="1" i="1" dirty="0">
                <a:latin typeface="Calibri" panose="020F0502020204030204" pitchFamily="34" charset="0"/>
                <a:ea typeface="Calibri" panose="020F0502020204030204" pitchFamily="34" charset="0"/>
                <a:cs typeface="Calibri" panose="020F0502020204030204" pitchFamily="34" charset="0"/>
              </a:rPr>
              <a:t>  Top Recipes by Rating</a:t>
            </a:r>
          </a:p>
          <a:p>
            <a:pPr algn="just">
              <a:buFont typeface="Wingdings" panose="05000000000000000000" pitchFamily="2" charset="2"/>
              <a:buChar char="q"/>
            </a:pPr>
            <a:r>
              <a:rPr lang="en-US" b="1" i="1" dirty="0">
                <a:latin typeface="Calibri" panose="020F0502020204030204" pitchFamily="34" charset="0"/>
                <a:ea typeface="Calibri" panose="020F0502020204030204" pitchFamily="34" charset="0"/>
                <a:cs typeface="Calibri" panose="020F0502020204030204" pitchFamily="34" charset="0"/>
              </a:rPr>
              <a:t>  Recipe Sentiment Trends Over Time</a:t>
            </a:r>
          </a:p>
          <a:p>
            <a:pPr algn="just">
              <a:buFont typeface="Wingdings" panose="05000000000000000000" pitchFamily="2" charset="2"/>
              <a:buChar char="q"/>
            </a:pPr>
            <a:r>
              <a:rPr lang="en-US" b="1" i="1" dirty="0">
                <a:latin typeface="Calibri" panose="020F0502020204030204" pitchFamily="34" charset="0"/>
                <a:ea typeface="Calibri" panose="020F0502020204030204" pitchFamily="34" charset="0"/>
                <a:cs typeface="Calibri" panose="020F0502020204030204" pitchFamily="34" charset="0"/>
              </a:rPr>
              <a:t>  Machine Learning And Deep Learning Models</a:t>
            </a:r>
          </a:p>
          <a:p>
            <a:pPr>
              <a:buFont typeface="Wingdings" panose="05000000000000000000" pitchFamily="2" charset="2"/>
              <a:buChar char="q"/>
            </a:pPr>
            <a:r>
              <a:rPr lang="en-US" b="1" i="1" dirty="0">
                <a:latin typeface="Calibri" panose="020F0502020204030204" pitchFamily="34" charset="0"/>
                <a:ea typeface="Calibri" panose="020F0502020204030204" pitchFamily="34" charset="0"/>
                <a:cs typeface="Calibri" panose="020F0502020204030204" pitchFamily="34" charset="0"/>
              </a:rPr>
              <a:t>  Roc Curve Of LSTM Model and Model Comparison</a:t>
            </a:r>
          </a:p>
          <a:p>
            <a:pPr algn="just">
              <a:buFont typeface="Wingdings" panose="05000000000000000000" pitchFamily="2" charset="2"/>
              <a:buChar char="q"/>
            </a:pPr>
            <a:r>
              <a:rPr lang="en-US" b="1" i="1" dirty="0">
                <a:latin typeface="Calibri" panose="020F0502020204030204" pitchFamily="34" charset="0"/>
                <a:ea typeface="Calibri" panose="020F0502020204030204" pitchFamily="34" charset="0"/>
                <a:cs typeface="Calibri" panose="020F0502020204030204" pitchFamily="34" charset="0"/>
              </a:rPr>
              <a:t>  RNN Model Architecture Design</a:t>
            </a:r>
          </a:p>
          <a:p>
            <a:pPr algn="just">
              <a:buFont typeface="Wingdings" panose="05000000000000000000" pitchFamily="2" charset="2"/>
              <a:buChar char="q"/>
            </a:pPr>
            <a:r>
              <a:rPr lang="en-US" b="1" i="1" dirty="0">
                <a:latin typeface="Calibri" panose="020F0502020204030204" pitchFamily="34" charset="0"/>
                <a:ea typeface="Calibri" panose="020F0502020204030204" pitchFamily="34" charset="0"/>
                <a:cs typeface="Calibri" panose="020F0502020204030204" pitchFamily="34" charset="0"/>
              </a:rPr>
              <a:t>  Integration Flask API  and Dashboard</a:t>
            </a:r>
          </a:p>
          <a:p>
            <a:pPr algn="just">
              <a:buFont typeface="Wingdings" panose="05000000000000000000" pitchFamily="2" charset="2"/>
              <a:buChar char="q"/>
            </a:pPr>
            <a:r>
              <a:rPr lang="en-US" b="1" i="1" dirty="0">
                <a:latin typeface="Calibri" panose="020F0502020204030204" pitchFamily="34" charset="0"/>
                <a:ea typeface="Calibri" panose="020F0502020204030204" pitchFamily="34" charset="0"/>
                <a:cs typeface="Calibri" panose="020F0502020204030204" pitchFamily="34" charset="0"/>
              </a:rPr>
              <a:t> Real-time Applications and Future Work</a:t>
            </a:r>
          </a:p>
          <a:p>
            <a:pPr algn="just">
              <a:buFont typeface="Wingdings" panose="05000000000000000000" pitchFamily="2" charset="2"/>
              <a:buChar char="q"/>
            </a:pPr>
            <a:r>
              <a:rPr lang="en-US" b="1" i="1" dirty="0">
                <a:latin typeface="Calibri" panose="020F0502020204030204" pitchFamily="34" charset="0"/>
                <a:ea typeface="Calibri" panose="020F0502020204030204" pitchFamily="34" charset="0"/>
                <a:cs typeface="Calibri" panose="020F0502020204030204" pitchFamily="34" charset="0"/>
              </a:rPr>
              <a:t> Q&amp;A</a:t>
            </a:r>
          </a:p>
        </p:txBody>
      </p:sp>
    </p:spTree>
    <p:extLst>
      <p:ext uri="{BB962C8B-B14F-4D97-AF65-F5344CB8AC3E}">
        <p14:creationId xmlns:p14="http://schemas.microsoft.com/office/powerpoint/2010/main" val="470485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30">
          <a:fgClr>
            <a:schemeClr val="tx2"/>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C2BF-09B4-D2A3-4F19-FCF85E547909}"/>
              </a:ext>
            </a:extLst>
          </p:cNvPr>
          <p:cNvSpPr>
            <a:spLocks noGrp="1"/>
          </p:cNvSpPr>
          <p:nvPr>
            <p:ph type="title"/>
          </p:nvPr>
        </p:nvSpPr>
        <p:spPr>
          <a:xfrm>
            <a:off x="700635" y="468087"/>
            <a:ext cx="10691265" cy="642258"/>
          </a:xfrm>
        </p:spPr>
        <p:txBody>
          <a:bodyPr>
            <a:normAutofit fontScale="90000"/>
          </a:bodyPr>
          <a:lstStyle/>
          <a:p>
            <a:r>
              <a:rPr lang="en-US" sz="3800" b="1" u="sng" cap="none" dirty="0">
                <a:solidFill>
                  <a:schemeClr val="bg1"/>
                </a:solidFill>
                <a:latin typeface="Calibri" panose="020F0502020204030204" pitchFamily="34" charset="0"/>
                <a:ea typeface="Calibri" panose="020F0502020204030204" pitchFamily="34" charset="0"/>
                <a:cs typeface="Calibri" panose="020F0502020204030204" pitchFamily="34" charset="0"/>
              </a:rPr>
              <a:t>Introduction to Recipe Recommendation  System</a:t>
            </a:r>
            <a:br>
              <a:rPr lang="en-US" sz="3800" b="1" cap="none" dirty="0">
                <a:solidFill>
                  <a:schemeClr val="bg1"/>
                </a:solidFill>
                <a:latin typeface="Calibri" panose="020F0502020204030204" pitchFamily="34" charset="0"/>
                <a:ea typeface="Calibri" panose="020F0502020204030204" pitchFamily="34" charset="0"/>
                <a:cs typeface="Calibri" panose="020F0502020204030204" pitchFamily="34" charset="0"/>
              </a:rPr>
            </a:br>
            <a:endParaRPr lang="en-US" sz="3800" b="1" cap="none"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F7411EB-4FCB-70F0-963B-48F9F548223F}"/>
              </a:ext>
            </a:extLst>
          </p:cNvPr>
          <p:cNvSpPr>
            <a:spLocks noGrp="1"/>
          </p:cNvSpPr>
          <p:nvPr>
            <p:ph idx="1"/>
          </p:nvPr>
        </p:nvSpPr>
        <p:spPr>
          <a:xfrm>
            <a:off x="700635" y="1110344"/>
            <a:ext cx="10522536" cy="5279569"/>
          </a:xfrm>
        </p:spPr>
        <p:txBody>
          <a:bodyPr>
            <a:noAutofit/>
          </a:bodyPr>
          <a:lstStyle/>
          <a:p>
            <a:pPr marL="0" indent="0" algn="just">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 Recipe Recommendation System is a personalized system designed to suggest recipes to users based on their preferences, dietary restrictions, past interactions, and other factors such as ingredient availability or nutritional needs. These systems use algorithms to analyze user behavior, reviews, or ratings and recommend recipes more likely to match their tastes and requirements.</a:t>
            </a:r>
          </a:p>
          <a:p>
            <a:pPr algn="just">
              <a:buFont typeface="Wingdings" panose="05000000000000000000" pitchFamily="2" charset="2"/>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chosen dataset consists of 18,182 entries across 15 attributes. </a:t>
            </a:r>
          </a:p>
          <a:p>
            <a:pPr algn="just">
              <a:buFont typeface="Wingdings" panose="05000000000000000000" pitchFamily="2" charset="2"/>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dataset contains 150 number of recipes, 17,731 reviews, and 13,586 user profiles</a:t>
            </a:r>
          </a:p>
          <a:p>
            <a:pPr algn="just">
              <a:buFont typeface="Wingdings" panose="05000000000000000000" pitchFamily="2" charset="2"/>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Each attribute provides unique insights into recipe reviews and user interactions.</a:t>
            </a:r>
            <a:endParaRPr lang="en-US"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u="sng" dirty="0">
                <a:solidFill>
                  <a:schemeClr val="bg1"/>
                </a:solidFill>
                <a:latin typeface="Calibri" panose="020F0502020204030204" pitchFamily="34" charset="0"/>
                <a:ea typeface="Calibri" panose="020F0502020204030204" pitchFamily="34" charset="0"/>
                <a:cs typeface="Calibri" panose="020F0502020204030204" pitchFamily="34" charset="0"/>
              </a:rPr>
              <a:t>Importance:</a:t>
            </a:r>
          </a:p>
          <a:p>
            <a:pPr algn="just">
              <a:buFont typeface="Wingdings" panose="05000000000000000000" pitchFamily="2" charset="2"/>
              <a:buChar char="Ø"/>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It helps users save time by recommending recipes based on their tastes.</a:t>
            </a:r>
          </a:p>
          <a:p>
            <a:pPr algn="just">
              <a:buFont typeface="Wingdings" panose="05000000000000000000" pitchFamily="2" charset="2"/>
              <a:buChar char="Ø"/>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Increases user satisfaction and engagement.</a:t>
            </a:r>
          </a:p>
          <a:p>
            <a:pPr algn="just">
              <a:buFont typeface="Wingdings" panose="05000000000000000000" pitchFamily="2" charset="2"/>
              <a:buChar char="Ø"/>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Provides businesses insights into recipe popularity and user preferences</a:t>
            </a:r>
          </a:p>
          <a:p>
            <a:pPr marL="0" indent="0" algn="just">
              <a:buNone/>
            </a:pP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
            </a:pP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6544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pattFill prst="pct30">
          <a:fgClr>
            <a:schemeClr val="tx2"/>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C974-19DC-0667-9C5B-922ACA1DD3B3}"/>
              </a:ext>
            </a:extLst>
          </p:cNvPr>
          <p:cNvSpPr>
            <a:spLocks noGrp="1"/>
          </p:cNvSpPr>
          <p:nvPr>
            <p:ph type="title"/>
          </p:nvPr>
        </p:nvSpPr>
        <p:spPr>
          <a:xfrm>
            <a:off x="374063" y="424543"/>
            <a:ext cx="10691265" cy="936171"/>
          </a:xfrm>
        </p:spPr>
        <p:txBody>
          <a:bodyPr>
            <a:normAutofit fontScale="90000"/>
          </a:bodyPr>
          <a:lstStyle/>
          <a:p>
            <a:r>
              <a:rPr lang="en-US" b="1" i="1" u="sng" cap="none" dirty="0">
                <a:solidFill>
                  <a:schemeClr val="bg1"/>
                </a:solidFill>
                <a:latin typeface="Calibri" panose="020F0502020204030204" pitchFamily="34" charset="0"/>
                <a:ea typeface="Calibri" panose="020F0502020204030204" pitchFamily="34" charset="0"/>
                <a:cs typeface="Calibri" panose="020F0502020204030204" pitchFamily="34" charset="0"/>
              </a:rPr>
              <a:t>Data Sources And Methodology</a:t>
            </a:r>
            <a:br>
              <a:rPr lang="en-US" b="1" i="1" u="sng" cap="none" dirty="0">
                <a:solidFill>
                  <a:schemeClr val="bg1"/>
                </a:solidFill>
                <a:latin typeface="Calibri" panose="020F0502020204030204" pitchFamily="34" charset="0"/>
                <a:ea typeface="Calibri" panose="020F0502020204030204" pitchFamily="34" charset="0"/>
                <a:cs typeface="Calibri" panose="020F0502020204030204" pitchFamily="34" charset="0"/>
              </a:rPr>
            </a:br>
            <a:endParaRPr lang="en-US" u="sng" cap="none" dirty="0">
              <a:solidFill>
                <a:schemeClr val="bg1"/>
              </a:solidFill>
            </a:endParaRPr>
          </a:p>
        </p:txBody>
      </p:sp>
      <p:pic>
        <p:nvPicPr>
          <p:cNvPr id="4" name="Content Placeholder 3" descr="A diagram of a data analysis process&#10;&#10;Description automatically generated">
            <a:extLst>
              <a:ext uri="{FF2B5EF4-FFF2-40B4-BE49-F238E27FC236}">
                <a16:creationId xmlns:a16="http://schemas.microsoft.com/office/drawing/2014/main" id="{74BA8CD7-C8CE-BE4B-6D94-B0C7C4F26F54}"/>
              </a:ext>
            </a:extLst>
          </p:cNvPr>
          <p:cNvPicPr>
            <a:picLocks noGrp="1" noChangeAspect="1"/>
          </p:cNvPicPr>
          <p:nvPr>
            <p:ph idx="1"/>
          </p:nvPr>
        </p:nvPicPr>
        <p:blipFill>
          <a:blip r:embed="rId2"/>
          <a:stretch>
            <a:fillRect/>
          </a:stretch>
        </p:blipFill>
        <p:spPr>
          <a:xfrm>
            <a:off x="8608585" y="1883229"/>
            <a:ext cx="3365673" cy="3394156"/>
          </a:xfrm>
          <a:prstGeom prst="rect">
            <a:avLst/>
          </a:prstGeom>
        </p:spPr>
      </p:pic>
      <p:sp>
        <p:nvSpPr>
          <p:cNvPr id="10" name="TextBox 9">
            <a:extLst>
              <a:ext uri="{FF2B5EF4-FFF2-40B4-BE49-F238E27FC236}">
                <a16:creationId xmlns:a16="http://schemas.microsoft.com/office/drawing/2014/main" id="{A6D1B35B-83F9-4187-802E-F89F8758A8DF}"/>
              </a:ext>
            </a:extLst>
          </p:cNvPr>
          <p:cNvSpPr txBox="1"/>
          <p:nvPr/>
        </p:nvSpPr>
        <p:spPr>
          <a:xfrm>
            <a:off x="374063" y="1360714"/>
            <a:ext cx="7866423" cy="5201424"/>
          </a:xfrm>
          <a:prstGeom prst="rect">
            <a:avLst/>
          </a:prstGeom>
          <a:noFill/>
        </p:spPr>
        <p:txBody>
          <a:bodyPr wrap="square" rtlCol="0">
            <a:spAutoFit/>
          </a:bodyPr>
          <a:lstStyle/>
          <a:p>
            <a:pPr algn="just"/>
            <a:r>
              <a:rPr lang="en-US" sz="2400" b="1" i="1" u="sng" dirty="0">
                <a:solidFill>
                  <a:schemeClr val="bg1"/>
                </a:solidFill>
                <a:latin typeface="Calibri" panose="020F0502020204030204" pitchFamily="34" charset="0"/>
                <a:ea typeface="Calibri" panose="020F0502020204030204" pitchFamily="34" charset="0"/>
                <a:cs typeface="Calibri" panose="020F0502020204030204" pitchFamily="34" charset="0"/>
              </a:rPr>
              <a:t>Data Source:</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The recipe Reviews dataset used for this project was collected from the UCI Machine Learning Repository, a reliable source for machine learning research and projects, which is a well-known platform for publicly available datasets.</a:t>
            </a:r>
          </a:p>
          <a:p>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r>
              <a:rPr lang="en-US" sz="2400" b="1" i="1" u="sng" dirty="0">
                <a:solidFill>
                  <a:schemeClr val="bg1"/>
                </a:solidFill>
                <a:latin typeface="Calibri" panose="020F0502020204030204" pitchFamily="34" charset="0"/>
                <a:ea typeface="Calibri" panose="020F0502020204030204" pitchFamily="34" charset="0"/>
                <a:cs typeface="Calibri" panose="020F0502020204030204" pitchFamily="34" charset="0"/>
              </a:rPr>
              <a:t>Methodology:</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This project follows the Data Analytics Lifecycle, a structured approach to solving data-related problems, involving 6 key phases.</a:t>
            </a:r>
          </a:p>
          <a:p>
            <a:pPr algn="just"/>
            <a:endPar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Discovery, </a:t>
            </a:r>
          </a:p>
          <a:p>
            <a:pPr marL="457200" indent="-457200">
              <a:buFont typeface="+mj-lt"/>
              <a:buAutoNum type="arabicPeriod"/>
            </a:pP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Data Preparation, </a:t>
            </a:r>
          </a:p>
          <a:p>
            <a:pPr marL="457200" indent="-457200">
              <a:buFont typeface="+mj-lt"/>
              <a:buAutoNum type="arabicPeriod"/>
            </a:pP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Model Planning,</a:t>
            </a:r>
          </a:p>
          <a:p>
            <a:pPr marL="457200" indent="-457200">
              <a:buFont typeface="+mj-lt"/>
              <a:buAutoNum type="arabicPeriod"/>
            </a:pP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 Model Building, </a:t>
            </a:r>
          </a:p>
          <a:p>
            <a:pPr marL="457200" indent="-457200">
              <a:buFont typeface="+mj-lt"/>
              <a:buAutoNum type="arabicPeriod"/>
            </a:pP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Communicating Results</a:t>
            </a:r>
          </a:p>
          <a:p>
            <a:pPr marL="457200" indent="-457200">
              <a:buFont typeface="+mj-lt"/>
              <a:buAutoNum type="arabicPeriod"/>
            </a:pPr>
            <a:r>
              <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rPr>
              <a:t>Deployment</a:t>
            </a:r>
          </a:p>
        </p:txBody>
      </p:sp>
    </p:spTree>
    <p:extLst>
      <p:ext uri="{BB962C8B-B14F-4D97-AF65-F5344CB8AC3E}">
        <p14:creationId xmlns:p14="http://schemas.microsoft.com/office/powerpoint/2010/main" val="348641406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pattFill prst="pct30">
          <a:fgClr>
            <a:schemeClr val="tx2"/>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D2C7-34E4-F2AF-927D-7B8F8507ADED}"/>
              </a:ext>
            </a:extLst>
          </p:cNvPr>
          <p:cNvSpPr>
            <a:spLocks noGrp="1"/>
          </p:cNvSpPr>
          <p:nvPr>
            <p:ph type="title"/>
          </p:nvPr>
        </p:nvSpPr>
        <p:spPr>
          <a:xfrm>
            <a:off x="700635" y="370113"/>
            <a:ext cx="8900565" cy="968829"/>
          </a:xfrm>
        </p:spPr>
        <p:txBody>
          <a:bodyPr>
            <a:normAutofit fontScale="90000"/>
          </a:bodyPr>
          <a:lstStyle/>
          <a:p>
            <a:r>
              <a:rPr lang="en-US" sz="3800" b="1" i="1" u="sng" cap="none" dirty="0">
                <a:solidFill>
                  <a:schemeClr val="bg1"/>
                </a:solidFill>
                <a:latin typeface="Calibri" panose="020F0502020204030204" pitchFamily="34" charset="0"/>
                <a:ea typeface="Calibri" panose="020F0502020204030204" pitchFamily="34" charset="0"/>
                <a:cs typeface="Calibri" panose="020F0502020204030204" pitchFamily="34" charset="0"/>
              </a:rPr>
              <a:t>Sentiment Score and Star Rating Distribution</a:t>
            </a:r>
            <a:br>
              <a:rPr lang="en-US" b="1" i="1" dirty="0">
                <a:latin typeface="Calibri" panose="020F0502020204030204" pitchFamily="34" charset="0"/>
                <a:ea typeface="Calibri" panose="020F0502020204030204" pitchFamily="34" charset="0"/>
                <a:cs typeface="Calibri" panose="020F0502020204030204" pitchFamily="34" charset="0"/>
              </a:rPr>
            </a:br>
            <a:endParaRPr lang="en-US" dirty="0"/>
          </a:p>
        </p:txBody>
      </p:sp>
      <p:pic>
        <p:nvPicPr>
          <p:cNvPr id="4" name="Content Placeholder 3" descr="A blue circle with orange and green circles&#10;&#10;Description automatically generated">
            <a:extLst>
              <a:ext uri="{FF2B5EF4-FFF2-40B4-BE49-F238E27FC236}">
                <a16:creationId xmlns:a16="http://schemas.microsoft.com/office/drawing/2014/main" id="{8AC01731-0F72-D37B-8CAF-4659DB93B897}"/>
              </a:ext>
            </a:extLst>
          </p:cNvPr>
          <p:cNvPicPr>
            <a:picLocks noGrp="1" noChangeAspect="1"/>
          </p:cNvPicPr>
          <p:nvPr>
            <p:ph idx="1"/>
          </p:nvPr>
        </p:nvPicPr>
        <p:blipFill>
          <a:blip r:embed="rId2"/>
          <a:stretch>
            <a:fillRect/>
          </a:stretch>
        </p:blipFill>
        <p:spPr>
          <a:xfrm>
            <a:off x="1849382" y="2881450"/>
            <a:ext cx="4007132" cy="3359323"/>
          </a:xfrm>
          <a:prstGeom prst="rect">
            <a:avLst/>
          </a:prstGeom>
        </p:spPr>
      </p:pic>
      <p:pic>
        <p:nvPicPr>
          <p:cNvPr id="5" name="Picture 4">
            <a:extLst>
              <a:ext uri="{FF2B5EF4-FFF2-40B4-BE49-F238E27FC236}">
                <a16:creationId xmlns:a16="http://schemas.microsoft.com/office/drawing/2014/main" id="{7D0AFAC0-037D-E636-E528-2C79508D977B}"/>
              </a:ext>
            </a:extLst>
          </p:cNvPr>
          <p:cNvPicPr>
            <a:picLocks noChangeAspect="1"/>
          </p:cNvPicPr>
          <p:nvPr/>
        </p:nvPicPr>
        <p:blipFill>
          <a:blip r:embed="rId3"/>
          <a:stretch>
            <a:fillRect/>
          </a:stretch>
        </p:blipFill>
        <p:spPr>
          <a:xfrm>
            <a:off x="7130143" y="2881451"/>
            <a:ext cx="4007132" cy="3468180"/>
          </a:xfrm>
          <a:prstGeom prst="rect">
            <a:avLst/>
          </a:prstGeom>
        </p:spPr>
      </p:pic>
      <p:sp>
        <p:nvSpPr>
          <p:cNvPr id="8" name="TextBox 7">
            <a:extLst>
              <a:ext uri="{FF2B5EF4-FFF2-40B4-BE49-F238E27FC236}">
                <a16:creationId xmlns:a16="http://schemas.microsoft.com/office/drawing/2014/main" id="{83EE8804-9785-37BB-726A-FA3641E95BBA}"/>
              </a:ext>
            </a:extLst>
          </p:cNvPr>
          <p:cNvSpPr txBox="1"/>
          <p:nvPr/>
        </p:nvSpPr>
        <p:spPr>
          <a:xfrm>
            <a:off x="914399" y="1491559"/>
            <a:ext cx="10798629" cy="1077218"/>
          </a:xfrm>
          <a:prstGeom prst="rect">
            <a:avLst/>
          </a:prstGeom>
          <a:noFill/>
        </p:spPr>
        <p:txBody>
          <a:bodyPr wrap="square">
            <a:spAutoFit/>
          </a:bodyPr>
          <a:lstStyle/>
          <a:p>
            <a:pPr algn="just"/>
            <a:r>
              <a:rPr lang="en-US" sz="2400" b="1" u="sng" dirty="0">
                <a:solidFill>
                  <a:schemeClr val="bg1"/>
                </a:solidFill>
                <a:latin typeface="Calibri" panose="020F0502020204030204" pitchFamily="34" charset="0"/>
                <a:ea typeface="Calibri" panose="020F0502020204030204" pitchFamily="34" charset="0"/>
                <a:cs typeface="Calibri" panose="020F0502020204030204" pitchFamily="34" charset="0"/>
              </a:rPr>
              <a:t>Sentiment Analysis using </a:t>
            </a:r>
            <a:r>
              <a:rPr lang="en-US" sz="2400" b="1" u="sng" dirty="0" err="1">
                <a:solidFill>
                  <a:schemeClr val="bg1"/>
                </a:solidFill>
                <a:latin typeface="Calibri" panose="020F0502020204030204" pitchFamily="34" charset="0"/>
                <a:ea typeface="Calibri" panose="020F0502020204030204" pitchFamily="34" charset="0"/>
                <a:cs typeface="Calibri" panose="020F0502020204030204" pitchFamily="34" charset="0"/>
              </a:rPr>
              <a:t>TextBlob</a:t>
            </a:r>
            <a:r>
              <a:rPr lang="en-US" sz="2400" b="1" u="sng"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TextBlob</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is a simple Python library for processing textual data, providing an easy way to perform sentiment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analysis.We</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utilized </a:t>
            </a:r>
            <a:r>
              <a:rPr lang="en-US" sz="2000" dirty="0" err="1">
                <a:solidFill>
                  <a:schemeClr val="bg1"/>
                </a:solidFill>
                <a:latin typeface="Calibri" panose="020F0502020204030204" pitchFamily="34" charset="0"/>
                <a:ea typeface="Calibri" panose="020F0502020204030204" pitchFamily="34" charset="0"/>
                <a:cs typeface="Calibri" panose="020F0502020204030204" pitchFamily="34" charset="0"/>
              </a:rPr>
              <a:t>TextBlob</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to analyze user reviews by classifying sentiments into  categories. Positive, Neutral, and Negative</a:t>
            </a:r>
          </a:p>
        </p:txBody>
      </p:sp>
    </p:spTree>
    <p:extLst>
      <p:ext uri="{BB962C8B-B14F-4D97-AF65-F5344CB8AC3E}">
        <p14:creationId xmlns:p14="http://schemas.microsoft.com/office/powerpoint/2010/main" val="10291526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pattFill prst="pct30">
          <a:fgClr>
            <a:schemeClr val="bg2"/>
          </a:fgClr>
          <a:bgClr>
            <a:schemeClr val="bg1"/>
          </a:bgClr>
        </a:pattFill>
        <a:effectLst/>
      </p:bgPr>
    </p:bg>
    <p:spTree>
      <p:nvGrpSpPr>
        <p:cNvPr id="1" name=""/>
        <p:cNvGrpSpPr/>
        <p:nvPr/>
      </p:nvGrpSpPr>
      <p:grpSpPr>
        <a:xfrm>
          <a:off x="0" y="0"/>
          <a:ext cx="0" cy="0"/>
          <a:chOff x="0" y="0"/>
          <a:chExt cx="0" cy="0"/>
        </a:xfrm>
      </p:grpSpPr>
      <p:pic>
        <p:nvPicPr>
          <p:cNvPr id="12" name="Picture 11" descr="A breakfast spread">
            <a:extLst>
              <a:ext uri="{FF2B5EF4-FFF2-40B4-BE49-F238E27FC236}">
                <a16:creationId xmlns:a16="http://schemas.microsoft.com/office/drawing/2014/main" id="{1CB3824C-9248-BED7-FA09-C728B8D65E2A}"/>
              </a:ext>
            </a:extLst>
          </p:cNvPr>
          <p:cNvPicPr>
            <a:picLocks noChangeAspect="1"/>
          </p:cNvPicPr>
          <p:nvPr/>
        </p:nvPicPr>
        <p:blipFill>
          <a:blip r:embed="rId3"/>
          <a:srcRect l="18620" r="25207" b="-2"/>
          <a:stretch/>
        </p:blipFill>
        <p:spPr>
          <a:xfrm>
            <a:off x="7522028" y="-1"/>
            <a:ext cx="4669971" cy="6857999"/>
          </a:xfrm>
          <a:prstGeom prst="rect">
            <a:avLst/>
          </a:prstGeom>
          <a:solidFill>
            <a:schemeClr val="tx1">
              <a:lumMod val="75000"/>
              <a:lumOff val="25000"/>
            </a:schemeClr>
          </a:solidFill>
        </p:spPr>
      </p:pic>
      <p:sp>
        <p:nvSpPr>
          <p:cNvPr id="2" name="Title 1">
            <a:extLst>
              <a:ext uri="{FF2B5EF4-FFF2-40B4-BE49-F238E27FC236}">
                <a16:creationId xmlns:a16="http://schemas.microsoft.com/office/drawing/2014/main" id="{27A17971-B470-6F24-A474-445C657819B8}"/>
              </a:ext>
            </a:extLst>
          </p:cNvPr>
          <p:cNvSpPr>
            <a:spLocks noGrp="1"/>
          </p:cNvSpPr>
          <p:nvPr>
            <p:ph type="title"/>
          </p:nvPr>
        </p:nvSpPr>
        <p:spPr>
          <a:xfrm>
            <a:off x="900111" y="511629"/>
            <a:ext cx="5195889" cy="707571"/>
          </a:xfrm>
        </p:spPr>
        <p:txBody>
          <a:bodyPr>
            <a:normAutofit/>
          </a:bodyPr>
          <a:lstStyle/>
          <a:p>
            <a:r>
              <a:rPr lang="en-US" sz="3400" b="1" u="sng" cap="none" dirty="0">
                <a:latin typeface="Calibri" panose="020F0502020204030204" pitchFamily="34" charset="0"/>
                <a:ea typeface="Calibri" panose="020F0502020204030204" pitchFamily="34" charset="0"/>
                <a:cs typeface="Calibri" panose="020F0502020204030204" pitchFamily="34" charset="0"/>
              </a:rPr>
              <a:t>Top 10 Liked Recipes</a:t>
            </a:r>
            <a:endParaRPr lang="en-US" sz="3400" u="sng" cap="none" dirty="0">
              <a:latin typeface="Arial Black" panose="020B0A0402010202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2BD0668C-BFF0-4AAE-2566-8762D7C66C88}"/>
              </a:ext>
            </a:extLst>
          </p:cNvPr>
          <p:cNvPicPr>
            <a:picLocks noGrp="1" noChangeAspect="1"/>
          </p:cNvPicPr>
          <p:nvPr>
            <p:ph idx="1"/>
          </p:nvPr>
        </p:nvPicPr>
        <p:blipFill>
          <a:blip r:embed="rId4"/>
          <a:stretch>
            <a:fillRect/>
          </a:stretch>
        </p:blipFill>
        <p:spPr>
          <a:xfrm>
            <a:off x="574334" y="1734708"/>
            <a:ext cx="6000637" cy="3893206"/>
          </a:xfrm>
        </p:spPr>
      </p:pic>
    </p:spTree>
    <p:extLst>
      <p:ext uri="{BB962C8B-B14F-4D97-AF65-F5344CB8AC3E}">
        <p14:creationId xmlns:p14="http://schemas.microsoft.com/office/powerpoint/2010/main" val="1971373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pattFill prst="pct30">
          <a:fgClr>
            <a:schemeClr val="tx2"/>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FC2A-AD96-74C7-ADCA-FAFE62477F33}"/>
              </a:ext>
            </a:extLst>
          </p:cNvPr>
          <p:cNvSpPr>
            <a:spLocks noGrp="1"/>
          </p:cNvSpPr>
          <p:nvPr>
            <p:ph type="title"/>
          </p:nvPr>
        </p:nvSpPr>
        <p:spPr>
          <a:xfrm>
            <a:off x="700635" y="914400"/>
            <a:ext cx="10691265" cy="707571"/>
          </a:xfrm>
        </p:spPr>
        <p:txBody>
          <a:bodyPr>
            <a:noAutofit/>
          </a:bodyPr>
          <a:lstStyle/>
          <a:p>
            <a:r>
              <a:rPr lang="en-US" sz="2800" b="1" u="sng" cap="none" dirty="0">
                <a:solidFill>
                  <a:schemeClr val="bg1"/>
                </a:solidFill>
                <a:latin typeface="Calibri" panose="020F0502020204030204" pitchFamily="34" charset="0"/>
                <a:ea typeface="Calibri" panose="020F0502020204030204" pitchFamily="34" charset="0"/>
                <a:cs typeface="Calibri" panose="020F0502020204030204" pitchFamily="34" charset="0"/>
              </a:rPr>
              <a:t>Recipe Reviews And Sentiment Trends Over Time</a:t>
            </a:r>
            <a:b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b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DAFDDE0-EB3A-9028-CCA4-648EF2661CE7}"/>
              </a:ext>
            </a:extLst>
          </p:cNvPr>
          <p:cNvPicPr>
            <a:picLocks noGrp="1" noChangeAspect="1"/>
          </p:cNvPicPr>
          <p:nvPr>
            <p:ph idx="1"/>
          </p:nvPr>
        </p:nvPicPr>
        <p:blipFill>
          <a:blip r:embed="rId2"/>
          <a:stretch>
            <a:fillRect/>
          </a:stretch>
        </p:blipFill>
        <p:spPr>
          <a:xfrm>
            <a:off x="864288" y="2002970"/>
            <a:ext cx="4115011" cy="3831773"/>
          </a:xfrm>
        </p:spPr>
      </p:pic>
      <p:pic>
        <p:nvPicPr>
          <p:cNvPr id="7" name="Picture 6">
            <a:extLst>
              <a:ext uri="{FF2B5EF4-FFF2-40B4-BE49-F238E27FC236}">
                <a16:creationId xmlns:a16="http://schemas.microsoft.com/office/drawing/2014/main" id="{AFF32C8C-332F-E5FA-020E-AB4E9951F193}"/>
              </a:ext>
            </a:extLst>
          </p:cNvPr>
          <p:cNvPicPr>
            <a:picLocks noChangeAspect="1"/>
          </p:cNvPicPr>
          <p:nvPr/>
        </p:nvPicPr>
        <p:blipFill>
          <a:blip r:embed="rId3"/>
          <a:stretch>
            <a:fillRect/>
          </a:stretch>
        </p:blipFill>
        <p:spPr>
          <a:xfrm>
            <a:off x="5198690" y="2002971"/>
            <a:ext cx="5626389" cy="3831773"/>
          </a:xfrm>
          <a:prstGeom prst="rect">
            <a:avLst/>
          </a:prstGeom>
        </p:spPr>
      </p:pic>
    </p:spTree>
    <p:extLst>
      <p:ext uri="{BB962C8B-B14F-4D97-AF65-F5344CB8AC3E}">
        <p14:creationId xmlns:p14="http://schemas.microsoft.com/office/powerpoint/2010/main" val="312130634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pattFill prst="pct30">
          <a:fgClr>
            <a:schemeClr val="tx2"/>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D6E4-F2BE-6193-62C3-736DB84EFE6F}"/>
              </a:ext>
            </a:extLst>
          </p:cNvPr>
          <p:cNvSpPr>
            <a:spLocks noGrp="1"/>
          </p:cNvSpPr>
          <p:nvPr>
            <p:ph type="title"/>
          </p:nvPr>
        </p:nvSpPr>
        <p:spPr>
          <a:xfrm>
            <a:off x="265207" y="163286"/>
            <a:ext cx="9379536" cy="511629"/>
          </a:xfrm>
        </p:spPr>
        <p:txBody>
          <a:bodyPr>
            <a:noAutofit/>
          </a:bodyPr>
          <a:lstStyle/>
          <a:p>
            <a:r>
              <a:rPr lang="en-US" sz="3200" b="1" u="sng" cap="none" dirty="0">
                <a:solidFill>
                  <a:schemeClr val="bg1"/>
                </a:solidFill>
                <a:latin typeface="Calibri" panose="020F0502020204030204" pitchFamily="34" charset="0"/>
                <a:ea typeface="Calibri" panose="020F0502020204030204" pitchFamily="34" charset="0"/>
                <a:cs typeface="Calibri" panose="020F0502020204030204" pitchFamily="34" charset="0"/>
              </a:rPr>
              <a:t>Machine Learning And Deep Learning Models</a:t>
            </a:r>
          </a:p>
        </p:txBody>
      </p:sp>
      <p:sp>
        <p:nvSpPr>
          <p:cNvPr id="3" name="Content Placeholder 2">
            <a:extLst>
              <a:ext uri="{FF2B5EF4-FFF2-40B4-BE49-F238E27FC236}">
                <a16:creationId xmlns:a16="http://schemas.microsoft.com/office/drawing/2014/main" id="{5FB862E6-17F8-FF43-E783-7707F34542EE}"/>
              </a:ext>
            </a:extLst>
          </p:cNvPr>
          <p:cNvSpPr>
            <a:spLocks noGrp="1"/>
          </p:cNvSpPr>
          <p:nvPr>
            <p:ph idx="1"/>
          </p:nvPr>
        </p:nvSpPr>
        <p:spPr>
          <a:xfrm>
            <a:off x="265207" y="1088570"/>
            <a:ext cx="8062365" cy="5606143"/>
          </a:xfrm>
        </p:spPr>
        <p:txBody>
          <a:bodyPr>
            <a:noAutofit/>
          </a:bodyPr>
          <a:lstStyle/>
          <a:p>
            <a:pPr marL="0" indent="0" algn="just">
              <a:buNone/>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1.</a:t>
            </a:r>
            <a:r>
              <a:rPr lang="en-US" sz="2400" b="1" u="sng" dirty="0">
                <a:solidFill>
                  <a:schemeClr val="bg1"/>
                </a:solidFill>
                <a:latin typeface="Calibri" panose="020F0502020204030204" pitchFamily="34" charset="0"/>
                <a:ea typeface="Calibri" panose="020F0502020204030204" pitchFamily="34" charset="0"/>
                <a:cs typeface="Calibri" panose="020F0502020204030204" pitchFamily="34" charset="0"/>
              </a:rPr>
              <a:t>Recommendation System </a:t>
            </a:r>
          </a:p>
          <a:p>
            <a:pPr algn="just">
              <a:buFont typeface="Wingdings" panose="05000000000000000000" pitchFamily="2" charset="2"/>
              <a:buChar char="§"/>
            </a:pPr>
            <a:r>
              <a:rPr lang="en-US" i="1" dirty="0">
                <a:solidFill>
                  <a:schemeClr val="bg1"/>
                </a:solidFill>
                <a:latin typeface="Calibri" panose="020F0502020204030204" pitchFamily="34" charset="0"/>
                <a:ea typeface="Calibri" panose="020F0502020204030204" pitchFamily="34" charset="0"/>
                <a:cs typeface="Calibri" panose="020F0502020204030204" pitchFamily="34" charset="0"/>
              </a:rPr>
              <a:t> Content-Based Filtering using Cosine Similarity</a:t>
            </a:r>
          </a:p>
          <a:p>
            <a:pPr algn="just">
              <a:buFont typeface="Wingdings" panose="05000000000000000000" pitchFamily="2" charset="2"/>
              <a:buChar char="§"/>
            </a:pPr>
            <a:r>
              <a:rPr lang="en-US" i="1" dirty="0">
                <a:solidFill>
                  <a:schemeClr val="bg1"/>
                </a:solidFill>
                <a:latin typeface="Calibri" panose="020F0502020204030204" pitchFamily="34" charset="0"/>
                <a:ea typeface="Calibri" panose="020F0502020204030204" pitchFamily="34" charset="0"/>
                <a:cs typeface="Calibri" panose="020F0502020204030204" pitchFamily="34" charset="0"/>
              </a:rPr>
              <a:t> Collaborative Filtering using Singular Value Decomposition (SVD)</a:t>
            </a:r>
          </a:p>
          <a:p>
            <a:pPr algn="just">
              <a:buFont typeface="Wingdings" panose="05000000000000000000" pitchFamily="2" charset="2"/>
              <a:buChar char="§"/>
            </a:pPr>
            <a:r>
              <a:rPr lang="en-US" i="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i="1" dirty="0" err="1">
                <a:solidFill>
                  <a:schemeClr val="bg1"/>
                </a:solidFill>
                <a:latin typeface="Calibri" panose="020F0502020204030204" pitchFamily="34" charset="0"/>
                <a:ea typeface="Calibri" panose="020F0502020204030204" pitchFamily="34" charset="0"/>
                <a:cs typeface="Calibri" panose="020F0502020204030204" pitchFamily="34" charset="0"/>
              </a:rPr>
              <a:t>Hybird</a:t>
            </a:r>
            <a:r>
              <a:rPr lang="en-US" i="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i="1" dirty="0" err="1">
                <a:solidFill>
                  <a:schemeClr val="bg1"/>
                </a:solidFill>
                <a:latin typeface="Calibri" panose="020F0502020204030204" pitchFamily="34" charset="0"/>
                <a:ea typeface="Calibri" panose="020F0502020204030204" pitchFamily="34" charset="0"/>
                <a:cs typeface="Calibri" panose="020F0502020204030204" pitchFamily="34" charset="0"/>
              </a:rPr>
              <a:t>Recommendeion</a:t>
            </a:r>
            <a:r>
              <a:rPr lang="en-US" i="1" dirty="0">
                <a:solidFill>
                  <a:schemeClr val="bg1"/>
                </a:solidFill>
                <a:latin typeface="Calibri" panose="020F0502020204030204" pitchFamily="34" charset="0"/>
                <a:ea typeface="Calibri" panose="020F0502020204030204" pitchFamily="34" charset="0"/>
                <a:cs typeface="Calibri" panose="020F0502020204030204" pitchFamily="34" charset="0"/>
              </a:rPr>
              <a:t> system</a:t>
            </a:r>
          </a:p>
          <a:p>
            <a:pPr marL="0" indent="0" algn="just">
              <a:buNone/>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2.</a:t>
            </a:r>
            <a:r>
              <a:rPr lang="en-US" sz="2400" b="1" u="sng" dirty="0">
                <a:solidFill>
                  <a:schemeClr val="bg1"/>
                </a:solidFill>
                <a:latin typeface="Calibri" panose="020F0502020204030204" pitchFamily="34" charset="0"/>
                <a:ea typeface="Calibri" panose="020F0502020204030204" pitchFamily="34" charset="0"/>
                <a:cs typeface="Calibri" panose="020F0502020204030204" pitchFamily="34" charset="0"/>
              </a:rPr>
              <a:t>RNN Model: </a:t>
            </a:r>
            <a:r>
              <a:rPr lang="en-US" i="1" dirty="0">
                <a:solidFill>
                  <a:schemeClr val="bg1"/>
                </a:solidFill>
                <a:latin typeface="Calibri" panose="020F0502020204030204" pitchFamily="34" charset="0"/>
                <a:ea typeface="Calibri" panose="020F0502020204030204" pitchFamily="34" charset="0"/>
                <a:cs typeface="Calibri" panose="020F0502020204030204" pitchFamily="34" charset="0"/>
              </a:rPr>
              <a:t>Traditional Models for Comparison RNN model</a:t>
            </a:r>
          </a:p>
          <a:p>
            <a:pPr algn="just">
              <a:buFont typeface="Wingdings" panose="05000000000000000000" pitchFamily="2" charset="2"/>
              <a:buChar char="§"/>
            </a:pPr>
            <a:r>
              <a:rPr lang="en-US" i="1" dirty="0">
                <a:solidFill>
                  <a:schemeClr val="bg1"/>
                </a:solidFill>
                <a:latin typeface="Calibri" panose="020F0502020204030204" pitchFamily="34" charset="0"/>
                <a:ea typeface="Calibri" panose="020F0502020204030204" pitchFamily="34" charset="0"/>
                <a:cs typeface="Calibri" panose="020F0502020204030204" pitchFamily="34" charset="0"/>
              </a:rPr>
              <a:t> Logistic Regression  and Multinomial Naive Bayes was used for sentiment classification.</a:t>
            </a:r>
          </a:p>
          <a:p>
            <a:pPr algn="just">
              <a:buFont typeface="Wingdings" panose="05000000000000000000" pitchFamily="2" charset="2"/>
              <a:buChar char="§"/>
            </a:pPr>
            <a:r>
              <a:rPr lang="en-US" i="1" dirty="0">
                <a:solidFill>
                  <a:schemeClr val="bg1"/>
                </a:solidFill>
                <a:latin typeface="Calibri" panose="020F0502020204030204" pitchFamily="34" charset="0"/>
                <a:ea typeface="Calibri" panose="020F0502020204030204" pitchFamily="34" charset="0"/>
                <a:cs typeface="Calibri" panose="020F0502020204030204" pitchFamily="34" charset="0"/>
              </a:rPr>
              <a:t> Support Vector Regression (SVR) and Random Forest Regressor were used for star rating prediction</a:t>
            </a:r>
          </a:p>
          <a:p>
            <a:pPr marL="0" indent="0" algn="just">
              <a:buNone/>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3.Model Integration and System Deployment with Flask API</a:t>
            </a:r>
          </a:p>
          <a:p>
            <a:pPr marL="0" indent="0" algn="just">
              <a:buNone/>
            </a:pP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4.PowerBI Dashboard</a:t>
            </a:r>
          </a:p>
          <a:p>
            <a:pPr algn="just"/>
            <a:endPar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2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breakfast spread">
            <a:extLst>
              <a:ext uri="{FF2B5EF4-FFF2-40B4-BE49-F238E27FC236}">
                <a16:creationId xmlns:a16="http://schemas.microsoft.com/office/drawing/2014/main" id="{BE2FE4D7-882C-EA69-4A77-79707B473678}"/>
              </a:ext>
            </a:extLst>
          </p:cNvPr>
          <p:cNvPicPr>
            <a:picLocks noChangeAspect="1"/>
          </p:cNvPicPr>
          <p:nvPr/>
        </p:nvPicPr>
        <p:blipFill>
          <a:blip r:embed="rId2"/>
          <a:srcRect l="18620" r="25207" b="-2"/>
          <a:stretch/>
        </p:blipFill>
        <p:spPr>
          <a:xfrm>
            <a:off x="8327572" y="-1"/>
            <a:ext cx="3864428" cy="6857999"/>
          </a:xfrm>
          <a:prstGeom prst="rect">
            <a:avLst/>
          </a:prstGeom>
          <a:solidFill>
            <a:schemeClr val="tx1">
              <a:lumMod val="75000"/>
              <a:lumOff val="25000"/>
            </a:schemeClr>
          </a:solidFill>
        </p:spPr>
      </p:pic>
    </p:spTree>
    <p:extLst>
      <p:ext uri="{BB962C8B-B14F-4D97-AF65-F5344CB8AC3E}">
        <p14:creationId xmlns:p14="http://schemas.microsoft.com/office/powerpoint/2010/main" val="36306966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pattFill prst="pct30">
          <a:fgClr>
            <a:schemeClr val="tx2"/>
          </a:fgClr>
          <a:bgClr>
            <a:schemeClr val="tx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FB05-90D3-D51D-AA65-FE5A8A8D29EB}"/>
              </a:ext>
            </a:extLst>
          </p:cNvPr>
          <p:cNvSpPr>
            <a:spLocks noGrp="1"/>
          </p:cNvSpPr>
          <p:nvPr>
            <p:ph type="title"/>
          </p:nvPr>
        </p:nvSpPr>
        <p:spPr>
          <a:xfrm>
            <a:off x="1219199" y="435430"/>
            <a:ext cx="9416143" cy="1034142"/>
          </a:xfrm>
        </p:spPr>
        <p:txBody>
          <a:bodyPr>
            <a:noAutofit/>
          </a:bodyPr>
          <a:lstStyle/>
          <a:p>
            <a:pPr algn="ctr"/>
            <a:r>
              <a:rPr lang="en-US" sz="3200" b="1" u="sng" cap="none" dirty="0">
                <a:solidFill>
                  <a:schemeClr val="bg1"/>
                </a:solidFill>
                <a:latin typeface="Calibri" panose="020F0502020204030204" pitchFamily="34" charset="0"/>
                <a:ea typeface="Calibri" panose="020F0502020204030204" pitchFamily="34" charset="0"/>
                <a:cs typeface="Calibri" panose="020F0502020204030204" pitchFamily="34" charset="0"/>
              </a:rPr>
              <a:t>Top 10 </a:t>
            </a:r>
            <a:r>
              <a:rPr lang="en-US" sz="3200" b="1" u="sng" cap="none" dirty="0" err="1">
                <a:solidFill>
                  <a:schemeClr val="bg1"/>
                </a:solidFill>
                <a:latin typeface="Calibri" panose="020F0502020204030204" pitchFamily="34" charset="0"/>
                <a:ea typeface="Calibri" panose="020F0502020204030204" pitchFamily="34" charset="0"/>
                <a:cs typeface="Calibri" panose="020F0502020204030204" pitchFamily="34" charset="0"/>
              </a:rPr>
              <a:t>Recommendend</a:t>
            </a:r>
            <a:r>
              <a:rPr lang="en-US" sz="3200" b="1" u="sng" cap="none" dirty="0">
                <a:solidFill>
                  <a:schemeClr val="bg1"/>
                </a:solidFill>
                <a:latin typeface="Calibri" panose="020F0502020204030204" pitchFamily="34" charset="0"/>
                <a:ea typeface="Calibri" panose="020F0502020204030204" pitchFamily="34" charset="0"/>
                <a:cs typeface="Calibri" panose="020F0502020204030204" pitchFamily="34" charset="0"/>
              </a:rPr>
              <a:t> Recipes for </a:t>
            </a:r>
            <a:r>
              <a:rPr lang="en-US" sz="3200" b="1" u="sng" cap="none" dirty="0" err="1">
                <a:solidFill>
                  <a:schemeClr val="bg1"/>
                </a:solidFill>
                <a:latin typeface="Calibri" panose="020F0502020204030204" pitchFamily="34" charset="0"/>
                <a:ea typeface="Calibri" panose="020F0502020204030204" pitchFamily="34" charset="0"/>
                <a:cs typeface="Calibri" panose="020F0502020204030204" pitchFamily="34" charset="0"/>
              </a:rPr>
              <a:t>Tradational</a:t>
            </a:r>
            <a:r>
              <a:rPr lang="en-US" sz="3200" b="1" u="sng" cap="none" dirty="0">
                <a:solidFill>
                  <a:schemeClr val="bg1"/>
                </a:solidFill>
                <a:latin typeface="Calibri" panose="020F0502020204030204" pitchFamily="34" charset="0"/>
                <a:ea typeface="Calibri" panose="020F0502020204030204" pitchFamily="34" charset="0"/>
                <a:cs typeface="Calibri" panose="020F0502020204030204" pitchFamily="34" charset="0"/>
              </a:rPr>
              <a:t> Recommendation System </a:t>
            </a:r>
          </a:p>
        </p:txBody>
      </p:sp>
      <p:pic>
        <p:nvPicPr>
          <p:cNvPr id="5" name="Content Placeholder 4">
            <a:extLst>
              <a:ext uri="{FF2B5EF4-FFF2-40B4-BE49-F238E27FC236}">
                <a16:creationId xmlns:a16="http://schemas.microsoft.com/office/drawing/2014/main" id="{A246C7DC-AA9A-2D58-B1AF-1FCDA594F3CD}"/>
              </a:ext>
            </a:extLst>
          </p:cNvPr>
          <p:cNvPicPr>
            <a:picLocks noGrp="1" noChangeAspect="1"/>
          </p:cNvPicPr>
          <p:nvPr>
            <p:ph idx="1"/>
          </p:nvPr>
        </p:nvPicPr>
        <p:blipFill>
          <a:blip r:embed="rId2"/>
          <a:stretch>
            <a:fillRect/>
          </a:stretch>
        </p:blipFill>
        <p:spPr>
          <a:xfrm>
            <a:off x="469188" y="1822596"/>
            <a:ext cx="5485297" cy="2663879"/>
          </a:xfrm>
        </p:spPr>
      </p:pic>
      <p:pic>
        <p:nvPicPr>
          <p:cNvPr id="9" name="Picture 8">
            <a:extLst>
              <a:ext uri="{FF2B5EF4-FFF2-40B4-BE49-F238E27FC236}">
                <a16:creationId xmlns:a16="http://schemas.microsoft.com/office/drawing/2014/main" id="{F68DF255-363D-49C9-404A-5FC1E10DCAC8}"/>
              </a:ext>
            </a:extLst>
          </p:cNvPr>
          <p:cNvPicPr>
            <a:picLocks noChangeAspect="1"/>
          </p:cNvPicPr>
          <p:nvPr/>
        </p:nvPicPr>
        <p:blipFill>
          <a:blip r:embed="rId3"/>
          <a:stretch>
            <a:fillRect/>
          </a:stretch>
        </p:blipFill>
        <p:spPr>
          <a:xfrm>
            <a:off x="6237517" y="1822596"/>
            <a:ext cx="5485297" cy="2663879"/>
          </a:xfrm>
          <a:prstGeom prst="rect">
            <a:avLst/>
          </a:prstGeom>
        </p:spPr>
      </p:pic>
      <p:sp>
        <p:nvSpPr>
          <p:cNvPr id="15" name="TextBox 14">
            <a:extLst>
              <a:ext uri="{FF2B5EF4-FFF2-40B4-BE49-F238E27FC236}">
                <a16:creationId xmlns:a16="http://schemas.microsoft.com/office/drawing/2014/main" id="{34A1E458-26F9-F0B9-39C5-45B756A0383D}"/>
              </a:ext>
            </a:extLst>
          </p:cNvPr>
          <p:cNvSpPr txBox="1"/>
          <p:nvPr/>
        </p:nvSpPr>
        <p:spPr>
          <a:xfrm>
            <a:off x="949781" y="4661039"/>
            <a:ext cx="4855027" cy="830997"/>
          </a:xfrm>
          <a:prstGeom prst="rect">
            <a:avLst/>
          </a:prstGeom>
          <a:noFill/>
        </p:spPr>
        <p:txBody>
          <a:bodyPr wrap="square" rtlCol="0">
            <a:spAutoFit/>
          </a:bodyPr>
          <a:lstStyle/>
          <a:p>
            <a:pPr algn="ct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Content-Based Filtering using Cosine Similarity</a:t>
            </a:r>
          </a:p>
        </p:txBody>
      </p:sp>
      <p:sp>
        <p:nvSpPr>
          <p:cNvPr id="20" name="TextBox 19">
            <a:extLst>
              <a:ext uri="{FF2B5EF4-FFF2-40B4-BE49-F238E27FC236}">
                <a16:creationId xmlns:a16="http://schemas.microsoft.com/office/drawing/2014/main" id="{C27EA0E2-8334-48C9-119D-4D4ACD586848}"/>
              </a:ext>
            </a:extLst>
          </p:cNvPr>
          <p:cNvSpPr txBox="1"/>
          <p:nvPr/>
        </p:nvSpPr>
        <p:spPr>
          <a:xfrm>
            <a:off x="6432908" y="4661039"/>
            <a:ext cx="5094514" cy="470000"/>
          </a:xfrm>
          <a:prstGeom prst="rect">
            <a:avLst/>
          </a:prstGeom>
          <a:noFill/>
        </p:spPr>
        <p:txBody>
          <a:bodyPr wrap="square" rtlCol="0">
            <a:spAutoFit/>
          </a:bodyPr>
          <a:lstStyle/>
          <a:p>
            <a:pPr marL="0" marR="0" algn="just">
              <a:lnSpc>
                <a:spcPct val="107000"/>
              </a:lnSpc>
              <a:spcBef>
                <a:spcPts val="0"/>
              </a:spcBef>
              <a:spcAft>
                <a:spcPts val="800"/>
              </a:spcAft>
            </a:pPr>
            <a:r>
              <a:rPr lang="en-US" sz="2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Collaborative Filtering  using SVD </a:t>
            </a:r>
          </a:p>
        </p:txBody>
      </p:sp>
    </p:spTree>
    <p:extLst>
      <p:ext uri="{BB962C8B-B14F-4D97-AF65-F5344CB8AC3E}">
        <p14:creationId xmlns:p14="http://schemas.microsoft.com/office/powerpoint/2010/main" val="11138530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ChronicleVTI">
  <a:themeElements>
    <a:clrScheme name="AnalogousFromDarkSeedLeftStep">
      <a:dk1>
        <a:srgbClr val="000000"/>
      </a:dk1>
      <a:lt1>
        <a:srgbClr val="FFFFFF"/>
      </a:lt1>
      <a:dk2>
        <a:srgbClr val="3E3423"/>
      </a:dk2>
      <a:lt2>
        <a:srgbClr val="E8E2E7"/>
      </a:lt2>
      <a:accent1>
        <a:srgbClr val="48B753"/>
      </a:accent1>
      <a:accent2>
        <a:srgbClr val="60B13B"/>
      </a:accent2>
      <a:accent3>
        <a:srgbClr val="8FAB43"/>
      </a:accent3>
      <a:accent4>
        <a:srgbClr val="B19F3B"/>
      </a:accent4>
      <a:accent5>
        <a:srgbClr val="C3804D"/>
      </a:accent5>
      <a:accent6>
        <a:srgbClr val="B13D3B"/>
      </a:accent6>
      <a:hlink>
        <a:srgbClr val="A47836"/>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Override1.xml><?xml version="1.0" encoding="utf-8"?>
<a:themeOverride xmlns:a="http://schemas.openxmlformats.org/drawingml/2006/main">
  <a:clrScheme name="AnalogousFromDarkSeedLeftStep">
    <a:dk1>
      <a:srgbClr val="000000"/>
    </a:dk1>
    <a:lt1>
      <a:srgbClr val="FFFFFF"/>
    </a:lt1>
    <a:dk2>
      <a:srgbClr val="3E3423"/>
    </a:dk2>
    <a:lt2>
      <a:srgbClr val="E8E2E7"/>
    </a:lt2>
    <a:accent1>
      <a:srgbClr val="48B753"/>
    </a:accent1>
    <a:accent2>
      <a:srgbClr val="60B13B"/>
    </a:accent2>
    <a:accent3>
      <a:srgbClr val="8FAB43"/>
    </a:accent3>
    <a:accent4>
      <a:srgbClr val="B19F3B"/>
    </a:accent4>
    <a:accent5>
      <a:srgbClr val="C3804D"/>
    </a:accent5>
    <a:accent6>
      <a:srgbClr val="B13D3B"/>
    </a:accent6>
    <a:hlink>
      <a:srgbClr val="A47836"/>
    </a:hlink>
    <a:folHlink>
      <a:srgbClr val="7F7F7F"/>
    </a:folHlink>
  </a:clrScheme>
</a:themeOverride>
</file>

<file path=ppt/theme/themeOverride2.xml><?xml version="1.0" encoding="utf-8"?>
<a:themeOverride xmlns:a="http://schemas.openxmlformats.org/drawingml/2006/main">
  <a:clrScheme name="AnalogousFromDarkSeedLeftStep">
    <a:dk1>
      <a:srgbClr val="000000"/>
    </a:dk1>
    <a:lt1>
      <a:srgbClr val="FFFFFF"/>
    </a:lt1>
    <a:dk2>
      <a:srgbClr val="3E3423"/>
    </a:dk2>
    <a:lt2>
      <a:srgbClr val="E8E2E7"/>
    </a:lt2>
    <a:accent1>
      <a:srgbClr val="48B753"/>
    </a:accent1>
    <a:accent2>
      <a:srgbClr val="60B13B"/>
    </a:accent2>
    <a:accent3>
      <a:srgbClr val="8FAB43"/>
    </a:accent3>
    <a:accent4>
      <a:srgbClr val="B19F3B"/>
    </a:accent4>
    <a:accent5>
      <a:srgbClr val="C3804D"/>
    </a:accent5>
    <a:accent6>
      <a:srgbClr val="B13D3B"/>
    </a:accent6>
    <a:hlink>
      <a:srgbClr val="A47836"/>
    </a:hlink>
    <a:folHlink>
      <a:srgbClr val="7F7F7F"/>
    </a:folHlink>
  </a:clrScheme>
</a:themeOverride>
</file>

<file path=docProps/app.xml><?xml version="1.0" encoding="utf-8"?>
<Properties xmlns="http://schemas.openxmlformats.org/officeDocument/2006/extended-properties" xmlns:vt="http://schemas.openxmlformats.org/officeDocument/2006/docPropsVTypes">
  <Template/>
  <TotalTime>2009</TotalTime>
  <Words>622</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Calisto MT</vt:lpstr>
      <vt:lpstr>Univers Condensed</vt:lpstr>
      <vt:lpstr>Wingdings</vt:lpstr>
      <vt:lpstr>ChronicleVTI</vt:lpstr>
      <vt:lpstr>Advanced Recipe Recommendation System</vt:lpstr>
      <vt:lpstr>Agenda</vt:lpstr>
      <vt:lpstr>Introduction to Recipe Recommendation  System </vt:lpstr>
      <vt:lpstr>Data Sources And Methodology </vt:lpstr>
      <vt:lpstr>Sentiment Score and Star Rating Distribution </vt:lpstr>
      <vt:lpstr>Top 10 Liked Recipes</vt:lpstr>
      <vt:lpstr>Recipe Reviews And Sentiment Trends Over Time </vt:lpstr>
      <vt:lpstr>Machine Learning And Deep Learning Models</vt:lpstr>
      <vt:lpstr>Top 10 Recommendend Recipes for Tradational Recommendation System </vt:lpstr>
      <vt:lpstr>RNN Model Architecture Design:</vt:lpstr>
      <vt:lpstr>Confusion Matrix And Roc Curve Of LSTM Model and Model Comparison</vt:lpstr>
      <vt:lpstr>Flask API Implementation and Dashboard</vt:lpstr>
      <vt:lpstr>Real-Time Applications and Future Works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VARSHINI KONDURU</dc:creator>
  <cp:lastModifiedBy>VARSHINI KONDURU</cp:lastModifiedBy>
  <cp:revision>13</cp:revision>
  <dcterms:created xsi:type="dcterms:W3CDTF">2024-09-16T22:09:04Z</dcterms:created>
  <dcterms:modified xsi:type="dcterms:W3CDTF">2025-09-25T00:18:29Z</dcterms:modified>
</cp:coreProperties>
</file>