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4" r:id="rId3"/>
    <p:sldId id="257" r:id="rId4"/>
    <p:sldId id="260" r:id="rId5"/>
    <p:sldId id="259" r:id="rId6"/>
    <p:sldId id="265" r:id="rId7"/>
    <p:sldId id="266" r:id="rId8"/>
    <p:sldId id="267" r:id="rId9"/>
    <p:sldId id="258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3A2926-5148-409F-8455-91762034C8A8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363806-214E-4AA5-AFB3-980F6B5CA02E}">
      <dgm:prSet phldrT="[Text]" custT="1"/>
      <dgm:spPr>
        <a:solidFill>
          <a:schemeClr val="bg1">
            <a:lumMod val="75000"/>
          </a:schemeClr>
        </a:solidFill>
        <a:ln w="38100">
          <a:solidFill>
            <a:schemeClr val="tx1"/>
          </a:solidFill>
        </a:ln>
      </dgm:spPr>
      <dgm:t>
        <a:bodyPr/>
        <a:lstStyle/>
        <a:p>
          <a:pPr>
            <a:lnSpc>
              <a:spcPct val="100000"/>
            </a:lnSpc>
          </a:pPr>
          <a:endParaRPr lang="en-US" sz="2800" dirty="0" smtClean="0">
            <a:latin typeface="+mj-lt"/>
          </a:endParaRPr>
        </a:p>
      </dgm:t>
    </dgm:pt>
    <dgm:pt modelId="{8885C900-BF24-433B-BDD0-D62F508DC0E9}" type="parTrans" cxnId="{EBBBB1E4-ED19-4311-AC0A-F3381E9D32C7}">
      <dgm:prSet/>
      <dgm:spPr/>
      <dgm:t>
        <a:bodyPr/>
        <a:lstStyle/>
        <a:p>
          <a:endParaRPr lang="en-US"/>
        </a:p>
      </dgm:t>
    </dgm:pt>
    <dgm:pt modelId="{5ADEE1EA-EE92-4432-8C11-399F6ADD9F06}" type="sibTrans" cxnId="{EBBBB1E4-ED19-4311-AC0A-F3381E9D32C7}">
      <dgm:prSet/>
      <dgm:spPr/>
      <dgm:t>
        <a:bodyPr/>
        <a:lstStyle/>
        <a:p>
          <a:endParaRPr lang="en-US"/>
        </a:p>
      </dgm:t>
    </dgm:pt>
    <dgm:pt modelId="{721A5CC0-ED63-4D7E-97CA-BFD598761AF4}">
      <dgm:prSet phldrT="[Text]"/>
      <dgm:spPr>
        <a:solidFill>
          <a:schemeClr val="bg1">
            <a:lumMod val="75000"/>
          </a:schemeClr>
        </a:solidFill>
        <a:ln w="38100"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D587E88-4FA2-44AE-BA53-92610445A37E}" type="parTrans" cxnId="{232BEE79-3E77-4E9F-908E-A88AC69C8E59}">
      <dgm:prSet/>
      <dgm:spPr/>
      <dgm:t>
        <a:bodyPr/>
        <a:lstStyle/>
        <a:p>
          <a:endParaRPr lang="en-US"/>
        </a:p>
      </dgm:t>
    </dgm:pt>
    <dgm:pt modelId="{1BA1663C-E63A-4A6F-91E4-C2E549DC578C}" type="sibTrans" cxnId="{232BEE79-3E77-4E9F-908E-A88AC69C8E59}">
      <dgm:prSet/>
      <dgm:spPr/>
      <dgm:t>
        <a:bodyPr/>
        <a:lstStyle/>
        <a:p>
          <a:endParaRPr lang="en-US"/>
        </a:p>
      </dgm:t>
    </dgm:pt>
    <dgm:pt modelId="{B74EC344-E6A4-414F-99C0-0A0DC405ADEE}">
      <dgm:prSet phldrT="[Text]"/>
      <dgm:spPr>
        <a:solidFill>
          <a:schemeClr val="bg1">
            <a:lumMod val="75000"/>
          </a:schemeClr>
        </a:solidFill>
        <a:ln w="38100">
          <a:solidFill>
            <a:schemeClr val="tx1"/>
          </a:solidFill>
        </a:ln>
      </dgm:spPr>
      <dgm:t>
        <a:bodyPr/>
        <a:lstStyle/>
        <a:p>
          <a:endParaRPr lang="en-US" dirty="0"/>
        </a:p>
      </dgm:t>
    </dgm:pt>
    <dgm:pt modelId="{2CBF9387-3B86-4685-A9B6-6787B67258D1}" type="sibTrans" cxnId="{7B8D9234-3616-4BC0-9A34-2C0604D94BAA}">
      <dgm:prSet/>
      <dgm:spPr/>
      <dgm:t>
        <a:bodyPr/>
        <a:lstStyle/>
        <a:p>
          <a:endParaRPr lang="en-US"/>
        </a:p>
      </dgm:t>
    </dgm:pt>
    <dgm:pt modelId="{6E243934-1CC6-4565-8B16-D121CFB50EC1}" type="parTrans" cxnId="{7B8D9234-3616-4BC0-9A34-2C0604D94BAA}">
      <dgm:prSet/>
      <dgm:spPr/>
      <dgm:t>
        <a:bodyPr/>
        <a:lstStyle/>
        <a:p>
          <a:endParaRPr lang="en-US"/>
        </a:p>
      </dgm:t>
    </dgm:pt>
    <dgm:pt modelId="{3E46ECF1-E047-44FA-A39D-E2ED2614441E}" type="pres">
      <dgm:prSet presAssocID="{EB3A2926-5148-409F-8455-91762034C8A8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6D2A305-EE41-4F67-9132-986B5E392B8C}" type="pres">
      <dgm:prSet presAssocID="{F0363806-214E-4AA5-AFB3-980F6B5CA02E}" presName="composite" presStyleCnt="0"/>
      <dgm:spPr/>
    </dgm:pt>
    <dgm:pt modelId="{C2685E65-DF84-4E70-81D6-F6C0A4772D35}" type="pres">
      <dgm:prSet presAssocID="{F0363806-214E-4AA5-AFB3-980F6B5CA02E}" presName="imgShp" presStyleLbl="fgImgPlace1" presStyleIdx="0" presStyleCnt="3"/>
      <dgm:spPr>
        <a:solidFill>
          <a:schemeClr val="tx1"/>
        </a:solidFill>
        <a:ln w="57150"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D1594C4B-BD50-476C-823D-1C30E9DEEE93}" type="pres">
      <dgm:prSet presAssocID="{F0363806-214E-4AA5-AFB3-980F6B5CA02E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0199F8-2AB2-4E93-97E7-65AF17DBAB5C}" type="pres">
      <dgm:prSet presAssocID="{5ADEE1EA-EE92-4432-8C11-399F6ADD9F06}" presName="spacing" presStyleCnt="0"/>
      <dgm:spPr/>
    </dgm:pt>
    <dgm:pt modelId="{13BB7221-2DB0-401A-9A6E-C44A8076C478}" type="pres">
      <dgm:prSet presAssocID="{B74EC344-E6A4-414F-99C0-0A0DC405ADEE}" presName="composite" presStyleCnt="0"/>
      <dgm:spPr/>
    </dgm:pt>
    <dgm:pt modelId="{F1384095-8747-4631-AC6F-5DB6462DEFE3}" type="pres">
      <dgm:prSet presAssocID="{B74EC344-E6A4-414F-99C0-0A0DC405ADEE}" presName="imgShp" presStyleLbl="fgImgPlace1" presStyleIdx="1" presStyleCnt="3"/>
      <dgm:spPr>
        <a:solidFill>
          <a:schemeClr val="tx1"/>
        </a:solidFill>
        <a:ln w="57150">
          <a:solidFill>
            <a:schemeClr val="accent6">
              <a:lumMod val="50000"/>
            </a:schemeClr>
          </a:solidFill>
        </a:ln>
      </dgm:spPr>
    </dgm:pt>
    <dgm:pt modelId="{2832C22F-8160-41B6-A535-D12A0893BC08}" type="pres">
      <dgm:prSet presAssocID="{B74EC344-E6A4-414F-99C0-0A0DC405ADEE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0DC801-9E96-4F40-BE8E-7067A41FA2C5}" type="pres">
      <dgm:prSet presAssocID="{2CBF9387-3B86-4685-A9B6-6787B67258D1}" presName="spacing" presStyleCnt="0"/>
      <dgm:spPr/>
    </dgm:pt>
    <dgm:pt modelId="{EC9FA2F9-75D2-4990-B375-6D9EF5C7D934}" type="pres">
      <dgm:prSet presAssocID="{721A5CC0-ED63-4D7E-97CA-BFD598761AF4}" presName="composite" presStyleCnt="0"/>
      <dgm:spPr/>
    </dgm:pt>
    <dgm:pt modelId="{98BA3B73-BF47-407A-B58D-0EB80A561E64}" type="pres">
      <dgm:prSet presAssocID="{721A5CC0-ED63-4D7E-97CA-BFD598761AF4}" presName="imgShp" presStyleLbl="fgImgPlace1" presStyleIdx="2" presStyleCnt="3"/>
      <dgm:spPr>
        <a:solidFill>
          <a:schemeClr val="tx1"/>
        </a:solidFill>
        <a:ln w="57150">
          <a:solidFill>
            <a:schemeClr val="accent6">
              <a:lumMod val="50000"/>
            </a:schemeClr>
          </a:solidFill>
        </a:ln>
      </dgm:spPr>
    </dgm:pt>
    <dgm:pt modelId="{EA8EB2CE-5330-462E-B6C0-8FF94E92ED81}" type="pres">
      <dgm:prSet presAssocID="{721A5CC0-ED63-4D7E-97CA-BFD598761AF4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437FFE-6ACD-4EAC-842A-1ABD32B8EC15}" type="presOf" srcId="{B74EC344-E6A4-414F-99C0-0A0DC405ADEE}" destId="{2832C22F-8160-41B6-A535-D12A0893BC08}" srcOrd="0" destOrd="0" presId="urn:microsoft.com/office/officeart/2005/8/layout/vList3"/>
    <dgm:cxn modelId="{64269A3E-E12E-4615-A042-EE72CBB308FA}" type="presOf" srcId="{F0363806-214E-4AA5-AFB3-980F6B5CA02E}" destId="{D1594C4B-BD50-476C-823D-1C30E9DEEE93}" srcOrd="0" destOrd="0" presId="urn:microsoft.com/office/officeart/2005/8/layout/vList3"/>
    <dgm:cxn modelId="{232BEE79-3E77-4E9F-908E-A88AC69C8E59}" srcId="{EB3A2926-5148-409F-8455-91762034C8A8}" destId="{721A5CC0-ED63-4D7E-97CA-BFD598761AF4}" srcOrd="2" destOrd="0" parTransId="{CD587E88-4FA2-44AE-BA53-92610445A37E}" sibTransId="{1BA1663C-E63A-4A6F-91E4-C2E549DC578C}"/>
    <dgm:cxn modelId="{19D5BA81-969D-4C68-A55E-8FCA4166A724}" type="presOf" srcId="{EB3A2926-5148-409F-8455-91762034C8A8}" destId="{3E46ECF1-E047-44FA-A39D-E2ED2614441E}" srcOrd="0" destOrd="0" presId="urn:microsoft.com/office/officeart/2005/8/layout/vList3"/>
    <dgm:cxn modelId="{7B8D9234-3616-4BC0-9A34-2C0604D94BAA}" srcId="{EB3A2926-5148-409F-8455-91762034C8A8}" destId="{B74EC344-E6A4-414F-99C0-0A0DC405ADEE}" srcOrd="1" destOrd="0" parTransId="{6E243934-1CC6-4565-8B16-D121CFB50EC1}" sibTransId="{2CBF9387-3B86-4685-A9B6-6787B67258D1}"/>
    <dgm:cxn modelId="{EBBBB1E4-ED19-4311-AC0A-F3381E9D32C7}" srcId="{EB3A2926-5148-409F-8455-91762034C8A8}" destId="{F0363806-214E-4AA5-AFB3-980F6B5CA02E}" srcOrd="0" destOrd="0" parTransId="{8885C900-BF24-433B-BDD0-D62F508DC0E9}" sibTransId="{5ADEE1EA-EE92-4432-8C11-399F6ADD9F06}"/>
    <dgm:cxn modelId="{A9B60647-DE83-41EB-B66D-EFD1E4B945A6}" type="presOf" srcId="{721A5CC0-ED63-4D7E-97CA-BFD598761AF4}" destId="{EA8EB2CE-5330-462E-B6C0-8FF94E92ED81}" srcOrd="0" destOrd="0" presId="urn:microsoft.com/office/officeart/2005/8/layout/vList3"/>
    <dgm:cxn modelId="{A377BE95-9BCB-4577-94E1-AF9411681869}" type="presParOf" srcId="{3E46ECF1-E047-44FA-A39D-E2ED2614441E}" destId="{96D2A305-EE41-4F67-9132-986B5E392B8C}" srcOrd="0" destOrd="0" presId="urn:microsoft.com/office/officeart/2005/8/layout/vList3"/>
    <dgm:cxn modelId="{F98C50B5-E55C-4BCC-8656-9AF0E79521FE}" type="presParOf" srcId="{96D2A305-EE41-4F67-9132-986B5E392B8C}" destId="{C2685E65-DF84-4E70-81D6-F6C0A4772D35}" srcOrd="0" destOrd="0" presId="urn:microsoft.com/office/officeart/2005/8/layout/vList3"/>
    <dgm:cxn modelId="{5019770E-A2E1-424D-A5B7-493AC96CF4F7}" type="presParOf" srcId="{96D2A305-EE41-4F67-9132-986B5E392B8C}" destId="{D1594C4B-BD50-476C-823D-1C30E9DEEE93}" srcOrd="1" destOrd="0" presId="urn:microsoft.com/office/officeart/2005/8/layout/vList3"/>
    <dgm:cxn modelId="{1553BB2A-AB9C-4936-BDBA-60FA593190DD}" type="presParOf" srcId="{3E46ECF1-E047-44FA-A39D-E2ED2614441E}" destId="{100199F8-2AB2-4E93-97E7-65AF17DBAB5C}" srcOrd="1" destOrd="0" presId="urn:microsoft.com/office/officeart/2005/8/layout/vList3"/>
    <dgm:cxn modelId="{E59A85B1-D820-4994-9A73-5184553B848F}" type="presParOf" srcId="{3E46ECF1-E047-44FA-A39D-E2ED2614441E}" destId="{13BB7221-2DB0-401A-9A6E-C44A8076C478}" srcOrd="2" destOrd="0" presId="urn:microsoft.com/office/officeart/2005/8/layout/vList3"/>
    <dgm:cxn modelId="{222233CA-8EA7-4A45-AC55-2D2A73F66DDD}" type="presParOf" srcId="{13BB7221-2DB0-401A-9A6E-C44A8076C478}" destId="{F1384095-8747-4631-AC6F-5DB6462DEFE3}" srcOrd="0" destOrd="0" presId="urn:microsoft.com/office/officeart/2005/8/layout/vList3"/>
    <dgm:cxn modelId="{4B0ED711-25D2-4265-8DEA-2C3E073DD583}" type="presParOf" srcId="{13BB7221-2DB0-401A-9A6E-C44A8076C478}" destId="{2832C22F-8160-41B6-A535-D12A0893BC08}" srcOrd="1" destOrd="0" presId="urn:microsoft.com/office/officeart/2005/8/layout/vList3"/>
    <dgm:cxn modelId="{59FB24C9-2687-41BA-8851-3F9A93B06E66}" type="presParOf" srcId="{3E46ECF1-E047-44FA-A39D-E2ED2614441E}" destId="{FB0DC801-9E96-4F40-BE8E-7067A41FA2C5}" srcOrd="3" destOrd="0" presId="urn:microsoft.com/office/officeart/2005/8/layout/vList3"/>
    <dgm:cxn modelId="{BD7E56A7-2D8E-4F0B-9048-2DAF321CABCF}" type="presParOf" srcId="{3E46ECF1-E047-44FA-A39D-E2ED2614441E}" destId="{EC9FA2F9-75D2-4990-B375-6D9EF5C7D934}" srcOrd="4" destOrd="0" presId="urn:microsoft.com/office/officeart/2005/8/layout/vList3"/>
    <dgm:cxn modelId="{D61D6D73-1F0E-42D1-A87E-3411C009E24E}" type="presParOf" srcId="{EC9FA2F9-75D2-4990-B375-6D9EF5C7D934}" destId="{98BA3B73-BF47-407A-B58D-0EB80A561E64}" srcOrd="0" destOrd="0" presId="urn:microsoft.com/office/officeart/2005/8/layout/vList3"/>
    <dgm:cxn modelId="{893214E2-6672-441D-BD8D-5439085A2276}" type="presParOf" srcId="{EC9FA2F9-75D2-4990-B375-6D9EF5C7D934}" destId="{EA8EB2CE-5330-462E-B6C0-8FF94E92ED8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594C4B-BD50-476C-823D-1C30E9DEEE93}">
      <dsp:nvSpPr>
        <dsp:cNvPr id="0" name=""/>
        <dsp:cNvSpPr/>
      </dsp:nvSpPr>
      <dsp:spPr>
        <a:xfrm rot="10800000">
          <a:off x="1110641" y="892"/>
          <a:ext cx="3407726" cy="1009216"/>
        </a:xfrm>
        <a:prstGeom prst="homePlate">
          <a:avLst/>
        </a:prstGeom>
        <a:solidFill>
          <a:schemeClr val="bg1">
            <a:lumMod val="75000"/>
          </a:schemeClr>
        </a:solidFill>
        <a:ln w="381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5036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 smtClean="0">
            <a:latin typeface="+mj-lt"/>
          </a:endParaRPr>
        </a:p>
      </dsp:txBody>
      <dsp:txXfrm rot="10800000">
        <a:off x="1362945" y="892"/>
        <a:ext cx="3155422" cy="1009216"/>
      </dsp:txXfrm>
    </dsp:sp>
    <dsp:sp modelId="{C2685E65-DF84-4E70-81D6-F6C0A4772D35}">
      <dsp:nvSpPr>
        <dsp:cNvPr id="0" name=""/>
        <dsp:cNvSpPr/>
      </dsp:nvSpPr>
      <dsp:spPr>
        <a:xfrm>
          <a:off x="606032" y="892"/>
          <a:ext cx="1009216" cy="1009216"/>
        </a:xfrm>
        <a:prstGeom prst="ellipse">
          <a:avLst/>
        </a:prstGeom>
        <a:solidFill>
          <a:schemeClr val="tx1"/>
        </a:solidFill>
        <a:ln w="57150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32C22F-8160-41B6-A535-D12A0893BC08}">
      <dsp:nvSpPr>
        <dsp:cNvPr id="0" name=""/>
        <dsp:cNvSpPr/>
      </dsp:nvSpPr>
      <dsp:spPr>
        <a:xfrm rot="10800000">
          <a:off x="1110641" y="1311367"/>
          <a:ext cx="3407726" cy="1009216"/>
        </a:xfrm>
        <a:prstGeom prst="homePlate">
          <a:avLst/>
        </a:prstGeom>
        <a:solidFill>
          <a:schemeClr val="bg1">
            <a:lumMod val="75000"/>
          </a:schemeClr>
        </a:solidFill>
        <a:ln w="381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5036" tIns="175260" rIns="327152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600" kern="1200" dirty="0"/>
        </a:p>
      </dsp:txBody>
      <dsp:txXfrm rot="10800000">
        <a:off x="1362945" y="1311367"/>
        <a:ext cx="3155422" cy="1009216"/>
      </dsp:txXfrm>
    </dsp:sp>
    <dsp:sp modelId="{F1384095-8747-4631-AC6F-5DB6462DEFE3}">
      <dsp:nvSpPr>
        <dsp:cNvPr id="0" name=""/>
        <dsp:cNvSpPr/>
      </dsp:nvSpPr>
      <dsp:spPr>
        <a:xfrm>
          <a:off x="606032" y="1311367"/>
          <a:ext cx="1009216" cy="1009216"/>
        </a:xfrm>
        <a:prstGeom prst="ellipse">
          <a:avLst/>
        </a:prstGeom>
        <a:solidFill>
          <a:schemeClr val="tx1"/>
        </a:solidFill>
        <a:ln w="57150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8EB2CE-5330-462E-B6C0-8FF94E92ED81}">
      <dsp:nvSpPr>
        <dsp:cNvPr id="0" name=""/>
        <dsp:cNvSpPr/>
      </dsp:nvSpPr>
      <dsp:spPr>
        <a:xfrm rot="10800000">
          <a:off x="1110641" y="2621842"/>
          <a:ext cx="3407726" cy="1009216"/>
        </a:xfrm>
        <a:prstGeom prst="homePlate">
          <a:avLst/>
        </a:prstGeom>
        <a:solidFill>
          <a:schemeClr val="bg1">
            <a:lumMod val="75000"/>
          </a:schemeClr>
        </a:solidFill>
        <a:ln w="381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5036" tIns="175260" rIns="327152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 </a:t>
          </a:r>
          <a:endParaRPr lang="en-US" sz="4600" kern="1200" dirty="0"/>
        </a:p>
      </dsp:txBody>
      <dsp:txXfrm rot="10800000">
        <a:off x="1362945" y="2621842"/>
        <a:ext cx="3155422" cy="1009216"/>
      </dsp:txXfrm>
    </dsp:sp>
    <dsp:sp modelId="{98BA3B73-BF47-407A-B58D-0EB80A561E64}">
      <dsp:nvSpPr>
        <dsp:cNvPr id="0" name=""/>
        <dsp:cNvSpPr/>
      </dsp:nvSpPr>
      <dsp:spPr>
        <a:xfrm>
          <a:off x="606032" y="2621842"/>
          <a:ext cx="1009216" cy="1009216"/>
        </a:xfrm>
        <a:prstGeom prst="ellipse">
          <a:avLst/>
        </a:prstGeom>
        <a:solidFill>
          <a:schemeClr val="tx1"/>
        </a:solidFill>
        <a:ln w="57150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C3626-85A3-44CB-9EA2-27C48B98B9EB}" type="datetimeFigureOut">
              <a:rPr lang="en-US" smtClean="0"/>
              <a:pPr/>
              <a:t>10/22/2022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1F412-6246-4446-9C29-1EA7567170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589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BA4A3-8876-4A97-8739-0DFB262F94FC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E763D-CBFA-4155-941E-B20EFA8F3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36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408D-DE66-4DBA-8310-ABED7BEE2754}" type="datetime1">
              <a:rPr lang="en-US" smtClean="0"/>
              <a:t>10/22/2022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A602-73A3-4EE1-993B-C6960D8CE0A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 userDrawn="1"/>
        </p:nvSpPr>
        <p:spPr>
          <a:xfrm>
            <a:off x="2000232" y="21429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1800" b="1" dirty="0" smtClean="0"/>
              <a:t>SRI ESHWAR INTERNAL HACKATHON – 2022 (SEIH-22) HARDWARE EDITION</a:t>
            </a:r>
            <a:endParaRPr lang="en-US" dirty="0"/>
          </a:p>
        </p:txBody>
      </p:sp>
      <p:pic>
        <p:nvPicPr>
          <p:cNvPr id="1026" name="Picture 2" descr="C:\Users\USER\Desktop\IIC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14291"/>
            <a:ext cx="1486169" cy="64294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6529-8137-4E79-8693-60D47BA7A915}" type="datetime1">
              <a:rPr lang="en-US" smtClean="0"/>
              <a:t>10/22/2022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A602-73A3-4EE1-993B-C6960D8CE0A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CEB29-BCA8-4CF4-987C-D893683CCAE4}" type="datetime1">
              <a:rPr lang="en-US" smtClean="0"/>
              <a:t>10/22/2022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A602-73A3-4EE1-993B-C6960D8CE0A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477E-4A5C-46E2-9601-6F5E21450243}" type="datetime1">
              <a:rPr lang="en-US" smtClean="0"/>
              <a:t>10/22/2022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A602-73A3-4EE1-993B-C6960D8CE0A5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7" name="Picture 6"/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64" y="285728"/>
            <a:ext cx="2428892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2000232" y="21429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1800" b="1" dirty="0" smtClean="0"/>
              <a:t>SRI ESHWAR INTERNAL HACKATHON – 2022 (SEIH-22) HARDWARE EDITION</a:t>
            </a:r>
            <a:endParaRPr lang="en-US" dirty="0"/>
          </a:p>
        </p:txBody>
      </p:sp>
      <p:pic>
        <p:nvPicPr>
          <p:cNvPr id="9" name="Picture 2" descr="C:\Users\USER\Desktop\IIC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14291"/>
            <a:ext cx="1486169" cy="64294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F3A3-39A0-4B6E-8267-A520C0F73265}" type="datetime1">
              <a:rPr lang="en-US" smtClean="0"/>
              <a:t>10/22/2022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A602-73A3-4EE1-993B-C6960D8CE0A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D57FB-2DA8-4179-A4F2-FCC6E2A9997D}" type="datetime1">
              <a:rPr lang="en-US" smtClean="0"/>
              <a:t>10/22/2022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A602-73A3-4EE1-993B-C6960D8CE0A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6325-DAC0-484B-8D42-FD9285D377F8}" type="datetime1">
              <a:rPr lang="en-US" smtClean="0"/>
              <a:t>10/22/2022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A602-73A3-4EE1-993B-C6960D8CE0A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1F51-FA4D-4875-9F86-FF45DF532FF3}" type="datetime1">
              <a:rPr lang="en-US" smtClean="0"/>
              <a:t>10/22/2022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A602-73A3-4EE1-993B-C6960D8CE0A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0BCD-74F1-4545-BC96-078C51DA0273}" type="datetime1">
              <a:rPr lang="en-US" smtClean="0"/>
              <a:t>10/22/2022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A602-73A3-4EE1-993B-C6960D8CE0A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C808D-0E3F-4220-AE60-2067343E7AE9}" type="datetime1">
              <a:rPr lang="en-US" smtClean="0"/>
              <a:t>10/22/2022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A602-73A3-4EE1-993B-C6960D8CE0A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D069-5845-4C94-906F-266275D2EE8A}" type="datetime1">
              <a:rPr lang="en-US" smtClean="0"/>
              <a:t>10/22/2022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A602-73A3-4EE1-993B-C6960D8CE0A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E0512-8560-4173-ACB4-EA42E0F40EEB}" type="datetime1">
              <a:rPr lang="en-US" smtClean="0"/>
              <a:t>10/22/2022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3A602-73A3-4EE1-993B-C6960D8CE0A5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7" name="Picture 6"/>
          <p:cNvPicPr/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572264" y="285728"/>
            <a:ext cx="2428892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2000232" y="21429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1800" b="1" dirty="0" smtClean="0"/>
              <a:t>SRI ESHWAR INTERNAL HACKATHON – 2022 (SEIH-22) HARDWARE EDITION</a:t>
            </a:r>
            <a:endParaRPr lang="en-US" dirty="0"/>
          </a:p>
        </p:txBody>
      </p:sp>
      <p:pic>
        <p:nvPicPr>
          <p:cNvPr id="9" name="Picture 2" descr="C:\Users\USER\Desktop\IIC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14282" y="214291"/>
            <a:ext cx="1486169" cy="64294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A602-73A3-4EE1-993B-C6960D8CE0A5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5" name="Vertical Scroll 4"/>
          <p:cNvSpPr/>
          <p:nvPr/>
        </p:nvSpPr>
        <p:spPr>
          <a:xfrm>
            <a:off x="1223628" y="2492896"/>
            <a:ext cx="6984776" cy="3600400"/>
          </a:xfrm>
          <a:prstGeom prst="verticalScroll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rved Up Ribbon 5"/>
          <p:cNvSpPr/>
          <p:nvPr/>
        </p:nvSpPr>
        <p:spPr>
          <a:xfrm>
            <a:off x="2123728" y="1240247"/>
            <a:ext cx="5184576" cy="792088"/>
          </a:xfrm>
          <a:prstGeom prst="ellipseRibbon2">
            <a:avLst>
              <a:gd name="adj1" fmla="val 25000"/>
              <a:gd name="adj2" fmla="val 68937"/>
              <a:gd name="adj3" fmla="val 125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59932" y="1270306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 Black" panose="020B0A04020102020204" pitchFamily="34" charset="0"/>
              </a:rPr>
              <a:t>TITLE</a:t>
            </a:r>
            <a:endParaRPr lang="en-US" sz="3200" b="1" dirty="0">
              <a:latin typeface="Arial Black" panose="020B0A040201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62111" y="3201593"/>
            <a:ext cx="489654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THEME </a:t>
            </a:r>
          </a:p>
          <a:p>
            <a:r>
              <a:rPr lang="en-US" sz="2400" dirty="0" smtClean="0"/>
              <a:t>Smart </a:t>
            </a:r>
            <a:r>
              <a:rPr lang="en-US" sz="2400" dirty="0"/>
              <a:t>Automation in Commercial &amp; Medical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62111" y="4572009"/>
            <a:ext cx="5256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PROBLEM </a:t>
            </a:r>
            <a:r>
              <a:rPr lang="en-US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STATEMENT TITLE</a:t>
            </a:r>
          </a:p>
          <a:p>
            <a:r>
              <a:rPr lang="en-US" dirty="0"/>
              <a:t> </a:t>
            </a:r>
            <a:r>
              <a:rPr lang="en-US" sz="2400" dirty="0" smtClean="0"/>
              <a:t>To </a:t>
            </a:r>
            <a:r>
              <a:rPr lang="en-US" sz="2400" dirty="0"/>
              <a:t>create </a:t>
            </a:r>
            <a:r>
              <a:rPr lang="en-US" sz="2400" dirty="0" smtClean="0"/>
              <a:t>IOT </a:t>
            </a:r>
            <a:r>
              <a:rPr lang="en-US" sz="2400" dirty="0"/>
              <a:t>based system for smart parking</a:t>
            </a:r>
            <a:endParaRPr lang="en-US" sz="24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282" y="5531533"/>
            <a:ext cx="1345718" cy="134571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45037" y="5393578"/>
            <a:ext cx="885908" cy="27590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SKANTECH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A602-73A3-4EE1-993B-C6960D8CE0A5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6" name="Round Diagonal Corner Rectangle 5"/>
          <p:cNvSpPr/>
          <p:nvPr/>
        </p:nvSpPr>
        <p:spPr>
          <a:xfrm>
            <a:off x="3131840" y="1252790"/>
            <a:ext cx="2435697" cy="525251"/>
          </a:xfrm>
          <a:prstGeom prst="round2Diag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3584" y="1315360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REFERENCE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2762" y="2310063"/>
            <a:ext cx="8377710" cy="290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err="1" smtClean="0"/>
              <a:t>Kharde</a:t>
            </a:r>
            <a:r>
              <a:rPr lang="en-US" sz="2000" dirty="0"/>
              <a:t>, P., Pal, S., &amp; </a:t>
            </a:r>
            <a:r>
              <a:rPr lang="en-US" sz="2000" dirty="0" err="1"/>
              <a:t>Kawle</a:t>
            </a:r>
            <a:r>
              <a:rPr lang="en-US" sz="2000" dirty="0"/>
              <a:t>, S. (2016). Smart Parking System. </a:t>
            </a:r>
            <a:r>
              <a:rPr lang="en-US" sz="2000" b="1" dirty="0"/>
              <a:t>International Journal</a:t>
            </a:r>
            <a:r>
              <a:rPr lang="en-US" sz="2000" dirty="0"/>
              <a:t> of Scientific Research in Computer Science, Engineering and Information Technology, 3(1), 9–13. </a:t>
            </a:r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err="1" smtClean="0"/>
              <a:t>Gavali</a:t>
            </a:r>
            <a:r>
              <a:rPr lang="en-US" sz="2000" dirty="0"/>
              <a:t>, P. A., </a:t>
            </a:r>
            <a:r>
              <a:rPr lang="en-US" sz="2000" dirty="0" err="1"/>
              <a:t>Kunnure</a:t>
            </a:r>
            <a:r>
              <a:rPr lang="en-US" sz="2000" dirty="0"/>
              <a:t>, P., </a:t>
            </a:r>
            <a:r>
              <a:rPr lang="en-US" sz="2000" dirty="0" err="1"/>
              <a:t>Jadhav</a:t>
            </a:r>
            <a:r>
              <a:rPr lang="en-US" sz="2000" dirty="0"/>
              <a:t>, S., Tate, T., &amp; </a:t>
            </a:r>
            <a:r>
              <a:rPr lang="en-US" sz="2000" dirty="0" err="1"/>
              <a:t>Patil</a:t>
            </a:r>
            <a:r>
              <a:rPr lang="en-US" sz="2000" dirty="0"/>
              <a:t>, V. (2017). Smart Parking System Using the </a:t>
            </a:r>
            <a:r>
              <a:rPr lang="en-US" sz="2000" b="1" dirty="0"/>
              <a:t>Raspberry Pi and Android</a:t>
            </a:r>
            <a:r>
              <a:rPr lang="en-US" sz="2000" dirty="0"/>
              <a:t>, 5(2), </a:t>
            </a:r>
            <a:r>
              <a:rPr lang="en-US" sz="2000" dirty="0" smtClean="0"/>
              <a:t>48–52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Gandhi, B. M. K., &amp; Rao, M. K. (2016). A Prototype for </a:t>
            </a:r>
            <a:r>
              <a:rPr lang="en-US" sz="2000" dirty="0" err="1"/>
              <a:t>IoT</a:t>
            </a:r>
            <a:r>
              <a:rPr lang="en-US" sz="2000" dirty="0"/>
              <a:t> based </a:t>
            </a:r>
            <a:r>
              <a:rPr lang="en-US" sz="2000" b="1" dirty="0"/>
              <a:t>Car Parking Management System</a:t>
            </a:r>
            <a:r>
              <a:rPr lang="en-US" sz="2000" dirty="0"/>
              <a:t> for Smart Cities, 9(May).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282" y="5386613"/>
            <a:ext cx="1345718" cy="134571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028187" y="5248658"/>
            <a:ext cx="885908" cy="27590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SKANTECH</a:t>
            </a:r>
            <a:endParaRPr lang="en-US" sz="12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A602-73A3-4EE1-993B-C6960D8CE0A5}" type="slidenum">
              <a:rPr lang="en-IN" smtClean="0"/>
              <a:pPr/>
              <a:t>2</a:t>
            </a:fld>
            <a:endParaRPr lang="en-IN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695788381"/>
              </p:ext>
            </p:extLst>
          </p:nvPr>
        </p:nvGraphicFramePr>
        <p:xfrm>
          <a:off x="899592" y="1268760"/>
          <a:ext cx="5124400" cy="3631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033226" y="5301208"/>
            <a:ext cx="3383395" cy="1055142"/>
            <a:chOff x="1303273" y="1895"/>
            <a:chExt cx="4053840" cy="1128772"/>
          </a:xfrm>
          <a:solidFill>
            <a:schemeClr val="bg1">
              <a:lumMod val="75000"/>
            </a:schemeClr>
          </a:solidFill>
        </p:grpSpPr>
        <p:sp>
          <p:nvSpPr>
            <p:cNvPr id="10" name="Pentagon 9"/>
            <p:cNvSpPr/>
            <p:nvPr/>
          </p:nvSpPr>
          <p:spPr>
            <a:xfrm rot="10800000">
              <a:off x="1303273" y="1895"/>
              <a:ext cx="4053840" cy="1128772"/>
            </a:xfrm>
            <a:prstGeom prst="homePlat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Pentagon 4"/>
            <p:cNvSpPr/>
            <p:nvPr/>
          </p:nvSpPr>
          <p:spPr>
            <a:xfrm rot="21600000">
              <a:off x="1585466" y="1895"/>
              <a:ext cx="3771647" cy="1128772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7757" tIns="198120" rIns="369824" bIns="198120" numCol="1" spcCol="1270" anchor="ctr" anchorCtr="0">
              <a:noAutofit/>
            </a:bodyPr>
            <a:lstStyle/>
            <a:p>
              <a:pPr lvl="0" algn="ctr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200" kern="1200"/>
            </a:p>
          </p:txBody>
        </p:sp>
      </p:grpSp>
      <p:sp>
        <p:nvSpPr>
          <p:cNvPr id="12" name="Oval 11"/>
          <p:cNvSpPr/>
          <p:nvPr/>
        </p:nvSpPr>
        <p:spPr>
          <a:xfrm>
            <a:off x="1475656" y="5301207"/>
            <a:ext cx="1115142" cy="1055143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TextBox 12"/>
          <p:cNvSpPr txBox="1"/>
          <p:nvPr/>
        </p:nvSpPr>
        <p:spPr>
          <a:xfrm>
            <a:off x="1601668" y="1556792"/>
            <a:ext cx="86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EEE</a:t>
            </a:r>
            <a:endParaRPr lang="en-US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59818" y="2852936"/>
            <a:ext cx="746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ECE</a:t>
            </a:r>
            <a:endParaRPr lang="en-US" sz="20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51530" y="4221088"/>
            <a:ext cx="755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CSE</a:t>
            </a:r>
            <a:endParaRPr lang="en-US" sz="20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51530" y="5619346"/>
            <a:ext cx="1039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CSE</a:t>
            </a:r>
            <a:endParaRPr lang="en-US" sz="20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71841" y="1585392"/>
            <a:ext cx="2232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Roll</a:t>
            </a:r>
            <a:r>
              <a:rPr lang="en-US" dirty="0" smtClean="0"/>
              <a:t> </a:t>
            </a:r>
            <a:r>
              <a:rPr lang="en-US" sz="2000" b="1" dirty="0" smtClean="0"/>
              <a:t>No : 21EE007</a:t>
            </a:r>
            <a:endParaRPr 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771840" y="1285309"/>
            <a:ext cx="2539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Name : DEEPTHISRE G   </a:t>
            </a:r>
            <a:endParaRPr lang="en-US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771840" y="1885474"/>
            <a:ext cx="2232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Year : II Year EEE</a:t>
            </a:r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724009" y="2569612"/>
            <a:ext cx="244823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Name : </a:t>
            </a:r>
            <a:r>
              <a:rPr lang="en-US" sz="2000" b="1" dirty="0" smtClean="0"/>
              <a:t>NANDHINI T  </a:t>
            </a:r>
            <a:endParaRPr lang="en-US" sz="2000" b="1" dirty="0"/>
          </a:p>
          <a:p>
            <a:r>
              <a:rPr lang="en-US" sz="2000" b="1" dirty="0"/>
              <a:t>Roll No : </a:t>
            </a:r>
            <a:r>
              <a:rPr lang="en-US" sz="2000" b="1" dirty="0" smtClean="0"/>
              <a:t>21EC092</a:t>
            </a:r>
            <a:endParaRPr lang="en-US" sz="2000" b="1" dirty="0"/>
          </a:p>
          <a:p>
            <a:r>
              <a:rPr lang="en-US" sz="2000" b="1" dirty="0"/>
              <a:t>Year : II Year </a:t>
            </a:r>
            <a:r>
              <a:rPr lang="en-US" sz="2000" b="1" dirty="0" smtClean="0"/>
              <a:t>ECE</a:t>
            </a:r>
            <a:endParaRPr lang="en-US" sz="2000" b="1" dirty="0"/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569820" y="3862274"/>
            <a:ext cx="378136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Name : </a:t>
            </a:r>
            <a:r>
              <a:rPr lang="en-US" b="1" dirty="0" smtClean="0"/>
              <a:t>UDHAYA LAKSHMI P</a:t>
            </a:r>
            <a:r>
              <a:rPr lang="en-US" sz="2000" b="1" dirty="0" smtClean="0"/>
              <a:t>   </a:t>
            </a:r>
            <a:endParaRPr lang="en-US" sz="2000" b="1" dirty="0"/>
          </a:p>
          <a:p>
            <a:r>
              <a:rPr lang="en-US" sz="2000" b="1" dirty="0"/>
              <a:t>Roll</a:t>
            </a:r>
            <a:r>
              <a:rPr lang="en-US" sz="2000" dirty="0"/>
              <a:t> </a:t>
            </a:r>
            <a:r>
              <a:rPr lang="en-US" sz="2000" b="1" dirty="0"/>
              <a:t>No : </a:t>
            </a:r>
            <a:r>
              <a:rPr lang="en-US" sz="2000" b="1" dirty="0" smtClean="0"/>
              <a:t>21CS170</a:t>
            </a:r>
            <a:endParaRPr lang="en-US" sz="2000" b="1" dirty="0"/>
          </a:p>
          <a:p>
            <a:r>
              <a:rPr lang="en-US" sz="2000" b="1" dirty="0"/>
              <a:t>Year : II Year </a:t>
            </a:r>
            <a:r>
              <a:rPr lang="en-US" sz="2000" b="1" dirty="0" smtClean="0"/>
              <a:t>CSE</a:t>
            </a:r>
            <a:endParaRPr lang="en-US" sz="2000" b="1" dirty="0"/>
          </a:p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684782" y="5301207"/>
            <a:ext cx="37181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/>
              <a:t>Name : VARSHINI M   </a:t>
            </a:r>
          </a:p>
          <a:p>
            <a:r>
              <a:rPr lang="en-US" sz="2000" b="1" smtClean="0"/>
              <a:t>Roll</a:t>
            </a:r>
            <a:r>
              <a:rPr lang="en-US" sz="2000" smtClean="0"/>
              <a:t> </a:t>
            </a:r>
            <a:r>
              <a:rPr lang="en-US" sz="2000" b="1" smtClean="0"/>
              <a:t>No : 21CS172</a:t>
            </a:r>
          </a:p>
          <a:p>
            <a:r>
              <a:rPr lang="en-US" sz="2000" b="1" smtClean="0"/>
              <a:t>Year : II Year CSE</a:t>
            </a:r>
          </a:p>
          <a:p>
            <a:endParaRPr lang="en-US" sz="2000" dirty="0"/>
          </a:p>
        </p:txBody>
      </p:sp>
      <p:sp>
        <p:nvSpPr>
          <p:cNvPr id="29" name="Wave 28"/>
          <p:cNvSpPr/>
          <p:nvPr/>
        </p:nvSpPr>
        <p:spPr>
          <a:xfrm>
            <a:off x="6012160" y="1780691"/>
            <a:ext cx="2918289" cy="1000237"/>
          </a:xfrm>
          <a:prstGeom prst="wave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487427" y="2019127"/>
            <a:ext cx="2443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SKANTECH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3" name="Oval Callout 32"/>
          <p:cNvSpPr/>
          <p:nvPr/>
        </p:nvSpPr>
        <p:spPr>
          <a:xfrm rot="5400000">
            <a:off x="6597514" y="3211924"/>
            <a:ext cx="1842951" cy="2335620"/>
          </a:xfrm>
          <a:prstGeom prst="wedgeEllipseCallou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769048" y="4025790"/>
            <a:ext cx="1701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 Rounded MT Bold" panose="020F0704030504030204" pitchFamily="34" charset="0"/>
              </a:rPr>
              <a:t>PROJECT MEMBERS</a:t>
            </a:r>
            <a:endParaRPr lang="en-US" sz="2000" b="1" dirty="0">
              <a:latin typeface="Arial Rounded MT Bold" panose="020F0704030504030204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852893"/>
            <a:ext cx="1043608" cy="104360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278927" y="5721058"/>
            <a:ext cx="686537" cy="215444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SKANTECH</a:t>
            </a:r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99907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A602-73A3-4EE1-993B-C6960D8CE0A5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6" name="Round Diagonal Corner Rectangle 5"/>
          <p:cNvSpPr/>
          <p:nvPr/>
        </p:nvSpPr>
        <p:spPr>
          <a:xfrm>
            <a:off x="1835696" y="1399998"/>
            <a:ext cx="5472608" cy="732858"/>
          </a:xfrm>
          <a:prstGeom prst="round2Diag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83755" y="1504817"/>
            <a:ext cx="525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 Rounded MT Bold" panose="020F0704030504030204" pitchFamily="34" charset="0"/>
              </a:rPr>
              <a:t>PROBLEM</a:t>
            </a:r>
            <a:r>
              <a:rPr lang="en-US" sz="2800" b="1" dirty="0" smtClean="0"/>
              <a:t> </a:t>
            </a:r>
            <a:r>
              <a:rPr lang="en-US" sz="2800" b="1" dirty="0" smtClean="0">
                <a:latin typeface="Arial Rounded MT Bold" panose="020F0704030504030204" pitchFamily="34" charset="0"/>
              </a:rPr>
              <a:t>STATEMENT</a:t>
            </a:r>
            <a:endParaRPr lang="en-US" sz="2800" b="1" dirty="0">
              <a:latin typeface="Arial Rounded MT Bold" panose="020F07040305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3762" y="2539921"/>
            <a:ext cx="817651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To create an </a:t>
            </a:r>
            <a:r>
              <a:rPr lang="en-US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IOT-based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system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that sends data about free and occupied parking places via web/mobile application. </a:t>
            </a:r>
          </a:p>
          <a:p>
            <a:endParaRPr lang="en-US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IOT-device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, including sensors and microcontrollers, is located in each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parking place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user receives a live update about the availability of all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parking places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and chooses the best one. 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available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parking places could be displayed in a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web application.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282" y="5531533"/>
            <a:ext cx="1345718" cy="134571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045037" y="5393578"/>
            <a:ext cx="885908" cy="27590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SKANTECH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A602-73A3-4EE1-993B-C6960D8CE0A5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8" name="Round Diagonal Corner Rectangle 7"/>
          <p:cNvSpPr/>
          <p:nvPr/>
        </p:nvSpPr>
        <p:spPr>
          <a:xfrm>
            <a:off x="3203848" y="1196752"/>
            <a:ext cx="2376264" cy="687059"/>
          </a:xfrm>
          <a:prstGeom prst="round2Diag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51920" y="1263282"/>
            <a:ext cx="15578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IDEA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8066" y="2420888"/>
            <a:ext cx="768091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/>
              <a:t>T</a:t>
            </a:r>
            <a:r>
              <a:rPr lang="en-US" sz="2200" dirty="0" smtClean="0"/>
              <a:t>o </a:t>
            </a:r>
            <a:r>
              <a:rPr lang="en-US" sz="2200" dirty="0"/>
              <a:t>monitor and signalize </a:t>
            </a:r>
            <a:r>
              <a:rPr lang="en-US" sz="2200" b="1" dirty="0"/>
              <a:t>the state of availability </a:t>
            </a:r>
            <a:r>
              <a:rPr lang="en-US" sz="2200" dirty="0"/>
              <a:t>of each single parking </a:t>
            </a:r>
            <a:r>
              <a:rPr lang="en-US" sz="2200" dirty="0" smtClean="0"/>
              <a:t>space using IOT.</a:t>
            </a:r>
          </a:p>
          <a:p>
            <a:endParaRPr lang="en-US" sz="22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/>
              <a:t>To display the nearest </a:t>
            </a:r>
            <a:r>
              <a:rPr lang="en-US" sz="2200" b="1" dirty="0"/>
              <a:t>available</a:t>
            </a:r>
            <a:r>
              <a:rPr lang="en-US" sz="2200" dirty="0"/>
              <a:t> parking slots with detailed view of </a:t>
            </a:r>
            <a:r>
              <a:rPr lang="en-US" sz="2200" b="1" dirty="0"/>
              <a:t>vacant</a:t>
            </a:r>
            <a:r>
              <a:rPr lang="en-US" sz="2200" dirty="0"/>
              <a:t> parking </a:t>
            </a:r>
            <a:r>
              <a:rPr lang="en-US" sz="2200" dirty="0" smtClean="0"/>
              <a:t>places. </a:t>
            </a:r>
          </a:p>
          <a:p>
            <a:endParaRPr lang="en-US" sz="22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 smtClean="0"/>
              <a:t>To develop a </a:t>
            </a:r>
            <a:r>
              <a:rPr lang="en-US" sz="2200" b="1" dirty="0" smtClean="0"/>
              <a:t>web application </a:t>
            </a:r>
            <a:r>
              <a:rPr lang="en-US" sz="2200" dirty="0"/>
              <a:t>that allows an end user to check the availability of </a:t>
            </a:r>
            <a:r>
              <a:rPr lang="en-US" sz="2200" dirty="0" smtClean="0"/>
              <a:t>parking.</a:t>
            </a:r>
          </a:p>
          <a:p>
            <a:endParaRPr lang="en-US" sz="22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 smtClean="0"/>
              <a:t>To develop a special feature in web application which allows user to </a:t>
            </a:r>
            <a:r>
              <a:rPr lang="en-US" sz="2200" b="1" dirty="0" smtClean="0"/>
              <a:t>book </a:t>
            </a:r>
            <a:r>
              <a:rPr lang="en-US" sz="2200" b="1" dirty="0"/>
              <a:t>a parking slot </a:t>
            </a:r>
            <a:r>
              <a:rPr lang="en-US" sz="2200" dirty="0"/>
              <a:t>in </a:t>
            </a:r>
            <a:r>
              <a:rPr lang="en-US" sz="2200" dirty="0" smtClean="0"/>
              <a:t>their </a:t>
            </a:r>
            <a:r>
              <a:rPr lang="en-US" sz="2200" dirty="0"/>
              <a:t>convenient </a:t>
            </a:r>
            <a:r>
              <a:rPr lang="en-US" sz="2200" dirty="0" smtClean="0"/>
              <a:t>place.</a:t>
            </a:r>
            <a:endParaRPr lang="en-US" sz="2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028" y="5949279"/>
            <a:ext cx="927971" cy="9279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65918" y="5841557"/>
            <a:ext cx="641763" cy="215444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SKANTECH</a:t>
            </a:r>
            <a:endParaRPr lang="en-US" sz="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A602-73A3-4EE1-993B-C6960D8CE0A5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6" name="Round Diagonal Corner Rectangle 5"/>
          <p:cNvSpPr/>
          <p:nvPr/>
        </p:nvSpPr>
        <p:spPr>
          <a:xfrm>
            <a:off x="3491880" y="1268760"/>
            <a:ext cx="2016224" cy="720080"/>
          </a:xfrm>
          <a:prstGeom prst="round2Diag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95936" y="1397967"/>
            <a:ext cx="1341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FLOW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87624" y="1711656"/>
            <a:ext cx="7499176" cy="4665712"/>
            <a:chOff x="1407326" y="1859632"/>
            <a:chExt cx="7001082" cy="4063032"/>
          </a:xfrm>
          <a:solidFill>
            <a:schemeClr val="bg1">
              <a:lumMod val="75000"/>
            </a:schemeClr>
          </a:solidFill>
          <a:scene3d>
            <a:camera prst="perspectiveRelaxed">
              <a:rot lat="19149996" lon="20104178" rev="1577324"/>
            </a:camera>
            <a:lightRig rig="soft" dir="t"/>
            <a:backdrop>
              <a:anchor x="0" y="0" z="-210000"/>
              <a:norm dx="0" dy="0" dz="914400"/>
              <a:up dx="0" dy="914400" dz="0"/>
            </a:backdrop>
          </a:scene3d>
        </p:grpSpPr>
        <p:sp>
          <p:nvSpPr>
            <p:cNvPr id="5" name="Right Arrow 4"/>
            <p:cNvSpPr/>
            <p:nvPr/>
          </p:nvSpPr>
          <p:spPr>
            <a:xfrm>
              <a:off x="1929280" y="1859632"/>
              <a:ext cx="5957174" cy="4063032"/>
            </a:xfrm>
            <a:prstGeom prst="rightArrow">
              <a:avLst/>
            </a:prstGeom>
            <a:solidFill>
              <a:schemeClr val="tx1"/>
            </a:solidFill>
            <a:sp3d z="-227350" prstMaterial="matte"/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form 7"/>
            <p:cNvSpPr/>
            <p:nvPr/>
          </p:nvSpPr>
          <p:spPr>
            <a:xfrm>
              <a:off x="1407326" y="3078541"/>
              <a:ext cx="2207761" cy="1625212"/>
            </a:xfrm>
            <a:custGeom>
              <a:avLst/>
              <a:gdLst>
                <a:gd name="connsiteX0" fmla="*/ 0 w 2207761"/>
                <a:gd name="connsiteY0" fmla="*/ 270874 h 1625212"/>
                <a:gd name="connsiteX1" fmla="*/ 270874 w 2207761"/>
                <a:gd name="connsiteY1" fmla="*/ 0 h 1625212"/>
                <a:gd name="connsiteX2" fmla="*/ 1936887 w 2207761"/>
                <a:gd name="connsiteY2" fmla="*/ 0 h 1625212"/>
                <a:gd name="connsiteX3" fmla="*/ 2207761 w 2207761"/>
                <a:gd name="connsiteY3" fmla="*/ 270874 h 1625212"/>
                <a:gd name="connsiteX4" fmla="*/ 2207761 w 2207761"/>
                <a:gd name="connsiteY4" fmla="*/ 1354338 h 1625212"/>
                <a:gd name="connsiteX5" fmla="*/ 1936887 w 2207761"/>
                <a:gd name="connsiteY5" fmla="*/ 1625212 h 1625212"/>
                <a:gd name="connsiteX6" fmla="*/ 270874 w 2207761"/>
                <a:gd name="connsiteY6" fmla="*/ 1625212 h 1625212"/>
                <a:gd name="connsiteX7" fmla="*/ 0 w 2207761"/>
                <a:gd name="connsiteY7" fmla="*/ 1354338 h 1625212"/>
                <a:gd name="connsiteX8" fmla="*/ 0 w 2207761"/>
                <a:gd name="connsiteY8" fmla="*/ 270874 h 1625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07761" h="1625212">
                  <a:moveTo>
                    <a:pt x="0" y="270874"/>
                  </a:moveTo>
                  <a:cubicBezTo>
                    <a:pt x="0" y="121274"/>
                    <a:pt x="121274" y="0"/>
                    <a:pt x="270874" y="0"/>
                  </a:cubicBezTo>
                  <a:lnTo>
                    <a:pt x="1936887" y="0"/>
                  </a:lnTo>
                  <a:cubicBezTo>
                    <a:pt x="2086487" y="0"/>
                    <a:pt x="2207761" y="121274"/>
                    <a:pt x="2207761" y="270874"/>
                  </a:cubicBezTo>
                  <a:lnTo>
                    <a:pt x="2207761" y="1354338"/>
                  </a:lnTo>
                  <a:cubicBezTo>
                    <a:pt x="2207761" y="1503938"/>
                    <a:pt x="2086487" y="1625212"/>
                    <a:pt x="1936887" y="1625212"/>
                  </a:cubicBezTo>
                  <a:lnTo>
                    <a:pt x="270874" y="1625212"/>
                  </a:lnTo>
                  <a:cubicBezTo>
                    <a:pt x="121274" y="1625212"/>
                    <a:pt x="0" y="1503938"/>
                    <a:pt x="0" y="1354338"/>
                  </a:cubicBezTo>
                  <a:lnTo>
                    <a:pt x="0" y="27087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sp3d extrusionH="152250" prstMaterial="matte">
              <a:bevelT w="165100" prst="coolSlan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7446" tIns="197446" rIns="197446" bIns="197446" numCol="1" spcCol="1270" anchor="ctr" anchorCtr="0">
              <a:noAutofit/>
              <a:sp3d extrusionH="28000" prstMaterial="matte"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100" kern="1200" dirty="0" smtClean="0">
                  <a:solidFill>
                    <a:schemeClr val="tx1"/>
                  </a:solidFill>
                </a:rPr>
                <a:t>(Input)</a:t>
              </a:r>
            </a:p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100" kern="1200" dirty="0" smtClean="0">
                  <a:solidFill>
                    <a:schemeClr val="tx1"/>
                  </a:solidFill>
                </a:rPr>
                <a:t>Ultrasonic</a:t>
              </a:r>
            </a:p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100" kern="1200" dirty="0" smtClean="0">
                  <a:solidFill>
                    <a:schemeClr val="tx1"/>
                  </a:solidFill>
                </a:rPr>
                <a:t>sensor</a:t>
              </a:r>
              <a:endParaRPr lang="en-US" sz="3100" kern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3803987" y="3078541"/>
              <a:ext cx="2207761" cy="1625212"/>
            </a:xfrm>
            <a:custGeom>
              <a:avLst/>
              <a:gdLst>
                <a:gd name="connsiteX0" fmla="*/ 0 w 2207761"/>
                <a:gd name="connsiteY0" fmla="*/ 270874 h 1625212"/>
                <a:gd name="connsiteX1" fmla="*/ 270874 w 2207761"/>
                <a:gd name="connsiteY1" fmla="*/ 0 h 1625212"/>
                <a:gd name="connsiteX2" fmla="*/ 1936887 w 2207761"/>
                <a:gd name="connsiteY2" fmla="*/ 0 h 1625212"/>
                <a:gd name="connsiteX3" fmla="*/ 2207761 w 2207761"/>
                <a:gd name="connsiteY3" fmla="*/ 270874 h 1625212"/>
                <a:gd name="connsiteX4" fmla="*/ 2207761 w 2207761"/>
                <a:gd name="connsiteY4" fmla="*/ 1354338 h 1625212"/>
                <a:gd name="connsiteX5" fmla="*/ 1936887 w 2207761"/>
                <a:gd name="connsiteY5" fmla="*/ 1625212 h 1625212"/>
                <a:gd name="connsiteX6" fmla="*/ 270874 w 2207761"/>
                <a:gd name="connsiteY6" fmla="*/ 1625212 h 1625212"/>
                <a:gd name="connsiteX7" fmla="*/ 0 w 2207761"/>
                <a:gd name="connsiteY7" fmla="*/ 1354338 h 1625212"/>
                <a:gd name="connsiteX8" fmla="*/ 0 w 2207761"/>
                <a:gd name="connsiteY8" fmla="*/ 270874 h 1625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07761" h="1625212">
                  <a:moveTo>
                    <a:pt x="0" y="270874"/>
                  </a:moveTo>
                  <a:cubicBezTo>
                    <a:pt x="0" y="121274"/>
                    <a:pt x="121274" y="0"/>
                    <a:pt x="270874" y="0"/>
                  </a:cubicBezTo>
                  <a:lnTo>
                    <a:pt x="1936887" y="0"/>
                  </a:lnTo>
                  <a:cubicBezTo>
                    <a:pt x="2086487" y="0"/>
                    <a:pt x="2207761" y="121274"/>
                    <a:pt x="2207761" y="270874"/>
                  </a:cubicBezTo>
                  <a:lnTo>
                    <a:pt x="2207761" y="1354338"/>
                  </a:lnTo>
                  <a:cubicBezTo>
                    <a:pt x="2207761" y="1503938"/>
                    <a:pt x="2086487" y="1625212"/>
                    <a:pt x="1936887" y="1625212"/>
                  </a:cubicBezTo>
                  <a:lnTo>
                    <a:pt x="270874" y="1625212"/>
                  </a:lnTo>
                  <a:cubicBezTo>
                    <a:pt x="121274" y="1625212"/>
                    <a:pt x="0" y="1503938"/>
                    <a:pt x="0" y="1354338"/>
                  </a:cubicBezTo>
                  <a:lnTo>
                    <a:pt x="0" y="27087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sp3d extrusionH="152250" prstMaterial="matte">
              <a:bevelT w="165100" prst="coolSlan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7446" tIns="197446" rIns="197446" bIns="197446" numCol="1" spcCol="1270" anchor="ctr" anchorCtr="0">
              <a:noAutofit/>
              <a:sp3d extrusionH="28000" prstMaterial="matte"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100" dirty="0" smtClean="0">
                  <a:solidFill>
                    <a:schemeClr val="tx1"/>
                  </a:solidFill>
                </a:rPr>
                <a:t>(Process)</a:t>
              </a:r>
              <a:endParaRPr lang="en-US" sz="3100" kern="1200" dirty="0" smtClean="0">
                <a:solidFill>
                  <a:schemeClr val="tx1"/>
                </a:solidFill>
              </a:endParaRPr>
            </a:p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100" kern="1200" dirty="0" smtClean="0">
                  <a:solidFill>
                    <a:schemeClr val="tx1"/>
                  </a:solidFill>
                </a:rPr>
                <a:t>Raspberry Pi</a:t>
              </a:r>
              <a:endParaRPr lang="en-US" sz="3100" kern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6200647" y="3078541"/>
              <a:ext cx="2207761" cy="1625212"/>
            </a:xfrm>
            <a:custGeom>
              <a:avLst/>
              <a:gdLst>
                <a:gd name="connsiteX0" fmla="*/ 0 w 2207761"/>
                <a:gd name="connsiteY0" fmla="*/ 270874 h 1625212"/>
                <a:gd name="connsiteX1" fmla="*/ 270874 w 2207761"/>
                <a:gd name="connsiteY1" fmla="*/ 0 h 1625212"/>
                <a:gd name="connsiteX2" fmla="*/ 1936887 w 2207761"/>
                <a:gd name="connsiteY2" fmla="*/ 0 h 1625212"/>
                <a:gd name="connsiteX3" fmla="*/ 2207761 w 2207761"/>
                <a:gd name="connsiteY3" fmla="*/ 270874 h 1625212"/>
                <a:gd name="connsiteX4" fmla="*/ 2207761 w 2207761"/>
                <a:gd name="connsiteY4" fmla="*/ 1354338 h 1625212"/>
                <a:gd name="connsiteX5" fmla="*/ 1936887 w 2207761"/>
                <a:gd name="connsiteY5" fmla="*/ 1625212 h 1625212"/>
                <a:gd name="connsiteX6" fmla="*/ 270874 w 2207761"/>
                <a:gd name="connsiteY6" fmla="*/ 1625212 h 1625212"/>
                <a:gd name="connsiteX7" fmla="*/ 0 w 2207761"/>
                <a:gd name="connsiteY7" fmla="*/ 1354338 h 1625212"/>
                <a:gd name="connsiteX8" fmla="*/ 0 w 2207761"/>
                <a:gd name="connsiteY8" fmla="*/ 270874 h 1625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07761" h="1625212">
                  <a:moveTo>
                    <a:pt x="0" y="270874"/>
                  </a:moveTo>
                  <a:cubicBezTo>
                    <a:pt x="0" y="121274"/>
                    <a:pt x="121274" y="0"/>
                    <a:pt x="270874" y="0"/>
                  </a:cubicBezTo>
                  <a:lnTo>
                    <a:pt x="1936887" y="0"/>
                  </a:lnTo>
                  <a:cubicBezTo>
                    <a:pt x="2086487" y="0"/>
                    <a:pt x="2207761" y="121274"/>
                    <a:pt x="2207761" y="270874"/>
                  </a:cubicBezTo>
                  <a:lnTo>
                    <a:pt x="2207761" y="1354338"/>
                  </a:lnTo>
                  <a:cubicBezTo>
                    <a:pt x="2207761" y="1503938"/>
                    <a:pt x="2086487" y="1625212"/>
                    <a:pt x="1936887" y="1625212"/>
                  </a:cubicBezTo>
                  <a:lnTo>
                    <a:pt x="270874" y="1625212"/>
                  </a:lnTo>
                  <a:cubicBezTo>
                    <a:pt x="121274" y="1625212"/>
                    <a:pt x="0" y="1503938"/>
                    <a:pt x="0" y="1354338"/>
                  </a:cubicBezTo>
                  <a:lnTo>
                    <a:pt x="0" y="27087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sp3d extrusionH="152250" prstMaterial="matte">
              <a:bevelT w="165100" prst="coolSlan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7446" tIns="197446" rIns="197446" bIns="197446" numCol="1" spcCol="1270" anchor="ctr" anchorCtr="0">
              <a:noAutofit/>
              <a:sp3d extrusionH="28000" prstMaterial="matte"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100" kern="1200" dirty="0" smtClean="0">
                  <a:solidFill>
                    <a:schemeClr val="tx1"/>
                  </a:solidFill>
                </a:rPr>
                <a:t>(Output)</a:t>
              </a:r>
            </a:p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100" kern="1200" dirty="0" smtClean="0">
                  <a:solidFill>
                    <a:schemeClr val="tx1"/>
                  </a:solidFill>
                </a:rPr>
                <a:t>Web Application</a:t>
              </a:r>
              <a:endParaRPr lang="en-US" sz="3100" kern="12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282" y="5409768"/>
            <a:ext cx="1345718" cy="134571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028187" y="5291342"/>
            <a:ext cx="885908" cy="27590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SKANTECH</a:t>
            </a:r>
            <a:endParaRPr lang="en-US" sz="12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A602-73A3-4EE1-993B-C6960D8CE0A5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6" name="Round Diagonal Corner Rectangle 5"/>
          <p:cNvSpPr/>
          <p:nvPr/>
        </p:nvSpPr>
        <p:spPr>
          <a:xfrm>
            <a:off x="3144415" y="1031541"/>
            <a:ext cx="2435697" cy="525251"/>
          </a:xfrm>
          <a:prstGeom prst="round2Diag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63888" y="1094111"/>
            <a:ext cx="2277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SOLUTION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037" y="1938027"/>
            <a:ext cx="4353987" cy="461665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TECHNOLOGY APPLIED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5879" y="2674940"/>
            <a:ext cx="828092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smtClean="0"/>
              <a:t>Ultrasonic sensor : </a:t>
            </a:r>
            <a:r>
              <a:rPr lang="en-US" sz="2000" dirty="0" smtClean="0"/>
              <a:t>Act </a:t>
            </a:r>
            <a:r>
              <a:rPr lang="en-US" sz="2000" dirty="0"/>
              <a:t>as an input to collect the data </a:t>
            </a:r>
            <a:r>
              <a:rPr lang="en-US" sz="2000" dirty="0" smtClean="0"/>
              <a:t>about the availability of parking slots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smtClean="0"/>
              <a:t>Raspberry Pi: </a:t>
            </a:r>
            <a:r>
              <a:rPr lang="en-US" sz="2000" dirty="0" smtClean="0"/>
              <a:t>The</a:t>
            </a:r>
            <a:r>
              <a:rPr lang="en-US" sz="2000" b="1" dirty="0" smtClean="0"/>
              <a:t> </a:t>
            </a:r>
            <a:r>
              <a:rPr lang="en-US" sz="2000" dirty="0" smtClean="0"/>
              <a:t>changes </a:t>
            </a:r>
            <a:r>
              <a:rPr lang="en-US" sz="2000" dirty="0"/>
              <a:t>in </a:t>
            </a:r>
            <a:r>
              <a:rPr lang="en-US" sz="2000" dirty="0" smtClean="0"/>
              <a:t>input is send to the microcontroller using Raspberry Pi.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smtClean="0"/>
              <a:t>Firebase</a:t>
            </a:r>
            <a:r>
              <a:rPr lang="en-US" sz="2000" b="1" dirty="0"/>
              <a:t>:</a:t>
            </a:r>
            <a:r>
              <a:rPr lang="en-US" sz="2000" dirty="0"/>
              <a:t> Information regarding registered users and status of the parking slot is maintained in firebase. </a:t>
            </a:r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smtClean="0"/>
              <a:t>Web Application: </a:t>
            </a:r>
            <a:r>
              <a:rPr lang="en-US" sz="2000" dirty="0" smtClean="0"/>
              <a:t>User </a:t>
            </a:r>
            <a:r>
              <a:rPr lang="en-US" sz="2000" dirty="0"/>
              <a:t>can check an empty parking slot and book it before making a </a:t>
            </a:r>
            <a:r>
              <a:rPr lang="en-US" sz="2000" dirty="0" smtClean="0"/>
              <a:t>payment</a:t>
            </a:r>
            <a:r>
              <a:rPr lang="en-US" sz="2000" dirty="0"/>
              <a:t> </a:t>
            </a:r>
            <a:r>
              <a:rPr lang="en-US" sz="2000" dirty="0" smtClean="0"/>
              <a:t>via web application.</a:t>
            </a:r>
            <a:endParaRPr lang="en-US" sz="20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130" y="5949280"/>
            <a:ext cx="892870" cy="89287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401593" y="5856947"/>
            <a:ext cx="570413" cy="184666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b="1" dirty="0" smtClean="0"/>
              <a:t>SKANTECH</a:t>
            </a:r>
            <a:endParaRPr lang="en-US" sz="600" b="1" dirty="0"/>
          </a:p>
        </p:txBody>
      </p:sp>
    </p:spTree>
    <p:extLst>
      <p:ext uri="{BB962C8B-B14F-4D97-AF65-F5344CB8AC3E}">
        <p14:creationId xmlns:p14="http://schemas.microsoft.com/office/powerpoint/2010/main" val="431785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A602-73A3-4EE1-993B-C6960D8CE0A5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5" name="Round Diagonal Corner Rectangle 4"/>
          <p:cNvSpPr/>
          <p:nvPr/>
        </p:nvSpPr>
        <p:spPr>
          <a:xfrm>
            <a:off x="3144415" y="1052736"/>
            <a:ext cx="2435697" cy="525251"/>
          </a:xfrm>
          <a:prstGeom prst="round2Diag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91880" y="1105285"/>
            <a:ext cx="208823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SOLUTION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9604" y="1992602"/>
            <a:ext cx="6298203" cy="461665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INNOVATION IN THE PROJECT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9604" y="2780928"/>
            <a:ext cx="771221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 smtClean="0"/>
              <a:t>The </a:t>
            </a:r>
            <a:r>
              <a:rPr lang="en-US" sz="2200" dirty="0"/>
              <a:t>ultrasonic sensor will detect </a:t>
            </a:r>
            <a:r>
              <a:rPr lang="en-US" sz="2200" b="1" dirty="0"/>
              <a:t>the present of vehicles </a:t>
            </a:r>
            <a:r>
              <a:rPr lang="en-US" sz="2200" dirty="0"/>
              <a:t>and send data to Raspberry Pi. </a:t>
            </a:r>
            <a:endParaRPr lang="en-US" sz="22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b="1" dirty="0"/>
              <a:t>Green LED </a:t>
            </a:r>
            <a:r>
              <a:rPr lang="en-US" sz="2200" dirty="0"/>
              <a:t>indicator will light up when the parking available and </a:t>
            </a:r>
            <a:r>
              <a:rPr lang="en-US" sz="2200" b="1" dirty="0"/>
              <a:t>red LED </a:t>
            </a:r>
            <a:r>
              <a:rPr lang="en-US" sz="2200" dirty="0"/>
              <a:t>will light up when the sensor detects the presence of vehicles. </a:t>
            </a:r>
            <a:endParaRPr lang="en-US" sz="22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/>
              <a:t>The sensor is attached to the </a:t>
            </a:r>
            <a:r>
              <a:rPr lang="en-US" sz="2200" b="1" dirty="0"/>
              <a:t>microcontroller</a:t>
            </a:r>
            <a:r>
              <a:rPr lang="en-US" sz="2200" dirty="0"/>
              <a:t>, the microcontroller will process the data received and send it to firebase.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282" y="5445224"/>
            <a:ext cx="1345718" cy="134571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028187" y="5307269"/>
            <a:ext cx="885908" cy="27590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SKANTECH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493228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A602-73A3-4EE1-993B-C6960D8CE0A5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731520" y="1862812"/>
            <a:ext cx="795528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b="1" dirty="0"/>
              <a:t>Firebase</a:t>
            </a:r>
            <a:r>
              <a:rPr lang="en-US" sz="2200" dirty="0"/>
              <a:t> can be accessed by web application to reserve the parking space</a:t>
            </a:r>
            <a:r>
              <a:rPr lang="en-US" sz="22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 smtClean="0"/>
              <a:t>The </a:t>
            </a:r>
            <a:r>
              <a:rPr lang="en-US" sz="2200" dirty="0"/>
              <a:t>details of nearest parking slots (with their location) along with filled &amp; vacant spaces will be displayed on the </a:t>
            </a:r>
            <a:r>
              <a:rPr lang="en-US" sz="2200" b="1" dirty="0"/>
              <a:t>web application</a:t>
            </a:r>
            <a:r>
              <a:rPr lang="en-US" sz="2200" b="1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200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/>
              <a:t>Our system also provide </a:t>
            </a:r>
            <a:r>
              <a:rPr lang="en-US" sz="2200" b="1" dirty="0"/>
              <a:t>reservation service </a:t>
            </a:r>
            <a:r>
              <a:rPr lang="en-US" sz="2200" dirty="0"/>
              <a:t>for parking slot and the payment can be done through </a:t>
            </a:r>
            <a:r>
              <a:rPr lang="en-US" sz="2200" b="1" dirty="0"/>
              <a:t>offline/online</a:t>
            </a:r>
            <a:r>
              <a:rPr lang="en-US" sz="2200" dirty="0"/>
              <a:t> depend on user’s </a:t>
            </a:r>
            <a:r>
              <a:rPr lang="en-US" sz="2200" dirty="0" smtClean="0"/>
              <a:t>need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/>
              <a:t>Once the vacant space if engaged by the user, Web application </a:t>
            </a:r>
            <a:r>
              <a:rPr lang="en-US" sz="2200" b="1" dirty="0"/>
              <a:t>updates the status </a:t>
            </a:r>
            <a:r>
              <a:rPr lang="en-US" sz="2200" dirty="0"/>
              <a:t>of the parking space in real time.</a:t>
            </a:r>
          </a:p>
        </p:txBody>
      </p:sp>
      <p:sp>
        <p:nvSpPr>
          <p:cNvPr id="8" name="Round Diagonal Corner Rectangle 7"/>
          <p:cNvSpPr/>
          <p:nvPr/>
        </p:nvSpPr>
        <p:spPr>
          <a:xfrm>
            <a:off x="3144415" y="1052736"/>
            <a:ext cx="2435697" cy="525251"/>
          </a:xfrm>
          <a:prstGeom prst="round2Diag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63888" y="1115306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SOLUTION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5889800"/>
            <a:ext cx="971600" cy="971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65918" y="5763727"/>
            <a:ext cx="641763" cy="215444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SKANTECH</a:t>
            </a:r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865377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A602-73A3-4EE1-993B-C6960D8CE0A5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8" name="Round Diagonal Corner Rectangle 7"/>
          <p:cNvSpPr/>
          <p:nvPr/>
        </p:nvSpPr>
        <p:spPr>
          <a:xfrm>
            <a:off x="3131840" y="1252790"/>
            <a:ext cx="2435697" cy="525251"/>
          </a:xfrm>
          <a:prstGeom prst="round2Diag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47864" y="1315360"/>
            <a:ext cx="3149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CONCLUSION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6" y="1961827"/>
            <a:ext cx="839864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b="1" dirty="0"/>
              <a:t>Issue of parking</a:t>
            </a:r>
            <a:r>
              <a:rPr lang="en-US" sz="2200" dirty="0"/>
              <a:t> in smart city is the main </a:t>
            </a:r>
            <a:r>
              <a:rPr lang="en-US" sz="2200" dirty="0" smtClean="0"/>
              <a:t>purpose </a:t>
            </a:r>
            <a:r>
              <a:rPr lang="en-US" sz="2200" dirty="0"/>
              <a:t>of this system</a:t>
            </a:r>
            <a:r>
              <a:rPr lang="en-US" sz="2200" dirty="0" smtClean="0"/>
              <a:t>.</a:t>
            </a:r>
          </a:p>
          <a:p>
            <a:endParaRPr lang="en-US" sz="22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 smtClean="0"/>
              <a:t>Our </a:t>
            </a:r>
            <a:r>
              <a:rPr lang="en-US" sz="2200" dirty="0"/>
              <a:t>system is implemented using </a:t>
            </a:r>
            <a:r>
              <a:rPr lang="en-US" sz="2200" b="1" dirty="0"/>
              <a:t>low cost </a:t>
            </a:r>
            <a:r>
              <a:rPr lang="en-US" sz="2200" dirty="0"/>
              <a:t>ultrasonic </a:t>
            </a:r>
            <a:r>
              <a:rPr lang="en-US" sz="2200" dirty="0" smtClean="0"/>
              <a:t>sensor, </a:t>
            </a:r>
            <a:r>
              <a:rPr lang="en-US" sz="2200" dirty="0"/>
              <a:t>Raspberry pi microcontroller, </a:t>
            </a:r>
            <a:r>
              <a:rPr lang="en-US" sz="2200" dirty="0" smtClean="0"/>
              <a:t>web application </a:t>
            </a:r>
            <a:r>
              <a:rPr lang="en-US" sz="2200" dirty="0"/>
              <a:t>and Firebase server</a:t>
            </a:r>
            <a:r>
              <a:rPr lang="en-US" sz="2200" dirty="0" smtClean="0"/>
              <a:t>.</a:t>
            </a:r>
          </a:p>
          <a:p>
            <a:endParaRPr lang="en-US" sz="22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 smtClean="0"/>
              <a:t>Our </a:t>
            </a:r>
            <a:r>
              <a:rPr lang="en-US" sz="2200" dirty="0"/>
              <a:t>system </a:t>
            </a:r>
            <a:r>
              <a:rPr lang="en-US" sz="2200" dirty="0" smtClean="0"/>
              <a:t>provides </a:t>
            </a:r>
            <a:r>
              <a:rPr lang="en-US" sz="2200" dirty="0"/>
              <a:t>real time information of availability</a:t>
            </a:r>
            <a:r>
              <a:rPr lang="en-US" sz="2200" b="1" dirty="0"/>
              <a:t> </a:t>
            </a:r>
            <a:r>
              <a:rPr lang="en-US" sz="2200" dirty="0"/>
              <a:t>of</a:t>
            </a:r>
            <a:r>
              <a:rPr lang="en-US" sz="2200" b="1" dirty="0"/>
              <a:t> </a:t>
            </a:r>
            <a:r>
              <a:rPr lang="en-US" sz="2200" dirty="0"/>
              <a:t>parking</a:t>
            </a:r>
            <a:r>
              <a:rPr lang="en-US" sz="2200" b="1" dirty="0"/>
              <a:t> </a:t>
            </a:r>
            <a:r>
              <a:rPr lang="en-US" sz="2200" dirty="0"/>
              <a:t>slots and allows user to reserve the parking slot through </a:t>
            </a:r>
            <a:r>
              <a:rPr lang="en-US" sz="2200" b="1" dirty="0" smtClean="0">
                <a:solidFill>
                  <a:srgbClr val="C00000"/>
                </a:solidFill>
              </a:rPr>
              <a:t>web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b="1" dirty="0">
                <a:solidFill>
                  <a:srgbClr val="C00000"/>
                </a:solidFill>
              </a:rPr>
              <a:t>application</a:t>
            </a:r>
            <a:r>
              <a:rPr lang="en-US" sz="2200" dirty="0">
                <a:solidFill>
                  <a:srgbClr val="C00000"/>
                </a:solidFill>
              </a:rPr>
              <a:t>. </a:t>
            </a:r>
            <a:endParaRPr lang="en-US" sz="2200" dirty="0" smtClean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200" dirty="0" smtClean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 smtClean="0"/>
              <a:t>Proposed </a:t>
            </a:r>
            <a:r>
              <a:rPr lang="en-US" sz="2200" dirty="0"/>
              <a:t>work not only to </a:t>
            </a:r>
            <a:r>
              <a:rPr lang="en-US" sz="2200" b="1" dirty="0"/>
              <a:t>avoid</a:t>
            </a:r>
            <a:r>
              <a:rPr lang="en-US" sz="2200" dirty="0"/>
              <a:t> from </a:t>
            </a:r>
            <a:r>
              <a:rPr lang="en-US" sz="2200" b="1" dirty="0"/>
              <a:t>traffic</a:t>
            </a:r>
            <a:r>
              <a:rPr lang="en-US" sz="2200" dirty="0"/>
              <a:t> </a:t>
            </a:r>
            <a:r>
              <a:rPr lang="en-US" sz="2200" b="1" dirty="0"/>
              <a:t>congestion</a:t>
            </a:r>
            <a:r>
              <a:rPr lang="en-US" sz="2200" dirty="0"/>
              <a:t>, it is also providing smart users management, no additional devices and fast payment. </a:t>
            </a:r>
            <a:endParaRPr lang="en-US" sz="2200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020" y="5877271"/>
            <a:ext cx="999979" cy="99997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323127" y="5769549"/>
            <a:ext cx="641763" cy="215444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SKANTECH</a:t>
            </a:r>
            <a:endParaRPr lang="en-US" sz="8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662</Words>
  <Application>Microsoft Office PowerPoint</Application>
  <PresentationFormat>On-screen Show (4:3)</PresentationFormat>
  <Paragraphs>106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Algerian</vt:lpstr>
      <vt:lpstr>Arial</vt:lpstr>
      <vt:lpstr>Arial Black</vt:lpstr>
      <vt:lpstr>Arial Rounded MT Bold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SRI ESHWAR INTERNAL HACKATHON – 2022 (SIH-22) HARDWARE EDITION </dc:title>
  <dc:creator>ADMIN</dc:creator>
  <cp:lastModifiedBy>varshini</cp:lastModifiedBy>
  <cp:revision>31</cp:revision>
  <dcterms:created xsi:type="dcterms:W3CDTF">2022-10-17T05:50:27Z</dcterms:created>
  <dcterms:modified xsi:type="dcterms:W3CDTF">2022-10-22T14:39:31Z</dcterms:modified>
</cp:coreProperties>
</file>