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F6A697-F2E2-40A2-A15B-AE2F31130ACE}">
          <p14:sldIdLst>
            <p14:sldId id="256"/>
            <p14:sldId id="257"/>
            <p14:sldId id="258"/>
          </p14:sldIdLst>
        </p14:section>
        <p14:section name="Untitled Section" id="{DC44EEA8-F35E-4331-A8CC-912BD118D251}">
          <p14:sldIdLst>
            <p14:sldId id="259"/>
            <p14:sldId id="260"/>
            <p14:sldId id="261"/>
            <p14:sldId id="262"/>
            <p14:sldId id="269"/>
            <p14:sldId id="263"/>
            <p14:sldId id="264"/>
            <p14:sldId id="270"/>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(1).csv]Sheet2!PivotTable2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559-4DFB-94D9-8E722EE1872B}"/>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559-4DFB-94D9-8E722EE1872B}"/>
            </c:ext>
          </c:extLst>
        </c:ser>
        <c:ser>
          <c:idx val="2"/>
          <c:order val="2"/>
          <c:tx>
            <c:strRef>
              <c:f>Sheet2!$D$3:$D$4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559-4DFB-94D9-8E722EE1872B}"/>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559-4DFB-94D9-8E722EE1872B}"/>
            </c:ext>
          </c:extLst>
        </c:ser>
        <c:dLbls>
          <c:showLegendKey val="0"/>
          <c:showVal val="0"/>
          <c:showCatName val="0"/>
          <c:showSerName val="0"/>
          <c:showPercent val="0"/>
          <c:showBubbleSize val="0"/>
        </c:dLbls>
        <c:gapWidth val="219"/>
        <c:overlap val="-27"/>
        <c:axId val="1889200975"/>
        <c:axId val="2013184687"/>
      </c:barChart>
      <c:catAx>
        <c:axId val="1889200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184687"/>
        <c:crosses val="autoZero"/>
        <c:auto val="1"/>
        <c:lblAlgn val="ctr"/>
        <c:lblOffset val="100"/>
        <c:noMultiLvlLbl val="0"/>
      </c:catAx>
      <c:valAx>
        <c:axId val="2013184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9200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a:t>
            </a:r>
            <a:r>
              <a:rPr lang="en-IN" sz="2400" dirty="0"/>
              <a:t>E:VARSHINI.S</a:t>
            </a:r>
            <a:endParaRPr lang="en-US" sz="2400" dirty="0"/>
          </a:p>
          <a:p>
            <a:r>
              <a:rPr lang="en-US" sz="2400" dirty="0"/>
              <a:t>REGISTER NO: 312215</a:t>
            </a:r>
            <a:r>
              <a:rPr lang="en-IN" sz="2400" dirty="0"/>
              <a:t>104/asunm1485312215104</a:t>
            </a:r>
            <a:endParaRPr lang="en-US" sz="2400" dirty="0"/>
          </a:p>
          <a:p>
            <a:r>
              <a:rPr lang="en-US" sz="2400" dirty="0"/>
              <a:t>DEPARTMENT: COMMERCE</a:t>
            </a:r>
          </a:p>
          <a:p>
            <a:r>
              <a:rPr lang="en-US" sz="2400" dirty="0"/>
              <a:t>COLLEGE: SOKA IKEDA COLLEGE OF ARTS AND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E051C61A-F09B-4B4A-ACC3-98594B576B62}"/>
              </a:ext>
            </a:extLst>
          </p:cNvPr>
          <p:cNvSpPr>
            <a:spLocks noChangeArrowheads="1"/>
          </p:cNvSpPr>
          <p:nvPr/>
        </p:nvSpPr>
        <p:spPr bwMode="auto">
          <a:xfrm>
            <a:off x="838200" y="1242332"/>
            <a:ext cx="8077200"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1. Understand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Rows (Row Labels):</a:t>
            </a:r>
            <a:r>
              <a:rPr kumimoji="0" lang="en-US" altLang="en-US" sz="1400" b="0" i="0" u="none" strike="noStrike" cap="none" normalizeH="0" baseline="0" dirty="0">
                <a:ln>
                  <a:noFill/>
                </a:ln>
                <a:solidFill>
                  <a:schemeClr val="tx1"/>
                </a:solidFill>
                <a:effectLst/>
              </a:rPr>
              <a:t> Represents different departments or categories (e.g., BPC, CCDR,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Columns (Column Labels):</a:t>
            </a:r>
            <a:r>
              <a:rPr kumimoji="0" lang="en-US" altLang="en-US" sz="1400" b="0" i="0" u="none" strike="noStrike" cap="none" normalizeH="0" baseline="0" dirty="0">
                <a:ln>
                  <a:noFill/>
                </a:ln>
                <a:solidFill>
                  <a:schemeClr val="tx1"/>
                </a:solidFill>
                <a:effectLst/>
              </a:rPr>
              <a:t> Represents performance levels (HIGH, LOW, MEDIUM, VERYHIGH, and a blank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Values:</a:t>
            </a:r>
            <a:r>
              <a:rPr kumimoji="0" lang="en-US" altLang="en-US" sz="1400" b="0" i="0" u="none" strike="noStrike" cap="none" normalizeH="0" baseline="0" dirty="0">
                <a:ln>
                  <a:noFill/>
                </a:ln>
                <a:solidFill>
                  <a:schemeClr val="tx1"/>
                </a:solidFill>
                <a:effectLst/>
              </a:rPr>
              <a:t> </a:t>
            </a:r>
            <a:r>
              <a:rPr lang="en-US" altLang="en-US" sz="1400" dirty="0"/>
              <a:t>The</a:t>
            </a:r>
            <a:r>
              <a:rPr kumimoji="0" lang="en-US" altLang="en-US" sz="1400" b="0" i="0" u="none" strike="noStrike" cap="none" normalizeH="0" baseline="0" dirty="0">
                <a:ln>
                  <a:noFill/>
                </a:ln>
                <a:solidFill>
                  <a:schemeClr val="tx1"/>
                </a:solidFill>
                <a:effectLst/>
              </a:rPr>
              <a:t> numbers represent the count of employees in each performance category for each department.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2. Calculate Percentages: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Add a new column</a:t>
            </a:r>
            <a:r>
              <a:rPr kumimoji="0" lang="en-US" altLang="en-US" sz="1400" b="0" i="0" u="none" strike="noStrike" cap="none" normalizeH="0" baseline="0" dirty="0">
                <a:ln>
                  <a:noFill/>
                </a:ln>
                <a:solidFill>
                  <a:schemeClr val="tx1"/>
                </a:solidFill>
                <a:effectLst/>
              </a:rPr>
              <a:t> next to each performance level to calculate the percentage of employees in each category within each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Formula: = (Category Count / Grand Total for that Row) * 100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3. Use Conditional Formatting: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Apply </a:t>
            </a:r>
            <a:r>
              <a:rPr kumimoji="0" lang="en-US" altLang="en-US" sz="1400" b="1" i="0" u="none" strike="noStrike" cap="none" normalizeH="0" baseline="0" dirty="0">
                <a:ln>
                  <a:noFill/>
                </a:ln>
                <a:solidFill>
                  <a:schemeClr val="tx1"/>
                </a:solidFill>
                <a:effectLst/>
              </a:rPr>
              <a:t>Conditional Formatting</a:t>
            </a:r>
            <a:r>
              <a:rPr kumimoji="0" lang="en-US" altLang="en-US" sz="1400" b="0" i="0" u="none" strike="noStrike" cap="none" normalizeH="0" baseline="0" dirty="0">
                <a:ln>
                  <a:noFill/>
                </a:ln>
                <a:solidFill>
                  <a:schemeClr val="tx1"/>
                </a:solidFill>
                <a:effectLst/>
              </a:rPr>
              <a:t> to highlight performance categories. For example, use green for HIGH, red for LOW, and yellow for MEDIUM. This will help visually identify trends.</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p>
          <a:p>
            <a:pPr lvl="0" eaLnBrk="0" fontAlgn="base" hangingPunct="0">
              <a:spcBef>
                <a:spcPct val="0"/>
              </a:spcBef>
              <a:spcAft>
                <a:spcPct val="0"/>
              </a:spcAft>
            </a:pPr>
            <a:r>
              <a:rPr lang="en-US" altLang="en-US" sz="1400" b="1" dirty="0"/>
              <a:t>4. Create Charts:</a:t>
            </a:r>
          </a:p>
          <a:p>
            <a:pPr lvl="0" eaLnBrk="0" fontAlgn="base" hangingPunct="0">
              <a:spcBef>
                <a:spcPct val="0"/>
              </a:spcBef>
              <a:spcAft>
                <a:spcPct val="0"/>
              </a:spcAft>
              <a:buFontTx/>
              <a:buChar char="•"/>
            </a:pPr>
            <a:r>
              <a:rPr lang="en-US" altLang="en-US" sz="1400" b="1" dirty="0"/>
              <a:t>Bar Chart or Column Chart:</a:t>
            </a:r>
            <a:r>
              <a:rPr lang="en-US" altLang="en-US" sz="1400" dirty="0"/>
              <a:t> To compare the distribution of performance levels across departments.</a:t>
            </a:r>
          </a:p>
          <a:p>
            <a:pPr lvl="0" eaLnBrk="0" fontAlgn="base" hangingPunct="0">
              <a:spcBef>
                <a:spcPct val="0"/>
              </a:spcBef>
              <a:spcAft>
                <a:spcPct val="0"/>
              </a:spcAft>
              <a:buFontTx/>
              <a:buChar char="•"/>
            </a:pPr>
            <a:r>
              <a:rPr lang="en-US" altLang="en-US" sz="1400" b="1" dirty="0"/>
              <a:t>Pie Chart:</a:t>
            </a:r>
            <a:r>
              <a:rPr lang="en-US" altLang="en-US" sz="1400" dirty="0"/>
              <a:t> For each department, to show the percentage of employees in different performance categories.</a:t>
            </a:r>
          </a:p>
          <a:p>
            <a:pPr lvl="0" eaLnBrk="0" fontAlgn="base" hangingPunct="0">
              <a:spcBef>
                <a:spcPct val="0"/>
              </a:spcBef>
              <a:spcAft>
                <a:spcPct val="0"/>
              </a:spcAft>
              <a:buFontTx/>
              <a:buChar char="•"/>
            </a:pPr>
            <a:r>
              <a:rPr lang="en-US" altLang="en-US" sz="1400" b="1" dirty="0"/>
              <a:t>Stacked Bar Chart:</a:t>
            </a:r>
            <a:r>
              <a:rPr lang="en-US" altLang="en-US" sz="1400" dirty="0"/>
              <a:t> To show the distribution of all departments together, where each bar represents a department and is divided into segments representing each performance category.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C00CFF-7906-4C78-A4AB-5E9E2AD9F6CA}"/>
              </a:ext>
            </a:extLst>
          </p:cNvPr>
          <p:cNvSpPr/>
          <p:nvPr/>
        </p:nvSpPr>
        <p:spPr>
          <a:xfrm>
            <a:off x="762000" y="685800"/>
            <a:ext cx="8534400" cy="4370427"/>
          </a:xfrm>
          <a:prstGeom prst="rect">
            <a:avLst/>
          </a:prstGeom>
        </p:spPr>
        <p:txBody>
          <a:bodyPr wrap="square">
            <a:spAutoFit/>
          </a:bodyPr>
          <a:lstStyle/>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5. Pivot Table Analysis:</a:t>
            </a:r>
          </a:p>
          <a:p>
            <a:pPr lvl="0" eaLnBrk="0" fontAlgn="base" hangingPunct="0">
              <a:spcBef>
                <a:spcPct val="0"/>
              </a:spcBef>
              <a:spcAft>
                <a:spcPct val="0"/>
              </a:spcAft>
              <a:buFontTx/>
              <a:buChar char="•"/>
            </a:pPr>
            <a:r>
              <a:rPr lang="en-US" altLang="en-US" sz="1400" b="1" dirty="0"/>
              <a:t>Create a Pivot Table</a:t>
            </a:r>
            <a:r>
              <a:rPr lang="en-US" altLang="en-US" sz="1400" dirty="0"/>
              <a:t> if not already done, to dynamically analyze the data. You can filter by </a:t>
            </a:r>
            <a:r>
              <a:rPr lang="en-US" altLang="en-US" sz="1400" dirty="0" err="1"/>
              <a:t>GenderCode</a:t>
            </a:r>
            <a:r>
              <a:rPr lang="en-US" altLang="en-US" sz="1400" dirty="0"/>
              <a:t> or other factors to see how performance varies.</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6. Trend Analysis:</a:t>
            </a:r>
          </a:p>
          <a:p>
            <a:pPr lvl="0" eaLnBrk="0" fontAlgn="base" hangingPunct="0">
              <a:spcBef>
                <a:spcPct val="0"/>
              </a:spcBef>
              <a:spcAft>
                <a:spcPct val="0"/>
              </a:spcAft>
              <a:buFontTx/>
              <a:buChar char="•"/>
            </a:pPr>
            <a:r>
              <a:rPr lang="en-US" altLang="en-US" sz="1400" dirty="0"/>
              <a:t>Use a </a:t>
            </a:r>
            <a:r>
              <a:rPr lang="en-US" altLang="en-US" sz="1400" b="1" dirty="0"/>
              <a:t>Line Chart</a:t>
            </a:r>
            <a:r>
              <a:rPr lang="en-US" altLang="en-US" sz="1400" dirty="0"/>
              <a:t> to observe trends over time if the data spans across different periods. This would require adding a time dimension to your data.</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7. Advanced Analysis (Optional):</a:t>
            </a:r>
          </a:p>
          <a:p>
            <a:pPr lvl="0" eaLnBrk="0" fontAlgn="base" hangingPunct="0">
              <a:spcBef>
                <a:spcPct val="0"/>
              </a:spcBef>
              <a:spcAft>
                <a:spcPct val="0"/>
              </a:spcAft>
              <a:buFontTx/>
              <a:buChar char="•"/>
            </a:pPr>
            <a:r>
              <a:rPr lang="en-US" altLang="en-US" sz="1400" b="1" dirty="0"/>
              <a:t>Regression Analysis:</a:t>
            </a:r>
            <a:r>
              <a:rPr lang="en-US" altLang="en-US" sz="1400" dirty="0"/>
              <a:t> If you have more data (like time series), you can perform regression analysis to predict future performance.</a:t>
            </a:r>
          </a:p>
          <a:p>
            <a:pPr lvl="0" eaLnBrk="0" fontAlgn="base" hangingPunct="0">
              <a:spcBef>
                <a:spcPct val="0"/>
              </a:spcBef>
              <a:spcAft>
                <a:spcPct val="0"/>
              </a:spcAft>
              <a:buFontTx/>
              <a:buChar char="•"/>
            </a:pPr>
            <a:r>
              <a:rPr lang="en-US" altLang="en-US" sz="1400" b="1" dirty="0"/>
              <a:t>Employee Performance Index:</a:t>
            </a:r>
            <a:r>
              <a:rPr lang="en-US" altLang="en-US" sz="1400" dirty="0"/>
              <a:t> Create an index based on weightage for each category (e.g., 1 for LOW, 2 for MEDIUM, 3 for HIGH, and 4 for VERYHIGH) and calculate a performance score for each department.</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8. Report and Dashboard:</a:t>
            </a:r>
          </a:p>
          <a:p>
            <a:pPr lvl="0" eaLnBrk="0" fontAlgn="base" hangingPunct="0">
              <a:spcBef>
                <a:spcPct val="0"/>
              </a:spcBef>
              <a:spcAft>
                <a:spcPct val="0"/>
              </a:spcAft>
              <a:buFontTx/>
              <a:buChar char="•"/>
            </a:pPr>
            <a:r>
              <a:rPr lang="en-US" altLang="en-US" sz="1400" dirty="0"/>
              <a:t>Summarize the insights from your analysis into a report.</a:t>
            </a:r>
          </a:p>
          <a:p>
            <a:pPr lvl="0" eaLnBrk="0" fontAlgn="base" hangingPunct="0">
              <a:spcBef>
                <a:spcPct val="0"/>
              </a:spcBef>
              <a:spcAft>
                <a:spcPct val="0"/>
              </a:spcAft>
              <a:buFontTx/>
              <a:buChar char="•"/>
            </a:pPr>
            <a:r>
              <a:rPr lang="en-US" altLang="en-US" sz="1400" dirty="0"/>
              <a:t>You can also create a </a:t>
            </a:r>
            <a:r>
              <a:rPr lang="en-US" altLang="en-US" sz="1400" b="1" dirty="0"/>
              <a:t>Dashboard</a:t>
            </a:r>
            <a:r>
              <a:rPr lang="en-US" altLang="en-US" sz="1400" dirty="0"/>
              <a:t> in Excel to make it easy to interact with the data using slicers for different categories like </a:t>
            </a:r>
            <a:r>
              <a:rPr lang="en-US" altLang="en-US" sz="1400" dirty="0" err="1"/>
              <a:t>GenderCode</a:t>
            </a:r>
            <a:r>
              <a:rPr lang="en-US" altLang="en-US" sz="1400" dirty="0"/>
              <a:t>, departments, etc</a:t>
            </a:r>
            <a:r>
              <a:rPr lang="en-US" altLang="en-US" dirty="0">
                <a:latin typeface="Arial" panose="020B0604020202020204" pitchFamily="34" charset="0"/>
              </a:rPr>
              <a:t>.</a:t>
            </a:r>
          </a:p>
        </p:txBody>
      </p:sp>
    </p:spTree>
    <p:extLst>
      <p:ext uri="{BB962C8B-B14F-4D97-AF65-F5344CB8AC3E}">
        <p14:creationId xmlns:p14="http://schemas.microsoft.com/office/powerpoint/2010/main" val="67209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AE1D703B-B123-4ADC-BE42-B8DA1A4A042B}"/>
              </a:ext>
            </a:extLst>
          </p:cNvPr>
          <p:cNvGraphicFramePr>
            <a:graphicFrameLocks/>
          </p:cNvGraphicFramePr>
          <p:nvPr>
            <p:extLst>
              <p:ext uri="{D42A27DB-BD31-4B8C-83A1-F6EECF244321}">
                <p14:modId xmlns:p14="http://schemas.microsoft.com/office/powerpoint/2010/main" val="598742593"/>
              </p:ext>
            </p:extLst>
          </p:nvPr>
        </p:nvGraphicFramePr>
        <p:xfrm>
          <a:off x="2133600" y="1695450"/>
          <a:ext cx="64008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AD37BE2-00E2-4136-91F9-7257CE68675B}"/>
              </a:ext>
            </a:extLst>
          </p:cNvPr>
          <p:cNvSpPr/>
          <p:nvPr/>
        </p:nvSpPr>
        <p:spPr>
          <a:xfrm>
            <a:off x="1447800" y="1600200"/>
            <a:ext cx="7696200" cy="2585323"/>
          </a:xfrm>
          <a:prstGeom prst="rect">
            <a:avLst/>
          </a:prstGeom>
        </p:spPr>
        <p:txBody>
          <a:bodyPr wrap="square">
            <a:spAutoFit/>
          </a:bodyPr>
          <a:lstStyle/>
          <a:p>
            <a:r>
              <a:rPr lang="en-US" dirty="0"/>
              <a:t>The employee performance analysis highlights that the majority of employees are in the MEDIUM category, with fewer in the HIGH and VERYHIGH categories. Departments like MSC and SVG show strong performance, while CCDR and TNS have more employees in the LOW category, indicating potential areas for improvement. A significant number of employees are unclassified, suggesting a need for better data management. To improve overall performance, targeted interventions in lower-performing departments and the adoption of best practices from high-performing ones are recommended. Addressing data gaps and regular monitoring will be essential for continuous improvement.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9BF62E7-6F70-4E9E-A0BF-796F4C6BAB12}"/>
              </a:ext>
            </a:extLst>
          </p:cNvPr>
          <p:cNvSpPr txBox="1"/>
          <p:nvPr/>
        </p:nvSpPr>
        <p:spPr>
          <a:xfrm>
            <a:off x="990600" y="2200217"/>
            <a:ext cx="7162800" cy="1200329"/>
          </a:xfrm>
          <a:prstGeom prst="rect">
            <a:avLst/>
          </a:prstGeom>
          <a:noFill/>
        </p:spPr>
        <p:txBody>
          <a:bodyPr wrap="square" rtlCol="0">
            <a:spAutoFit/>
          </a:bodyPr>
          <a:lstStyle/>
          <a:p>
            <a:pPr lvl="0" eaLnBrk="0" fontAlgn="base" hangingPunct="0">
              <a:spcBef>
                <a:spcPct val="0"/>
              </a:spcBef>
              <a:spcAft>
                <a:spcPct val="0"/>
              </a:spcAft>
            </a:pPr>
            <a:r>
              <a:rPr lang="en-US" altLang="en-US" dirty="0"/>
              <a:t>Develop an Excel-based tool to systematically analyze employee performance data, track key metrics, and generate actionable insights for improved decision-making and productivity.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dirty="0"/>
              <a:t>The project involves creating an Excel-based tool designed to streamline employee performance analysis. This tool will collect and organize key performance data, such as productivity metrics and project outcomes, allowing for comprehensive tracking and evaluation. Advanced Excel functions will be used to analyze this data, identify trends, and uncover insights. The resulting reports will provide clear visualizations and actionable insights to support informed decision-making. Ultimately, this tool aims to enhance performance management and support strategic HR decisions by offering a user-friendly and data-driven approach.</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546FE6B-391B-4923-A086-A38CD1C5B7E8}"/>
              </a:ext>
            </a:extLst>
          </p:cNvPr>
          <p:cNvSpPr txBox="1"/>
          <p:nvPr/>
        </p:nvSpPr>
        <p:spPr>
          <a:xfrm>
            <a:off x="990600" y="2286000"/>
            <a:ext cx="8153400" cy="646331"/>
          </a:xfrm>
          <a:prstGeom prst="rect">
            <a:avLst/>
          </a:prstGeom>
          <a:noFill/>
        </p:spPr>
        <p:txBody>
          <a:bodyPr wrap="square" rtlCol="0">
            <a:spAutoFit/>
          </a:bodyPr>
          <a:lstStyle/>
          <a:p>
            <a:r>
              <a:rPr lang="en-US" dirty="0"/>
              <a:t>The end users are HR managers, department managers, team leaders, executives, and potentially employees seeking insights into performance data.</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C628A92-AE56-4566-AC45-262643F97C80}"/>
              </a:ext>
            </a:extLst>
          </p:cNvPr>
          <p:cNvSpPr txBox="1"/>
          <p:nvPr/>
        </p:nvSpPr>
        <p:spPr>
          <a:xfrm>
            <a:off x="2973175" y="2277488"/>
            <a:ext cx="6629400" cy="2031325"/>
          </a:xfrm>
          <a:prstGeom prst="rect">
            <a:avLst/>
          </a:prstGeom>
          <a:noFill/>
        </p:spPr>
        <p:txBody>
          <a:bodyPr wrap="square" rtlCol="0">
            <a:spAutoFit/>
          </a:bodyPr>
          <a:lstStyle/>
          <a:p>
            <a:r>
              <a:rPr lang="en-US" dirty="0"/>
              <a:t>TECHNIQUES USED IN EXCEL</a:t>
            </a:r>
          </a:p>
          <a:p>
            <a:pPr marL="285750" indent="-285750">
              <a:buFont typeface="Arial" panose="020B0604020202020204" pitchFamily="34" charset="0"/>
              <a:buChar char="•"/>
            </a:pPr>
            <a:r>
              <a:rPr lang="en-US" dirty="0"/>
              <a:t>Conditional formatting – to highlights the missing values</a:t>
            </a:r>
          </a:p>
          <a:p>
            <a:pPr marL="285750" indent="-285750">
              <a:buFont typeface="Arial" panose="020B0604020202020204" pitchFamily="34" charset="0"/>
              <a:buChar char="•"/>
            </a:pPr>
            <a:r>
              <a:rPr lang="en-US" dirty="0"/>
              <a:t>Filter – to remove the highlighted cells</a:t>
            </a:r>
          </a:p>
          <a:p>
            <a:pPr marL="285750" indent="-285750">
              <a:buFont typeface="Arial" panose="020B0604020202020204" pitchFamily="34" charset="0"/>
              <a:buChar char="•"/>
            </a:pPr>
            <a:r>
              <a:rPr lang="en-US" dirty="0"/>
              <a:t>Formula – to make performance category by using IFS formula</a:t>
            </a:r>
          </a:p>
          <a:p>
            <a:pPr marL="285750" indent="-285750">
              <a:buFont typeface="Arial" panose="020B0604020202020204" pitchFamily="34" charset="0"/>
              <a:buChar char="•"/>
            </a:pPr>
            <a:r>
              <a:rPr lang="en-US" dirty="0"/>
              <a:t>Pivot – to make summary of employee data set</a:t>
            </a:r>
          </a:p>
          <a:p>
            <a:pPr marL="285750" indent="-285750">
              <a:buFont typeface="Arial" panose="020B0604020202020204" pitchFamily="34" charset="0"/>
              <a:buChar char="•"/>
            </a:pPr>
            <a:r>
              <a:rPr lang="en-US" dirty="0"/>
              <a:t>Graph – to show the important information in data visualization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a:extLst>
              <a:ext uri="{FF2B5EF4-FFF2-40B4-BE49-F238E27FC236}">
                <a16:creationId xmlns:a16="http://schemas.microsoft.com/office/drawing/2014/main" id="{8E552870-75FA-485F-A83F-427A045953D1}"/>
              </a:ext>
            </a:extLst>
          </p:cNvPr>
          <p:cNvSpPr>
            <a:spLocks noChangeArrowheads="1"/>
          </p:cNvSpPr>
          <p:nvPr/>
        </p:nvSpPr>
        <p:spPr bwMode="auto">
          <a:xfrm>
            <a:off x="1066800" y="1905000"/>
            <a:ext cx="77714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dataset categorizes employee counts by performance ratings (HIGH, 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MEDIUM, VERYHIGH) across different departments, with a total of 3,000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0A32FC8C-7452-40D2-AA7A-FFE847F57D03}"/>
              </a:ext>
            </a:extLst>
          </p:cNvPr>
          <p:cNvSpPr>
            <a:spLocks noChangeArrowheads="1"/>
          </p:cNvSpPr>
          <p:nvPr/>
        </p:nvSpPr>
        <p:spPr bwMode="auto">
          <a:xfrm>
            <a:off x="1300162" y="1857375"/>
            <a:ext cx="738099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Start by creating a separate sheet for the dashboard.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 PivotTables and Pivot Charts to dynamically display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Integrate slicers and interactive elements for a user-friendly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Utilize advanced chart types like heat maps, radar charts, and bullet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Finally, add narrative text boxes to provide insights and explain the data.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889</Words>
  <Application>Microsoft Office PowerPoint</Application>
  <PresentationFormat>Widescreen</PresentationFormat>
  <Paragraphs>90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varshinis10052005@gmail.com</cp:lastModifiedBy>
  <cp:revision>21</cp:revision>
  <dcterms:created xsi:type="dcterms:W3CDTF">2024-03-29T15:07:22Z</dcterms:created>
  <dcterms:modified xsi:type="dcterms:W3CDTF">2024-08-30T09:27:58Z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