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82D"/>
    <a:srgbClr val="066E12"/>
    <a:srgbClr val="275740"/>
    <a:srgbClr val="2159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7" d="100"/>
          <a:sy n="77" d="100"/>
        </p:scale>
        <p:origin x="18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F2E0-9D7A-E993-D15C-752CFA6AEE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E36FE2-7DF5-8EAF-6899-0D50CBF94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B33D88-2839-349A-0F4A-82B8DE7AB26C}"/>
              </a:ext>
            </a:extLst>
          </p:cNvPr>
          <p:cNvSpPr>
            <a:spLocks noGrp="1"/>
          </p:cNvSpPr>
          <p:nvPr>
            <p:ph type="dt" sz="half" idx="10"/>
          </p:nvPr>
        </p:nvSpPr>
        <p:spPr/>
        <p:txBody>
          <a:bodyPr/>
          <a:lstStyle/>
          <a:p>
            <a:fld id="{CEF43A73-3A28-4CA1-BA0F-AC581DA0344B}" type="datetimeFigureOut">
              <a:rPr lang="en-US" smtClean="0"/>
              <a:t>10/19/2025</a:t>
            </a:fld>
            <a:endParaRPr lang="en-US"/>
          </a:p>
        </p:txBody>
      </p:sp>
      <p:sp>
        <p:nvSpPr>
          <p:cNvPr id="5" name="Footer Placeholder 4">
            <a:extLst>
              <a:ext uri="{FF2B5EF4-FFF2-40B4-BE49-F238E27FC236}">
                <a16:creationId xmlns:a16="http://schemas.microsoft.com/office/drawing/2014/main" id="{9148592E-6544-1EAD-95BB-C970F3FD5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9D02E-6AAC-B960-59BA-CD23E9318CB2}"/>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69323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6D11-CEFD-DE2D-A178-9E0FA683C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25C203-7D94-270F-CE77-EA01A597B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F827E-6B06-9B58-9EAD-9780DD61B858}"/>
              </a:ext>
            </a:extLst>
          </p:cNvPr>
          <p:cNvSpPr>
            <a:spLocks noGrp="1"/>
          </p:cNvSpPr>
          <p:nvPr>
            <p:ph type="dt" sz="half" idx="10"/>
          </p:nvPr>
        </p:nvSpPr>
        <p:spPr/>
        <p:txBody>
          <a:bodyPr/>
          <a:lstStyle/>
          <a:p>
            <a:fld id="{CEF43A73-3A28-4CA1-BA0F-AC581DA0344B}" type="datetimeFigureOut">
              <a:rPr lang="en-US" smtClean="0"/>
              <a:t>10/19/2025</a:t>
            </a:fld>
            <a:endParaRPr lang="en-US"/>
          </a:p>
        </p:txBody>
      </p:sp>
      <p:sp>
        <p:nvSpPr>
          <p:cNvPr id="5" name="Footer Placeholder 4">
            <a:extLst>
              <a:ext uri="{FF2B5EF4-FFF2-40B4-BE49-F238E27FC236}">
                <a16:creationId xmlns:a16="http://schemas.microsoft.com/office/drawing/2014/main" id="{11BE3CDA-C08A-FB62-87DC-1DC21950C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45737-FB08-5E82-4743-707D1298FB24}"/>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382836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23E19C-0A4A-60D3-A8C7-E48AFBD2D1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E07774-D4D9-BE71-50BD-B57E10FA26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BB81C-947B-4896-FDD6-A91B67A98CF4}"/>
              </a:ext>
            </a:extLst>
          </p:cNvPr>
          <p:cNvSpPr>
            <a:spLocks noGrp="1"/>
          </p:cNvSpPr>
          <p:nvPr>
            <p:ph type="dt" sz="half" idx="10"/>
          </p:nvPr>
        </p:nvSpPr>
        <p:spPr/>
        <p:txBody>
          <a:bodyPr/>
          <a:lstStyle/>
          <a:p>
            <a:fld id="{CEF43A73-3A28-4CA1-BA0F-AC581DA0344B}" type="datetimeFigureOut">
              <a:rPr lang="en-US" smtClean="0"/>
              <a:t>10/19/2025</a:t>
            </a:fld>
            <a:endParaRPr lang="en-US"/>
          </a:p>
        </p:txBody>
      </p:sp>
      <p:sp>
        <p:nvSpPr>
          <p:cNvPr id="5" name="Footer Placeholder 4">
            <a:extLst>
              <a:ext uri="{FF2B5EF4-FFF2-40B4-BE49-F238E27FC236}">
                <a16:creationId xmlns:a16="http://schemas.microsoft.com/office/drawing/2014/main" id="{94318F0B-03EE-15FB-EF9E-459F37008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EAE38-DB1B-F859-0FF1-5393DC478680}"/>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252869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612C-A997-3BC1-433B-518601CBA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D1D17-D4EE-ADBE-11C0-512F6D508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22802-9F8E-DE26-353C-9A8A3E06C6EF}"/>
              </a:ext>
            </a:extLst>
          </p:cNvPr>
          <p:cNvSpPr>
            <a:spLocks noGrp="1"/>
          </p:cNvSpPr>
          <p:nvPr>
            <p:ph type="dt" sz="half" idx="10"/>
          </p:nvPr>
        </p:nvSpPr>
        <p:spPr/>
        <p:txBody>
          <a:bodyPr/>
          <a:lstStyle/>
          <a:p>
            <a:fld id="{CEF43A73-3A28-4CA1-BA0F-AC581DA0344B}" type="datetimeFigureOut">
              <a:rPr lang="en-US" smtClean="0"/>
              <a:t>10/19/2025</a:t>
            </a:fld>
            <a:endParaRPr lang="en-US"/>
          </a:p>
        </p:txBody>
      </p:sp>
      <p:sp>
        <p:nvSpPr>
          <p:cNvPr id="5" name="Footer Placeholder 4">
            <a:extLst>
              <a:ext uri="{FF2B5EF4-FFF2-40B4-BE49-F238E27FC236}">
                <a16:creationId xmlns:a16="http://schemas.microsoft.com/office/drawing/2014/main" id="{50283D03-27AE-33A9-3665-D5D46B07C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ED1A1-5542-10DA-297B-E77A20A53AB8}"/>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226002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2060-C8B4-AE14-0F3A-DCF4E6142A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595F84-355D-59DD-ED28-81936C1F7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2E13B9-18FE-56A4-5F18-E8562204A30F}"/>
              </a:ext>
            </a:extLst>
          </p:cNvPr>
          <p:cNvSpPr>
            <a:spLocks noGrp="1"/>
          </p:cNvSpPr>
          <p:nvPr>
            <p:ph type="dt" sz="half" idx="10"/>
          </p:nvPr>
        </p:nvSpPr>
        <p:spPr/>
        <p:txBody>
          <a:bodyPr/>
          <a:lstStyle/>
          <a:p>
            <a:fld id="{CEF43A73-3A28-4CA1-BA0F-AC581DA0344B}" type="datetimeFigureOut">
              <a:rPr lang="en-US" smtClean="0"/>
              <a:t>10/19/2025</a:t>
            </a:fld>
            <a:endParaRPr lang="en-US"/>
          </a:p>
        </p:txBody>
      </p:sp>
      <p:sp>
        <p:nvSpPr>
          <p:cNvPr id="5" name="Footer Placeholder 4">
            <a:extLst>
              <a:ext uri="{FF2B5EF4-FFF2-40B4-BE49-F238E27FC236}">
                <a16:creationId xmlns:a16="http://schemas.microsoft.com/office/drawing/2014/main" id="{548D1E8E-DFD6-AFAA-BEA2-FE905D873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2E865-8A9F-DD9C-B033-01079778CBA1}"/>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99151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1B00-1E4B-8C42-7354-449C30C611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BE1EE-386D-AB33-C732-FCB7A13028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776D09-D2FF-CDCC-6468-7AD79900EE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D89E8-CF1D-848E-118A-16947B606641}"/>
              </a:ext>
            </a:extLst>
          </p:cNvPr>
          <p:cNvSpPr>
            <a:spLocks noGrp="1"/>
          </p:cNvSpPr>
          <p:nvPr>
            <p:ph type="dt" sz="half" idx="10"/>
          </p:nvPr>
        </p:nvSpPr>
        <p:spPr/>
        <p:txBody>
          <a:bodyPr/>
          <a:lstStyle/>
          <a:p>
            <a:fld id="{CEF43A73-3A28-4CA1-BA0F-AC581DA0344B}" type="datetimeFigureOut">
              <a:rPr lang="en-US" smtClean="0"/>
              <a:t>10/19/2025</a:t>
            </a:fld>
            <a:endParaRPr lang="en-US"/>
          </a:p>
        </p:txBody>
      </p:sp>
      <p:sp>
        <p:nvSpPr>
          <p:cNvPr id="6" name="Footer Placeholder 5">
            <a:extLst>
              <a:ext uri="{FF2B5EF4-FFF2-40B4-BE49-F238E27FC236}">
                <a16:creationId xmlns:a16="http://schemas.microsoft.com/office/drawing/2014/main" id="{90AF45D4-62BF-7B97-0F58-E17C525D4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F5833F-E04D-BE3C-0A27-C399B43DB068}"/>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212339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6CBC-0943-036F-095E-247E69E317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BAFC53-1103-D525-5B7A-23BF3E29B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AA9404-91A0-2FA5-B1A5-22C8403DE1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E86BD2-AC85-6A98-FCE5-0CE69CB5E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52529-CAFF-DC01-F06F-B24F105D4B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39F566-5A7C-C603-631E-DCFE83F7931F}"/>
              </a:ext>
            </a:extLst>
          </p:cNvPr>
          <p:cNvSpPr>
            <a:spLocks noGrp="1"/>
          </p:cNvSpPr>
          <p:nvPr>
            <p:ph type="dt" sz="half" idx="10"/>
          </p:nvPr>
        </p:nvSpPr>
        <p:spPr/>
        <p:txBody>
          <a:bodyPr/>
          <a:lstStyle/>
          <a:p>
            <a:fld id="{CEF43A73-3A28-4CA1-BA0F-AC581DA0344B}" type="datetimeFigureOut">
              <a:rPr lang="en-US" smtClean="0"/>
              <a:t>10/19/2025</a:t>
            </a:fld>
            <a:endParaRPr lang="en-US"/>
          </a:p>
        </p:txBody>
      </p:sp>
      <p:sp>
        <p:nvSpPr>
          <p:cNvPr id="8" name="Footer Placeholder 7">
            <a:extLst>
              <a:ext uri="{FF2B5EF4-FFF2-40B4-BE49-F238E27FC236}">
                <a16:creationId xmlns:a16="http://schemas.microsoft.com/office/drawing/2014/main" id="{6202BD28-FBC8-8626-F2A3-2C60C6E46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F88A77-571F-A4CB-1B2E-CEAF32AE80B6}"/>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250992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7205-322B-F725-C9FF-A14126D95B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18D2F-D97D-E3B4-3599-EBF306077F9C}"/>
              </a:ext>
            </a:extLst>
          </p:cNvPr>
          <p:cNvSpPr>
            <a:spLocks noGrp="1"/>
          </p:cNvSpPr>
          <p:nvPr>
            <p:ph type="dt" sz="half" idx="10"/>
          </p:nvPr>
        </p:nvSpPr>
        <p:spPr/>
        <p:txBody>
          <a:bodyPr/>
          <a:lstStyle/>
          <a:p>
            <a:fld id="{CEF43A73-3A28-4CA1-BA0F-AC581DA0344B}" type="datetimeFigureOut">
              <a:rPr lang="en-US" smtClean="0"/>
              <a:t>10/19/2025</a:t>
            </a:fld>
            <a:endParaRPr lang="en-US"/>
          </a:p>
        </p:txBody>
      </p:sp>
      <p:sp>
        <p:nvSpPr>
          <p:cNvPr id="4" name="Footer Placeholder 3">
            <a:extLst>
              <a:ext uri="{FF2B5EF4-FFF2-40B4-BE49-F238E27FC236}">
                <a16:creationId xmlns:a16="http://schemas.microsoft.com/office/drawing/2014/main" id="{B8733853-C702-34D5-5EF8-4C6477CDD2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3B765D-D867-42B7-3645-C0282CFB5DC7}"/>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243163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CB409-C32A-949E-8972-B28E9F680F66}"/>
              </a:ext>
            </a:extLst>
          </p:cNvPr>
          <p:cNvSpPr>
            <a:spLocks noGrp="1"/>
          </p:cNvSpPr>
          <p:nvPr>
            <p:ph type="dt" sz="half" idx="10"/>
          </p:nvPr>
        </p:nvSpPr>
        <p:spPr/>
        <p:txBody>
          <a:bodyPr/>
          <a:lstStyle/>
          <a:p>
            <a:fld id="{CEF43A73-3A28-4CA1-BA0F-AC581DA0344B}" type="datetimeFigureOut">
              <a:rPr lang="en-US" smtClean="0"/>
              <a:t>10/19/2025</a:t>
            </a:fld>
            <a:endParaRPr lang="en-US"/>
          </a:p>
        </p:txBody>
      </p:sp>
      <p:sp>
        <p:nvSpPr>
          <p:cNvPr id="3" name="Footer Placeholder 2">
            <a:extLst>
              <a:ext uri="{FF2B5EF4-FFF2-40B4-BE49-F238E27FC236}">
                <a16:creationId xmlns:a16="http://schemas.microsoft.com/office/drawing/2014/main" id="{9332AF8C-6F7E-A623-93D8-B5D0EF2627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A3B72B-6191-62F2-A898-2BAF83BB4DE7}"/>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324471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8919-5D23-5DCB-D119-6EAA970F3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48E13B-3E75-97CD-C66F-B5B020743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71F4A3-A8B8-DA41-2EC0-00CDCBD41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584C71-6281-B3EF-D2B3-AC4B7534B2FD}"/>
              </a:ext>
            </a:extLst>
          </p:cNvPr>
          <p:cNvSpPr>
            <a:spLocks noGrp="1"/>
          </p:cNvSpPr>
          <p:nvPr>
            <p:ph type="dt" sz="half" idx="10"/>
          </p:nvPr>
        </p:nvSpPr>
        <p:spPr/>
        <p:txBody>
          <a:bodyPr/>
          <a:lstStyle/>
          <a:p>
            <a:fld id="{CEF43A73-3A28-4CA1-BA0F-AC581DA0344B}" type="datetimeFigureOut">
              <a:rPr lang="en-US" smtClean="0"/>
              <a:t>10/19/2025</a:t>
            </a:fld>
            <a:endParaRPr lang="en-US"/>
          </a:p>
        </p:txBody>
      </p:sp>
      <p:sp>
        <p:nvSpPr>
          <p:cNvPr id="6" name="Footer Placeholder 5">
            <a:extLst>
              <a:ext uri="{FF2B5EF4-FFF2-40B4-BE49-F238E27FC236}">
                <a16:creationId xmlns:a16="http://schemas.microsoft.com/office/drawing/2014/main" id="{9F6C8070-1AD0-EB8D-6135-C20FC76C0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FC5433-49AE-75A6-F542-A46802A9A21F}"/>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330589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AE85-F21C-300F-7DBA-72EB4FE659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F17FC2-3144-99B8-1C05-C1BBB4B65D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02F7B-1C20-EC34-3E0F-C67B7FB13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2B8AC-00EA-E0CC-2511-19ABE648ACA0}"/>
              </a:ext>
            </a:extLst>
          </p:cNvPr>
          <p:cNvSpPr>
            <a:spLocks noGrp="1"/>
          </p:cNvSpPr>
          <p:nvPr>
            <p:ph type="dt" sz="half" idx="10"/>
          </p:nvPr>
        </p:nvSpPr>
        <p:spPr/>
        <p:txBody>
          <a:bodyPr/>
          <a:lstStyle/>
          <a:p>
            <a:fld id="{CEF43A73-3A28-4CA1-BA0F-AC581DA0344B}" type="datetimeFigureOut">
              <a:rPr lang="en-US" smtClean="0"/>
              <a:t>10/19/2025</a:t>
            </a:fld>
            <a:endParaRPr lang="en-US"/>
          </a:p>
        </p:txBody>
      </p:sp>
      <p:sp>
        <p:nvSpPr>
          <p:cNvPr id="6" name="Footer Placeholder 5">
            <a:extLst>
              <a:ext uri="{FF2B5EF4-FFF2-40B4-BE49-F238E27FC236}">
                <a16:creationId xmlns:a16="http://schemas.microsoft.com/office/drawing/2014/main" id="{47766417-E7D9-8BEA-7276-5AA0A3B13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20CAC-21B1-C983-8B92-D5E78FB1280F}"/>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230159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85000"/>
                <a:lumOff val="15000"/>
              </a:schemeClr>
            </a:gs>
            <a:gs pos="83000">
              <a:srgbClr val="066E12"/>
            </a:gs>
            <a:gs pos="91500">
              <a:srgbClr val="1E582D"/>
            </a:gs>
            <a:gs pos="100000">
              <a:schemeClr val="tx1">
                <a:lumMod val="85000"/>
                <a:lumOff val="1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5EE103-B650-05A4-8164-6B5E9EF74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2C0ED-42D9-7954-4EC3-F63EABEE5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18AAC-12D3-9261-02E9-F5C58AACB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43A73-3A28-4CA1-BA0F-AC581DA0344B}" type="datetimeFigureOut">
              <a:rPr lang="en-US" smtClean="0"/>
              <a:t>10/19/2025</a:t>
            </a:fld>
            <a:endParaRPr lang="en-US"/>
          </a:p>
        </p:txBody>
      </p:sp>
      <p:sp>
        <p:nvSpPr>
          <p:cNvPr id="5" name="Footer Placeholder 4">
            <a:extLst>
              <a:ext uri="{FF2B5EF4-FFF2-40B4-BE49-F238E27FC236}">
                <a16:creationId xmlns:a16="http://schemas.microsoft.com/office/drawing/2014/main" id="{FDACDDE2-512E-7A65-6D15-875349B55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23F95E-9C67-EA82-576E-3E6E299A2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A6902-9E27-46AC-ACC2-9B7BEE663D8A}" type="slidenum">
              <a:rPr lang="en-US" smtClean="0"/>
              <a:t>‹#›</a:t>
            </a:fld>
            <a:endParaRPr lang="en-US"/>
          </a:p>
        </p:txBody>
      </p:sp>
    </p:spTree>
    <p:extLst>
      <p:ext uri="{BB962C8B-B14F-4D97-AF65-F5344CB8AC3E}">
        <p14:creationId xmlns:p14="http://schemas.microsoft.com/office/powerpoint/2010/main" val="3493765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0B877-5B56-96DA-57F6-C5AC9D37B9D3}"/>
              </a:ext>
            </a:extLst>
          </p:cNvPr>
          <p:cNvSpPr>
            <a:spLocks noGrp="1"/>
          </p:cNvSpPr>
          <p:nvPr>
            <p:ph type="title"/>
          </p:nvPr>
        </p:nvSpPr>
        <p:spPr>
          <a:xfrm>
            <a:off x="1079938" y="2498725"/>
            <a:ext cx="10515600" cy="1325563"/>
          </a:xfrm>
        </p:spPr>
        <p:txBody>
          <a:bodyPr>
            <a:normAutofit/>
          </a:bodyPr>
          <a:lstStyle/>
          <a:p>
            <a:pPr algn="ctr"/>
            <a:r>
              <a:rPr lang="en-US" dirty="0">
                <a:latin typeface="Bookman Old Style" panose="02050604050505020204" pitchFamily="18" charset="0"/>
              </a:rPr>
              <a:t>PROJECT ON SPOTIFY ANALYSIS </a:t>
            </a:r>
          </a:p>
        </p:txBody>
      </p:sp>
    </p:spTree>
    <p:extLst>
      <p:ext uri="{BB962C8B-B14F-4D97-AF65-F5344CB8AC3E}">
        <p14:creationId xmlns:p14="http://schemas.microsoft.com/office/powerpoint/2010/main" val="47660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075E-254D-5193-4B38-CD8C4C3B0063}"/>
              </a:ext>
            </a:extLst>
          </p:cNvPr>
          <p:cNvSpPr>
            <a:spLocks noGrp="1"/>
          </p:cNvSpPr>
          <p:nvPr>
            <p:ph type="title"/>
          </p:nvPr>
        </p:nvSpPr>
        <p:spPr/>
        <p:txBody>
          <a:bodyPr/>
          <a:lstStyle/>
          <a:p>
            <a:r>
              <a:rPr lang="en-US" dirty="0"/>
              <a:t>Global Top Rated Songs</a:t>
            </a:r>
          </a:p>
        </p:txBody>
      </p:sp>
      <p:sp>
        <p:nvSpPr>
          <p:cNvPr id="3" name="Content Placeholder 2">
            <a:extLst>
              <a:ext uri="{FF2B5EF4-FFF2-40B4-BE49-F238E27FC236}">
                <a16:creationId xmlns:a16="http://schemas.microsoft.com/office/drawing/2014/main" id="{6B82FA29-37ED-58CD-CA6D-6DF74513F82A}"/>
              </a:ext>
            </a:extLst>
          </p:cNvPr>
          <p:cNvSpPr>
            <a:spLocks noGrp="1"/>
          </p:cNvSpPr>
          <p:nvPr>
            <p:ph sz="half" idx="1"/>
          </p:nvPr>
        </p:nvSpPr>
        <p:spPr/>
        <p:txBody>
          <a:bodyPr>
            <a:normAutofit/>
          </a:bodyPr>
          <a:lstStyle/>
          <a:p>
            <a:pPr marL="0" indent="0">
              <a:buNone/>
            </a:pPr>
            <a:r>
              <a:rPr lang="en-US" sz="2000" dirty="0"/>
              <a:t>Interpretation:</a:t>
            </a:r>
            <a:br>
              <a:rPr lang="en-US" sz="2000" dirty="0"/>
            </a:br>
            <a:r>
              <a:rPr lang="en-US" sz="2000" dirty="0"/>
              <a:t>Other highly-streamed tracks fit similar profiles – “One Dance” (Drake), “Dance Monkey” (Tones and I), “Shape of You” (Ed Sheeran), “Someone You Loved” (Lewis Capaldi), and “Sunflower” (Post Malone, Swae Lee).</a:t>
            </a:r>
          </a:p>
          <a:p>
            <a:pPr marL="0" indent="0">
              <a:buNone/>
            </a:pPr>
            <a:r>
              <a:rPr lang="en-US" sz="2000" dirty="0"/>
              <a:t>Implication:</a:t>
            </a:r>
            <a:br>
              <a:rPr lang="en-US" sz="2000" dirty="0"/>
            </a:br>
            <a:r>
              <a:rPr lang="en-US" sz="2000" dirty="0"/>
              <a:t>These songs highlight the effectiveness of collaborative filtering and personalized recommendations, as Spotify’s ML algorithms surface tracks trending globally but tuned to individual tastes. Cross-genre hits with high energy and catchy hooks dominate.</a:t>
            </a:r>
          </a:p>
          <a:p>
            <a:endParaRPr lang="en-US" sz="2000" dirty="0"/>
          </a:p>
        </p:txBody>
      </p:sp>
      <p:pic>
        <p:nvPicPr>
          <p:cNvPr id="6" name="Content Placeholder 5">
            <a:extLst>
              <a:ext uri="{FF2B5EF4-FFF2-40B4-BE49-F238E27FC236}">
                <a16:creationId xmlns:a16="http://schemas.microsoft.com/office/drawing/2014/main" id="{7B804409-193F-3F01-5E06-F0CF98A719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1069" y="1825625"/>
            <a:ext cx="4452731" cy="3690863"/>
          </a:xfrm>
        </p:spPr>
      </p:pic>
    </p:spTree>
    <p:extLst>
      <p:ext uri="{BB962C8B-B14F-4D97-AF65-F5344CB8AC3E}">
        <p14:creationId xmlns:p14="http://schemas.microsoft.com/office/powerpoint/2010/main" val="200733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54F048-8962-BFD8-C188-C695FB7F6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66" y="1"/>
            <a:ext cx="12360166" cy="6857999"/>
          </a:xfrm>
          <a:prstGeom prst="rect">
            <a:avLst/>
          </a:prstGeom>
        </p:spPr>
      </p:pic>
    </p:spTree>
    <p:extLst>
      <p:ext uri="{BB962C8B-B14F-4D97-AF65-F5344CB8AC3E}">
        <p14:creationId xmlns:p14="http://schemas.microsoft.com/office/powerpoint/2010/main" val="21926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6007-25FA-9620-0335-4AD36C740130}"/>
              </a:ext>
            </a:extLst>
          </p:cNvPr>
          <p:cNvSpPr>
            <a:spLocks noGrp="1"/>
          </p:cNvSpPr>
          <p:nvPr>
            <p:ph type="title"/>
          </p:nvPr>
        </p:nvSpPr>
        <p:spPr/>
        <p:txBody>
          <a:bodyPr/>
          <a:lstStyle/>
          <a:p>
            <a:r>
              <a:rPr lang="en-US" dirty="0"/>
              <a:t>Overview on Spotify data analysis</a:t>
            </a:r>
          </a:p>
        </p:txBody>
      </p:sp>
      <p:sp>
        <p:nvSpPr>
          <p:cNvPr id="3" name="Content Placeholder 2">
            <a:extLst>
              <a:ext uri="{FF2B5EF4-FFF2-40B4-BE49-F238E27FC236}">
                <a16:creationId xmlns:a16="http://schemas.microsoft.com/office/drawing/2014/main" id="{E62036DF-E60F-03BD-DCA1-1C7741650B5A}"/>
              </a:ext>
            </a:extLst>
          </p:cNvPr>
          <p:cNvSpPr>
            <a:spLocks noGrp="1"/>
          </p:cNvSpPr>
          <p:nvPr>
            <p:ph idx="1"/>
          </p:nvPr>
        </p:nvSpPr>
        <p:spPr/>
        <p:txBody>
          <a:bodyPr>
            <a:normAutofit lnSpcReduction="10000"/>
          </a:bodyPr>
          <a:lstStyle/>
          <a:p>
            <a:pPr marL="0" indent="0">
              <a:buNone/>
            </a:pPr>
            <a:r>
              <a:rPr lang="en-US" dirty="0"/>
              <a:t>Release Timing:</a:t>
            </a:r>
            <a:br>
              <a:rPr lang="en-US" dirty="0"/>
            </a:br>
            <a:r>
              <a:rPr lang="en-US" dirty="0"/>
              <a:t>Peak streams on Fridays and weekends suggest that aligning music releases with these days maximizes exposure and user engagement.</a:t>
            </a:r>
          </a:p>
          <a:p>
            <a:pPr marL="0" indent="0">
              <a:buNone/>
            </a:pPr>
            <a:r>
              <a:rPr lang="en-US" dirty="0"/>
              <a:t>User Engagement:</a:t>
            </a:r>
            <a:br>
              <a:rPr lang="en-US" dirty="0"/>
            </a:br>
            <a:r>
              <a:rPr lang="en-US" dirty="0"/>
              <a:t>Patterns across months and days illustrate major seasonal and weekly rhythms, helpful for artists, labels, and marketers to plan campaigns effectively.</a:t>
            </a:r>
          </a:p>
          <a:p>
            <a:pPr marL="0" indent="0">
              <a:buNone/>
            </a:pPr>
            <a:r>
              <a:rPr lang="en-US" dirty="0"/>
              <a:t>Data-Driven Curation:</a:t>
            </a:r>
            <a:br>
              <a:rPr lang="en-US" dirty="0"/>
            </a:br>
            <a:r>
              <a:rPr lang="en-US" dirty="0"/>
              <a:t>Popular audio features (energy, danceability) and artists' recurring success show that Spotify’s algorithms are highly attuned to listener preferences and actively shape consumption patterns.</a:t>
            </a:r>
          </a:p>
          <a:p>
            <a:endParaRPr lang="en-US" dirty="0"/>
          </a:p>
        </p:txBody>
      </p:sp>
    </p:spTree>
    <p:extLst>
      <p:ext uri="{BB962C8B-B14F-4D97-AF65-F5344CB8AC3E}">
        <p14:creationId xmlns:p14="http://schemas.microsoft.com/office/powerpoint/2010/main" val="191475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F526-EAC7-E429-DFE0-E0F59DD15F30}"/>
              </a:ext>
            </a:extLst>
          </p:cNvPr>
          <p:cNvSpPr>
            <a:spLocks noGrp="1"/>
          </p:cNvSpPr>
          <p:nvPr>
            <p:ph type="ctrTitle"/>
          </p:nvPr>
        </p:nvSpPr>
        <p:spPr>
          <a:xfrm rot="10800000" flipV="1">
            <a:off x="1524000" y="231228"/>
            <a:ext cx="9144000" cy="891135"/>
          </a:xfrm>
        </p:spPr>
        <p:txBody>
          <a:bodyPr>
            <a:normAutofit fontScale="90000"/>
          </a:bodyPr>
          <a:lstStyle/>
          <a:p>
            <a:r>
              <a:rPr lang="en-US" dirty="0"/>
              <a:t>Key Metrics Overview</a:t>
            </a:r>
          </a:p>
        </p:txBody>
      </p:sp>
      <p:sp>
        <p:nvSpPr>
          <p:cNvPr id="3" name="Subtitle 2">
            <a:extLst>
              <a:ext uri="{FF2B5EF4-FFF2-40B4-BE49-F238E27FC236}">
                <a16:creationId xmlns:a16="http://schemas.microsoft.com/office/drawing/2014/main" id="{019ABD5B-97DD-9AD2-FFE2-BEC38B8FA0E1}"/>
              </a:ext>
            </a:extLst>
          </p:cNvPr>
          <p:cNvSpPr>
            <a:spLocks noGrp="1"/>
          </p:cNvSpPr>
          <p:nvPr>
            <p:ph type="subTitle" idx="1"/>
          </p:nvPr>
        </p:nvSpPr>
        <p:spPr>
          <a:xfrm>
            <a:off x="1524000" y="1429407"/>
            <a:ext cx="9144000" cy="4981903"/>
          </a:xfrm>
        </p:spPr>
        <p:txBody>
          <a:bodyPr/>
          <a:lstStyle/>
          <a:p>
            <a:pPr algn="l"/>
            <a:r>
              <a:rPr lang="en-US" dirty="0"/>
              <a:t>Interpretation:</a:t>
            </a:r>
            <a:br>
              <a:rPr lang="en-US" dirty="0"/>
            </a:br>
            <a:r>
              <a:rPr lang="en-US" dirty="0"/>
              <a:t>The dashboard shows a total of 489 billion streams across 942 tracks, with an average of 514 million streams per track. This indicates an extremely high engagement level for the dataset; most likely, it focuses on Spotify's most popular tracks globally.</a:t>
            </a:r>
          </a:p>
          <a:p>
            <a:pPr algn="l"/>
            <a:r>
              <a:rPr lang="en-US" dirty="0"/>
              <a:t>Implication:</a:t>
            </a:r>
            <a:br>
              <a:rPr lang="en-US" dirty="0"/>
            </a:br>
            <a:r>
              <a:rPr lang="en-US" dirty="0"/>
              <a:t>Such high averages reveal strong user concentration on a subset of highly popular songs, which aligns with the power-law distribution (hits-driven market) observed in streaming platforms</a:t>
            </a:r>
          </a:p>
          <a:p>
            <a:pPr algn="just"/>
            <a:endParaRPr lang="en-US" dirty="0"/>
          </a:p>
        </p:txBody>
      </p:sp>
    </p:spTree>
    <p:extLst>
      <p:ext uri="{BB962C8B-B14F-4D97-AF65-F5344CB8AC3E}">
        <p14:creationId xmlns:p14="http://schemas.microsoft.com/office/powerpoint/2010/main" val="2987694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7603-9453-7EC1-84CC-9153C82C2E71}"/>
              </a:ext>
            </a:extLst>
          </p:cNvPr>
          <p:cNvSpPr>
            <a:spLocks noGrp="1"/>
          </p:cNvSpPr>
          <p:nvPr>
            <p:ph type="title"/>
          </p:nvPr>
        </p:nvSpPr>
        <p:spPr>
          <a:xfrm>
            <a:off x="747767" y="115615"/>
            <a:ext cx="8291130" cy="890922"/>
          </a:xfrm>
        </p:spPr>
        <p:txBody>
          <a:bodyPr>
            <a:normAutofit/>
          </a:bodyPr>
          <a:lstStyle/>
          <a:p>
            <a:r>
              <a:rPr lang="en-US" sz="4000" b="1" dirty="0"/>
              <a:t>Streaming Trends Over Time</a:t>
            </a:r>
          </a:p>
        </p:txBody>
      </p:sp>
      <p:sp>
        <p:nvSpPr>
          <p:cNvPr id="3" name="Text Placeholder 2">
            <a:extLst>
              <a:ext uri="{FF2B5EF4-FFF2-40B4-BE49-F238E27FC236}">
                <a16:creationId xmlns:a16="http://schemas.microsoft.com/office/drawing/2014/main" id="{F0AA3075-6D4B-03C6-E1B8-7A7140517DFB}"/>
              </a:ext>
            </a:extLst>
          </p:cNvPr>
          <p:cNvSpPr>
            <a:spLocks noGrp="1"/>
          </p:cNvSpPr>
          <p:nvPr>
            <p:ph type="body" idx="1"/>
          </p:nvPr>
        </p:nvSpPr>
        <p:spPr>
          <a:xfrm>
            <a:off x="747767" y="1006537"/>
            <a:ext cx="10515600" cy="3069021"/>
          </a:xfrm>
        </p:spPr>
        <p:txBody>
          <a:bodyPr>
            <a:normAutofit fontScale="92500" lnSpcReduction="10000"/>
          </a:bodyPr>
          <a:lstStyle/>
          <a:p>
            <a:r>
              <a:rPr lang="en-US" dirty="0">
                <a:solidFill>
                  <a:schemeClr val="tx1"/>
                </a:solidFill>
              </a:rPr>
              <a:t>Streams by Release Dates</a:t>
            </a:r>
          </a:p>
          <a:p>
            <a:r>
              <a:rPr lang="en-US" dirty="0">
                <a:solidFill>
                  <a:schemeClr val="tx1"/>
                </a:solidFill>
              </a:rPr>
              <a:t>Interpretation:</a:t>
            </a:r>
            <a:br>
              <a:rPr lang="en-US" dirty="0">
                <a:solidFill>
                  <a:schemeClr val="tx1"/>
                </a:solidFill>
              </a:rPr>
            </a:br>
            <a:r>
              <a:rPr lang="en-US" dirty="0">
                <a:solidFill>
                  <a:schemeClr val="tx1"/>
                </a:solidFill>
              </a:rPr>
              <a:t>The line chart displays a timeline from the early 1940s to the present, with noticeably low streaming activity in early years and major spikes after 2000, peaking dramatically in recent years.</a:t>
            </a:r>
          </a:p>
          <a:p>
            <a:r>
              <a:rPr lang="en-US" dirty="0">
                <a:solidFill>
                  <a:schemeClr val="tx1"/>
                </a:solidFill>
              </a:rPr>
              <a:t>Implication:</a:t>
            </a:r>
            <a:br>
              <a:rPr lang="en-US" dirty="0">
                <a:solidFill>
                  <a:schemeClr val="tx1"/>
                </a:solidFill>
              </a:rPr>
            </a:br>
            <a:r>
              <a:rPr lang="en-US" dirty="0">
                <a:solidFill>
                  <a:schemeClr val="tx1"/>
                </a:solidFill>
              </a:rPr>
              <a:t>This trend highlights how streaming is predominantly driven by recent releases, with older tracks rarely matching the volume of new music. The rapid increase after 2010 matches Spotify’s expansion and the global adoption of streaming as the primary mode of music consumption</a:t>
            </a:r>
          </a:p>
          <a:p>
            <a:endParaRPr lang="en-US" dirty="0">
              <a:solidFill>
                <a:schemeClr val="tx1"/>
              </a:solidFill>
            </a:endParaRPr>
          </a:p>
        </p:txBody>
      </p:sp>
      <p:pic>
        <p:nvPicPr>
          <p:cNvPr id="5" name="Picture 4">
            <a:extLst>
              <a:ext uri="{FF2B5EF4-FFF2-40B4-BE49-F238E27FC236}">
                <a16:creationId xmlns:a16="http://schemas.microsoft.com/office/drawing/2014/main" id="{02D1EA6E-DF12-C684-0E4B-57916C90D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703" y="4263887"/>
            <a:ext cx="7706801" cy="2478498"/>
          </a:xfrm>
          <a:prstGeom prst="rect">
            <a:avLst/>
          </a:prstGeom>
        </p:spPr>
      </p:pic>
    </p:spTree>
    <p:extLst>
      <p:ext uri="{BB962C8B-B14F-4D97-AF65-F5344CB8AC3E}">
        <p14:creationId xmlns:p14="http://schemas.microsoft.com/office/powerpoint/2010/main" val="305071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9F18-BCB8-188B-E061-94EB1A82C4CD}"/>
              </a:ext>
            </a:extLst>
          </p:cNvPr>
          <p:cNvSpPr>
            <a:spLocks noGrp="1"/>
          </p:cNvSpPr>
          <p:nvPr>
            <p:ph type="title"/>
          </p:nvPr>
        </p:nvSpPr>
        <p:spPr>
          <a:xfrm>
            <a:off x="839788" y="-79514"/>
            <a:ext cx="3932237" cy="1600200"/>
          </a:xfrm>
        </p:spPr>
        <p:txBody>
          <a:bodyPr/>
          <a:lstStyle/>
          <a:p>
            <a:r>
              <a:rPr lang="en-US" b="1" dirty="0"/>
              <a:t>Monthly Performance Breakdown</a:t>
            </a:r>
          </a:p>
        </p:txBody>
      </p:sp>
      <p:pic>
        <p:nvPicPr>
          <p:cNvPr id="6" name="Content Placeholder 5">
            <a:extLst>
              <a:ext uri="{FF2B5EF4-FFF2-40B4-BE49-F238E27FC236}">
                <a16:creationId xmlns:a16="http://schemas.microsoft.com/office/drawing/2014/main" id="{66B5DF0B-1597-780F-CEE6-BEDE1093FA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8870" y="1280434"/>
            <a:ext cx="4373342" cy="4498428"/>
          </a:xfrm>
        </p:spPr>
      </p:pic>
      <p:sp>
        <p:nvSpPr>
          <p:cNvPr id="4" name="Text Placeholder 3">
            <a:extLst>
              <a:ext uri="{FF2B5EF4-FFF2-40B4-BE49-F238E27FC236}">
                <a16:creationId xmlns:a16="http://schemas.microsoft.com/office/drawing/2014/main" id="{4E167623-6169-D286-F7CE-9BCA4933649D}"/>
              </a:ext>
            </a:extLst>
          </p:cNvPr>
          <p:cNvSpPr>
            <a:spLocks noGrp="1"/>
          </p:cNvSpPr>
          <p:nvPr>
            <p:ph type="body" sz="half" idx="2"/>
          </p:nvPr>
        </p:nvSpPr>
        <p:spPr>
          <a:xfrm>
            <a:off x="839788" y="1769165"/>
            <a:ext cx="5256212" cy="4099823"/>
          </a:xfrm>
        </p:spPr>
        <p:txBody>
          <a:bodyPr>
            <a:noAutofit/>
          </a:bodyPr>
          <a:lstStyle/>
          <a:p>
            <a:r>
              <a:rPr lang="en-US" sz="2000" dirty="0"/>
              <a:t>Interpretation:</a:t>
            </a:r>
          </a:p>
          <a:p>
            <a:r>
              <a:rPr lang="en-US" sz="2000" dirty="0"/>
              <a:t>January shows the highest average streams (727.51M) with 133 tracks, while December has the lowest (369.57M) over 75 tracks.</a:t>
            </a:r>
          </a:p>
          <a:p>
            <a:r>
              <a:rPr lang="en-US" sz="2000" dirty="0"/>
              <a:t>August, October, and March also have notably high averages.</a:t>
            </a:r>
          </a:p>
          <a:p>
            <a:r>
              <a:rPr lang="en-US" sz="2000" dirty="0"/>
              <a:t>Implication:</a:t>
            </a:r>
            <a:br>
              <a:rPr lang="en-US" sz="2000" dirty="0"/>
            </a:br>
            <a:r>
              <a:rPr lang="en-US" sz="2000" dirty="0"/>
              <a:t>The higher activity in January could reflect renewed listening habits post-New Year celebrations, playlist updates, and new music releases. Lower December averages might result from users shifting focus during year-end holidays or less music released during this period. These patterns can inform release strategies for artists and marketers.​</a:t>
            </a:r>
          </a:p>
          <a:p>
            <a:br>
              <a:rPr lang="en-US" sz="2000" dirty="0"/>
            </a:br>
            <a:endParaRPr lang="en-US" sz="2000" dirty="0"/>
          </a:p>
        </p:txBody>
      </p:sp>
    </p:spTree>
    <p:extLst>
      <p:ext uri="{BB962C8B-B14F-4D97-AF65-F5344CB8AC3E}">
        <p14:creationId xmlns:p14="http://schemas.microsoft.com/office/powerpoint/2010/main" val="314928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8BC6-1B49-E4BC-477C-CC0DC318437A}"/>
              </a:ext>
            </a:extLst>
          </p:cNvPr>
          <p:cNvSpPr>
            <a:spLocks noGrp="1"/>
          </p:cNvSpPr>
          <p:nvPr>
            <p:ph type="title"/>
          </p:nvPr>
        </p:nvSpPr>
        <p:spPr/>
        <p:txBody>
          <a:bodyPr/>
          <a:lstStyle/>
          <a:p>
            <a:r>
              <a:rPr lang="en-US" dirty="0"/>
              <a:t>Weekly Listening Patterns</a:t>
            </a:r>
          </a:p>
        </p:txBody>
      </p:sp>
      <p:sp>
        <p:nvSpPr>
          <p:cNvPr id="3" name="Content Placeholder 2">
            <a:extLst>
              <a:ext uri="{FF2B5EF4-FFF2-40B4-BE49-F238E27FC236}">
                <a16:creationId xmlns:a16="http://schemas.microsoft.com/office/drawing/2014/main" id="{7F4B2D36-5489-016B-47F0-BB4F62C14E32}"/>
              </a:ext>
            </a:extLst>
          </p:cNvPr>
          <p:cNvSpPr>
            <a:spLocks noGrp="1"/>
          </p:cNvSpPr>
          <p:nvPr>
            <p:ph sz="half" idx="1"/>
          </p:nvPr>
        </p:nvSpPr>
        <p:spPr>
          <a:xfrm>
            <a:off x="838200" y="1825625"/>
            <a:ext cx="5181600" cy="4351338"/>
          </a:xfrm>
        </p:spPr>
        <p:txBody>
          <a:bodyPr>
            <a:noAutofit/>
          </a:bodyPr>
          <a:lstStyle/>
          <a:p>
            <a:pPr marL="0" indent="0">
              <a:buNone/>
            </a:pPr>
            <a:r>
              <a:rPr lang="en-US" sz="2000" dirty="0"/>
              <a:t>Interpretation:</a:t>
            </a:r>
            <a:br>
              <a:rPr lang="en-US" sz="2000" dirty="0"/>
            </a:br>
            <a:endParaRPr lang="en-US" sz="2000" dirty="0"/>
          </a:p>
          <a:p>
            <a:pPr marL="0" indent="0">
              <a:buNone/>
            </a:pPr>
            <a:r>
              <a:rPr lang="en-US" sz="2000" dirty="0"/>
              <a:t>The bar chart for daily streams reveals that Friday and Saturday see the highest streaming volumes, with Friday being the clear leader. Sunday and Monday are the lowest.</a:t>
            </a:r>
          </a:p>
          <a:p>
            <a:pPr marL="0" indent="0">
              <a:buNone/>
            </a:pPr>
            <a:r>
              <a:rPr lang="en-US" sz="2000" dirty="0"/>
              <a:t>Implication:</a:t>
            </a:r>
            <a:br>
              <a:rPr lang="en-US" sz="2000" dirty="0"/>
            </a:br>
            <a:endParaRPr lang="en-US" sz="2000" dirty="0"/>
          </a:p>
          <a:p>
            <a:pPr marL="0" indent="0">
              <a:buNone/>
            </a:pPr>
            <a:r>
              <a:rPr lang="en-US" sz="2000" dirty="0"/>
              <a:t>This reflects global patterns: Friday is the standard release day for new music, causing a spike in interest. The weekend effect is visible with Saturday follow-through, and weekday listenership decreases as people return to routine activities. Platforms, artists, and advertisers can leverage this for release and campaign timing.​</a:t>
            </a:r>
          </a:p>
          <a:p>
            <a:pPr marL="0" indent="0" algn="just">
              <a:buNone/>
            </a:pPr>
            <a:br>
              <a:rPr lang="en-US" sz="2000" dirty="0"/>
            </a:br>
            <a:endParaRPr lang="en-US" sz="2000" dirty="0"/>
          </a:p>
        </p:txBody>
      </p:sp>
      <p:pic>
        <p:nvPicPr>
          <p:cNvPr id="10" name="Content Placeholder 9">
            <a:extLst>
              <a:ext uri="{FF2B5EF4-FFF2-40B4-BE49-F238E27FC236}">
                <a16:creationId xmlns:a16="http://schemas.microsoft.com/office/drawing/2014/main" id="{FE9B1170-BEA4-A1A1-F2BE-228538E3BBA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15489" y="2147574"/>
            <a:ext cx="3526275" cy="3915296"/>
          </a:xfrm>
        </p:spPr>
      </p:pic>
    </p:spTree>
    <p:extLst>
      <p:ext uri="{BB962C8B-B14F-4D97-AF65-F5344CB8AC3E}">
        <p14:creationId xmlns:p14="http://schemas.microsoft.com/office/powerpoint/2010/main" val="404041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3616-92A0-9072-EF7E-7AB398911656}"/>
              </a:ext>
            </a:extLst>
          </p:cNvPr>
          <p:cNvSpPr>
            <a:spLocks noGrp="1"/>
          </p:cNvSpPr>
          <p:nvPr>
            <p:ph type="title"/>
          </p:nvPr>
        </p:nvSpPr>
        <p:spPr/>
        <p:txBody>
          <a:bodyPr/>
          <a:lstStyle/>
          <a:p>
            <a:r>
              <a:rPr lang="en-US" dirty="0"/>
              <a:t>Top Artist and Most Streamed Track</a:t>
            </a:r>
          </a:p>
        </p:txBody>
      </p:sp>
      <p:sp>
        <p:nvSpPr>
          <p:cNvPr id="3" name="Content Placeholder 2">
            <a:extLst>
              <a:ext uri="{FF2B5EF4-FFF2-40B4-BE49-F238E27FC236}">
                <a16:creationId xmlns:a16="http://schemas.microsoft.com/office/drawing/2014/main" id="{926290B3-A2ED-B167-5C81-1B7066680706}"/>
              </a:ext>
            </a:extLst>
          </p:cNvPr>
          <p:cNvSpPr>
            <a:spLocks noGrp="1"/>
          </p:cNvSpPr>
          <p:nvPr>
            <p:ph sz="half" idx="1"/>
          </p:nvPr>
        </p:nvSpPr>
        <p:spPr/>
        <p:txBody>
          <a:bodyPr>
            <a:normAutofit/>
          </a:bodyPr>
          <a:lstStyle/>
          <a:p>
            <a:pPr marL="0" indent="0">
              <a:buNone/>
            </a:pPr>
            <a:r>
              <a:rPr lang="en-US" sz="2000" dirty="0"/>
              <a:t>Interpretation:</a:t>
            </a:r>
            <a:br>
              <a:rPr lang="en-US" sz="2000" dirty="0"/>
            </a:br>
            <a:r>
              <a:rPr lang="en-US" sz="2000" dirty="0"/>
              <a:t>"Blinding Lights" by The </a:t>
            </a:r>
            <a:r>
              <a:rPr lang="en-US" sz="2000" dirty="0" err="1"/>
              <a:t>Weeknd</a:t>
            </a:r>
            <a:r>
              <a:rPr lang="en-US" sz="2000" dirty="0"/>
              <a:t> stands out as the top track, with over 3.7 billion streams. Key musical features: high energy (80%), moderate danceability (50%), and minimal </a:t>
            </a:r>
            <a:r>
              <a:rPr lang="en-US" sz="2000" dirty="0" err="1"/>
              <a:t>instrumentalness</a:t>
            </a:r>
            <a:r>
              <a:rPr lang="en-US" sz="2000" dirty="0"/>
              <a:t>—attributes aligning with mainstream pop success.</a:t>
            </a:r>
          </a:p>
          <a:p>
            <a:pPr marL="0" indent="0">
              <a:buNone/>
            </a:pPr>
            <a:r>
              <a:rPr lang="en-US" sz="2000" dirty="0"/>
              <a:t>Implication:</a:t>
            </a:r>
            <a:br>
              <a:rPr lang="en-US" sz="2000" dirty="0"/>
            </a:br>
            <a:r>
              <a:rPr lang="en-US" sz="2000" dirty="0"/>
              <a:t>These characteristics (energy, moderate danceability, vocal-driven) are common in highly-streamed global hits, suggesting a formulaic element in track popularity. The dominance of "Blinding Lights" also reflects its cross-audience appeal and strong playlist placements.</a:t>
            </a:r>
          </a:p>
          <a:p>
            <a:endParaRPr lang="en-US" sz="2000" dirty="0"/>
          </a:p>
        </p:txBody>
      </p:sp>
      <p:pic>
        <p:nvPicPr>
          <p:cNvPr id="6" name="Content Placeholder 5">
            <a:extLst>
              <a:ext uri="{FF2B5EF4-FFF2-40B4-BE49-F238E27FC236}">
                <a16:creationId xmlns:a16="http://schemas.microsoft.com/office/drawing/2014/main" id="{2976D433-5236-1F2C-1C23-B38C1B4613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86259" y="2027583"/>
            <a:ext cx="4435627" cy="3478695"/>
          </a:xfrm>
        </p:spPr>
      </p:pic>
    </p:spTree>
    <p:extLst>
      <p:ext uri="{BB962C8B-B14F-4D97-AF65-F5344CB8AC3E}">
        <p14:creationId xmlns:p14="http://schemas.microsoft.com/office/powerpoint/2010/main" val="316851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8F5A-4EDC-936D-5F77-96FC1B7344DB}"/>
              </a:ext>
            </a:extLst>
          </p:cNvPr>
          <p:cNvSpPr>
            <a:spLocks noGrp="1"/>
          </p:cNvSpPr>
          <p:nvPr>
            <p:ph type="title"/>
          </p:nvPr>
        </p:nvSpPr>
        <p:spPr/>
        <p:txBody>
          <a:bodyPr/>
          <a:lstStyle/>
          <a:p>
            <a:r>
              <a:rPr lang="en-US" dirty="0"/>
              <a:t>Audio Feature Profile</a:t>
            </a:r>
          </a:p>
        </p:txBody>
      </p:sp>
      <p:sp>
        <p:nvSpPr>
          <p:cNvPr id="3" name="Content Placeholder 2">
            <a:extLst>
              <a:ext uri="{FF2B5EF4-FFF2-40B4-BE49-F238E27FC236}">
                <a16:creationId xmlns:a16="http://schemas.microsoft.com/office/drawing/2014/main" id="{C2E396DB-7E36-F2B2-841D-B3848259839F}"/>
              </a:ext>
            </a:extLst>
          </p:cNvPr>
          <p:cNvSpPr>
            <a:spLocks noGrp="1"/>
          </p:cNvSpPr>
          <p:nvPr>
            <p:ph sz="half" idx="1"/>
          </p:nvPr>
        </p:nvSpPr>
        <p:spPr/>
        <p:txBody>
          <a:bodyPr>
            <a:normAutofit/>
          </a:bodyPr>
          <a:lstStyle/>
          <a:p>
            <a:pPr marL="0" indent="0">
              <a:buNone/>
            </a:pPr>
            <a:r>
              <a:rPr lang="en-US" sz="2000" dirty="0"/>
              <a:t>Interpretation:</a:t>
            </a:r>
          </a:p>
          <a:p>
            <a:pPr marL="0" indent="0">
              <a:buNone/>
            </a:pPr>
            <a:r>
              <a:rPr lang="en-US" sz="2000" dirty="0"/>
              <a:t>High energy &amp; fairly high danceability match upbeat, accessible radio hits.</a:t>
            </a:r>
          </a:p>
          <a:p>
            <a:pPr marL="0" indent="0">
              <a:buNone/>
            </a:pPr>
            <a:r>
              <a:rPr lang="en-US" sz="2000" dirty="0"/>
              <a:t>Low </a:t>
            </a:r>
            <a:r>
              <a:rPr lang="en-US" sz="2000" dirty="0" err="1"/>
              <a:t>instrumentalness</a:t>
            </a:r>
            <a:r>
              <a:rPr lang="en-US" sz="2000" dirty="0"/>
              <a:t> and </a:t>
            </a:r>
            <a:r>
              <a:rPr lang="en-US" sz="2000" dirty="0" err="1"/>
              <a:t>speechiness</a:t>
            </a:r>
            <a:r>
              <a:rPr lang="en-US" sz="2000" dirty="0"/>
              <a:t> reinforce accessibility and mass appeal.</a:t>
            </a:r>
          </a:p>
          <a:p>
            <a:pPr marL="0" indent="0">
              <a:buNone/>
            </a:pPr>
            <a:r>
              <a:rPr lang="en-US" sz="2000" dirty="0"/>
              <a:t>Implication:</a:t>
            </a:r>
            <a:br>
              <a:rPr lang="en-US" sz="2000" dirty="0"/>
            </a:br>
            <a:r>
              <a:rPr lang="en-US" sz="2000" dirty="0"/>
              <a:t>Such audio profiles are common among “popular music” on streaming platforms. Recommender algorithms may amplify tracks with similar profiles, which in turn shapes listening trends and user preferences.</a:t>
            </a:r>
          </a:p>
          <a:p>
            <a:endParaRPr lang="en-US" sz="2000" dirty="0"/>
          </a:p>
        </p:txBody>
      </p:sp>
      <p:pic>
        <p:nvPicPr>
          <p:cNvPr id="6" name="Content Placeholder 5">
            <a:extLst>
              <a:ext uri="{FF2B5EF4-FFF2-40B4-BE49-F238E27FC236}">
                <a16:creationId xmlns:a16="http://schemas.microsoft.com/office/drawing/2014/main" id="{58C35F22-1E5C-853D-DFE1-4ADA2A12D6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9549" y="2256183"/>
            <a:ext cx="4486901" cy="2703443"/>
          </a:xfrm>
        </p:spPr>
      </p:pic>
    </p:spTree>
    <p:extLst>
      <p:ext uri="{BB962C8B-B14F-4D97-AF65-F5344CB8AC3E}">
        <p14:creationId xmlns:p14="http://schemas.microsoft.com/office/powerpoint/2010/main" val="379486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730</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Calibri Light</vt:lpstr>
      <vt:lpstr>Office Theme</vt:lpstr>
      <vt:lpstr>PROJECT ON SPOTIFY ANALYSIS </vt:lpstr>
      <vt:lpstr>PowerPoint Presentation</vt:lpstr>
      <vt:lpstr>Overview on Spotify data analysis</vt:lpstr>
      <vt:lpstr>Key Metrics Overview</vt:lpstr>
      <vt:lpstr>Streaming Trends Over Time</vt:lpstr>
      <vt:lpstr>Monthly Performance Breakdown</vt:lpstr>
      <vt:lpstr>Weekly Listening Patterns</vt:lpstr>
      <vt:lpstr>Top Artist and Most Streamed Track</vt:lpstr>
      <vt:lpstr>Audio Feature Profile</vt:lpstr>
      <vt:lpstr>Global Top Rated Songs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varshini murugan</dc:creator>
  <cp:lastModifiedBy>varshini murugan</cp:lastModifiedBy>
  <cp:revision>3</cp:revision>
  <dcterms:created xsi:type="dcterms:W3CDTF">2025-10-19T09:33:32Z</dcterms:created>
  <dcterms:modified xsi:type="dcterms:W3CDTF">2025-10-19T16:54:00Z</dcterms:modified>
</cp:coreProperties>
</file>