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9" r:id="rId5"/>
    <p:sldId id="266"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582D"/>
    <a:srgbClr val="066E12"/>
    <a:srgbClr val="275740"/>
    <a:srgbClr val="2159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73" d="100"/>
          <a:sy n="73" d="100"/>
        </p:scale>
        <p:origin x="346"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1F13DA-AA2D-4287-AA03-6A2F0A286985}" type="doc">
      <dgm:prSet loTypeId="urn:microsoft.com/office/officeart/2005/8/layout/hProcess7" loCatId="list" qsTypeId="urn:microsoft.com/office/officeart/2005/8/quickstyle/simple1" qsCatId="simple" csTypeId="urn:microsoft.com/office/officeart/2005/8/colors/accent1_2" csCatId="accent1" phldr="1"/>
      <dgm:spPr/>
      <dgm:t>
        <a:bodyPr/>
        <a:lstStyle/>
        <a:p>
          <a:endParaRPr lang="en-US"/>
        </a:p>
      </dgm:t>
    </dgm:pt>
    <dgm:pt modelId="{775F0CF7-731D-42B2-B21A-689DC5C72476}">
      <dgm:prSet phldrT="[Text]"/>
      <dgm:spPr>
        <a:gradFill rotWithShape="0">
          <a:gsLst>
            <a:gs pos="0">
              <a:schemeClr val="tx1">
                <a:lumMod val="85000"/>
                <a:lumOff val="15000"/>
              </a:schemeClr>
            </a:gs>
            <a:gs pos="83000">
              <a:srgbClr val="066E12"/>
            </a:gs>
            <a:gs pos="91500">
              <a:srgbClr val="1E582D"/>
            </a:gs>
            <a:gs pos="100000">
              <a:schemeClr val="tx1">
                <a:lumMod val="85000"/>
                <a:lumOff val="15000"/>
              </a:schemeClr>
            </a:gs>
          </a:gsLst>
          <a:lin ang="5400000" scaled="1"/>
        </a:gradFill>
      </dgm:spPr>
      <dgm:t>
        <a:bodyPr/>
        <a:lstStyle/>
        <a:p>
          <a:endParaRPr lang="en-US" dirty="0"/>
        </a:p>
      </dgm:t>
    </dgm:pt>
    <dgm:pt modelId="{03D23306-C3BB-432C-B9D7-C7EF6CC478D3}" type="parTrans" cxnId="{63A16A32-B43A-45FA-A39A-4D7343A7A2BA}">
      <dgm:prSet/>
      <dgm:spPr/>
      <dgm:t>
        <a:bodyPr/>
        <a:lstStyle/>
        <a:p>
          <a:endParaRPr lang="en-US"/>
        </a:p>
      </dgm:t>
    </dgm:pt>
    <dgm:pt modelId="{EEC557E1-7030-4B29-A131-59888196E9FF}" type="sibTrans" cxnId="{63A16A32-B43A-45FA-A39A-4D7343A7A2BA}">
      <dgm:prSet/>
      <dgm:spPr/>
      <dgm:t>
        <a:bodyPr/>
        <a:lstStyle/>
        <a:p>
          <a:endParaRPr lang="en-US"/>
        </a:p>
      </dgm:t>
    </dgm:pt>
    <dgm:pt modelId="{B24F20A3-0DB7-4562-A186-D7CC39B75824}">
      <dgm:prSet phldrT="[Text]"/>
      <dgm:spPr/>
      <dgm:t>
        <a:bodyPr/>
        <a:lstStyle/>
        <a:p>
          <a:pPr>
            <a:buNone/>
          </a:pPr>
          <a:r>
            <a:rPr lang="en-US" b="1" dirty="0">
              <a:solidFill>
                <a:schemeClr val="bg1">
                  <a:lumMod val="95000"/>
                </a:schemeClr>
              </a:solidFill>
            </a:rPr>
            <a:t>Release Timing:</a:t>
          </a:r>
          <a:br>
            <a:rPr lang="en-US" dirty="0">
              <a:solidFill>
                <a:schemeClr val="bg1">
                  <a:lumMod val="95000"/>
                </a:schemeClr>
              </a:solidFill>
            </a:rPr>
          </a:br>
          <a:r>
            <a:rPr lang="en-US" dirty="0">
              <a:solidFill>
                <a:schemeClr val="bg1">
                  <a:lumMod val="95000"/>
                </a:schemeClr>
              </a:solidFill>
            </a:rPr>
            <a:t>Peak streams on Fridays and weekends suggest that aligning music releases with these days maximizes exposure </a:t>
          </a:r>
          <a:r>
            <a:rPr lang="en-US">
              <a:solidFill>
                <a:schemeClr val="bg1">
                  <a:lumMod val="95000"/>
                </a:schemeClr>
              </a:solidFill>
            </a:rPr>
            <a:t>and user engagement.</a:t>
          </a:r>
          <a:endParaRPr lang="en-US" dirty="0"/>
        </a:p>
      </dgm:t>
    </dgm:pt>
    <dgm:pt modelId="{41D5F164-5073-4133-877D-84F84B58542D}" type="parTrans" cxnId="{2853A740-2463-42E8-9296-E225A1631D68}">
      <dgm:prSet/>
      <dgm:spPr/>
      <dgm:t>
        <a:bodyPr/>
        <a:lstStyle/>
        <a:p>
          <a:endParaRPr lang="en-US"/>
        </a:p>
      </dgm:t>
    </dgm:pt>
    <dgm:pt modelId="{78E0CE89-5AA6-4F88-B5E7-E397F0A00689}" type="sibTrans" cxnId="{2853A740-2463-42E8-9296-E225A1631D68}">
      <dgm:prSet/>
      <dgm:spPr/>
      <dgm:t>
        <a:bodyPr/>
        <a:lstStyle/>
        <a:p>
          <a:endParaRPr lang="en-US"/>
        </a:p>
      </dgm:t>
    </dgm:pt>
    <dgm:pt modelId="{899EC501-A0C2-485F-83BF-7B62EE8AA8BD}">
      <dgm:prSet phldrT="[Text]"/>
      <dgm:spPr/>
      <dgm:t>
        <a:bodyPr/>
        <a:lstStyle/>
        <a:p>
          <a:pPr>
            <a:buNone/>
          </a:pPr>
          <a:r>
            <a:rPr lang="en-US" b="1" dirty="0">
              <a:solidFill>
                <a:schemeClr val="bg1">
                  <a:lumMod val="95000"/>
                </a:schemeClr>
              </a:solidFill>
            </a:rPr>
            <a:t>Release Timing:</a:t>
          </a:r>
          <a:br>
            <a:rPr lang="en-US" dirty="0">
              <a:solidFill>
                <a:schemeClr val="bg1">
                  <a:lumMod val="95000"/>
                </a:schemeClr>
              </a:solidFill>
            </a:rPr>
          </a:br>
          <a:r>
            <a:rPr lang="en-US" dirty="0">
              <a:solidFill>
                <a:schemeClr val="bg1">
                  <a:lumMod val="95000"/>
                </a:schemeClr>
              </a:solidFill>
            </a:rPr>
            <a:t>Peak streams on Fridays and weekends suggest that aligning music releases with these days maximizes exposure and user engagement.</a:t>
          </a:r>
          <a:endParaRPr lang="en-US" dirty="0"/>
        </a:p>
      </dgm:t>
    </dgm:pt>
    <dgm:pt modelId="{0C5A46F0-8E8C-4C93-A96E-E4378A63FC94}" type="parTrans" cxnId="{E1E7D700-10C8-4D05-9CDF-ADDCB93707FC}">
      <dgm:prSet/>
      <dgm:spPr/>
      <dgm:t>
        <a:bodyPr/>
        <a:lstStyle/>
        <a:p>
          <a:endParaRPr lang="en-US"/>
        </a:p>
      </dgm:t>
    </dgm:pt>
    <dgm:pt modelId="{DB174409-929D-4412-92AD-9D212DC88888}" type="sibTrans" cxnId="{E1E7D700-10C8-4D05-9CDF-ADDCB93707FC}">
      <dgm:prSet/>
      <dgm:spPr/>
      <dgm:t>
        <a:bodyPr/>
        <a:lstStyle/>
        <a:p>
          <a:endParaRPr lang="en-US"/>
        </a:p>
      </dgm:t>
    </dgm:pt>
    <dgm:pt modelId="{189682D1-F2AA-497B-BB2A-5537CBB01EFF}">
      <dgm:prSet/>
      <dgm:spPr/>
      <dgm:t>
        <a:bodyPr/>
        <a:lstStyle/>
        <a:p>
          <a:r>
            <a:rPr lang="en-US" b="1">
              <a:solidFill>
                <a:schemeClr val="bg1">
                  <a:lumMod val="95000"/>
                </a:schemeClr>
              </a:solidFill>
            </a:rPr>
            <a:t>Data-Driven Curation:</a:t>
          </a:r>
          <a:br>
            <a:rPr lang="en-US">
              <a:solidFill>
                <a:schemeClr val="bg1">
                  <a:lumMod val="95000"/>
                </a:schemeClr>
              </a:solidFill>
            </a:rPr>
          </a:br>
          <a:r>
            <a:rPr lang="en-US">
              <a:solidFill>
                <a:schemeClr val="bg1">
                  <a:lumMod val="95000"/>
                </a:schemeClr>
              </a:solidFill>
            </a:rPr>
            <a:t>Popular audio features (energy, danceability) and artists' recurring success show that Spotify’s algorithms are highly attuned to listener preferences and actively shape consumption patterns.</a:t>
          </a:r>
          <a:endParaRPr lang="en-US" dirty="0">
            <a:solidFill>
              <a:schemeClr val="bg1">
                <a:lumMod val="95000"/>
              </a:schemeClr>
            </a:solidFill>
          </a:endParaRPr>
        </a:p>
      </dgm:t>
    </dgm:pt>
    <dgm:pt modelId="{3BB31576-0D0E-4C09-B3C0-B9034CC500CD}" type="parTrans" cxnId="{79FB7C2B-7862-4689-8B2C-8742166D9989}">
      <dgm:prSet/>
      <dgm:spPr/>
      <dgm:t>
        <a:bodyPr/>
        <a:lstStyle/>
        <a:p>
          <a:endParaRPr lang="en-US"/>
        </a:p>
      </dgm:t>
    </dgm:pt>
    <dgm:pt modelId="{BB48A8D2-1AA3-46D4-B566-A36540197E9E}" type="sibTrans" cxnId="{79FB7C2B-7862-4689-8B2C-8742166D9989}">
      <dgm:prSet/>
      <dgm:spPr/>
      <dgm:t>
        <a:bodyPr/>
        <a:lstStyle/>
        <a:p>
          <a:endParaRPr lang="en-US"/>
        </a:p>
      </dgm:t>
    </dgm:pt>
    <dgm:pt modelId="{FA663085-08F5-4C9E-AF32-8851B73832FC}">
      <dgm:prSet/>
      <dgm:spPr/>
      <dgm:t>
        <a:bodyPr/>
        <a:lstStyle/>
        <a:p>
          <a:endParaRPr lang="en-US" dirty="0">
            <a:solidFill>
              <a:schemeClr val="bg1">
                <a:lumMod val="95000"/>
              </a:schemeClr>
            </a:solidFill>
          </a:endParaRPr>
        </a:p>
      </dgm:t>
    </dgm:pt>
    <dgm:pt modelId="{AD8DAB24-E849-4426-8457-5AF018413FF2}" type="parTrans" cxnId="{9101376E-CCE8-4B07-8C11-AF95ACB4A1DB}">
      <dgm:prSet/>
      <dgm:spPr/>
      <dgm:t>
        <a:bodyPr/>
        <a:lstStyle/>
        <a:p>
          <a:endParaRPr lang="en-US"/>
        </a:p>
      </dgm:t>
    </dgm:pt>
    <dgm:pt modelId="{3FEC762D-FC3B-405C-BE46-03F1E2FB55B7}" type="sibTrans" cxnId="{9101376E-CCE8-4B07-8C11-AF95ACB4A1DB}">
      <dgm:prSet/>
      <dgm:spPr/>
      <dgm:t>
        <a:bodyPr/>
        <a:lstStyle/>
        <a:p>
          <a:endParaRPr lang="en-US"/>
        </a:p>
      </dgm:t>
    </dgm:pt>
    <dgm:pt modelId="{E9974566-4491-4D1A-89D3-7F9808F337A8}">
      <dgm:prSet/>
      <dgm:spPr>
        <a:gradFill rotWithShape="0">
          <a:gsLst>
            <a:gs pos="0">
              <a:schemeClr val="tx1">
                <a:lumMod val="85000"/>
                <a:lumOff val="15000"/>
              </a:schemeClr>
            </a:gs>
            <a:gs pos="83000">
              <a:srgbClr val="066E12"/>
            </a:gs>
            <a:gs pos="91500">
              <a:srgbClr val="1E582D"/>
            </a:gs>
            <a:gs pos="100000">
              <a:schemeClr val="tx1">
                <a:lumMod val="85000"/>
                <a:lumOff val="15000"/>
              </a:schemeClr>
            </a:gs>
          </a:gsLst>
          <a:lin ang="5400000" scaled="1"/>
        </a:gradFill>
      </dgm:spPr>
      <dgm:t>
        <a:bodyPr/>
        <a:lstStyle/>
        <a:p>
          <a:endParaRPr lang="en-US" dirty="0">
            <a:solidFill>
              <a:schemeClr val="bg1">
                <a:lumMod val="95000"/>
              </a:schemeClr>
            </a:solidFill>
          </a:endParaRPr>
        </a:p>
      </dgm:t>
    </dgm:pt>
    <dgm:pt modelId="{A88AEB56-20F3-4462-BF73-CFA094205900}" type="parTrans" cxnId="{3C280181-88AB-4B32-9864-F62E289FF2E0}">
      <dgm:prSet/>
      <dgm:spPr/>
      <dgm:t>
        <a:bodyPr/>
        <a:lstStyle/>
        <a:p>
          <a:endParaRPr lang="en-US"/>
        </a:p>
      </dgm:t>
    </dgm:pt>
    <dgm:pt modelId="{18987C8C-BFD6-4E2B-AF05-25E3938E8691}" type="sibTrans" cxnId="{3C280181-88AB-4B32-9864-F62E289FF2E0}">
      <dgm:prSet/>
      <dgm:spPr/>
      <dgm:t>
        <a:bodyPr/>
        <a:lstStyle/>
        <a:p>
          <a:endParaRPr lang="en-US"/>
        </a:p>
      </dgm:t>
    </dgm:pt>
    <dgm:pt modelId="{CF97855C-43A0-4416-A3BD-EC1D56A9892C}">
      <dgm:prSet phldrT="[Text]" phldr="0"/>
      <dgm:spPr>
        <a:gradFill rotWithShape="0">
          <a:gsLst>
            <a:gs pos="0">
              <a:schemeClr val="tx1">
                <a:lumMod val="85000"/>
                <a:lumOff val="15000"/>
              </a:schemeClr>
            </a:gs>
            <a:gs pos="83000">
              <a:srgbClr val="066E12"/>
            </a:gs>
            <a:gs pos="91500">
              <a:srgbClr val="1E582D"/>
            </a:gs>
            <a:gs pos="100000">
              <a:schemeClr val="tx1">
                <a:lumMod val="85000"/>
                <a:lumOff val="15000"/>
              </a:schemeClr>
            </a:gs>
          </a:gsLst>
          <a:lin ang="5400000" scaled="1"/>
        </a:gradFill>
      </dgm:spPr>
      <dgm:t>
        <a:bodyPr/>
        <a:lstStyle/>
        <a:p>
          <a:endParaRPr lang="en-US" dirty="0"/>
        </a:p>
      </dgm:t>
    </dgm:pt>
    <dgm:pt modelId="{FD247514-CC8D-46A6-AEC1-DF2817661AEA}" type="parTrans" cxnId="{17D77BCF-4782-4A55-9375-F2464A3B80B5}">
      <dgm:prSet/>
      <dgm:spPr/>
      <dgm:t>
        <a:bodyPr/>
        <a:lstStyle/>
        <a:p>
          <a:endParaRPr lang="en-US"/>
        </a:p>
      </dgm:t>
    </dgm:pt>
    <dgm:pt modelId="{85E365CC-9026-4A70-A05E-F517ED6A1D91}" type="sibTrans" cxnId="{17D77BCF-4782-4A55-9375-F2464A3B80B5}">
      <dgm:prSet/>
      <dgm:spPr/>
      <dgm:t>
        <a:bodyPr/>
        <a:lstStyle/>
        <a:p>
          <a:endParaRPr lang="en-US"/>
        </a:p>
      </dgm:t>
    </dgm:pt>
    <dgm:pt modelId="{EF97BED9-0410-473D-919A-48082BA40B51}" type="pres">
      <dgm:prSet presAssocID="{5A1F13DA-AA2D-4287-AA03-6A2F0A286985}" presName="Name0" presStyleCnt="0">
        <dgm:presLayoutVars>
          <dgm:dir/>
          <dgm:animLvl val="lvl"/>
          <dgm:resizeHandles val="exact"/>
        </dgm:presLayoutVars>
      </dgm:prSet>
      <dgm:spPr/>
    </dgm:pt>
    <dgm:pt modelId="{9F0B589C-2BA4-4FF3-B11F-52009F2F23BF}" type="pres">
      <dgm:prSet presAssocID="{775F0CF7-731D-42B2-B21A-689DC5C72476}" presName="compositeNode" presStyleCnt="0">
        <dgm:presLayoutVars>
          <dgm:bulletEnabled val="1"/>
        </dgm:presLayoutVars>
      </dgm:prSet>
      <dgm:spPr/>
    </dgm:pt>
    <dgm:pt modelId="{8028D7DC-9A2E-44D3-812A-6441E59A22B8}" type="pres">
      <dgm:prSet presAssocID="{775F0CF7-731D-42B2-B21A-689DC5C72476}" presName="bgRect" presStyleLbl="node1" presStyleIdx="0" presStyleCnt="3"/>
      <dgm:spPr/>
    </dgm:pt>
    <dgm:pt modelId="{22240EF9-4E01-4743-9A24-700F187E6D02}" type="pres">
      <dgm:prSet presAssocID="{775F0CF7-731D-42B2-B21A-689DC5C72476}" presName="parentNode" presStyleLbl="node1" presStyleIdx="0" presStyleCnt="3">
        <dgm:presLayoutVars>
          <dgm:chMax val="0"/>
          <dgm:bulletEnabled val="1"/>
        </dgm:presLayoutVars>
      </dgm:prSet>
      <dgm:spPr/>
    </dgm:pt>
    <dgm:pt modelId="{0C02F24C-C632-4AC8-9DC0-59B794212D86}" type="pres">
      <dgm:prSet presAssocID="{775F0CF7-731D-42B2-B21A-689DC5C72476}" presName="childNode" presStyleLbl="node1" presStyleIdx="0" presStyleCnt="3">
        <dgm:presLayoutVars>
          <dgm:bulletEnabled val="1"/>
        </dgm:presLayoutVars>
      </dgm:prSet>
      <dgm:spPr/>
    </dgm:pt>
    <dgm:pt modelId="{4CC62DFD-EF1C-4DEB-BEFA-8C9C34556670}" type="pres">
      <dgm:prSet presAssocID="{EEC557E1-7030-4B29-A131-59888196E9FF}" presName="hSp" presStyleCnt="0"/>
      <dgm:spPr/>
    </dgm:pt>
    <dgm:pt modelId="{6CCE354E-76FB-451C-BE92-C735E696F391}" type="pres">
      <dgm:prSet presAssocID="{EEC557E1-7030-4B29-A131-59888196E9FF}" presName="vProcSp" presStyleCnt="0"/>
      <dgm:spPr/>
    </dgm:pt>
    <dgm:pt modelId="{3E719238-9303-4780-B106-19E740D3F4C9}" type="pres">
      <dgm:prSet presAssocID="{EEC557E1-7030-4B29-A131-59888196E9FF}" presName="vSp1" presStyleCnt="0"/>
      <dgm:spPr/>
    </dgm:pt>
    <dgm:pt modelId="{BA2E62DA-383A-49BB-BAB0-04F3E3B226CF}" type="pres">
      <dgm:prSet presAssocID="{EEC557E1-7030-4B29-A131-59888196E9FF}" presName="simulatedConn" presStyleLbl="solidFgAcc1" presStyleIdx="0" presStyleCnt="2"/>
      <dgm:spPr>
        <a:gradFill rotWithShape="0">
          <a:gsLst>
            <a:gs pos="0">
              <a:schemeClr val="tx1">
                <a:lumMod val="85000"/>
                <a:lumOff val="15000"/>
              </a:schemeClr>
            </a:gs>
            <a:gs pos="83000">
              <a:srgbClr val="066E12"/>
            </a:gs>
            <a:gs pos="91500">
              <a:srgbClr val="1E582D"/>
            </a:gs>
            <a:gs pos="100000">
              <a:schemeClr val="tx1">
                <a:lumMod val="85000"/>
                <a:lumOff val="15000"/>
              </a:schemeClr>
            </a:gs>
          </a:gsLst>
          <a:lin ang="5400000" scaled="1"/>
        </a:gradFill>
      </dgm:spPr>
    </dgm:pt>
    <dgm:pt modelId="{B58E50D9-BB8D-4241-BC9B-34A445001BFD}" type="pres">
      <dgm:prSet presAssocID="{EEC557E1-7030-4B29-A131-59888196E9FF}" presName="vSp2" presStyleCnt="0"/>
      <dgm:spPr/>
    </dgm:pt>
    <dgm:pt modelId="{4192BCE8-A2D3-4F67-A1B5-B69430545E63}" type="pres">
      <dgm:prSet presAssocID="{EEC557E1-7030-4B29-A131-59888196E9FF}" presName="sibTrans" presStyleCnt="0"/>
      <dgm:spPr/>
    </dgm:pt>
    <dgm:pt modelId="{AA0EE983-C8C1-4F12-B993-98F9EFC949F7}" type="pres">
      <dgm:prSet presAssocID="{CF97855C-43A0-4416-A3BD-EC1D56A9892C}" presName="compositeNode" presStyleCnt="0">
        <dgm:presLayoutVars>
          <dgm:bulletEnabled val="1"/>
        </dgm:presLayoutVars>
      </dgm:prSet>
      <dgm:spPr/>
    </dgm:pt>
    <dgm:pt modelId="{B442CAF8-63F6-4810-93FB-52DB3ADEAFFB}" type="pres">
      <dgm:prSet presAssocID="{CF97855C-43A0-4416-A3BD-EC1D56A9892C}" presName="bgRect" presStyleLbl="node1" presStyleIdx="1" presStyleCnt="3" custLinFactNeighborX="0" custLinFactNeighborY="0"/>
      <dgm:spPr/>
    </dgm:pt>
    <dgm:pt modelId="{B2A1D670-85F7-4678-B1CF-F1499FFD888A}" type="pres">
      <dgm:prSet presAssocID="{CF97855C-43A0-4416-A3BD-EC1D56A9892C}" presName="parentNode" presStyleLbl="node1" presStyleIdx="1" presStyleCnt="3">
        <dgm:presLayoutVars>
          <dgm:chMax val="0"/>
          <dgm:bulletEnabled val="1"/>
        </dgm:presLayoutVars>
      </dgm:prSet>
      <dgm:spPr/>
    </dgm:pt>
    <dgm:pt modelId="{7B9ED7B1-9ABB-412B-A3E3-C9B541F97155}" type="pres">
      <dgm:prSet presAssocID="{CF97855C-43A0-4416-A3BD-EC1D56A9892C}" presName="childNode" presStyleLbl="node1" presStyleIdx="1" presStyleCnt="3">
        <dgm:presLayoutVars>
          <dgm:bulletEnabled val="1"/>
        </dgm:presLayoutVars>
      </dgm:prSet>
      <dgm:spPr/>
    </dgm:pt>
    <dgm:pt modelId="{EBA174E0-91B2-42FD-98CA-A68CA7EE1883}" type="pres">
      <dgm:prSet presAssocID="{85E365CC-9026-4A70-A05E-F517ED6A1D91}" presName="hSp" presStyleCnt="0"/>
      <dgm:spPr/>
    </dgm:pt>
    <dgm:pt modelId="{D1D63A5C-7458-4E22-89E8-6EAB302B8348}" type="pres">
      <dgm:prSet presAssocID="{85E365CC-9026-4A70-A05E-F517ED6A1D91}" presName="vProcSp" presStyleCnt="0"/>
      <dgm:spPr/>
    </dgm:pt>
    <dgm:pt modelId="{16BCED10-864B-4DC6-85EA-1568D207DE98}" type="pres">
      <dgm:prSet presAssocID="{85E365CC-9026-4A70-A05E-F517ED6A1D91}" presName="vSp1" presStyleCnt="0"/>
      <dgm:spPr/>
    </dgm:pt>
    <dgm:pt modelId="{E0B57948-FE22-4C75-B3CE-02A56CA5C079}" type="pres">
      <dgm:prSet presAssocID="{85E365CC-9026-4A70-A05E-F517ED6A1D91}" presName="simulatedConn" presStyleLbl="solidFgAcc1" presStyleIdx="1" presStyleCnt="2"/>
      <dgm:spPr>
        <a:gradFill rotWithShape="0">
          <a:gsLst>
            <a:gs pos="0">
              <a:schemeClr val="tx1">
                <a:lumMod val="85000"/>
                <a:lumOff val="15000"/>
              </a:schemeClr>
            </a:gs>
            <a:gs pos="83000">
              <a:srgbClr val="066E12"/>
            </a:gs>
            <a:gs pos="91500">
              <a:srgbClr val="1E582D"/>
            </a:gs>
            <a:gs pos="100000">
              <a:schemeClr val="tx1">
                <a:lumMod val="85000"/>
                <a:lumOff val="15000"/>
              </a:schemeClr>
            </a:gs>
          </a:gsLst>
          <a:lin ang="5400000" scaled="1"/>
        </a:gradFill>
      </dgm:spPr>
    </dgm:pt>
    <dgm:pt modelId="{6A72C8B4-DD1D-4DE0-90CC-743C8F9179E4}" type="pres">
      <dgm:prSet presAssocID="{85E365CC-9026-4A70-A05E-F517ED6A1D91}" presName="vSp2" presStyleCnt="0"/>
      <dgm:spPr/>
    </dgm:pt>
    <dgm:pt modelId="{C9542D82-CF8B-4088-9718-87CD41827679}" type="pres">
      <dgm:prSet presAssocID="{85E365CC-9026-4A70-A05E-F517ED6A1D91}" presName="sibTrans" presStyleCnt="0"/>
      <dgm:spPr/>
    </dgm:pt>
    <dgm:pt modelId="{F155B5DC-AC06-4DB6-8824-5A4A9CE4FF0E}" type="pres">
      <dgm:prSet presAssocID="{E9974566-4491-4D1A-89D3-7F9808F337A8}" presName="compositeNode" presStyleCnt="0">
        <dgm:presLayoutVars>
          <dgm:bulletEnabled val="1"/>
        </dgm:presLayoutVars>
      </dgm:prSet>
      <dgm:spPr/>
    </dgm:pt>
    <dgm:pt modelId="{1ECABB4B-46A4-4BAE-9BC2-4ACDDB5B0405}" type="pres">
      <dgm:prSet presAssocID="{E9974566-4491-4D1A-89D3-7F9808F337A8}" presName="bgRect" presStyleLbl="node1" presStyleIdx="2" presStyleCnt="3"/>
      <dgm:spPr/>
    </dgm:pt>
    <dgm:pt modelId="{B88B7329-1063-4FFF-A600-BD3F5A8A189E}" type="pres">
      <dgm:prSet presAssocID="{E9974566-4491-4D1A-89D3-7F9808F337A8}" presName="parentNode" presStyleLbl="node1" presStyleIdx="2" presStyleCnt="3">
        <dgm:presLayoutVars>
          <dgm:chMax val="0"/>
          <dgm:bulletEnabled val="1"/>
        </dgm:presLayoutVars>
      </dgm:prSet>
      <dgm:spPr/>
    </dgm:pt>
    <dgm:pt modelId="{E5E9C5B0-2A04-4264-BA6A-B21D870E2809}" type="pres">
      <dgm:prSet presAssocID="{E9974566-4491-4D1A-89D3-7F9808F337A8}" presName="childNode" presStyleLbl="node1" presStyleIdx="2" presStyleCnt="3">
        <dgm:presLayoutVars>
          <dgm:bulletEnabled val="1"/>
        </dgm:presLayoutVars>
      </dgm:prSet>
      <dgm:spPr/>
    </dgm:pt>
  </dgm:ptLst>
  <dgm:cxnLst>
    <dgm:cxn modelId="{E1E7D700-10C8-4D05-9CDF-ADDCB93707FC}" srcId="{CF97855C-43A0-4416-A3BD-EC1D56A9892C}" destId="{899EC501-A0C2-485F-83BF-7B62EE8AA8BD}" srcOrd="0" destOrd="0" parTransId="{0C5A46F0-8E8C-4C93-A96E-E4378A63FC94}" sibTransId="{DB174409-929D-4412-92AD-9D212DC88888}"/>
    <dgm:cxn modelId="{79FB7C2B-7862-4689-8B2C-8742166D9989}" srcId="{E9974566-4491-4D1A-89D3-7F9808F337A8}" destId="{189682D1-F2AA-497B-BB2A-5537CBB01EFF}" srcOrd="0" destOrd="0" parTransId="{3BB31576-0D0E-4C09-B3C0-B9034CC500CD}" sibTransId="{BB48A8D2-1AA3-46D4-B566-A36540197E9E}"/>
    <dgm:cxn modelId="{63A16A32-B43A-45FA-A39A-4D7343A7A2BA}" srcId="{5A1F13DA-AA2D-4287-AA03-6A2F0A286985}" destId="{775F0CF7-731D-42B2-B21A-689DC5C72476}" srcOrd="0" destOrd="0" parTransId="{03D23306-C3BB-432C-B9D7-C7EF6CC478D3}" sibTransId="{EEC557E1-7030-4B29-A131-59888196E9FF}"/>
    <dgm:cxn modelId="{2853A740-2463-42E8-9296-E225A1631D68}" srcId="{775F0CF7-731D-42B2-B21A-689DC5C72476}" destId="{B24F20A3-0DB7-4562-A186-D7CC39B75824}" srcOrd="0" destOrd="0" parTransId="{41D5F164-5073-4133-877D-84F84B58542D}" sibTransId="{78E0CE89-5AA6-4F88-B5E7-E397F0A00689}"/>
    <dgm:cxn modelId="{81623E5F-FE75-45E1-8F96-83E8D1AD0427}" type="presOf" srcId="{CF97855C-43A0-4416-A3BD-EC1D56A9892C}" destId="{B442CAF8-63F6-4810-93FB-52DB3ADEAFFB}" srcOrd="0" destOrd="0" presId="urn:microsoft.com/office/officeart/2005/8/layout/hProcess7"/>
    <dgm:cxn modelId="{7AA78363-FB7E-4D48-A44C-7BC5D8D95FD5}" type="presOf" srcId="{775F0CF7-731D-42B2-B21A-689DC5C72476}" destId="{8028D7DC-9A2E-44D3-812A-6441E59A22B8}" srcOrd="0" destOrd="0" presId="urn:microsoft.com/office/officeart/2005/8/layout/hProcess7"/>
    <dgm:cxn modelId="{9101376E-CCE8-4B07-8C11-AF95ACB4A1DB}" srcId="{E9974566-4491-4D1A-89D3-7F9808F337A8}" destId="{FA663085-08F5-4C9E-AF32-8851B73832FC}" srcOrd="1" destOrd="0" parTransId="{AD8DAB24-E849-4426-8457-5AF018413FF2}" sibTransId="{3FEC762D-FC3B-405C-BE46-03F1E2FB55B7}"/>
    <dgm:cxn modelId="{A4269A6E-7C0A-48BE-84A6-9788F5BE2570}" type="presOf" srcId="{E9974566-4491-4D1A-89D3-7F9808F337A8}" destId="{B88B7329-1063-4FFF-A600-BD3F5A8A189E}" srcOrd="1" destOrd="0" presId="urn:microsoft.com/office/officeart/2005/8/layout/hProcess7"/>
    <dgm:cxn modelId="{3E2ABB75-63B0-4A4D-877B-1EA4A596E1CA}" type="presOf" srcId="{E9974566-4491-4D1A-89D3-7F9808F337A8}" destId="{1ECABB4B-46A4-4BAE-9BC2-4ACDDB5B0405}" srcOrd="0" destOrd="0" presId="urn:microsoft.com/office/officeart/2005/8/layout/hProcess7"/>
    <dgm:cxn modelId="{C874DC55-B89F-4D23-8310-55BE9580A593}" type="presOf" srcId="{775F0CF7-731D-42B2-B21A-689DC5C72476}" destId="{22240EF9-4E01-4743-9A24-700F187E6D02}" srcOrd="1" destOrd="0" presId="urn:microsoft.com/office/officeart/2005/8/layout/hProcess7"/>
    <dgm:cxn modelId="{3C280181-88AB-4B32-9864-F62E289FF2E0}" srcId="{5A1F13DA-AA2D-4287-AA03-6A2F0A286985}" destId="{E9974566-4491-4D1A-89D3-7F9808F337A8}" srcOrd="2" destOrd="0" parTransId="{A88AEB56-20F3-4462-BF73-CFA094205900}" sibTransId="{18987C8C-BFD6-4E2B-AF05-25E3938E8691}"/>
    <dgm:cxn modelId="{E9255B8C-C61C-4130-AF10-13F26076BFC6}" type="presOf" srcId="{B24F20A3-0DB7-4562-A186-D7CC39B75824}" destId="{0C02F24C-C632-4AC8-9DC0-59B794212D86}" srcOrd="0" destOrd="0" presId="urn:microsoft.com/office/officeart/2005/8/layout/hProcess7"/>
    <dgm:cxn modelId="{B570AA8E-B590-45B4-AB61-4249D067A713}" type="presOf" srcId="{FA663085-08F5-4C9E-AF32-8851B73832FC}" destId="{E5E9C5B0-2A04-4264-BA6A-B21D870E2809}" srcOrd="0" destOrd="1" presId="urn:microsoft.com/office/officeart/2005/8/layout/hProcess7"/>
    <dgm:cxn modelId="{3FA1429D-01E3-4B19-BB23-7DCB7558B3E6}" type="presOf" srcId="{5A1F13DA-AA2D-4287-AA03-6A2F0A286985}" destId="{EF97BED9-0410-473D-919A-48082BA40B51}" srcOrd="0" destOrd="0" presId="urn:microsoft.com/office/officeart/2005/8/layout/hProcess7"/>
    <dgm:cxn modelId="{D133D39F-3BAE-4BE9-9600-FBFF7E66B84F}" type="presOf" srcId="{189682D1-F2AA-497B-BB2A-5537CBB01EFF}" destId="{E5E9C5B0-2A04-4264-BA6A-B21D870E2809}" srcOrd="0" destOrd="0" presId="urn:microsoft.com/office/officeart/2005/8/layout/hProcess7"/>
    <dgm:cxn modelId="{5A07E5B0-FA4A-43A2-A963-C5C12317E5CA}" type="presOf" srcId="{CF97855C-43A0-4416-A3BD-EC1D56A9892C}" destId="{B2A1D670-85F7-4678-B1CF-F1499FFD888A}" srcOrd="1" destOrd="0" presId="urn:microsoft.com/office/officeart/2005/8/layout/hProcess7"/>
    <dgm:cxn modelId="{17D77BCF-4782-4A55-9375-F2464A3B80B5}" srcId="{5A1F13DA-AA2D-4287-AA03-6A2F0A286985}" destId="{CF97855C-43A0-4416-A3BD-EC1D56A9892C}" srcOrd="1" destOrd="0" parTransId="{FD247514-CC8D-46A6-AEC1-DF2817661AEA}" sibTransId="{85E365CC-9026-4A70-A05E-F517ED6A1D91}"/>
    <dgm:cxn modelId="{02CB25F2-0C6F-4BE0-B6B8-2ADF7C2C1FAB}" type="presOf" srcId="{899EC501-A0C2-485F-83BF-7B62EE8AA8BD}" destId="{7B9ED7B1-9ABB-412B-A3E3-C9B541F97155}" srcOrd="0" destOrd="0" presId="urn:microsoft.com/office/officeart/2005/8/layout/hProcess7"/>
    <dgm:cxn modelId="{1726A985-5909-48E8-8001-C9E3EC424E96}" type="presParOf" srcId="{EF97BED9-0410-473D-919A-48082BA40B51}" destId="{9F0B589C-2BA4-4FF3-B11F-52009F2F23BF}" srcOrd="0" destOrd="0" presId="urn:microsoft.com/office/officeart/2005/8/layout/hProcess7"/>
    <dgm:cxn modelId="{CAE256C1-A7CF-49EA-BF0F-547452AF7DB2}" type="presParOf" srcId="{9F0B589C-2BA4-4FF3-B11F-52009F2F23BF}" destId="{8028D7DC-9A2E-44D3-812A-6441E59A22B8}" srcOrd="0" destOrd="0" presId="urn:microsoft.com/office/officeart/2005/8/layout/hProcess7"/>
    <dgm:cxn modelId="{AB3A0E90-398D-46B9-9316-3CF40F1D6D89}" type="presParOf" srcId="{9F0B589C-2BA4-4FF3-B11F-52009F2F23BF}" destId="{22240EF9-4E01-4743-9A24-700F187E6D02}" srcOrd="1" destOrd="0" presId="urn:microsoft.com/office/officeart/2005/8/layout/hProcess7"/>
    <dgm:cxn modelId="{C9A777F6-E03F-44F5-8370-21C56C949D76}" type="presParOf" srcId="{9F0B589C-2BA4-4FF3-B11F-52009F2F23BF}" destId="{0C02F24C-C632-4AC8-9DC0-59B794212D86}" srcOrd="2" destOrd="0" presId="urn:microsoft.com/office/officeart/2005/8/layout/hProcess7"/>
    <dgm:cxn modelId="{5D791A2F-B772-4081-A92D-A678676D4CD5}" type="presParOf" srcId="{EF97BED9-0410-473D-919A-48082BA40B51}" destId="{4CC62DFD-EF1C-4DEB-BEFA-8C9C34556670}" srcOrd="1" destOrd="0" presId="urn:microsoft.com/office/officeart/2005/8/layout/hProcess7"/>
    <dgm:cxn modelId="{38A9F123-90AB-4F79-8422-FF70D175C36D}" type="presParOf" srcId="{EF97BED9-0410-473D-919A-48082BA40B51}" destId="{6CCE354E-76FB-451C-BE92-C735E696F391}" srcOrd="2" destOrd="0" presId="urn:microsoft.com/office/officeart/2005/8/layout/hProcess7"/>
    <dgm:cxn modelId="{4586C668-596F-434B-BDB2-FE9F878C148C}" type="presParOf" srcId="{6CCE354E-76FB-451C-BE92-C735E696F391}" destId="{3E719238-9303-4780-B106-19E740D3F4C9}" srcOrd="0" destOrd="0" presId="urn:microsoft.com/office/officeart/2005/8/layout/hProcess7"/>
    <dgm:cxn modelId="{260BA426-8474-4738-A5F6-74824F821132}" type="presParOf" srcId="{6CCE354E-76FB-451C-BE92-C735E696F391}" destId="{BA2E62DA-383A-49BB-BAB0-04F3E3B226CF}" srcOrd="1" destOrd="0" presId="urn:microsoft.com/office/officeart/2005/8/layout/hProcess7"/>
    <dgm:cxn modelId="{16634EC3-3201-40DF-997D-F7A98B83305E}" type="presParOf" srcId="{6CCE354E-76FB-451C-BE92-C735E696F391}" destId="{B58E50D9-BB8D-4241-BC9B-34A445001BFD}" srcOrd="2" destOrd="0" presId="urn:microsoft.com/office/officeart/2005/8/layout/hProcess7"/>
    <dgm:cxn modelId="{CCA03CF9-FFB1-4C16-B544-8063592DCBA4}" type="presParOf" srcId="{EF97BED9-0410-473D-919A-48082BA40B51}" destId="{4192BCE8-A2D3-4F67-A1B5-B69430545E63}" srcOrd="3" destOrd="0" presId="urn:microsoft.com/office/officeart/2005/8/layout/hProcess7"/>
    <dgm:cxn modelId="{48AF9F27-0039-4AC7-9151-2E0141F53D59}" type="presParOf" srcId="{EF97BED9-0410-473D-919A-48082BA40B51}" destId="{AA0EE983-C8C1-4F12-B993-98F9EFC949F7}" srcOrd="4" destOrd="0" presId="urn:microsoft.com/office/officeart/2005/8/layout/hProcess7"/>
    <dgm:cxn modelId="{5D346FED-6640-4F4A-9203-C19D7ED28B80}" type="presParOf" srcId="{AA0EE983-C8C1-4F12-B993-98F9EFC949F7}" destId="{B442CAF8-63F6-4810-93FB-52DB3ADEAFFB}" srcOrd="0" destOrd="0" presId="urn:microsoft.com/office/officeart/2005/8/layout/hProcess7"/>
    <dgm:cxn modelId="{2179E37F-9642-4EE4-9D07-FB1C98FFD3DE}" type="presParOf" srcId="{AA0EE983-C8C1-4F12-B993-98F9EFC949F7}" destId="{B2A1D670-85F7-4678-B1CF-F1499FFD888A}" srcOrd="1" destOrd="0" presId="urn:microsoft.com/office/officeart/2005/8/layout/hProcess7"/>
    <dgm:cxn modelId="{28FC043B-27B0-488E-BC74-0299B5FC4AA4}" type="presParOf" srcId="{AA0EE983-C8C1-4F12-B993-98F9EFC949F7}" destId="{7B9ED7B1-9ABB-412B-A3E3-C9B541F97155}" srcOrd="2" destOrd="0" presId="urn:microsoft.com/office/officeart/2005/8/layout/hProcess7"/>
    <dgm:cxn modelId="{BC9D3B1C-7C3A-4C39-8417-71E4C5872D57}" type="presParOf" srcId="{EF97BED9-0410-473D-919A-48082BA40B51}" destId="{EBA174E0-91B2-42FD-98CA-A68CA7EE1883}" srcOrd="5" destOrd="0" presId="urn:microsoft.com/office/officeart/2005/8/layout/hProcess7"/>
    <dgm:cxn modelId="{FD139D2C-8405-4655-91FD-34D36B36ED7B}" type="presParOf" srcId="{EF97BED9-0410-473D-919A-48082BA40B51}" destId="{D1D63A5C-7458-4E22-89E8-6EAB302B8348}" srcOrd="6" destOrd="0" presId="urn:microsoft.com/office/officeart/2005/8/layout/hProcess7"/>
    <dgm:cxn modelId="{A5A247F7-20CF-420C-B650-560A7467FB22}" type="presParOf" srcId="{D1D63A5C-7458-4E22-89E8-6EAB302B8348}" destId="{16BCED10-864B-4DC6-85EA-1568D207DE98}" srcOrd="0" destOrd="0" presId="urn:microsoft.com/office/officeart/2005/8/layout/hProcess7"/>
    <dgm:cxn modelId="{27CE66EF-D1A2-455F-81F5-1A9163EF4689}" type="presParOf" srcId="{D1D63A5C-7458-4E22-89E8-6EAB302B8348}" destId="{E0B57948-FE22-4C75-B3CE-02A56CA5C079}" srcOrd="1" destOrd="0" presId="urn:microsoft.com/office/officeart/2005/8/layout/hProcess7"/>
    <dgm:cxn modelId="{84BAE622-D243-4F1F-9A45-FEC2C9FF18B0}" type="presParOf" srcId="{D1D63A5C-7458-4E22-89E8-6EAB302B8348}" destId="{6A72C8B4-DD1D-4DE0-90CC-743C8F9179E4}" srcOrd="2" destOrd="0" presId="urn:microsoft.com/office/officeart/2005/8/layout/hProcess7"/>
    <dgm:cxn modelId="{C535ED4B-6302-425D-813C-729EEBF4EFB7}" type="presParOf" srcId="{EF97BED9-0410-473D-919A-48082BA40B51}" destId="{C9542D82-CF8B-4088-9718-87CD41827679}" srcOrd="7" destOrd="0" presId="urn:microsoft.com/office/officeart/2005/8/layout/hProcess7"/>
    <dgm:cxn modelId="{C2F25317-6CE0-4E32-AC7D-B002BEDBA7A2}" type="presParOf" srcId="{EF97BED9-0410-473D-919A-48082BA40B51}" destId="{F155B5DC-AC06-4DB6-8824-5A4A9CE4FF0E}" srcOrd="8" destOrd="0" presId="urn:microsoft.com/office/officeart/2005/8/layout/hProcess7"/>
    <dgm:cxn modelId="{75618747-98BA-40D5-8628-E489BC089B79}" type="presParOf" srcId="{F155B5DC-AC06-4DB6-8824-5A4A9CE4FF0E}" destId="{1ECABB4B-46A4-4BAE-9BC2-4ACDDB5B0405}" srcOrd="0" destOrd="0" presId="urn:microsoft.com/office/officeart/2005/8/layout/hProcess7"/>
    <dgm:cxn modelId="{EB8F0B82-D1E6-4947-A79D-26F1B4632A25}" type="presParOf" srcId="{F155B5DC-AC06-4DB6-8824-5A4A9CE4FF0E}" destId="{B88B7329-1063-4FFF-A600-BD3F5A8A189E}" srcOrd="1" destOrd="0" presId="urn:microsoft.com/office/officeart/2005/8/layout/hProcess7"/>
    <dgm:cxn modelId="{11586166-33F5-4BC0-A61C-361F1269D716}" type="presParOf" srcId="{F155B5DC-AC06-4DB6-8824-5A4A9CE4FF0E}" destId="{E5E9C5B0-2A04-4264-BA6A-B21D870E2809}"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28D7DC-9A2E-44D3-812A-6441E59A22B8}">
      <dsp:nvSpPr>
        <dsp:cNvPr id="0" name=""/>
        <dsp:cNvSpPr/>
      </dsp:nvSpPr>
      <dsp:spPr>
        <a:xfrm>
          <a:off x="665" y="990963"/>
          <a:ext cx="2863949" cy="3436739"/>
        </a:xfrm>
        <a:prstGeom prst="roundRect">
          <a:avLst>
            <a:gd name="adj" fmla="val 5000"/>
          </a:avLst>
        </a:prstGeom>
        <a:gradFill rotWithShape="0">
          <a:gsLst>
            <a:gs pos="0">
              <a:schemeClr val="tx1">
                <a:lumMod val="85000"/>
                <a:lumOff val="15000"/>
              </a:schemeClr>
            </a:gs>
            <a:gs pos="83000">
              <a:srgbClr val="066E12"/>
            </a:gs>
            <a:gs pos="91500">
              <a:srgbClr val="1E582D"/>
            </a:gs>
            <a:gs pos="100000">
              <a:schemeClr val="tx1">
                <a:lumMod val="85000"/>
                <a:lumOff val="15000"/>
              </a:schemeClr>
            </a:gs>
          </a:gsLst>
          <a:lin ang="5400000" scaled="1"/>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09728" rIns="142240" bIns="0" numCol="1" spcCol="1270" anchor="t" anchorCtr="0">
          <a:noAutofit/>
        </a:bodyPr>
        <a:lstStyle/>
        <a:p>
          <a:pPr marL="0" lvl="0" indent="0" algn="r" defTabSz="1422400">
            <a:lnSpc>
              <a:spcPct val="90000"/>
            </a:lnSpc>
            <a:spcBef>
              <a:spcPct val="0"/>
            </a:spcBef>
            <a:spcAft>
              <a:spcPct val="35000"/>
            </a:spcAft>
            <a:buNone/>
          </a:pPr>
          <a:endParaRPr lang="en-US" sz="3200" kern="1200" dirty="0"/>
        </a:p>
      </dsp:txBody>
      <dsp:txXfrm rot="16200000">
        <a:off x="-1122002" y="2113632"/>
        <a:ext cx="2818126" cy="572789"/>
      </dsp:txXfrm>
    </dsp:sp>
    <dsp:sp modelId="{0C02F24C-C632-4AC8-9DC0-59B794212D86}">
      <dsp:nvSpPr>
        <dsp:cNvPr id="0" name=""/>
        <dsp:cNvSpPr/>
      </dsp:nvSpPr>
      <dsp:spPr>
        <a:xfrm>
          <a:off x="573455" y="990963"/>
          <a:ext cx="2133642" cy="343673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1722" rIns="0" bIns="0" numCol="1" spcCol="1270" anchor="t" anchorCtr="0">
          <a:noAutofit/>
        </a:bodyPr>
        <a:lstStyle/>
        <a:p>
          <a:pPr marL="0" lvl="0" indent="0" algn="l" defTabSz="800100">
            <a:lnSpc>
              <a:spcPct val="90000"/>
            </a:lnSpc>
            <a:spcBef>
              <a:spcPct val="0"/>
            </a:spcBef>
            <a:spcAft>
              <a:spcPct val="35000"/>
            </a:spcAft>
            <a:buNone/>
          </a:pPr>
          <a:r>
            <a:rPr lang="en-US" sz="1800" b="1" kern="1200" dirty="0">
              <a:solidFill>
                <a:schemeClr val="bg1">
                  <a:lumMod val="95000"/>
                </a:schemeClr>
              </a:solidFill>
            </a:rPr>
            <a:t>Release Timing:</a:t>
          </a:r>
          <a:br>
            <a:rPr lang="en-US" sz="1800" kern="1200" dirty="0">
              <a:solidFill>
                <a:schemeClr val="bg1">
                  <a:lumMod val="95000"/>
                </a:schemeClr>
              </a:solidFill>
            </a:rPr>
          </a:br>
          <a:r>
            <a:rPr lang="en-US" sz="1800" kern="1200" dirty="0">
              <a:solidFill>
                <a:schemeClr val="bg1">
                  <a:lumMod val="95000"/>
                </a:schemeClr>
              </a:solidFill>
            </a:rPr>
            <a:t>Peak streams on Fridays and weekends suggest that aligning music releases with these days maximizes exposure </a:t>
          </a:r>
          <a:r>
            <a:rPr lang="en-US" sz="1800" kern="1200">
              <a:solidFill>
                <a:schemeClr val="bg1">
                  <a:lumMod val="95000"/>
                </a:schemeClr>
              </a:solidFill>
            </a:rPr>
            <a:t>and user engagement.</a:t>
          </a:r>
          <a:endParaRPr lang="en-US" sz="1800" kern="1200" dirty="0"/>
        </a:p>
      </dsp:txBody>
      <dsp:txXfrm>
        <a:off x="573455" y="990963"/>
        <a:ext cx="2133642" cy="3436739"/>
      </dsp:txXfrm>
    </dsp:sp>
    <dsp:sp modelId="{B442CAF8-63F6-4810-93FB-52DB3ADEAFFB}">
      <dsp:nvSpPr>
        <dsp:cNvPr id="0" name=""/>
        <dsp:cNvSpPr/>
      </dsp:nvSpPr>
      <dsp:spPr>
        <a:xfrm>
          <a:off x="2964853" y="990963"/>
          <a:ext cx="2863949" cy="3436739"/>
        </a:xfrm>
        <a:prstGeom prst="roundRect">
          <a:avLst>
            <a:gd name="adj" fmla="val 5000"/>
          </a:avLst>
        </a:prstGeom>
        <a:gradFill rotWithShape="0">
          <a:gsLst>
            <a:gs pos="0">
              <a:schemeClr val="tx1">
                <a:lumMod val="85000"/>
                <a:lumOff val="15000"/>
              </a:schemeClr>
            </a:gs>
            <a:gs pos="83000">
              <a:srgbClr val="066E12"/>
            </a:gs>
            <a:gs pos="91500">
              <a:srgbClr val="1E582D"/>
            </a:gs>
            <a:gs pos="100000">
              <a:schemeClr val="tx1">
                <a:lumMod val="85000"/>
                <a:lumOff val="15000"/>
              </a:schemeClr>
            </a:gs>
          </a:gsLst>
          <a:lin ang="5400000" scaled="1"/>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09728" rIns="142240" bIns="0" numCol="1" spcCol="1270" anchor="t" anchorCtr="0">
          <a:noAutofit/>
        </a:bodyPr>
        <a:lstStyle/>
        <a:p>
          <a:pPr marL="0" lvl="0" indent="0" algn="r" defTabSz="1422400">
            <a:lnSpc>
              <a:spcPct val="90000"/>
            </a:lnSpc>
            <a:spcBef>
              <a:spcPct val="0"/>
            </a:spcBef>
            <a:spcAft>
              <a:spcPct val="35000"/>
            </a:spcAft>
            <a:buNone/>
          </a:pPr>
          <a:endParaRPr lang="en-US" sz="3200" kern="1200" dirty="0"/>
        </a:p>
      </dsp:txBody>
      <dsp:txXfrm rot="16200000">
        <a:off x="1842185" y="2113632"/>
        <a:ext cx="2818126" cy="572789"/>
      </dsp:txXfrm>
    </dsp:sp>
    <dsp:sp modelId="{BA2E62DA-383A-49BB-BAB0-04F3E3B226CF}">
      <dsp:nvSpPr>
        <dsp:cNvPr id="0" name=""/>
        <dsp:cNvSpPr/>
      </dsp:nvSpPr>
      <dsp:spPr>
        <a:xfrm rot="5400000">
          <a:off x="2726515" y="3723841"/>
          <a:ext cx="505315" cy="429592"/>
        </a:xfrm>
        <a:prstGeom prst="flowChartExtract">
          <a:avLst/>
        </a:prstGeom>
        <a:gradFill rotWithShape="0">
          <a:gsLst>
            <a:gs pos="0">
              <a:schemeClr val="tx1">
                <a:lumMod val="85000"/>
                <a:lumOff val="15000"/>
              </a:schemeClr>
            </a:gs>
            <a:gs pos="83000">
              <a:srgbClr val="066E12"/>
            </a:gs>
            <a:gs pos="91500">
              <a:srgbClr val="1E582D"/>
            </a:gs>
            <a:gs pos="100000">
              <a:schemeClr val="tx1">
                <a:lumMod val="85000"/>
                <a:lumOff val="15000"/>
              </a:schemeClr>
            </a:gs>
          </a:gsLst>
          <a:lin ang="5400000" scaled="1"/>
        </a:gra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9ED7B1-9ABB-412B-A3E3-C9B541F97155}">
      <dsp:nvSpPr>
        <dsp:cNvPr id="0" name=""/>
        <dsp:cNvSpPr/>
      </dsp:nvSpPr>
      <dsp:spPr>
        <a:xfrm>
          <a:off x="3537643" y="990963"/>
          <a:ext cx="2133642" cy="343673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1722" rIns="0" bIns="0" numCol="1" spcCol="1270" anchor="t" anchorCtr="0">
          <a:noAutofit/>
        </a:bodyPr>
        <a:lstStyle/>
        <a:p>
          <a:pPr marL="0" lvl="0" indent="0" algn="l" defTabSz="800100">
            <a:lnSpc>
              <a:spcPct val="90000"/>
            </a:lnSpc>
            <a:spcBef>
              <a:spcPct val="0"/>
            </a:spcBef>
            <a:spcAft>
              <a:spcPct val="35000"/>
            </a:spcAft>
            <a:buNone/>
          </a:pPr>
          <a:r>
            <a:rPr lang="en-US" sz="1800" b="1" kern="1200" dirty="0">
              <a:solidFill>
                <a:schemeClr val="bg1">
                  <a:lumMod val="95000"/>
                </a:schemeClr>
              </a:solidFill>
            </a:rPr>
            <a:t>Release Timing:</a:t>
          </a:r>
          <a:br>
            <a:rPr lang="en-US" sz="1800" kern="1200" dirty="0">
              <a:solidFill>
                <a:schemeClr val="bg1">
                  <a:lumMod val="95000"/>
                </a:schemeClr>
              </a:solidFill>
            </a:rPr>
          </a:br>
          <a:r>
            <a:rPr lang="en-US" sz="1800" kern="1200" dirty="0">
              <a:solidFill>
                <a:schemeClr val="bg1">
                  <a:lumMod val="95000"/>
                </a:schemeClr>
              </a:solidFill>
            </a:rPr>
            <a:t>Peak streams on Fridays and weekends suggest that aligning music releases with these days maximizes exposure and user engagement.</a:t>
          </a:r>
          <a:endParaRPr lang="en-US" sz="1800" kern="1200" dirty="0"/>
        </a:p>
      </dsp:txBody>
      <dsp:txXfrm>
        <a:off x="3537643" y="990963"/>
        <a:ext cx="2133642" cy="3436739"/>
      </dsp:txXfrm>
    </dsp:sp>
    <dsp:sp modelId="{1ECABB4B-46A4-4BAE-9BC2-4ACDDB5B0405}">
      <dsp:nvSpPr>
        <dsp:cNvPr id="0" name=""/>
        <dsp:cNvSpPr/>
      </dsp:nvSpPr>
      <dsp:spPr>
        <a:xfrm>
          <a:off x="5929040" y="990963"/>
          <a:ext cx="2863949" cy="3436739"/>
        </a:xfrm>
        <a:prstGeom prst="roundRect">
          <a:avLst>
            <a:gd name="adj" fmla="val 5000"/>
          </a:avLst>
        </a:prstGeom>
        <a:gradFill rotWithShape="0">
          <a:gsLst>
            <a:gs pos="0">
              <a:schemeClr val="tx1">
                <a:lumMod val="85000"/>
                <a:lumOff val="15000"/>
              </a:schemeClr>
            </a:gs>
            <a:gs pos="83000">
              <a:srgbClr val="066E12"/>
            </a:gs>
            <a:gs pos="91500">
              <a:srgbClr val="1E582D"/>
            </a:gs>
            <a:gs pos="100000">
              <a:schemeClr val="tx1">
                <a:lumMod val="85000"/>
                <a:lumOff val="15000"/>
              </a:schemeClr>
            </a:gs>
          </a:gsLst>
          <a:lin ang="5400000" scaled="1"/>
        </a:gra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09728" rIns="142240" bIns="0" numCol="1" spcCol="1270" anchor="t" anchorCtr="0">
          <a:noAutofit/>
        </a:bodyPr>
        <a:lstStyle/>
        <a:p>
          <a:pPr marL="0" lvl="0" indent="0" algn="r" defTabSz="1422400">
            <a:lnSpc>
              <a:spcPct val="90000"/>
            </a:lnSpc>
            <a:spcBef>
              <a:spcPct val="0"/>
            </a:spcBef>
            <a:spcAft>
              <a:spcPct val="35000"/>
            </a:spcAft>
            <a:buNone/>
          </a:pPr>
          <a:endParaRPr lang="en-US" sz="3200" kern="1200" dirty="0">
            <a:solidFill>
              <a:schemeClr val="bg1">
                <a:lumMod val="95000"/>
              </a:schemeClr>
            </a:solidFill>
          </a:endParaRPr>
        </a:p>
      </dsp:txBody>
      <dsp:txXfrm rot="16200000">
        <a:off x="4806372" y="2113632"/>
        <a:ext cx="2818126" cy="572789"/>
      </dsp:txXfrm>
    </dsp:sp>
    <dsp:sp modelId="{E0B57948-FE22-4C75-B3CE-02A56CA5C079}">
      <dsp:nvSpPr>
        <dsp:cNvPr id="0" name=""/>
        <dsp:cNvSpPr/>
      </dsp:nvSpPr>
      <dsp:spPr>
        <a:xfrm rot="5400000">
          <a:off x="5690702" y="3723841"/>
          <a:ext cx="505315" cy="429592"/>
        </a:xfrm>
        <a:prstGeom prst="flowChartExtract">
          <a:avLst/>
        </a:prstGeom>
        <a:gradFill rotWithShape="0">
          <a:gsLst>
            <a:gs pos="0">
              <a:schemeClr val="tx1">
                <a:lumMod val="85000"/>
                <a:lumOff val="15000"/>
              </a:schemeClr>
            </a:gs>
            <a:gs pos="83000">
              <a:srgbClr val="066E12"/>
            </a:gs>
            <a:gs pos="91500">
              <a:srgbClr val="1E582D"/>
            </a:gs>
            <a:gs pos="100000">
              <a:schemeClr val="tx1">
                <a:lumMod val="85000"/>
                <a:lumOff val="15000"/>
              </a:schemeClr>
            </a:gs>
          </a:gsLst>
          <a:lin ang="5400000" scaled="1"/>
        </a:gra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5E9C5B0-2A04-4264-BA6A-B21D870E2809}">
      <dsp:nvSpPr>
        <dsp:cNvPr id="0" name=""/>
        <dsp:cNvSpPr/>
      </dsp:nvSpPr>
      <dsp:spPr>
        <a:xfrm>
          <a:off x="6501830" y="990963"/>
          <a:ext cx="2133642" cy="343673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1722" rIns="0" bIns="0" numCol="1" spcCol="1270" anchor="t" anchorCtr="0">
          <a:noAutofit/>
        </a:bodyPr>
        <a:lstStyle/>
        <a:p>
          <a:pPr marL="0" lvl="0" indent="0" algn="l" defTabSz="800100">
            <a:lnSpc>
              <a:spcPct val="90000"/>
            </a:lnSpc>
            <a:spcBef>
              <a:spcPct val="0"/>
            </a:spcBef>
            <a:spcAft>
              <a:spcPct val="35000"/>
            </a:spcAft>
            <a:buNone/>
          </a:pPr>
          <a:r>
            <a:rPr lang="en-US" sz="1800" b="1" kern="1200">
              <a:solidFill>
                <a:schemeClr val="bg1">
                  <a:lumMod val="95000"/>
                </a:schemeClr>
              </a:solidFill>
            </a:rPr>
            <a:t>Data-Driven Curation:</a:t>
          </a:r>
          <a:br>
            <a:rPr lang="en-US" sz="1800" kern="1200">
              <a:solidFill>
                <a:schemeClr val="bg1">
                  <a:lumMod val="95000"/>
                </a:schemeClr>
              </a:solidFill>
            </a:rPr>
          </a:br>
          <a:r>
            <a:rPr lang="en-US" sz="1800" kern="1200">
              <a:solidFill>
                <a:schemeClr val="bg1">
                  <a:lumMod val="95000"/>
                </a:schemeClr>
              </a:solidFill>
            </a:rPr>
            <a:t>Popular audio features (energy, danceability) and artists' recurring success show that Spotify’s algorithms are highly attuned to listener preferences and actively shape consumption patterns.</a:t>
          </a:r>
          <a:endParaRPr lang="en-US" sz="1800" kern="1200" dirty="0">
            <a:solidFill>
              <a:schemeClr val="bg1">
                <a:lumMod val="95000"/>
              </a:schemeClr>
            </a:solidFill>
          </a:endParaRPr>
        </a:p>
        <a:p>
          <a:pPr marL="0" lvl="0" indent="0" algn="l" defTabSz="800100">
            <a:lnSpc>
              <a:spcPct val="90000"/>
            </a:lnSpc>
            <a:spcBef>
              <a:spcPct val="0"/>
            </a:spcBef>
            <a:spcAft>
              <a:spcPct val="35000"/>
            </a:spcAft>
            <a:buNone/>
          </a:pPr>
          <a:endParaRPr lang="en-US" sz="1800" kern="1200" dirty="0">
            <a:solidFill>
              <a:schemeClr val="bg1">
                <a:lumMod val="95000"/>
              </a:schemeClr>
            </a:solidFill>
          </a:endParaRPr>
        </a:p>
      </dsp:txBody>
      <dsp:txXfrm>
        <a:off x="6501830" y="990963"/>
        <a:ext cx="2133642" cy="343673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7F2E0-9D7A-E993-D15C-752CFA6AEE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4E36FE2-7DF5-8EAF-6899-0D50CBF941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EB33D88-2839-349A-0F4A-82B8DE7AB26C}"/>
              </a:ext>
            </a:extLst>
          </p:cNvPr>
          <p:cNvSpPr>
            <a:spLocks noGrp="1"/>
          </p:cNvSpPr>
          <p:nvPr>
            <p:ph type="dt" sz="half" idx="10"/>
          </p:nvPr>
        </p:nvSpPr>
        <p:spPr/>
        <p:txBody>
          <a:bodyPr/>
          <a:lstStyle/>
          <a:p>
            <a:fld id="{CEF43A73-3A28-4CA1-BA0F-AC581DA0344B}" type="datetimeFigureOut">
              <a:rPr lang="en-US" smtClean="0"/>
              <a:t>10/24/2025</a:t>
            </a:fld>
            <a:endParaRPr lang="en-US"/>
          </a:p>
        </p:txBody>
      </p:sp>
      <p:sp>
        <p:nvSpPr>
          <p:cNvPr id="5" name="Footer Placeholder 4">
            <a:extLst>
              <a:ext uri="{FF2B5EF4-FFF2-40B4-BE49-F238E27FC236}">
                <a16:creationId xmlns:a16="http://schemas.microsoft.com/office/drawing/2014/main" id="{9148592E-6544-1EAD-95BB-C970F3FD59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99D02E-6AAC-B960-59BA-CD23E9318CB2}"/>
              </a:ext>
            </a:extLst>
          </p:cNvPr>
          <p:cNvSpPr>
            <a:spLocks noGrp="1"/>
          </p:cNvSpPr>
          <p:nvPr>
            <p:ph type="sldNum" sz="quarter" idx="12"/>
          </p:nvPr>
        </p:nvSpPr>
        <p:spPr/>
        <p:txBody>
          <a:bodyPr/>
          <a:lstStyle/>
          <a:p>
            <a:fld id="{5C5A6902-9E27-46AC-ACC2-9B7BEE663D8A}" type="slidenum">
              <a:rPr lang="en-US" smtClean="0"/>
              <a:t>‹#›</a:t>
            </a:fld>
            <a:endParaRPr lang="en-US"/>
          </a:p>
        </p:txBody>
      </p:sp>
    </p:spTree>
    <p:extLst>
      <p:ext uri="{BB962C8B-B14F-4D97-AF65-F5344CB8AC3E}">
        <p14:creationId xmlns:p14="http://schemas.microsoft.com/office/powerpoint/2010/main" val="693232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E6D11-CEFD-DE2D-A178-9E0FA683C5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225C203-7D94-270F-CE77-EA01A597B8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4F827E-6B06-9B58-9EAD-9780DD61B858}"/>
              </a:ext>
            </a:extLst>
          </p:cNvPr>
          <p:cNvSpPr>
            <a:spLocks noGrp="1"/>
          </p:cNvSpPr>
          <p:nvPr>
            <p:ph type="dt" sz="half" idx="10"/>
          </p:nvPr>
        </p:nvSpPr>
        <p:spPr/>
        <p:txBody>
          <a:bodyPr/>
          <a:lstStyle/>
          <a:p>
            <a:fld id="{CEF43A73-3A28-4CA1-BA0F-AC581DA0344B}" type="datetimeFigureOut">
              <a:rPr lang="en-US" smtClean="0"/>
              <a:t>10/24/2025</a:t>
            </a:fld>
            <a:endParaRPr lang="en-US"/>
          </a:p>
        </p:txBody>
      </p:sp>
      <p:sp>
        <p:nvSpPr>
          <p:cNvPr id="5" name="Footer Placeholder 4">
            <a:extLst>
              <a:ext uri="{FF2B5EF4-FFF2-40B4-BE49-F238E27FC236}">
                <a16:creationId xmlns:a16="http://schemas.microsoft.com/office/drawing/2014/main" id="{11BE3CDA-C08A-FB62-87DC-1DC21950C6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C45737-FB08-5E82-4743-707D1298FB24}"/>
              </a:ext>
            </a:extLst>
          </p:cNvPr>
          <p:cNvSpPr>
            <a:spLocks noGrp="1"/>
          </p:cNvSpPr>
          <p:nvPr>
            <p:ph type="sldNum" sz="quarter" idx="12"/>
          </p:nvPr>
        </p:nvSpPr>
        <p:spPr/>
        <p:txBody>
          <a:bodyPr/>
          <a:lstStyle/>
          <a:p>
            <a:fld id="{5C5A6902-9E27-46AC-ACC2-9B7BEE663D8A}" type="slidenum">
              <a:rPr lang="en-US" smtClean="0"/>
              <a:t>‹#›</a:t>
            </a:fld>
            <a:endParaRPr lang="en-US"/>
          </a:p>
        </p:txBody>
      </p:sp>
    </p:spTree>
    <p:extLst>
      <p:ext uri="{BB962C8B-B14F-4D97-AF65-F5344CB8AC3E}">
        <p14:creationId xmlns:p14="http://schemas.microsoft.com/office/powerpoint/2010/main" val="3828366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23E19C-0A4A-60D3-A8C7-E48AFBD2D11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E07774-D4D9-BE71-50BD-B57E10FA26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FBB81C-947B-4896-FDD6-A91B67A98CF4}"/>
              </a:ext>
            </a:extLst>
          </p:cNvPr>
          <p:cNvSpPr>
            <a:spLocks noGrp="1"/>
          </p:cNvSpPr>
          <p:nvPr>
            <p:ph type="dt" sz="half" idx="10"/>
          </p:nvPr>
        </p:nvSpPr>
        <p:spPr/>
        <p:txBody>
          <a:bodyPr/>
          <a:lstStyle/>
          <a:p>
            <a:fld id="{CEF43A73-3A28-4CA1-BA0F-AC581DA0344B}" type="datetimeFigureOut">
              <a:rPr lang="en-US" smtClean="0"/>
              <a:t>10/24/2025</a:t>
            </a:fld>
            <a:endParaRPr lang="en-US"/>
          </a:p>
        </p:txBody>
      </p:sp>
      <p:sp>
        <p:nvSpPr>
          <p:cNvPr id="5" name="Footer Placeholder 4">
            <a:extLst>
              <a:ext uri="{FF2B5EF4-FFF2-40B4-BE49-F238E27FC236}">
                <a16:creationId xmlns:a16="http://schemas.microsoft.com/office/drawing/2014/main" id="{94318F0B-03EE-15FB-EF9E-459F370088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0EAE38-DB1B-F859-0FF1-5393DC478680}"/>
              </a:ext>
            </a:extLst>
          </p:cNvPr>
          <p:cNvSpPr>
            <a:spLocks noGrp="1"/>
          </p:cNvSpPr>
          <p:nvPr>
            <p:ph type="sldNum" sz="quarter" idx="12"/>
          </p:nvPr>
        </p:nvSpPr>
        <p:spPr/>
        <p:txBody>
          <a:bodyPr/>
          <a:lstStyle/>
          <a:p>
            <a:fld id="{5C5A6902-9E27-46AC-ACC2-9B7BEE663D8A}" type="slidenum">
              <a:rPr lang="en-US" smtClean="0"/>
              <a:t>‹#›</a:t>
            </a:fld>
            <a:endParaRPr lang="en-US"/>
          </a:p>
        </p:txBody>
      </p:sp>
    </p:spTree>
    <p:extLst>
      <p:ext uri="{BB962C8B-B14F-4D97-AF65-F5344CB8AC3E}">
        <p14:creationId xmlns:p14="http://schemas.microsoft.com/office/powerpoint/2010/main" val="2528698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612C-A997-3BC1-433B-518601CBA7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3D1D17-D4EE-ADBE-11C0-512F6D508A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C22802-9F8E-DE26-353C-9A8A3E06C6EF}"/>
              </a:ext>
            </a:extLst>
          </p:cNvPr>
          <p:cNvSpPr>
            <a:spLocks noGrp="1"/>
          </p:cNvSpPr>
          <p:nvPr>
            <p:ph type="dt" sz="half" idx="10"/>
          </p:nvPr>
        </p:nvSpPr>
        <p:spPr/>
        <p:txBody>
          <a:bodyPr/>
          <a:lstStyle/>
          <a:p>
            <a:fld id="{CEF43A73-3A28-4CA1-BA0F-AC581DA0344B}" type="datetimeFigureOut">
              <a:rPr lang="en-US" smtClean="0"/>
              <a:t>10/24/2025</a:t>
            </a:fld>
            <a:endParaRPr lang="en-US"/>
          </a:p>
        </p:txBody>
      </p:sp>
      <p:sp>
        <p:nvSpPr>
          <p:cNvPr id="5" name="Footer Placeholder 4">
            <a:extLst>
              <a:ext uri="{FF2B5EF4-FFF2-40B4-BE49-F238E27FC236}">
                <a16:creationId xmlns:a16="http://schemas.microsoft.com/office/drawing/2014/main" id="{50283D03-27AE-33A9-3665-D5D46B07CA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6ED1A1-5542-10DA-297B-E77A20A53AB8}"/>
              </a:ext>
            </a:extLst>
          </p:cNvPr>
          <p:cNvSpPr>
            <a:spLocks noGrp="1"/>
          </p:cNvSpPr>
          <p:nvPr>
            <p:ph type="sldNum" sz="quarter" idx="12"/>
          </p:nvPr>
        </p:nvSpPr>
        <p:spPr/>
        <p:txBody>
          <a:bodyPr/>
          <a:lstStyle/>
          <a:p>
            <a:fld id="{5C5A6902-9E27-46AC-ACC2-9B7BEE663D8A}" type="slidenum">
              <a:rPr lang="en-US" smtClean="0"/>
              <a:t>‹#›</a:t>
            </a:fld>
            <a:endParaRPr lang="en-US"/>
          </a:p>
        </p:txBody>
      </p:sp>
    </p:spTree>
    <p:extLst>
      <p:ext uri="{BB962C8B-B14F-4D97-AF65-F5344CB8AC3E}">
        <p14:creationId xmlns:p14="http://schemas.microsoft.com/office/powerpoint/2010/main" val="2260024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82060-C8B4-AE14-0F3A-DCF4E6142A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0595F84-355D-59DD-ED28-81936C1F7E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2E13B9-18FE-56A4-5F18-E8562204A30F}"/>
              </a:ext>
            </a:extLst>
          </p:cNvPr>
          <p:cNvSpPr>
            <a:spLocks noGrp="1"/>
          </p:cNvSpPr>
          <p:nvPr>
            <p:ph type="dt" sz="half" idx="10"/>
          </p:nvPr>
        </p:nvSpPr>
        <p:spPr/>
        <p:txBody>
          <a:bodyPr/>
          <a:lstStyle/>
          <a:p>
            <a:fld id="{CEF43A73-3A28-4CA1-BA0F-AC581DA0344B}" type="datetimeFigureOut">
              <a:rPr lang="en-US" smtClean="0"/>
              <a:t>10/24/2025</a:t>
            </a:fld>
            <a:endParaRPr lang="en-US"/>
          </a:p>
        </p:txBody>
      </p:sp>
      <p:sp>
        <p:nvSpPr>
          <p:cNvPr id="5" name="Footer Placeholder 4">
            <a:extLst>
              <a:ext uri="{FF2B5EF4-FFF2-40B4-BE49-F238E27FC236}">
                <a16:creationId xmlns:a16="http://schemas.microsoft.com/office/drawing/2014/main" id="{548D1E8E-DFD6-AFAA-BEA2-FE905D873E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42E865-8A9F-DD9C-B033-01079778CBA1}"/>
              </a:ext>
            </a:extLst>
          </p:cNvPr>
          <p:cNvSpPr>
            <a:spLocks noGrp="1"/>
          </p:cNvSpPr>
          <p:nvPr>
            <p:ph type="sldNum" sz="quarter" idx="12"/>
          </p:nvPr>
        </p:nvSpPr>
        <p:spPr/>
        <p:txBody>
          <a:bodyPr/>
          <a:lstStyle/>
          <a:p>
            <a:fld id="{5C5A6902-9E27-46AC-ACC2-9B7BEE663D8A}" type="slidenum">
              <a:rPr lang="en-US" smtClean="0"/>
              <a:t>‹#›</a:t>
            </a:fld>
            <a:endParaRPr lang="en-US"/>
          </a:p>
        </p:txBody>
      </p:sp>
    </p:spTree>
    <p:extLst>
      <p:ext uri="{BB962C8B-B14F-4D97-AF65-F5344CB8AC3E}">
        <p14:creationId xmlns:p14="http://schemas.microsoft.com/office/powerpoint/2010/main" val="991518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E1B00-1E4B-8C42-7354-449C30C611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2BE1EE-386D-AB33-C732-FCB7A13028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F776D09-D2FF-CDCC-6468-7AD79900EE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BD89E8-CF1D-848E-118A-16947B606641}"/>
              </a:ext>
            </a:extLst>
          </p:cNvPr>
          <p:cNvSpPr>
            <a:spLocks noGrp="1"/>
          </p:cNvSpPr>
          <p:nvPr>
            <p:ph type="dt" sz="half" idx="10"/>
          </p:nvPr>
        </p:nvSpPr>
        <p:spPr/>
        <p:txBody>
          <a:bodyPr/>
          <a:lstStyle/>
          <a:p>
            <a:fld id="{CEF43A73-3A28-4CA1-BA0F-AC581DA0344B}" type="datetimeFigureOut">
              <a:rPr lang="en-US" smtClean="0"/>
              <a:t>10/24/2025</a:t>
            </a:fld>
            <a:endParaRPr lang="en-US"/>
          </a:p>
        </p:txBody>
      </p:sp>
      <p:sp>
        <p:nvSpPr>
          <p:cNvPr id="6" name="Footer Placeholder 5">
            <a:extLst>
              <a:ext uri="{FF2B5EF4-FFF2-40B4-BE49-F238E27FC236}">
                <a16:creationId xmlns:a16="http://schemas.microsoft.com/office/drawing/2014/main" id="{90AF45D4-62BF-7B97-0F58-E17C525D47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F5833F-E04D-BE3C-0A27-C399B43DB068}"/>
              </a:ext>
            </a:extLst>
          </p:cNvPr>
          <p:cNvSpPr>
            <a:spLocks noGrp="1"/>
          </p:cNvSpPr>
          <p:nvPr>
            <p:ph type="sldNum" sz="quarter" idx="12"/>
          </p:nvPr>
        </p:nvSpPr>
        <p:spPr/>
        <p:txBody>
          <a:bodyPr/>
          <a:lstStyle/>
          <a:p>
            <a:fld id="{5C5A6902-9E27-46AC-ACC2-9B7BEE663D8A}" type="slidenum">
              <a:rPr lang="en-US" smtClean="0"/>
              <a:t>‹#›</a:t>
            </a:fld>
            <a:endParaRPr lang="en-US"/>
          </a:p>
        </p:txBody>
      </p:sp>
    </p:spTree>
    <p:extLst>
      <p:ext uri="{BB962C8B-B14F-4D97-AF65-F5344CB8AC3E}">
        <p14:creationId xmlns:p14="http://schemas.microsoft.com/office/powerpoint/2010/main" val="2123397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16CBC-0943-036F-095E-247E69E3174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7BAFC53-1103-D525-5B7A-23BF3E29BA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AA9404-91A0-2FA5-B1A5-22C8403DE1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E86BD2-AC85-6A98-FCE5-0CE69CB5E0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D52529-CAFF-DC01-F06F-B24F105D4B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39F566-5A7C-C603-631E-DCFE83F7931F}"/>
              </a:ext>
            </a:extLst>
          </p:cNvPr>
          <p:cNvSpPr>
            <a:spLocks noGrp="1"/>
          </p:cNvSpPr>
          <p:nvPr>
            <p:ph type="dt" sz="half" idx="10"/>
          </p:nvPr>
        </p:nvSpPr>
        <p:spPr/>
        <p:txBody>
          <a:bodyPr/>
          <a:lstStyle/>
          <a:p>
            <a:fld id="{CEF43A73-3A28-4CA1-BA0F-AC581DA0344B}" type="datetimeFigureOut">
              <a:rPr lang="en-US" smtClean="0"/>
              <a:t>10/24/2025</a:t>
            </a:fld>
            <a:endParaRPr lang="en-US"/>
          </a:p>
        </p:txBody>
      </p:sp>
      <p:sp>
        <p:nvSpPr>
          <p:cNvPr id="8" name="Footer Placeholder 7">
            <a:extLst>
              <a:ext uri="{FF2B5EF4-FFF2-40B4-BE49-F238E27FC236}">
                <a16:creationId xmlns:a16="http://schemas.microsoft.com/office/drawing/2014/main" id="{6202BD28-FBC8-8626-F2A3-2C60C6E462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5F88A77-571F-A4CB-1B2E-CEAF32AE80B6}"/>
              </a:ext>
            </a:extLst>
          </p:cNvPr>
          <p:cNvSpPr>
            <a:spLocks noGrp="1"/>
          </p:cNvSpPr>
          <p:nvPr>
            <p:ph type="sldNum" sz="quarter" idx="12"/>
          </p:nvPr>
        </p:nvSpPr>
        <p:spPr/>
        <p:txBody>
          <a:bodyPr/>
          <a:lstStyle/>
          <a:p>
            <a:fld id="{5C5A6902-9E27-46AC-ACC2-9B7BEE663D8A}" type="slidenum">
              <a:rPr lang="en-US" smtClean="0"/>
              <a:t>‹#›</a:t>
            </a:fld>
            <a:endParaRPr lang="en-US"/>
          </a:p>
        </p:txBody>
      </p:sp>
    </p:spTree>
    <p:extLst>
      <p:ext uri="{BB962C8B-B14F-4D97-AF65-F5344CB8AC3E}">
        <p14:creationId xmlns:p14="http://schemas.microsoft.com/office/powerpoint/2010/main" val="2509922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97205-322B-F725-C9FF-A14126D95B3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818D2F-D97D-E3B4-3599-EBF306077F9C}"/>
              </a:ext>
            </a:extLst>
          </p:cNvPr>
          <p:cNvSpPr>
            <a:spLocks noGrp="1"/>
          </p:cNvSpPr>
          <p:nvPr>
            <p:ph type="dt" sz="half" idx="10"/>
          </p:nvPr>
        </p:nvSpPr>
        <p:spPr/>
        <p:txBody>
          <a:bodyPr/>
          <a:lstStyle/>
          <a:p>
            <a:fld id="{CEF43A73-3A28-4CA1-BA0F-AC581DA0344B}" type="datetimeFigureOut">
              <a:rPr lang="en-US" smtClean="0"/>
              <a:t>10/24/2025</a:t>
            </a:fld>
            <a:endParaRPr lang="en-US"/>
          </a:p>
        </p:txBody>
      </p:sp>
      <p:sp>
        <p:nvSpPr>
          <p:cNvPr id="4" name="Footer Placeholder 3">
            <a:extLst>
              <a:ext uri="{FF2B5EF4-FFF2-40B4-BE49-F238E27FC236}">
                <a16:creationId xmlns:a16="http://schemas.microsoft.com/office/drawing/2014/main" id="{B8733853-C702-34D5-5EF8-4C6477CDD2D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3B765D-D867-42B7-3645-C0282CFB5DC7}"/>
              </a:ext>
            </a:extLst>
          </p:cNvPr>
          <p:cNvSpPr>
            <a:spLocks noGrp="1"/>
          </p:cNvSpPr>
          <p:nvPr>
            <p:ph type="sldNum" sz="quarter" idx="12"/>
          </p:nvPr>
        </p:nvSpPr>
        <p:spPr/>
        <p:txBody>
          <a:bodyPr/>
          <a:lstStyle/>
          <a:p>
            <a:fld id="{5C5A6902-9E27-46AC-ACC2-9B7BEE663D8A}" type="slidenum">
              <a:rPr lang="en-US" smtClean="0"/>
              <a:t>‹#›</a:t>
            </a:fld>
            <a:endParaRPr lang="en-US"/>
          </a:p>
        </p:txBody>
      </p:sp>
    </p:spTree>
    <p:extLst>
      <p:ext uri="{BB962C8B-B14F-4D97-AF65-F5344CB8AC3E}">
        <p14:creationId xmlns:p14="http://schemas.microsoft.com/office/powerpoint/2010/main" val="2431633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DCB409-C32A-949E-8972-B28E9F680F66}"/>
              </a:ext>
            </a:extLst>
          </p:cNvPr>
          <p:cNvSpPr>
            <a:spLocks noGrp="1"/>
          </p:cNvSpPr>
          <p:nvPr>
            <p:ph type="dt" sz="half" idx="10"/>
          </p:nvPr>
        </p:nvSpPr>
        <p:spPr/>
        <p:txBody>
          <a:bodyPr/>
          <a:lstStyle/>
          <a:p>
            <a:fld id="{CEF43A73-3A28-4CA1-BA0F-AC581DA0344B}" type="datetimeFigureOut">
              <a:rPr lang="en-US" smtClean="0"/>
              <a:t>10/24/2025</a:t>
            </a:fld>
            <a:endParaRPr lang="en-US"/>
          </a:p>
        </p:txBody>
      </p:sp>
      <p:sp>
        <p:nvSpPr>
          <p:cNvPr id="3" name="Footer Placeholder 2">
            <a:extLst>
              <a:ext uri="{FF2B5EF4-FFF2-40B4-BE49-F238E27FC236}">
                <a16:creationId xmlns:a16="http://schemas.microsoft.com/office/drawing/2014/main" id="{9332AF8C-6F7E-A623-93D8-B5D0EF2627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A3B72B-6191-62F2-A898-2BAF83BB4DE7}"/>
              </a:ext>
            </a:extLst>
          </p:cNvPr>
          <p:cNvSpPr>
            <a:spLocks noGrp="1"/>
          </p:cNvSpPr>
          <p:nvPr>
            <p:ph type="sldNum" sz="quarter" idx="12"/>
          </p:nvPr>
        </p:nvSpPr>
        <p:spPr/>
        <p:txBody>
          <a:bodyPr/>
          <a:lstStyle/>
          <a:p>
            <a:fld id="{5C5A6902-9E27-46AC-ACC2-9B7BEE663D8A}" type="slidenum">
              <a:rPr lang="en-US" smtClean="0"/>
              <a:t>‹#›</a:t>
            </a:fld>
            <a:endParaRPr lang="en-US"/>
          </a:p>
        </p:txBody>
      </p:sp>
    </p:spTree>
    <p:extLst>
      <p:ext uri="{BB962C8B-B14F-4D97-AF65-F5344CB8AC3E}">
        <p14:creationId xmlns:p14="http://schemas.microsoft.com/office/powerpoint/2010/main" val="3244713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08919-5D23-5DCB-D119-6EAA970F31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48E13B-3E75-97CD-C66F-B5B020743C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271F4A3-A8B8-DA41-2EC0-00CDCBD41F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584C71-6281-B3EF-D2B3-AC4B7534B2FD}"/>
              </a:ext>
            </a:extLst>
          </p:cNvPr>
          <p:cNvSpPr>
            <a:spLocks noGrp="1"/>
          </p:cNvSpPr>
          <p:nvPr>
            <p:ph type="dt" sz="half" idx="10"/>
          </p:nvPr>
        </p:nvSpPr>
        <p:spPr/>
        <p:txBody>
          <a:bodyPr/>
          <a:lstStyle/>
          <a:p>
            <a:fld id="{CEF43A73-3A28-4CA1-BA0F-AC581DA0344B}" type="datetimeFigureOut">
              <a:rPr lang="en-US" smtClean="0"/>
              <a:t>10/24/2025</a:t>
            </a:fld>
            <a:endParaRPr lang="en-US"/>
          </a:p>
        </p:txBody>
      </p:sp>
      <p:sp>
        <p:nvSpPr>
          <p:cNvPr id="6" name="Footer Placeholder 5">
            <a:extLst>
              <a:ext uri="{FF2B5EF4-FFF2-40B4-BE49-F238E27FC236}">
                <a16:creationId xmlns:a16="http://schemas.microsoft.com/office/drawing/2014/main" id="{9F6C8070-1AD0-EB8D-6135-C20FC76C00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FC5433-49AE-75A6-F542-A46802A9A21F}"/>
              </a:ext>
            </a:extLst>
          </p:cNvPr>
          <p:cNvSpPr>
            <a:spLocks noGrp="1"/>
          </p:cNvSpPr>
          <p:nvPr>
            <p:ph type="sldNum" sz="quarter" idx="12"/>
          </p:nvPr>
        </p:nvSpPr>
        <p:spPr/>
        <p:txBody>
          <a:bodyPr/>
          <a:lstStyle/>
          <a:p>
            <a:fld id="{5C5A6902-9E27-46AC-ACC2-9B7BEE663D8A}" type="slidenum">
              <a:rPr lang="en-US" smtClean="0"/>
              <a:t>‹#›</a:t>
            </a:fld>
            <a:endParaRPr lang="en-US"/>
          </a:p>
        </p:txBody>
      </p:sp>
    </p:spTree>
    <p:extLst>
      <p:ext uri="{BB962C8B-B14F-4D97-AF65-F5344CB8AC3E}">
        <p14:creationId xmlns:p14="http://schemas.microsoft.com/office/powerpoint/2010/main" val="3305896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CAE85-F21C-300F-7DBA-72EB4FE659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6F17FC2-3144-99B8-1C05-C1BBB4B65D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602F7B-1C20-EC34-3E0F-C67B7FB13F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22B8AC-00EA-E0CC-2511-19ABE648ACA0}"/>
              </a:ext>
            </a:extLst>
          </p:cNvPr>
          <p:cNvSpPr>
            <a:spLocks noGrp="1"/>
          </p:cNvSpPr>
          <p:nvPr>
            <p:ph type="dt" sz="half" idx="10"/>
          </p:nvPr>
        </p:nvSpPr>
        <p:spPr/>
        <p:txBody>
          <a:bodyPr/>
          <a:lstStyle/>
          <a:p>
            <a:fld id="{CEF43A73-3A28-4CA1-BA0F-AC581DA0344B}" type="datetimeFigureOut">
              <a:rPr lang="en-US" smtClean="0"/>
              <a:t>10/24/2025</a:t>
            </a:fld>
            <a:endParaRPr lang="en-US"/>
          </a:p>
        </p:txBody>
      </p:sp>
      <p:sp>
        <p:nvSpPr>
          <p:cNvPr id="6" name="Footer Placeholder 5">
            <a:extLst>
              <a:ext uri="{FF2B5EF4-FFF2-40B4-BE49-F238E27FC236}">
                <a16:creationId xmlns:a16="http://schemas.microsoft.com/office/drawing/2014/main" id="{47766417-E7D9-8BEA-7276-5AA0A3B137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820CAC-21B1-C983-8B92-D5E78FB1280F}"/>
              </a:ext>
            </a:extLst>
          </p:cNvPr>
          <p:cNvSpPr>
            <a:spLocks noGrp="1"/>
          </p:cNvSpPr>
          <p:nvPr>
            <p:ph type="sldNum" sz="quarter" idx="12"/>
          </p:nvPr>
        </p:nvSpPr>
        <p:spPr/>
        <p:txBody>
          <a:bodyPr/>
          <a:lstStyle/>
          <a:p>
            <a:fld id="{5C5A6902-9E27-46AC-ACC2-9B7BEE663D8A}" type="slidenum">
              <a:rPr lang="en-US" smtClean="0"/>
              <a:t>‹#›</a:t>
            </a:fld>
            <a:endParaRPr lang="en-US"/>
          </a:p>
        </p:txBody>
      </p:sp>
    </p:spTree>
    <p:extLst>
      <p:ext uri="{BB962C8B-B14F-4D97-AF65-F5344CB8AC3E}">
        <p14:creationId xmlns:p14="http://schemas.microsoft.com/office/powerpoint/2010/main" val="2301595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tx1">
                <a:lumMod val="85000"/>
                <a:lumOff val="15000"/>
              </a:schemeClr>
            </a:gs>
            <a:gs pos="83000">
              <a:srgbClr val="066E12"/>
            </a:gs>
            <a:gs pos="91500">
              <a:srgbClr val="1E582D"/>
            </a:gs>
            <a:gs pos="100000">
              <a:schemeClr val="tx1">
                <a:lumMod val="85000"/>
                <a:lumOff val="15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5EE103-B650-05A4-8164-6B5E9EF745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C2C0ED-42D9-7954-4EC3-F63EABEE5D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A18AAC-12D3-9261-02E9-F5C58AACBB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F43A73-3A28-4CA1-BA0F-AC581DA0344B}" type="datetimeFigureOut">
              <a:rPr lang="en-US" smtClean="0"/>
              <a:t>10/24/2025</a:t>
            </a:fld>
            <a:endParaRPr lang="en-US"/>
          </a:p>
        </p:txBody>
      </p:sp>
      <p:sp>
        <p:nvSpPr>
          <p:cNvPr id="5" name="Footer Placeholder 4">
            <a:extLst>
              <a:ext uri="{FF2B5EF4-FFF2-40B4-BE49-F238E27FC236}">
                <a16:creationId xmlns:a16="http://schemas.microsoft.com/office/drawing/2014/main" id="{FDACDDE2-512E-7A65-6D15-875349B554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223F95E-9C67-EA82-576E-3E6E299A28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5A6902-9E27-46AC-ACC2-9B7BEE663D8A}" type="slidenum">
              <a:rPr lang="en-US" smtClean="0"/>
              <a:t>‹#›</a:t>
            </a:fld>
            <a:endParaRPr lang="en-US"/>
          </a:p>
        </p:txBody>
      </p:sp>
    </p:spTree>
    <p:extLst>
      <p:ext uri="{BB962C8B-B14F-4D97-AF65-F5344CB8AC3E}">
        <p14:creationId xmlns:p14="http://schemas.microsoft.com/office/powerpoint/2010/main" val="34937653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80B877-5B56-96DA-57F6-C5AC9D37B9D3}"/>
              </a:ext>
            </a:extLst>
          </p:cNvPr>
          <p:cNvSpPr>
            <a:spLocks noGrp="1"/>
          </p:cNvSpPr>
          <p:nvPr>
            <p:ph type="title"/>
          </p:nvPr>
        </p:nvSpPr>
        <p:spPr>
          <a:xfrm>
            <a:off x="1079938" y="2498725"/>
            <a:ext cx="10515600" cy="1325563"/>
          </a:xfrm>
        </p:spPr>
        <p:txBody>
          <a:bodyPr>
            <a:normAutofit/>
          </a:bodyPr>
          <a:lstStyle/>
          <a:p>
            <a:pPr algn="ctr"/>
            <a:r>
              <a:rPr lang="en-US" dirty="0">
                <a:solidFill>
                  <a:schemeClr val="bg1">
                    <a:lumMod val="95000"/>
                  </a:schemeClr>
                </a:solidFill>
                <a:latin typeface="Bookman Old Style" panose="02050604050505020204" pitchFamily="18" charset="0"/>
              </a:rPr>
              <a:t> SPOTIFY ANALYSIS PROJECT </a:t>
            </a:r>
          </a:p>
        </p:txBody>
      </p:sp>
    </p:spTree>
    <p:extLst>
      <p:ext uri="{BB962C8B-B14F-4D97-AF65-F5344CB8AC3E}">
        <p14:creationId xmlns:p14="http://schemas.microsoft.com/office/powerpoint/2010/main" val="476604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9075E-254D-5193-4B38-CD8C4C3B0063}"/>
              </a:ext>
            </a:extLst>
          </p:cNvPr>
          <p:cNvSpPr>
            <a:spLocks noGrp="1"/>
          </p:cNvSpPr>
          <p:nvPr>
            <p:ph type="title"/>
          </p:nvPr>
        </p:nvSpPr>
        <p:spPr/>
        <p:txBody>
          <a:bodyPr/>
          <a:lstStyle/>
          <a:p>
            <a:r>
              <a:rPr lang="en-US" dirty="0">
                <a:solidFill>
                  <a:schemeClr val="bg1"/>
                </a:solidFill>
              </a:rPr>
              <a:t>GLOBAL TOP RATED SONGS</a:t>
            </a:r>
          </a:p>
        </p:txBody>
      </p:sp>
      <p:sp>
        <p:nvSpPr>
          <p:cNvPr id="3" name="Content Placeholder 2">
            <a:extLst>
              <a:ext uri="{FF2B5EF4-FFF2-40B4-BE49-F238E27FC236}">
                <a16:creationId xmlns:a16="http://schemas.microsoft.com/office/drawing/2014/main" id="{6B82FA29-37ED-58CD-CA6D-6DF74513F82A}"/>
              </a:ext>
            </a:extLst>
          </p:cNvPr>
          <p:cNvSpPr>
            <a:spLocks noGrp="1"/>
          </p:cNvSpPr>
          <p:nvPr>
            <p:ph sz="half" idx="1"/>
          </p:nvPr>
        </p:nvSpPr>
        <p:spPr>
          <a:xfrm>
            <a:off x="733096" y="1495387"/>
            <a:ext cx="5940972" cy="4351338"/>
          </a:xfrm>
        </p:spPr>
        <p:txBody>
          <a:bodyPr>
            <a:noAutofit/>
          </a:bodyPr>
          <a:lstStyle/>
          <a:p>
            <a:pPr marL="0" indent="0">
              <a:buNone/>
            </a:pPr>
            <a:r>
              <a:rPr lang="en-US" sz="2400" dirty="0">
                <a:solidFill>
                  <a:schemeClr val="bg1"/>
                </a:solidFill>
              </a:rPr>
              <a:t>Interpretation:</a:t>
            </a:r>
            <a:br>
              <a:rPr lang="en-US" sz="2400" dirty="0">
                <a:solidFill>
                  <a:schemeClr val="bg1"/>
                </a:solidFill>
              </a:rPr>
            </a:br>
            <a:r>
              <a:rPr lang="en-US" sz="2400" dirty="0">
                <a:solidFill>
                  <a:schemeClr val="bg1"/>
                </a:solidFill>
              </a:rPr>
              <a:t>Other highly-streamed tracks fit similar profiles – “One Dance” (Drake), “Dance Monkey” (Tones and I), “Shape of You” (Ed Sheeran), “Someone You Loved” (Lewis Capaldi), and “Sunflower” (Post Malone, Swae Lee).</a:t>
            </a:r>
          </a:p>
          <a:p>
            <a:pPr marL="0" indent="0">
              <a:buNone/>
            </a:pPr>
            <a:r>
              <a:rPr lang="en-US" sz="2400" dirty="0">
                <a:solidFill>
                  <a:schemeClr val="bg1"/>
                </a:solidFill>
              </a:rPr>
              <a:t>Implication:</a:t>
            </a:r>
            <a:br>
              <a:rPr lang="en-US" sz="2400" dirty="0">
                <a:solidFill>
                  <a:schemeClr val="bg1"/>
                </a:solidFill>
              </a:rPr>
            </a:br>
            <a:r>
              <a:rPr lang="en-US" sz="2400" dirty="0">
                <a:solidFill>
                  <a:schemeClr val="bg1"/>
                </a:solidFill>
              </a:rPr>
              <a:t>These songs highlight the effectiveness of collaborative filtering and personalized recommendations, as Spotify’s ML algorithms surface tracks trending globally but tuned to individual tastes. Cross-genre hits with high energy and catchy hooks dominate.</a:t>
            </a:r>
          </a:p>
          <a:p>
            <a:endParaRPr lang="en-US" sz="2400" dirty="0">
              <a:solidFill>
                <a:schemeClr val="bg1"/>
              </a:solidFill>
            </a:endParaRPr>
          </a:p>
        </p:txBody>
      </p:sp>
      <p:pic>
        <p:nvPicPr>
          <p:cNvPr id="6" name="Content Placeholder 5">
            <a:extLst>
              <a:ext uri="{FF2B5EF4-FFF2-40B4-BE49-F238E27FC236}">
                <a16:creationId xmlns:a16="http://schemas.microsoft.com/office/drawing/2014/main" id="{7B804409-193F-3F01-5E06-F0CF98A7194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901069" y="1825625"/>
            <a:ext cx="4452731" cy="3690863"/>
          </a:xfrm>
        </p:spPr>
      </p:pic>
    </p:spTree>
    <p:extLst>
      <p:ext uri="{BB962C8B-B14F-4D97-AF65-F5344CB8AC3E}">
        <p14:creationId xmlns:p14="http://schemas.microsoft.com/office/powerpoint/2010/main" val="2007334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54F048-8962-BFD8-C188-C695FB7F67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166" y="1"/>
            <a:ext cx="12360166" cy="6857999"/>
          </a:xfrm>
          <a:prstGeom prst="rect">
            <a:avLst/>
          </a:prstGeom>
        </p:spPr>
      </p:pic>
    </p:spTree>
    <p:extLst>
      <p:ext uri="{BB962C8B-B14F-4D97-AF65-F5344CB8AC3E}">
        <p14:creationId xmlns:p14="http://schemas.microsoft.com/office/powerpoint/2010/main" val="219268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86007-25FA-9620-0335-4AD36C740130}"/>
              </a:ext>
            </a:extLst>
          </p:cNvPr>
          <p:cNvSpPr>
            <a:spLocks noGrp="1"/>
          </p:cNvSpPr>
          <p:nvPr>
            <p:ph type="title"/>
          </p:nvPr>
        </p:nvSpPr>
        <p:spPr>
          <a:xfrm>
            <a:off x="1069428" y="323083"/>
            <a:ext cx="10515600" cy="1325563"/>
          </a:xfrm>
        </p:spPr>
        <p:txBody>
          <a:bodyPr/>
          <a:lstStyle/>
          <a:p>
            <a:pPr algn="ctr"/>
            <a:r>
              <a:rPr lang="en-US" dirty="0">
                <a:solidFill>
                  <a:schemeClr val="bg1">
                    <a:lumMod val="95000"/>
                  </a:schemeClr>
                </a:solidFill>
              </a:rPr>
              <a:t>PROJECT OVERVIEW</a:t>
            </a:r>
          </a:p>
        </p:txBody>
      </p:sp>
      <p:sp>
        <p:nvSpPr>
          <p:cNvPr id="3" name="Content Placeholder 2">
            <a:extLst>
              <a:ext uri="{FF2B5EF4-FFF2-40B4-BE49-F238E27FC236}">
                <a16:creationId xmlns:a16="http://schemas.microsoft.com/office/drawing/2014/main" id="{E62036DF-E60F-03BD-DCA1-1C7741650B5A}"/>
              </a:ext>
            </a:extLst>
          </p:cNvPr>
          <p:cNvSpPr>
            <a:spLocks noGrp="1"/>
          </p:cNvSpPr>
          <p:nvPr>
            <p:ph idx="1"/>
          </p:nvPr>
        </p:nvSpPr>
        <p:spPr>
          <a:xfrm>
            <a:off x="911772" y="1717820"/>
            <a:ext cx="10515600" cy="4351338"/>
          </a:xfrm>
        </p:spPr>
        <p:txBody>
          <a:bodyPr>
            <a:normAutofit/>
          </a:bodyPr>
          <a:lstStyle/>
          <a:p>
            <a:pPr marL="0" indent="0">
              <a:buNone/>
            </a:pPr>
            <a:endParaRPr lang="en-US" sz="2400" dirty="0">
              <a:solidFill>
                <a:schemeClr val="bg1">
                  <a:lumMod val="95000"/>
                </a:schemeClr>
              </a:solidFill>
            </a:endParaRPr>
          </a:p>
        </p:txBody>
      </p:sp>
      <p:graphicFrame>
        <p:nvGraphicFramePr>
          <p:cNvPr id="7" name="Diagram 6">
            <a:extLst>
              <a:ext uri="{FF2B5EF4-FFF2-40B4-BE49-F238E27FC236}">
                <a16:creationId xmlns:a16="http://schemas.microsoft.com/office/drawing/2014/main" id="{3C097481-8F39-3BD2-273F-B0B807C21C44}"/>
              </a:ext>
            </a:extLst>
          </p:cNvPr>
          <p:cNvGraphicFramePr/>
          <p:nvPr>
            <p:extLst>
              <p:ext uri="{D42A27DB-BD31-4B8C-83A1-F6EECF244321}">
                <p14:modId xmlns:p14="http://schemas.microsoft.com/office/powerpoint/2010/main" val="125925589"/>
              </p:ext>
            </p:extLst>
          </p:nvPr>
        </p:nvGraphicFramePr>
        <p:xfrm>
          <a:off x="2105572" y="1266204"/>
          <a:ext cx="8793656"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4754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5F526-EAC7-E429-DFE0-E0F59DD15F30}"/>
              </a:ext>
            </a:extLst>
          </p:cNvPr>
          <p:cNvSpPr>
            <a:spLocks noGrp="1"/>
          </p:cNvSpPr>
          <p:nvPr>
            <p:ph type="ctrTitle"/>
          </p:nvPr>
        </p:nvSpPr>
        <p:spPr>
          <a:xfrm rot="10800000" flipV="1">
            <a:off x="1618592" y="525517"/>
            <a:ext cx="9144000" cy="891135"/>
          </a:xfrm>
        </p:spPr>
        <p:txBody>
          <a:bodyPr>
            <a:normAutofit fontScale="90000"/>
          </a:bodyPr>
          <a:lstStyle/>
          <a:p>
            <a:r>
              <a:rPr lang="en-US" dirty="0">
                <a:solidFill>
                  <a:schemeClr val="bg1">
                    <a:lumMod val="95000"/>
                  </a:schemeClr>
                </a:solidFill>
              </a:rPr>
              <a:t>KEY METRICS OVERVIEW</a:t>
            </a:r>
          </a:p>
        </p:txBody>
      </p:sp>
      <p:sp>
        <p:nvSpPr>
          <p:cNvPr id="3" name="Subtitle 2">
            <a:extLst>
              <a:ext uri="{FF2B5EF4-FFF2-40B4-BE49-F238E27FC236}">
                <a16:creationId xmlns:a16="http://schemas.microsoft.com/office/drawing/2014/main" id="{019ABD5B-97DD-9AD2-FFE2-BEC38B8FA0E1}"/>
              </a:ext>
            </a:extLst>
          </p:cNvPr>
          <p:cNvSpPr>
            <a:spLocks noGrp="1"/>
          </p:cNvSpPr>
          <p:nvPr>
            <p:ph type="subTitle" idx="1"/>
          </p:nvPr>
        </p:nvSpPr>
        <p:spPr>
          <a:xfrm>
            <a:off x="1524000" y="1786759"/>
            <a:ext cx="9144000" cy="4981903"/>
          </a:xfrm>
        </p:spPr>
        <p:txBody>
          <a:bodyPr>
            <a:normAutofit/>
          </a:bodyPr>
          <a:lstStyle/>
          <a:p>
            <a:pPr algn="l"/>
            <a:r>
              <a:rPr lang="en-US" b="1" dirty="0">
                <a:solidFill>
                  <a:schemeClr val="bg1">
                    <a:lumMod val="95000"/>
                  </a:schemeClr>
                </a:solidFill>
              </a:rPr>
              <a:t>Interpretation:</a:t>
            </a:r>
            <a:br>
              <a:rPr lang="en-US" dirty="0">
                <a:solidFill>
                  <a:schemeClr val="bg1">
                    <a:lumMod val="95000"/>
                  </a:schemeClr>
                </a:solidFill>
              </a:rPr>
            </a:br>
            <a:r>
              <a:rPr lang="en-US" dirty="0">
                <a:solidFill>
                  <a:schemeClr val="bg1">
                    <a:lumMod val="95000"/>
                  </a:schemeClr>
                </a:solidFill>
              </a:rPr>
              <a:t>The dashboard shows a total of 489 billion streams across 942 tracks, with an average of 514 million streams per track. This indicates an extremely high engagement level for the dataset; most likely, it focuses on Spotify's most popular tracks globally.</a:t>
            </a:r>
          </a:p>
          <a:p>
            <a:pPr algn="l"/>
            <a:r>
              <a:rPr lang="en-US" b="1" dirty="0">
                <a:solidFill>
                  <a:schemeClr val="bg1">
                    <a:lumMod val="95000"/>
                  </a:schemeClr>
                </a:solidFill>
              </a:rPr>
              <a:t>Implication:</a:t>
            </a:r>
            <a:br>
              <a:rPr lang="en-US" dirty="0">
                <a:solidFill>
                  <a:schemeClr val="bg1">
                    <a:lumMod val="95000"/>
                  </a:schemeClr>
                </a:solidFill>
              </a:rPr>
            </a:br>
            <a:r>
              <a:rPr lang="en-US" dirty="0">
                <a:solidFill>
                  <a:schemeClr val="bg1">
                    <a:lumMod val="95000"/>
                  </a:schemeClr>
                </a:solidFill>
              </a:rPr>
              <a:t>Such high averages reveal strong user concentration on a subset of highly popular songs, which aligns with the power-law distribution (hits-driven market) observed in streaming platforms</a:t>
            </a:r>
          </a:p>
          <a:p>
            <a:pPr algn="just"/>
            <a:endParaRPr lang="en-US" dirty="0">
              <a:solidFill>
                <a:schemeClr val="bg1">
                  <a:lumMod val="95000"/>
                </a:schemeClr>
              </a:solidFill>
            </a:endParaRPr>
          </a:p>
        </p:txBody>
      </p:sp>
    </p:spTree>
    <p:extLst>
      <p:ext uri="{BB962C8B-B14F-4D97-AF65-F5344CB8AC3E}">
        <p14:creationId xmlns:p14="http://schemas.microsoft.com/office/powerpoint/2010/main" val="2987694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E5023-2E49-98F3-5FED-81F8D91C5E37}"/>
              </a:ext>
            </a:extLst>
          </p:cNvPr>
          <p:cNvSpPr>
            <a:spLocks noGrp="1"/>
          </p:cNvSpPr>
          <p:nvPr>
            <p:ph type="title"/>
          </p:nvPr>
        </p:nvSpPr>
        <p:spPr>
          <a:xfrm>
            <a:off x="838200" y="175939"/>
            <a:ext cx="10515600" cy="1325563"/>
          </a:xfrm>
        </p:spPr>
        <p:txBody>
          <a:bodyPr/>
          <a:lstStyle/>
          <a:p>
            <a:r>
              <a:rPr lang="en-US" b="1" dirty="0">
                <a:solidFill>
                  <a:schemeClr val="bg1">
                    <a:lumMod val="95000"/>
                  </a:schemeClr>
                </a:solidFill>
              </a:rPr>
              <a:t>STREAMING TRENDS OVER TIME</a:t>
            </a:r>
            <a:endParaRPr lang="en-US" dirty="0">
              <a:solidFill>
                <a:schemeClr val="bg1">
                  <a:lumMod val="95000"/>
                </a:schemeClr>
              </a:solidFill>
            </a:endParaRPr>
          </a:p>
        </p:txBody>
      </p:sp>
      <p:sp>
        <p:nvSpPr>
          <p:cNvPr id="3" name="Content Placeholder 2">
            <a:extLst>
              <a:ext uri="{FF2B5EF4-FFF2-40B4-BE49-F238E27FC236}">
                <a16:creationId xmlns:a16="http://schemas.microsoft.com/office/drawing/2014/main" id="{AC193742-02AA-6B6B-96E9-820DAD2AA86E}"/>
              </a:ext>
            </a:extLst>
          </p:cNvPr>
          <p:cNvSpPr>
            <a:spLocks noGrp="1"/>
          </p:cNvSpPr>
          <p:nvPr>
            <p:ph sz="half" idx="1"/>
          </p:nvPr>
        </p:nvSpPr>
        <p:spPr>
          <a:xfrm>
            <a:off x="838200" y="1352659"/>
            <a:ext cx="5446986" cy="4351338"/>
          </a:xfrm>
        </p:spPr>
        <p:txBody>
          <a:bodyPr>
            <a:noAutofit/>
          </a:bodyPr>
          <a:lstStyle/>
          <a:p>
            <a:pPr marL="0" indent="0" algn="just">
              <a:buNone/>
            </a:pPr>
            <a:r>
              <a:rPr lang="en-US" sz="2400" b="1" dirty="0">
                <a:solidFill>
                  <a:schemeClr val="bg1">
                    <a:lumMod val="95000"/>
                  </a:schemeClr>
                </a:solidFill>
              </a:rPr>
              <a:t>Streams by Release Dates</a:t>
            </a:r>
          </a:p>
          <a:p>
            <a:pPr marL="0" indent="0">
              <a:buNone/>
            </a:pPr>
            <a:r>
              <a:rPr lang="en-US" sz="2400" b="1" dirty="0">
                <a:solidFill>
                  <a:schemeClr val="bg1">
                    <a:lumMod val="95000"/>
                  </a:schemeClr>
                </a:solidFill>
              </a:rPr>
              <a:t>Interpretation:</a:t>
            </a:r>
            <a:br>
              <a:rPr lang="en-US" sz="2400" dirty="0">
                <a:solidFill>
                  <a:schemeClr val="bg1">
                    <a:lumMod val="95000"/>
                  </a:schemeClr>
                </a:solidFill>
              </a:rPr>
            </a:br>
            <a:r>
              <a:rPr lang="en-US" sz="2400" dirty="0">
                <a:solidFill>
                  <a:schemeClr val="bg1">
                    <a:lumMod val="95000"/>
                  </a:schemeClr>
                </a:solidFill>
              </a:rPr>
              <a:t>The line chart displays a timeline from the early 1940s to the present, with noticeably low streaming activity in early years and major spikes after 2000, peaking dramatically in recent years.</a:t>
            </a:r>
          </a:p>
          <a:p>
            <a:pPr marL="0" indent="0">
              <a:buNone/>
            </a:pPr>
            <a:r>
              <a:rPr lang="en-US" sz="2400" b="1" dirty="0">
                <a:solidFill>
                  <a:schemeClr val="bg1">
                    <a:lumMod val="95000"/>
                  </a:schemeClr>
                </a:solidFill>
              </a:rPr>
              <a:t>Implication:</a:t>
            </a:r>
            <a:br>
              <a:rPr lang="en-US" sz="2400" dirty="0">
                <a:solidFill>
                  <a:schemeClr val="bg1">
                    <a:lumMod val="95000"/>
                  </a:schemeClr>
                </a:solidFill>
              </a:rPr>
            </a:br>
            <a:r>
              <a:rPr lang="en-US" sz="2400" dirty="0">
                <a:solidFill>
                  <a:schemeClr val="bg1">
                    <a:lumMod val="95000"/>
                  </a:schemeClr>
                </a:solidFill>
              </a:rPr>
              <a:t>This trend highlights how streaming is predominantly driven by recent releases, with older tracks rarely matching the volume of new music. The rapid increase after 2010 matches Spotify’s expansion and the global adoption of streaming as the primary mode of music consumption</a:t>
            </a:r>
          </a:p>
          <a:p>
            <a:pPr algn="just"/>
            <a:endParaRPr lang="en-US" sz="2400" dirty="0">
              <a:solidFill>
                <a:schemeClr val="bg1">
                  <a:lumMod val="95000"/>
                </a:schemeClr>
              </a:solidFill>
            </a:endParaRPr>
          </a:p>
          <a:p>
            <a:pPr algn="just"/>
            <a:endParaRPr lang="en-US" sz="2400" dirty="0">
              <a:solidFill>
                <a:schemeClr val="bg1">
                  <a:lumMod val="95000"/>
                </a:schemeClr>
              </a:solidFill>
            </a:endParaRPr>
          </a:p>
        </p:txBody>
      </p:sp>
      <p:pic>
        <p:nvPicPr>
          <p:cNvPr id="5" name="Content Placeholder 4">
            <a:extLst>
              <a:ext uri="{FF2B5EF4-FFF2-40B4-BE49-F238E27FC236}">
                <a16:creationId xmlns:a16="http://schemas.microsoft.com/office/drawing/2014/main" id="{4857401E-F9EB-EC8E-9E02-41AEC2E2FD5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947337" y="1825625"/>
            <a:ext cx="4874053" cy="3691802"/>
          </a:xfrm>
          <a:prstGeom prst="rect">
            <a:avLst/>
          </a:prstGeom>
        </p:spPr>
      </p:pic>
    </p:spTree>
    <p:extLst>
      <p:ext uri="{BB962C8B-B14F-4D97-AF65-F5344CB8AC3E}">
        <p14:creationId xmlns:p14="http://schemas.microsoft.com/office/powerpoint/2010/main" val="485821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99F18-BCB8-188B-E061-94EB1A82C4CD}"/>
              </a:ext>
            </a:extLst>
          </p:cNvPr>
          <p:cNvSpPr>
            <a:spLocks noGrp="1"/>
          </p:cNvSpPr>
          <p:nvPr>
            <p:ph type="title"/>
          </p:nvPr>
        </p:nvSpPr>
        <p:spPr>
          <a:xfrm>
            <a:off x="608559" y="-29578"/>
            <a:ext cx="5561012" cy="1600200"/>
          </a:xfrm>
        </p:spPr>
        <p:txBody>
          <a:bodyPr>
            <a:normAutofit/>
          </a:bodyPr>
          <a:lstStyle/>
          <a:p>
            <a:r>
              <a:rPr lang="en-US" b="1" dirty="0">
                <a:solidFill>
                  <a:schemeClr val="bg1"/>
                </a:solidFill>
              </a:rPr>
              <a:t>MONTHLY PERFORMANCE</a:t>
            </a:r>
            <a:r>
              <a:rPr lang="en-US" sz="2800" b="1" dirty="0">
                <a:solidFill>
                  <a:schemeClr val="bg1"/>
                </a:solidFill>
              </a:rPr>
              <a:t> </a:t>
            </a:r>
            <a:r>
              <a:rPr lang="en-US" b="1" dirty="0">
                <a:solidFill>
                  <a:schemeClr val="bg1"/>
                </a:solidFill>
              </a:rPr>
              <a:t>BREAKDOWN</a:t>
            </a:r>
          </a:p>
        </p:txBody>
      </p:sp>
      <p:pic>
        <p:nvPicPr>
          <p:cNvPr id="6" name="Content Placeholder 5">
            <a:extLst>
              <a:ext uri="{FF2B5EF4-FFF2-40B4-BE49-F238E27FC236}">
                <a16:creationId xmlns:a16="http://schemas.microsoft.com/office/drawing/2014/main" id="{66B5DF0B-1597-780F-CEE6-BEDE1093FA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04387" y="1280434"/>
            <a:ext cx="4373342" cy="4498428"/>
          </a:xfrm>
        </p:spPr>
      </p:pic>
      <p:sp>
        <p:nvSpPr>
          <p:cNvPr id="4" name="Text Placeholder 3">
            <a:extLst>
              <a:ext uri="{FF2B5EF4-FFF2-40B4-BE49-F238E27FC236}">
                <a16:creationId xmlns:a16="http://schemas.microsoft.com/office/drawing/2014/main" id="{4E167623-6169-D286-F7CE-9BCA4933649D}"/>
              </a:ext>
            </a:extLst>
          </p:cNvPr>
          <p:cNvSpPr>
            <a:spLocks noGrp="1"/>
          </p:cNvSpPr>
          <p:nvPr>
            <p:ph type="body" sz="half" idx="2"/>
          </p:nvPr>
        </p:nvSpPr>
        <p:spPr>
          <a:xfrm>
            <a:off x="608559" y="1570622"/>
            <a:ext cx="6664599" cy="4099823"/>
          </a:xfrm>
        </p:spPr>
        <p:txBody>
          <a:bodyPr>
            <a:noAutofit/>
          </a:bodyPr>
          <a:lstStyle/>
          <a:p>
            <a:pPr algn="just"/>
            <a:r>
              <a:rPr lang="en-US" sz="2400" b="1" dirty="0">
                <a:solidFill>
                  <a:schemeClr val="bg1">
                    <a:lumMod val="95000"/>
                  </a:schemeClr>
                </a:solidFill>
              </a:rPr>
              <a:t>Interpretation:</a:t>
            </a:r>
          </a:p>
          <a:p>
            <a:pPr algn="just"/>
            <a:r>
              <a:rPr lang="en-US" sz="2400" dirty="0">
                <a:solidFill>
                  <a:schemeClr val="bg1">
                    <a:lumMod val="95000"/>
                  </a:schemeClr>
                </a:solidFill>
              </a:rPr>
              <a:t>January shows the highest average streams (727.51M) with 133 tracks, while December has the lowest (369.57M) over 75 tracks.</a:t>
            </a:r>
          </a:p>
          <a:p>
            <a:pPr algn="just"/>
            <a:r>
              <a:rPr lang="en-US" sz="2400" dirty="0">
                <a:solidFill>
                  <a:schemeClr val="bg1">
                    <a:lumMod val="95000"/>
                  </a:schemeClr>
                </a:solidFill>
              </a:rPr>
              <a:t>August, October, and March also have notably high averages.</a:t>
            </a:r>
          </a:p>
          <a:p>
            <a:r>
              <a:rPr lang="en-US" sz="2400" b="1" dirty="0">
                <a:solidFill>
                  <a:schemeClr val="bg1">
                    <a:lumMod val="95000"/>
                  </a:schemeClr>
                </a:solidFill>
              </a:rPr>
              <a:t>Implication:</a:t>
            </a:r>
            <a:br>
              <a:rPr lang="en-US" sz="2400" dirty="0">
                <a:solidFill>
                  <a:schemeClr val="bg1">
                    <a:lumMod val="95000"/>
                  </a:schemeClr>
                </a:solidFill>
              </a:rPr>
            </a:br>
            <a:r>
              <a:rPr lang="en-US" sz="2400" dirty="0">
                <a:solidFill>
                  <a:schemeClr val="bg1">
                    <a:lumMod val="95000"/>
                  </a:schemeClr>
                </a:solidFill>
              </a:rPr>
              <a:t>The higher activity in January could reflect renewed listening habits post-New Year celebrations, playlist updates, and new music releases. Lower December averages might result from users shifting focus during year-end holidays or less music released during this period. These patterns can inform release strategies for artists and marketers.​</a:t>
            </a:r>
          </a:p>
          <a:p>
            <a:pPr algn="just"/>
            <a:br>
              <a:rPr lang="en-US" sz="2400" dirty="0">
                <a:solidFill>
                  <a:schemeClr val="bg1">
                    <a:lumMod val="95000"/>
                  </a:schemeClr>
                </a:solidFill>
              </a:rPr>
            </a:br>
            <a:endParaRPr lang="en-US" sz="2400" dirty="0">
              <a:solidFill>
                <a:schemeClr val="bg1">
                  <a:lumMod val="95000"/>
                </a:schemeClr>
              </a:solidFill>
            </a:endParaRPr>
          </a:p>
        </p:txBody>
      </p:sp>
    </p:spTree>
    <p:extLst>
      <p:ext uri="{BB962C8B-B14F-4D97-AF65-F5344CB8AC3E}">
        <p14:creationId xmlns:p14="http://schemas.microsoft.com/office/powerpoint/2010/main" val="3149283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C8BC6-1B49-E4BC-477C-CC0DC318437A}"/>
              </a:ext>
            </a:extLst>
          </p:cNvPr>
          <p:cNvSpPr>
            <a:spLocks noGrp="1"/>
          </p:cNvSpPr>
          <p:nvPr>
            <p:ph type="title"/>
          </p:nvPr>
        </p:nvSpPr>
        <p:spPr>
          <a:xfrm>
            <a:off x="838200" y="365126"/>
            <a:ext cx="8200697" cy="1113658"/>
          </a:xfrm>
        </p:spPr>
        <p:txBody>
          <a:bodyPr/>
          <a:lstStyle/>
          <a:p>
            <a:r>
              <a:rPr lang="en-US" dirty="0">
                <a:solidFill>
                  <a:schemeClr val="bg1"/>
                </a:solidFill>
              </a:rPr>
              <a:t>WEEKLY LISTENING PATTERNS</a:t>
            </a:r>
          </a:p>
        </p:txBody>
      </p:sp>
      <p:sp>
        <p:nvSpPr>
          <p:cNvPr id="3" name="Content Placeholder 2">
            <a:extLst>
              <a:ext uri="{FF2B5EF4-FFF2-40B4-BE49-F238E27FC236}">
                <a16:creationId xmlns:a16="http://schemas.microsoft.com/office/drawing/2014/main" id="{7F4B2D36-5489-016B-47F0-BB4F62C14E32}"/>
              </a:ext>
            </a:extLst>
          </p:cNvPr>
          <p:cNvSpPr>
            <a:spLocks noGrp="1"/>
          </p:cNvSpPr>
          <p:nvPr>
            <p:ph sz="half" idx="1"/>
          </p:nvPr>
        </p:nvSpPr>
        <p:spPr>
          <a:xfrm>
            <a:off x="838200" y="1363169"/>
            <a:ext cx="6842235" cy="4351338"/>
          </a:xfrm>
        </p:spPr>
        <p:txBody>
          <a:bodyPr>
            <a:noAutofit/>
          </a:bodyPr>
          <a:lstStyle/>
          <a:p>
            <a:pPr marL="0" indent="0">
              <a:buNone/>
            </a:pPr>
            <a:r>
              <a:rPr lang="en-US" sz="2400" b="1" dirty="0">
                <a:solidFill>
                  <a:schemeClr val="bg1"/>
                </a:solidFill>
              </a:rPr>
              <a:t>Interpretation:</a:t>
            </a:r>
          </a:p>
          <a:p>
            <a:pPr marL="0" indent="0">
              <a:buNone/>
            </a:pPr>
            <a:r>
              <a:rPr lang="en-US" sz="2400" dirty="0">
                <a:solidFill>
                  <a:schemeClr val="bg1"/>
                </a:solidFill>
              </a:rPr>
              <a:t>The bar chart for daily streams reveals that Friday and Saturday see the highest streaming volumes, with Friday being the clear leader. Sunday and Monday are the lowest.</a:t>
            </a:r>
          </a:p>
          <a:p>
            <a:pPr marL="0" indent="0">
              <a:buNone/>
            </a:pPr>
            <a:r>
              <a:rPr lang="en-US" sz="2400" b="1" dirty="0">
                <a:solidFill>
                  <a:schemeClr val="bg1"/>
                </a:solidFill>
              </a:rPr>
              <a:t>Implication:</a:t>
            </a:r>
          </a:p>
          <a:p>
            <a:pPr marL="0" indent="0" algn="just">
              <a:buNone/>
            </a:pPr>
            <a:r>
              <a:rPr lang="en-US" sz="2400" dirty="0">
                <a:solidFill>
                  <a:schemeClr val="bg1"/>
                </a:solidFill>
              </a:rPr>
              <a:t>This reflects global patterns: Friday is the standard release day for new music, causing a spike in interest. The weekend effect is visible with Saturday follow-through, and weekday listenership decreases as people return to routine activities. Platforms, artists, and advertisers can leverage this for release and campaign timing.​</a:t>
            </a:r>
          </a:p>
          <a:p>
            <a:pPr marL="0" indent="0" algn="just">
              <a:buNone/>
            </a:pPr>
            <a:br>
              <a:rPr lang="en-US" sz="2400" dirty="0">
                <a:solidFill>
                  <a:schemeClr val="bg1"/>
                </a:solidFill>
              </a:rPr>
            </a:br>
            <a:endParaRPr lang="en-US" sz="2400" dirty="0">
              <a:solidFill>
                <a:schemeClr val="bg1"/>
              </a:solidFill>
            </a:endParaRPr>
          </a:p>
        </p:txBody>
      </p:sp>
      <p:pic>
        <p:nvPicPr>
          <p:cNvPr id="10" name="Content Placeholder 9">
            <a:extLst>
              <a:ext uri="{FF2B5EF4-FFF2-40B4-BE49-F238E27FC236}">
                <a16:creationId xmlns:a16="http://schemas.microsoft.com/office/drawing/2014/main" id="{FE9B1170-BEA4-A1A1-F2BE-228538E3BBA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098964" y="1881352"/>
            <a:ext cx="3526275" cy="4107945"/>
          </a:xfrm>
        </p:spPr>
      </p:pic>
    </p:spTree>
    <p:extLst>
      <p:ext uri="{BB962C8B-B14F-4D97-AF65-F5344CB8AC3E}">
        <p14:creationId xmlns:p14="http://schemas.microsoft.com/office/powerpoint/2010/main" val="4040416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E3616-92A0-9072-EF7E-7AB398911656}"/>
              </a:ext>
            </a:extLst>
          </p:cNvPr>
          <p:cNvSpPr>
            <a:spLocks noGrp="1"/>
          </p:cNvSpPr>
          <p:nvPr>
            <p:ph type="title"/>
          </p:nvPr>
        </p:nvSpPr>
        <p:spPr>
          <a:xfrm>
            <a:off x="701564" y="0"/>
            <a:ext cx="10515600" cy="1325563"/>
          </a:xfrm>
        </p:spPr>
        <p:txBody>
          <a:bodyPr/>
          <a:lstStyle/>
          <a:p>
            <a:r>
              <a:rPr lang="en-US" dirty="0">
                <a:solidFill>
                  <a:schemeClr val="bg1"/>
                </a:solidFill>
              </a:rPr>
              <a:t>TOP ARTIST AND MOST STREAMED TRACK</a:t>
            </a:r>
          </a:p>
        </p:txBody>
      </p:sp>
      <p:sp>
        <p:nvSpPr>
          <p:cNvPr id="3" name="Content Placeholder 2">
            <a:extLst>
              <a:ext uri="{FF2B5EF4-FFF2-40B4-BE49-F238E27FC236}">
                <a16:creationId xmlns:a16="http://schemas.microsoft.com/office/drawing/2014/main" id="{926290B3-A2ED-B167-5C81-1B7066680706}"/>
              </a:ext>
            </a:extLst>
          </p:cNvPr>
          <p:cNvSpPr>
            <a:spLocks noGrp="1"/>
          </p:cNvSpPr>
          <p:nvPr>
            <p:ph sz="half" idx="1"/>
          </p:nvPr>
        </p:nvSpPr>
        <p:spPr>
          <a:xfrm>
            <a:off x="701564" y="1373680"/>
            <a:ext cx="5583621" cy="4351338"/>
          </a:xfrm>
        </p:spPr>
        <p:txBody>
          <a:bodyPr>
            <a:noAutofit/>
          </a:bodyPr>
          <a:lstStyle/>
          <a:p>
            <a:pPr marL="0" indent="0">
              <a:buNone/>
            </a:pPr>
            <a:r>
              <a:rPr lang="en-US" sz="2400" b="1" dirty="0">
                <a:solidFill>
                  <a:schemeClr val="bg1"/>
                </a:solidFill>
              </a:rPr>
              <a:t>Interpretation:</a:t>
            </a:r>
            <a:br>
              <a:rPr lang="en-US" sz="2400" dirty="0">
                <a:solidFill>
                  <a:schemeClr val="bg1"/>
                </a:solidFill>
              </a:rPr>
            </a:br>
            <a:r>
              <a:rPr lang="en-US" sz="2400" dirty="0">
                <a:solidFill>
                  <a:schemeClr val="bg1"/>
                </a:solidFill>
              </a:rPr>
              <a:t>"Blinding Lights" by The </a:t>
            </a:r>
            <a:r>
              <a:rPr lang="en-US" sz="2400" dirty="0" err="1">
                <a:solidFill>
                  <a:schemeClr val="bg1"/>
                </a:solidFill>
              </a:rPr>
              <a:t>Weeknd</a:t>
            </a:r>
            <a:r>
              <a:rPr lang="en-US" sz="2400" dirty="0">
                <a:solidFill>
                  <a:schemeClr val="bg1"/>
                </a:solidFill>
              </a:rPr>
              <a:t> stands out as the top track, with over 3.7 billion streams. Key musical features: high energy (80%), moderate danceability (50%), and minimal </a:t>
            </a:r>
            <a:r>
              <a:rPr lang="en-US" sz="2400" dirty="0" err="1">
                <a:solidFill>
                  <a:schemeClr val="bg1"/>
                </a:solidFill>
              </a:rPr>
              <a:t>instrumentalness</a:t>
            </a:r>
            <a:r>
              <a:rPr lang="en-US" sz="2400" dirty="0">
                <a:solidFill>
                  <a:schemeClr val="bg1"/>
                </a:solidFill>
              </a:rPr>
              <a:t>—attributes aligning with mainstream pop success.</a:t>
            </a:r>
          </a:p>
          <a:p>
            <a:pPr marL="0" indent="0">
              <a:buNone/>
            </a:pPr>
            <a:r>
              <a:rPr lang="en-US" sz="2400" b="1" dirty="0">
                <a:solidFill>
                  <a:schemeClr val="bg1"/>
                </a:solidFill>
              </a:rPr>
              <a:t>Implication:</a:t>
            </a:r>
            <a:br>
              <a:rPr lang="en-US" sz="2400" dirty="0">
                <a:solidFill>
                  <a:schemeClr val="bg1"/>
                </a:solidFill>
              </a:rPr>
            </a:br>
            <a:r>
              <a:rPr lang="en-US" sz="2400" dirty="0">
                <a:solidFill>
                  <a:schemeClr val="bg1"/>
                </a:solidFill>
              </a:rPr>
              <a:t>These characteristics (energy, moderate danceability, vocal-driven) are common in highly-streamed global hits, suggesting a formulaic element in track popularity. The dominance of "Blinding Lights" also reflects its cross-audience appeal and strong playlist placements.</a:t>
            </a:r>
          </a:p>
          <a:p>
            <a:pPr algn="just"/>
            <a:endParaRPr lang="en-US" sz="2400" dirty="0">
              <a:solidFill>
                <a:schemeClr val="bg1"/>
              </a:solidFill>
            </a:endParaRPr>
          </a:p>
        </p:txBody>
      </p:sp>
      <p:pic>
        <p:nvPicPr>
          <p:cNvPr id="6" name="Content Placeholder 5">
            <a:extLst>
              <a:ext uri="{FF2B5EF4-FFF2-40B4-BE49-F238E27FC236}">
                <a16:creationId xmlns:a16="http://schemas.microsoft.com/office/drawing/2014/main" id="{2976D433-5236-1F2C-1C23-B38C1B46132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86259" y="2027583"/>
            <a:ext cx="4435627" cy="3478695"/>
          </a:xfrm>
        </p:spPr>
      </p:pic>
    </p:spTree>
    <p:extLst>
      <p:ext uri="{BB962C8B-B14F-4D97-AF65-F5344CB8AC3E}">
        <p14:creationId xmlns:p14="http://schemas.microsoft.com/office/powerpoint/2010/main" val="3168515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8F5A-4EDC-936D-5F77-96FC1B7344DB}"/>
              </a:ext>
            </a:extLst>
          </p:cNvPr>
          <p:cNvSpPr>
            <a:spLocks noGrp="1"/>
          </p:cNvSpPr>
          <p:nvPr>
            <p:ph type="title"/>
          </p:nvPr>
        </p:nvSpPr>
        <p:spPr/>
        <p:txBody>
          <a:bodyPr/>
          <a:lstStyle/>
          <a:p>
            <a:r>
              <a:rPr lang="en-US" dirty="0">
                <a:solidFill>
                  <a:schemeClr val="bg1"/>
                </a:solidFill>
              </a:rPr>
              <a:t>AUDIO FEATURE PROFILE</a:t>
            </a:r>
          </a:p>
        </p:txBody>
      </p:sp>
      <p:sp>
        <p:nvSpPr>
          <p:cNvPr id="3" name="Content Placeholder 2">
            <a:extLst>
              <a:ext uri="{FF2B5EF4-FFF2-40B4-BE49-F238E27FC236}">
                <a16:creationId xmlns:a16="http://schemas.microsoft.com/office/drawing/2014/main" id="{C2E396DB-7E36-F2B2-841D-B3848259839F}"/>
              </a:ext>
            </a:extLst>
          </p:cNvPr>
          <p:cNvSpPr>
            <a:spLocks noGrp="1"/>
          </p:cNvSpPr>
          <p:nvPr>
            <p:ph sz="half" idx="1"/>
          </p:nvPr>
        </p:nvSpPr>
        <p:spPr>
          <a:xfrm>
            <a:off x="859220" y="1825625"/>
            <a:ext cx="5181600" cy="4351338"/>
          </a:xfrm>
        </p:spPr>
        <p:txBody>
          <a:bodyPr>
            <a:noAutofit/>
          </a:bodyPr>
          <a:lstStyle/>
          <a:p>
            <a:pPr marL="0" indent="0">
              <a:buNone/>
            </a:pPr>
            <a:r>
              <a:rPr lang="en-US" sz="2400" b="1" dirty="0">
                <a:solidFill>
                  <a:schemeClr val="bg1"/>
                </a:solidFill>
              </a:rPr>
              <a:t>Interpretation:</a:t>
            </a:r>
          </a:p>
          <a:p>
            <a:pPr marL="0" indent="0">
              <a:buNone/>
            </a:pPr>
            <a:r>
              <a:rPr lang="en-US" sz="2400" dirty="0">
                <a:solidFill>
                  <a:schemeClr val="bg1"/>
                </a:solidFill>
              </a:rPr>
              <a:t>High energy &amp; fairly high danceability match upbeat, accessible radio hits.</a:t>
            </a:r>
          </a:p>
          <a:p>
            <a:pPr marL="0" indent="0">
              <a:buNone/>
            </a:pPr>
            <a:r>
              <a:rPr lang="en-US" sz="2400" dirty="0">
                <a:solidFill>
                  <a:schemeClr val="bg1"/>
                </a:solidFill>
              </a:rPr>
              <a:t>Low </a:t>
            </a:r>
            <a:r>
              <a:rPr lang="en-US" sz="2400" dirty="0" err="1">
                <a:solidFill>
                  <a:schemeClr val="bg1"/>
                </a:solidFill>
              </a:rPr>
              <a:t>instrumentalness</a:t>
            </a:r>
            <a:r>
              <a:rPr lang="en-US" sz="2400" dirty="0">
                <a:solidFill>
                  <a:schemeClr val="bg1"/>
                </a:solidFill>
              </a:rPr>
              <a:t> and </a:t>
            </a:r>
            <a:r>
              <a:rPr lang="en-US" sz="2400" dirty="0" err="1">
                <a:solidFill>
                  <a:schemeClr val="bg1"/>
                </a:solidFill>
              </a:rPr>
              <a:t>speechiness</a:t>
            </a:r>
            <a:r>
              <a:rPr lang="en-US" sz="2400" dirty="0">
                <a:solidFill>
                  <a:schemeClr val="bg1"/>
                </a:solidFill>
              </a:rPr>
              <a:t> reinforce accessibility and mass appeal.</a:t>
            </a:r>
          </a:p>
          <a:p>
            <a:pPr marL="0" indent="0">
              <a:buNone/>
            </a:pPr>
            <a:r>
              <a:rPr lang="en-US" sz="2400" b="1" dirty="0">
                <a:solidFill>
                  <a:schemeClr val="bg1"/>
                </a:solidFill>
              </a:rPr>
              <a:t>Implication:</a:t>
            </a:r>
            <a:br>
              <a:rPr lang="en-US" sz="2400" dirty="0">
                <a:solidFill>
                  <a:schemeClr val="bg1"/>
                </a:solidFill>
              </a:rPr>
            </a:br>
            <a:r>
              <a:rPr lang="en-US" sz="2400" dirty="0">
                <a:solidFill>
                  <a:schemeClr val="bg1"/>
                </a:solidFill>
              </a:rPr>
              <a:t>Such audio profiles are common among “popular music” on streaming platforms. Recommender algorithms may amplify tracks with similar profiles, which in turn shapes listening trends and user preferences.</a:t>
            </a:r>
          </a:p>
          <a:p>
            <a:endParaRPr lang="en-US" sz="2400" dirty="0">
              <a:solidFill>
                <a:schemeClr val="bg1"/>
              </a:solidFill>
            </a:endParaRPr>
          </a:p>
        </p:txBody>
      </p:sp>
      <p:pic>
        <p:nvPicPr>
          <p:cNvPr id="6" name="Content Placeholder 5">
            <a:extLst>
              <a:ext uri="{FF2B5EF4-FFF2-40B4-BE49-F238E27FC236}">
                <a16:creationId xmlns:a16="http://schemas.microsoft.com/office/drawing/2014/main" id="{58C35F22-1E5C-853D-DFE1-4ADA2A12D67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19549" y="2256183"/>
            <a:ext cx="4486901" cy="2703443"/>
          </a:xfrm>
        </p:spPr>
      </p:pic>
    </p:spTree>
    <p:extLst>
      <p:ext uri="{BB962C8B-B14F-4D97-AF65-F5344CB8AC3E}">
        <p14:creationId xmlns:p14="http://schemas.microsoft.com/office/powerpoint/2010/main" val="37948657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720</Words>
  <Application>Microsoft Office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Bookman Old Style</vt:lpstr>
      <vt:lpstr>Calibri</vt:lpstr>
      <vt:lpstr>Calibri Light</vt:lpstr>
      <vt:lpstr>Office Theme</vt:lpstr>
      <vt:lpstr> SPOTIFY ANALYSIS PROJECT </vt:lpstr>
      <vt:lpstr>PowerPoint Presentation</vt:lpstr>
      <vt:lpstr>PROJECT OVERVIEW</vt:lpstr>
      <vt:lpstr>KEY METRICS OVERVIEW</vt:lpstr>
      <vt:lpstr>STREAMING TRENDS OVER TIME</vt:lpstr>
      <vt:lpstr>MONTHLY PERFORMANCE BREAKDOWN</vt:lpstr>
      <vt:lpstr>WEEKLY LISTENING PATTERNS</vt:lpstr>
      <vt:lpstr>TOP ARTIST AND MOST STREAMED TRACK</vt:lpstr>
      <vt:lpstr>AUDIO FEATURE PROFILE</vt:lpstr>
      <vt:lpstr>GLOBAL TOP RATED SONGS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varshini murugan</dc:creator>
  <cp:lastModifiedBy>varshini murugan</cp:lastModifiedBy>
  <cp:revision>4</cp:revision>
  <dcterms:created xsi:type="dcterms:W3CDTF">2025-10-19T09:33:32Z</dcterms:created>
  <dcterms:modified xsi:type="dcterms:W3CDTF">2025-10-24T17:48:48Z</dcterms:modified>
</cp:coreProperties>
</file>