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8" r:id="rId3"/>
    <p:sldId id="260" r:id="rId4"/>
    <p:sldId id="261" r:id="rId5"/>
    <p:sldId id="263" r:id="rId6"/>
    <p:sldId id="262" r:id="rId7"/>
    <p:sldId id="264" r:id="rId8"/>
    <p:sldId id="266" r:id="rId9"/>
    <p:sldId id="269" r:id="rId10"/>
    <p:sldId id="268" r:id="rId11"/>
    <p:sldId id="267" r:id="rId12"/>
    <p:sldId id="271" r:id="rId13"/>
    <p:sldId id="270" r:id="rId14"/>
    <p:sldId id="265" r:id="rId15"/>
    <p:sldId id="273" r:id="rId16"/>
    <p:sldId id="275" r:id="rId17"/>
    <p:sldId id="274" r:id="rId18"/>
    <p:sldId id="278"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88E6A66-6C58-4E2D-9949-BE54E6BD587A}" type="datetimeFigureOut">
              <a:rPr lang="en-IN" smtClean="0"/>
              <a:t>27-07-2022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EF3AC3B-FBD1-47ED-8E0D-4BA940F3098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5427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E6A66-6C58-4E2D-9949-BE54E6BD587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10648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E6A66-6C58-4E2D-9949-BE54E6BD587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206344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8E6A66-6C58-4E2D-9949-BE54E6BD587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132536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E6A66-6C58-4E2D-9949-BE54E6BD587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F3AC3B-FBD1-47ED-8E0D-4BA940F30983}"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268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8E6A66-6C58-4E2D-9949-BE54E6BD587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853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8E6A66-6C58-4E2D-9949-BE54E6BD587A}"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256058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8E6A66-6C58-4E2D-9949-BE54E6BD587A}"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122112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E6A66-6C58-4E2D-9949-BE54E6BD587A}"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24124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E6A66-6C58-4E2D-9949-BE54E6BD587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358140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E6A66-6C58-4E2D-9949-BE54E6BD587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F3AC3B-FBD1-47ED-8E0D-4BA940F30983}" type="slidenum">
              <a:rPr lang="en-IN" smtClean="0"/>
              <a:t>‹#›</a:t>
            </a:fld>
            <a:endParaRPr lang="en-IN"/>
          </a:p>
        </p:txBody>
      </p:sp>
    </p:spTree>
    <p:extLst>
      <p:ext uri="{BB962C8B-B14F-4D97-AF65-F5344CB8AC3E}">
        <p14:creationId xmlns:p14="http://schemas.microsoft.com/office/powerpoint/2010/main" val="8609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88E6A66-6C58-4E2D-9949-BE54E6BD587A}" type="datetimeFigureOut">
              <a:rPr lang="en-IN" smtClean="0"/>
              <a:t>27-07-2022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EF3AC3B-FBD1-47ED-8E0D-4BA940F30983}" type="slidenum">
              <a:rPr lang="en-IN" smtClean="0"/>
              <a:t>‹#›</a:t>
            </a:fld>
            <a:endParaRPr lang="en-IN"/>
          </a:p>
        </p:txBody>
      </p:sp>
    </p:spTree>
    <p:extLst>
      <p:ext uri="{BB962C8B-B14F-4D97-AF65-F5344CB8AC3E}">
        <p14:creationId xmlns:p14="http://schemas.microsoft.com/office/powerpoint/2010/main" val="14002172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B17A20-F7F8-9DF7-B1F6-533CA62792D5}"/>
              </a:ext>
            </a:extLst>
          </p:cNvPr>
          <p:cNvSpPr>
            <a:spLocks noGrp="1"/>
          </p:cNvSpPr>
          <p:nvPr>
            <p:ph type="ctrTitle"/>
          </p:nvPr>
        </p:nvSpPr>
        <p:spPr/>
        <p:txBody>
          <a:bodyPr/>
          <a:lstStyle/>
          <a:p>
            <a:r>
              <a:rPr lang="en-IN" dirty="0"/>
              <a:t>Problem Statement -1</a:t>
            </a:r>
          </a:p>
        </p:txBody>
      </p:sp>
      <p:sp>
        <p:nvSpPr>
          <p:cNvPr id="7" name="Subtitle 6">
            <a:extLst>
              <a:ext uri="{FF2B5EF4-FFF2-40B4-BE49-F238E27FC236}">
                <a16:creationId xmlns:a16="http://schemas.microsoft.com/office/drawing/2014/main" id="{693653DD-A538-C101-35A1-F57279AEE322}"/>
              </a:ext>
            </a:extLst>
          </p:cNvPr>
          <p:cNvSpPr>
            <a:spLocks noGrp="1"/>
          </p:cNvSpPr>
          <p:nvPr>
            <p:ph type="subTitle" idx="1"/>
          </p:nvPr>
        </p:nvSpPr>
        <p:spPr/>
        <p:txBody>
          <a:bodyPr/>
          <a:lstStyle/>
          <a:p>
            <a:endParaRPr lang="en-IN" dirty="0"/>
          </a:p>
          <a:p>
            <a:r>
              <a:rPr lang="en-IN" dirty="0"/>
              <a:t>Python, Data Analytics</a:t>
            </a:r>
          </a:p>
        </p:txBody>
      </p:sp>
    </p:spTree>
    <p:extLst>
      <p:ext uri="{BB962C8B-B14F-4D97-AF65-F5344CB8AC3E}">
        <p14:creationId xmlns:p14="http://schemas.microsoft.com/office/powerpoint/2010/main" val="9195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49680" y="239791"/>
            <a:ext cx="9692640" cy="1325562"/>
          </a:xfrm>
        </p:spPr>
        <p:txBody>
          <a:bodyPr>
            <a:normAutofit/>
          </a:bodyPr>
          <a:lstStyle/>
          <a:p>
            <a:r>
              <a:rPr lang="en-IN" b="1" i="0" dirty="0">
                <a:effectLst/>
                <a:latin typeface="Helvetica Neue"/>
              </a:rPr>
              <a:t>Recommend Higher Revenue Plans</a:t>
            </a:r>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6">
            <a:extLst>
              <a:ext uri="{FF2B5EF4-FFF2-40B4-BE49-F238E27FC236}">
                <a16:creationId xmlns:a16="http://schemas.microsoft.com/office/drawing/2014/main" id="{E63E63C3-4841-2E24-B1A0-7B9661BC20E8}"/>
              </a:ext>
            </a:extLst>
          </p:cNvPr>
          <p:cNvSpPr>
            <a:spLocks noGrp="1"/>
          </p:cNvSpPr>
          <p:nvPr>
            <p:ph idx="1"/>
          </p:nvPr>
        </p:nvSpPr>
        <p:spPr/>
        <p:txBody>
          <a:bodyPr/>
          <a:lstStyle/>
          <a:p>
            <a:endParaRPr lang="en-IN" dirty="0"/>
          </a:p>
          <a:p>
            <a:endParaRPr lang="en-IN" dirty="0"/>
          </a:p>
          <a:p>
            <a:pPr marL="0" indent="0">
              <a:buNone/>
            </a:pPr>
            <a:r>
              <a:rPr lang="en-IN" dirty="0"/>
              <a:t>Data Usage of unhappy customers(exclude last plan)</a:t>
            </a:r>
          </a:p>
          <a:p>
            <a:endParaRPr lang="en-IN" dirty="0"/>
          </a:p>
        </p:txBody>
      </p:sp>
      <p:pic>
        <p:nvPicPr>
          <p:cNvPr id="12" name="Content Placeholder 4">
            <a:extLst>
              <a:ext uri="{FF2B5EF4-FFF2-40B4-BE49-F238E27FC236}">
                <a16:creationId xmlns:a16="http://schemas.microsoft.com/office/drawing/2014/main" id="{466EDB9E-B8EF-5636-6BC6-17B1E08CB2AB}"/>
              </a:ext>
            </a:extLst>
          </p:cNvPr>
          <p:cNvPicPr>
            <a:picLocks noChangeAspect="1"/>
          </p:cNvPicPr>
          <p:nvPr/>
        </p:nvPicPr>
        <p:blipFill>
          <a:blip r:embed="rId2"/>
          <a:stretch>
            <a:fillRect/>
          </a:stretch>
        </p:blipFill>
        <p:spPr>
          <a:xfrm>
            <a:off x="2334768" y="1816972"/>
            <a:ext cx="6096313" cy="781090"/>
          </a:xfrm>
          <a:prstGeom prst="rect">
            <a:avLst/>
          </a:prstGeom>
        </p:spPr>
      </p:pic>
      <p:pic>
        <p:nvPicPr>
          <p:cNvPr id="13" name="Picture 12">
            <a:extLst>
              <a:ext uri="{FF2B5EF4-FFF2-40B4-BE49-F238E27FC236}">
                <a16:creationId xmlns:a16="http://schemas.microsoft.com/office/drawing/2014/main" id="{7A338A75-A8FA-337F-72FC-6723B314A805}"/>
              </a:ext>
            </a:extLst>
          </p:cNvPr>
          <p:cNvPicPr>
            <a:picLocks noChangeAspect="1"/>
          </p:cNvPicPr>
          <p:nvPr/>
        </p:nvPicPr>
        <p:blipFill>
          <a:blip r:embed="rId3"/>
          <a:stretch>
            <a:fillRect/>
          </a:stretch>
        </p:blipFill>
        <p:spPr>
          <a:xfrm>
            <a:off x="3404229" y="3094240"/>
            <a:ext cx="4469143" cy="3667612"/>
          </a:xfrm>
          <a:prstGeom prst="rect">
            <a:avLst/>
          </a:prstGeom>
        </p:spPr>
      </p:pic>
    </p:spTree>
    <p:extLst>
      <p:ext uri="{BB962C8B-B14F-4D97-AF65-F5344CB8AC3E}">
        <p14:creationId xmlns:p14="http://schemas.microsoft.com/office/powerpoint/2010/main" val="31397936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49680" y="201405"/>
            <a:ext cx="9692640" cy="1325562"/>
          </a:xfrm>
        </p:spPr>
        <p:txBody>
          <a:bodyPr>
            <a:normAutofit/>
          </a:bodyPr>
          <a:lstStyle/>
          <a:p>
            <a:r>
              <a:rPr lang="en-IN" b="1" i="0" dirty="0">
                <a:effectLst/>
                <a:latin typeface="Helvetica Neue"/>
              </a:rPr>
              <a:t>Recommend Higher Revenue Plans</a:t>
            </a: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r>
              <a:rPr lang="en-IN" dirty="0"/>
              <a:t>Number of Happy Customers </a:t>
            </a:r>
            <a:r>
              <a:rPr lang="en-US" dirty="0"/>
              <a:t>(exclude last plan) with different data usage</a:t>
            </a:r>
          </a:p>
          <a:p>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9A65A9B8-B635-2AF8-6CB1-0F8B69975FF6}"/>
              </a:ext>
            </a:extLst>
          </p:cNvPr>
          <p:cNvPicPr>
            <a:picLocks noChangeAspect="1"/>
          </p:cNvPicPr>
          <p:nvPr/>
        </p:nvPicPr>
        <p:blipFill>
          <a:blip r:embed="rId2"/>
          <a:stretch>
            <a:fillRect/>
          </a:stretch>
        </p:blipFill>
        <p:spPr>
          <a:xfrm>
            <a:off x="3311535" y="2550695"/>
            <a:ext cx="5975917" cy="3629441"/>
          </a:xfrm>
          <a:prstGeom prst="rect">
            <a:avLst/>
          </a:prstGeom>
        </p:spPr>
      </p:pic>
    </p:spTree>
    <p:extLst>
      <p:ext uri="{BB962C8B-B14F-4D97-AF65-F5344CB8AC3E}">
        <p14:creationId xmlns:p14="http://schemas.microsoft.com/office/powerpoint/2010/main" val="419254459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49680" y="268107"/>
            <a:ext cx="9692640" cy="1325562"/>
          </a:xfrm>
        </p:spPr>
        <p:txBody>
          <a:bodyPr>
            <a:normAutofit/>
          </a:bodyPr>
          <a:lstStyle/>
          <a:p>
            <a:r>
              <a:rPr lang="en-IN" b="1" i="0" dirty="0">
                <a:effectLst/>
                <a:latin typeface="Helvetica Neue"/>
              </a:rPr>
              <a:t>Recommend Higher Revenue Plans</a:t>
            </a: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r>
              <a:rPr lang="en-IN" dirty="0"/>
              <a:t>Ans</a:t>
            </a:r>
          </a:p>
          <a:p>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CD2E2F21-9CAD-6E55-083B-E54C768E2C59}"/>
              </a:ext>
            </a:extLst>
          </p:cNvPr>
          <p:cNvPicPr>
            <a:picLocks noChangeAspect="1"/>
          </p:cNvPicPr>
          <p:nvPr/>
        </p:nvPicPr>
        <p:blipFill>
          <a:blip r:embed="rId2"/>
          <a:stretch>
            <a:fillRect/>
          </a:stretch>
        </p:blipFill>
        <p:spPr>
          <a:xfrm>
            <a:off x="1524191" y="2271532"/>
            <a:ext cx="5951430" cy="3908605"/>
          </a:xfrm>
          <a:prstGeom prst="rect">
            <a:avLst/>
          </a:prstGeom>
        </p:spPr>
      </p:pic>
    </p:spTree>
    <p:extLst>
      <p:ext uri="{BB962C8B-B14F-4D97-AF65-F5344CB8AC3E}">
        <p14:creationId xmlns:p14="http://schemas.microsoft.com/office/powerpoint/2010/main" val="5347277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857232" cy="1463040"/>
          </a:xfrm>
        </p:spPr>
        <p:txBody>
          <a:bodyPr>
            <a:normAutofit fontScale="90000"/>
          </a:bodyPr>
          <a:lstStyle/>
          <a:p>
            <a:br>
              <a:rPr lang="en-US" b="1" i="0" dirty="0">
                <a:solidFill>
                  <a:srgbClr val="000000"/>
                </a:solidFill>
                <a:effectLst/>
                <a:latin typeface="Helvetica Neue"/>
              </a:rPr>
            </a:br>
            <a:br>
              <a:rPr lang="en-US" b="1" i="0" dirty="0">
                <a:solidFill>
                  <a:srgbClr val="000000"/>
                </a:solidFill>
                <a:effectLst/>
                <a:latin typeface="Helvetica Neue"/>
              </a:rPr>
            </a:br>
            <a:br>
              <a:rPr lang="en-US" b="1" i="0" dirty="0">
                <a:solidFill>
                  <a:srgbClr val="000000"/>
                </a:solidFill>
                <a:effectLst/>
                <a:latin typeface="Helvetica Neue"/>
              </a:rPr>
            </a:br>
            <a:br>
              <a:rPr lang="en-US" b="1" i="0" dirty="0">
                <a:solidFill>
                  <a:srgbClr val="000000"/>
                </a:solidFill>
                <a:effectLst/>
                <a:latin typeface="Helvetica Neue"/>
              </a:rPr>
            </a:br>
            <a:r>
              <a:rPr lang="en-US" b="1" i="0" dirty="0">
                <a:effectLst/>
                <a:latin typeface="Helvetica Neue"/>
              </a:rPr>
              <a:t>Discount Possibilities for Unhappy customers</a:t>
            </a:r>
            <a:br>
              <a:rPr lang="en-US"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685926"/>
            <a:ext cx="8595360" cy="4343399"/>
          </a:xfrm>
        </p:spPr>
        <p:txBody>
          <a:bodyPr>
            <a:normAutofit lnSpcReduction="10000"/>
          </a:bodyPr>
          <a:lstStyle/>
          <a:p>
            <a:pPr marL="0" indent="0" algn="l">
              <a:buNone/>
            </a:pPr>
            <a:r>
              <a:rPr lang="en-US" b="1" i="0" dirty="0">
                <a:effectLst/>
                <a:latin typeface="Helvetica Neue"/>
              </a:rPr>
              <a:t>For all the unhappy customers, checking out if discounts can be provided.</a:t>
            </a:r>
          </a:p>
          <a:p>
            <a:pPr marL="0" indent="0" algn="l">
              <a:buNone/>
            </a:pPr>
            <a:r>
              <a:rPr lang="en-US" b="0" i="0" dirty="0">
                <a:effectLst/>
                <a:latin typeface="Helvetica Neue"/>
              </a:rPr>
              <a:t>This is applicable only if an unhappy customer uses less than three fourth of the total amount.</a:t>
            </a:r>
          </a:p>
          <a:p>
            <a:pPr marL="0" indent="0" algn="l">
              <a:buNone/>
            </a:pPr>
            <a:endParaRPr lang="en-US" b="0" i="0" dirty="0">
              <a:effectLst/>
              <a:latin typeface="Helvetica Neue"/>
            </a:endParaRPr>
          </a:p>
          <a:p>
            <a:pPr marL="0" indent="0" algn="l">
              <a:buNone/>
            </a:pPr>
            <a:r>
              <a:rPr lang="en-US" b="0" i="0" dirty="0">
                <a:effectLst/>
                <a:latin typeface="Helvetica Neue"/>
              </a:rPr>
              <a:t>Process - There are two criteria:</a:t>
            </a:r>
          </a:p>
          <a:p>
            <a:pPr algn="l">
              <a:buFont typeface="+mj-lt"/>
              <a:buAutoNum type="arabicPeriod"/>
            </a:pPr>
            <a:r>
              <a:rPr lang="en-US" b="0" i="0" dirty="0">
                <a:effectLst/>
                <a:latin typeface="Helvetica Neue"/>
              </a:rPr>
              <a:t>Finding a plan that is just lower than the amount used and charge for extra data using a multiplier ($x per </a:t>
            </a:r>
            <a:r>
              <a:rPr lang="en-US" b="0" i="0" dirty="0" err="1">
                <a:effectLst/>
                <a:latin typeface="Helvetica Neue"/>
              </a:rPr>
              <a:t>gb</a:t>
            </a:r>
            <a:r>
              <a:rPr lang="en-US" b="0" i="0" dirty="0">
                <a:effectLst/>
                <a:latin typeface="Helvetica Neue"/>
              </a:rPr>
              <a:t>)</a:t>
            </a:r>
          </a:p>
          <a:p>
            <a:pPr algn="l">
              <a:buFont typeface="+mj-lt"/>
              <a:buAutoNum type="arabicPeriod"/>
            </a:pPr>
            <a:r>
              <a:rPr lang="en-US" b="0" i="0" dirty="0">
                <a:effectLst/>
                <a:latin typeface="Helvetica Neue"/>
              </a:rPr>
              <a:t>Finding a plan just higher than the amount used.</a:t>
            </a:r>
          </a:p>
          <a:p>
            <a:pPr marL="0" indent="0" algn="l">
              <a:buNone/>
            </a:pPr>
            <a:endParaRPr lang="en-US" b="0" i="0" dirty="0">
              <a:effectLst/>
              <a:latin typeface="Helvetica Neue"/>
            </a:endParaRPr>
          </a:p>
          <a:p>
            <a:pPr marL="0" indent="0" algn="l">
              <a:buNone/>
            </a:pPr>
            <a:r>
              <a:rPr lang="en-US" b="0" i="0" dirty="0">
                <a:effectLst/>
                <a:latin typeface="Helvetica Neue"/>
              </a:rPr>
              <a:t>Compare both the costs(1 and 2) and choose the one with the lowest cost for every customer</a:t>
            </a:r>
          </a:p>
          <a:p>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40809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US" b="1" i="0" dirty="0">
                <a:effectLst/>
                <a:latin typeface="Helvetica Neue"/>
              </a:rPr>
              <a:t>Discount Possibilities for Unhappy customers</a:t>
            </a: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pPr>
              <a:buFont typeface="Wingdings" panose="05000000000000000000" pitchFamily="2" charset="2"/>
              <a:buChar char="Ø"/>
            </a:pPr>
            <a:r>
              <a:rPr lang="en-IN" dirty="0"/>
              <a:t>Finding out  a suitable multiplier</a:t>
            </a:r>
          </a:p>
          <a:p>
            <a:r>
              <a:rPr lang="en-US" dirty="0"/>
              <a:t>1.25 is chosen if amount of data used is less than median of plans available or has used less than half of the amount for the plans higher than median , else </a:t>
            </a:r>
            <a:r>
              <a:rPr lang="en-US" dirty="0" err="1"/>
              <a:t>mul</a:t>
            </a:r>
            <a:r>
              <a:rPr lang="en-US" dirty="0"/>
              <a:t> =1.5</a:t>
            </a:r>
          </a:p>
          <a:p>
            <a:r>
              <a:rPr lang="en-US" dirty="0"/>
              <a:t>E.g. Median = 175, so with plans 0gb, 100gb, 150gb, </a:t>
            </a:r>
            <a:r>
              <a:rPr lang="en-US" dirty="0" err="1"/>
              <a:t>mul</a:t>
            </a:r>
            <a:r>
              <a:rPr lang="en-US" dirty="0"/>
              <a:t> = 1.25 and for 200gb, </a:t>
            </a:r>
            <a:r>
              <a:rPr lang="en-US" dirty="0" err="1"/>
              <a:t>mul</a:t>
            </a:r>
            <a:r>
              <a:rPr lang="en-US" dirty="0"/>
              <a:t> both 1.25 and 1.5</a:t>
            </a:r>
          </a:p>
          <a:p>
            <a:endParaRPr lang="en-US" dirty="0"/>
          </a:p>
          <a:p>
            <a:pPr>
              <a:buFont typeface="Wingdings" panose="05000000000000000000" pitchFamily="2" charset="2"/>
              <a:buChar char="Ø"/>
            </a:pPr>
            <a:r>
              <a:rPr lang="en-IN" dirty="0"/>
              <a:t>After recommending a correct plan, the amount that can be discounted to users are also printed which may be given as coupon to unhappy customers next month</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48124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US" b="1" i="0" dirty="0">
                <a:effectLst/>
                <a:latin typeface="Helvetica Neue"/>
              </a:rPr>
              <a:t>Discount Possibilities for Unhappy customers</a:t>
            </a:r>
            <a:endParaRPr lang="en-IN" dirty="0"/>
          </a:p>
        </p:txBody>
      </p:sp>
      <p:pic>
        <p:nvPicPr>
          <p:cNvPr id="5" name="Content Placeholder 4">
            <a:extLst>
              <a:ext uri="{FF2B5EF4-FFF2-40B4-BE49-F238E27FC236}">
                <a16:creationId xmlns:a16="http://schemas.microsoft.com/office/drawing/2014/main" id="{7E2B03CF-3D41-D78F-8D1C-0E03773B46E9}"/>
              </a:ext>
            </a:extLst>
          </p:cNvPr>
          <p:cNvPicPr>
            <a:picLocks noGrp="1" noChangeAspect="1"/>
          </p:cNvPicPr>
          <p:nvPr>
            <p:ph idx="1"/>
          </p:nvPr>
        </p:nvPicPr>
        <p:blipFill>
          <a:blip r:embed="rId2"/>
          <a:stretch>
            <a:fillRect/>
          </a:stretch>
        </p:blipFill>
        <p:spPr>
          <a:xfrm>
            <a:off x="1341438" y="2401965"/>
            <a:ext cx="8830644" cy="3292982"/>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10937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US" b="1" i="0" dirty="0">
                <a:effectLst/>
                <a:latin typeface="Helvetica Neue"/>
              </a:rPr>
              <a:t>Discount Possibilities for Unhappy customers</a:t>
            </a: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r>
              <a:rPr lang="en-US" dirty="0"/>
              <a:t>Grouping customers based on different offers provided</a:t>
            </a:r>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EDAB4B3-92B4-4892-77FF-272B963728F0}"/>
              </a:ext>
            </a:extLst>
          </p:cNvPr>
          <p:cNvPicPr>
            <a:picLocks noChangeAspect="1"/>
          </p:cNvPicPr>
          <p:nvPr/>
        </p:nvPicPr>
        <p:blipFill>
          <a:blip r:embed="rId2"/>
          <a:stretch>
            <a:fillRect/>
          </a:stretch>
        </p:blipFill>
        <p:spPr>
          <a:xfrm>
            <a:off x="1593641" y="2587581"/>
            <a:ext cx="4701405" cy="1955843"/>
          </a:xfrm>
          <a:prstGeom prst="rect">
            <a:avLst/>
          </a:prstGeom>
        </p:spPr>
      </p:pic>
      <p:pic>
        <p:nvPicPr>
          <p:cNvPr id="7" name="Picture 6">
            <a:extLst>
              <a:ext uri="{FF2B5EF4-FFF2-40B4-BE49-F238E27FC236}">
                <a16:creationId xmlns:a16="http://schemas.microsoft.com/office/drawing/2014/main" id="{2FC2D455-8F83-C7EB-ED3B-A9E8F42D2EFB}"/>
              </a:ext>
            </a:extLst>
          </p:cNvPr>
          <p:cNvPicPr>
            <a:picLocks noChangeAspect="1"/>
          </p:cNvPicPr>
          <p:nvPr/>
        </p:nvPicPr>
        <p:blipFill>
          <a:blip r:embed="rId3"/>
          <a:stretch>
            <a:fillRect/>
          </a:stretch>
        </p:blipFill>
        <p:spPr>
          <a:xfrm>
            <a:off x="6886575" y="2426816"/>
            <a:ext cx="4136918" cy="4235260"/>
          </a:xfrm>
          <a:prstGeom prst="rect">
            <a:avLst/>
          </a:prstGeom>
        </p:spPr>
      </p:pic>
    </p:spTree>
    <p:extLst>
      <p:ext uri="{BB962C8B-B14F-4D97-AF65-F5344CB8AC3E}">
        <p14:creationId xmlns:p14="http://schemas.microsoft.com/office/powerpoint/2010/main" val="23848393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US" b="1" i="0" dirty="0">
                <a:effectLst/>
                <a:latin typeface="Helvetica Neue"/>
              </a:rPr>
              <a:t>Discount Possibilities for Unhappy customers</a:t>
            </a: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r>
              <a:rPr lang="en-US" dirty="0"/>
              <a:t>Customers - 100gb plan and 1.5 multiplier on extra </a:t>
            </a:r>
            <a:r>
              <a:rPr lang="en-US" dirty="0" err="1"/>
              <a:t>gb</a:t>
            </a:r>
            <a:endParaRPr lang="en-US" dirty="0"/>
          </a:p>
          <a:p>
            <a:endParaRPr lang="en-US" dirty="0"/>
          </a:p>
          <a:p>
            <a:endParaRPr lang="en-US" dirty="0"/>
          </a:p>
          <a:p>
            <a:pPr marL="0" indent="0">
              <a:buNone/>
            </a:pPr>
            <a:endParaRPr lang="en-US" dirty="0"/>
          </a:p>
          <a:p>
            <a:endParaRPr lang="en-IN" dirty="0"/>
          </a:p>
          <a:p>
            <a:endParaRPr lang="en-IN" dirty="0"/>
          </a:p>
          <a:p>
            <a:r>
              <a:rPr lang="en-IN" dirty="0"/>
              <a:t>Customers - 150gb plan</a:t>
            </a:r>
          </a:p>
          <a:p>
            <a:pPr marL="0" indent="0">
              <a:buNone/>
            </a:pPr>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2E3E595C-0FF2-0D23-8911-9F3038F41A03}"/>
              </a:ext>
            </a:extLst>
          </p:cNvPr>
          <p:cNvPicPr>
            <a:picLocks noChangeAspect="1"/>
          </p:cNvPicPr>
          <p:nvPr/>
        </p:nvPicPr>
        <p:blipFill>
          <a:blip r:embed="rId2"/>
          <a:stretch>
            <a:fillRect/>
          </a:stretch>
        </p:blipFill>
        <p:spPr>
          <a:xfrm>
            <a:off x="1436225" y="2189023"/>
            <a:ext cx="7643973" cy="2479954"/>
          </a:xfrm>
          <a:prstGeom prst="rect">
            <a:avLst/>
          </a:prstGeom>
        </p:spPr>
      </p:pic>
      <p:pic>
        <p:nvPicPr>
          <p:cNvPr id="7" name="Picture 6">
            <a:extLst>
              <a:ext uri="{FF2B5EF4-FFF2-40B4-BE49-F238E27FC236}">
                <a16:creationId xmlns:a16="http://schemas.microsoft.com/office/drawing/2014/main" id="{F409EBAD-01AE-7647-D60E-65D3F0D4AE02}"/>
              </a:ext>
            </a:extLst>
          </p:cNvPr>
          <p:cNvPicPr>
            <a:picLocks noChangeAspect="1"/>
          </p:cNvPicPr>
          <p:nvPr/>
        </p:nvPicPr>
        <p:blipFill>
          <a:blip r:embed="rId3"/>
          <a:stretch>
            <a:fillRect/>
          </a:stretch>
        </p:blipFill>
        <p:spPr>
          <a:xfrm>
            <a:off x="1479825" y="5010055"/>
            <a:ext cx="9474687" cy="1847945"/>
          </a:xfrm>
          <a:prstGeom prst="rect">
            <a:avLst/>
          </a:prstGeom>
        </p:spPr>
      </p:pic>
    </p:spTree>
    <p:extLst>
      <p:ext uri="{BB962C8B-B14F-4D97-AF65-F5344CB8AC3E}">
        <p14:creationId xmlns:p14="http://schemas.microsoft.com/office/powerpoint/2010/main" val="94546375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49680" y="699135"/>
            <a:ext cx="9692640" cy="1325562"/>
          </a:xfrm>
        </p:spPr>
        <p:txBody>
          <a:bodyPr>
            <a:normAutofit fontScale="90000"/>
          </a:bodyPr>
          <a:lstStyle/>
          <a:p>
            <a:r>
              <a:rPr lang="en-US" b="1" i="0" dirty="0">
                <a:effectLst/>
                <a:latin typeface="Helvetica Neue"/>
              </a:rPr>
              <a:t>Check if there are any other issues other than cost</a:t>
            </a:r>
            <a:br>
              <a:rPr lang="en-US" b="1" i="0" dirty="0">
                <a:solidFill>
                  <a:srgbClr val="000000"/>
                </a:solidFill>
                <a:effectLst/>
                <a:latin typeface="Helvetica Neue"/>
              </a:rPr>
            </a:br>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127F7B2-BAC5-0A87-CF5D-3891CF54C786}"/>
              </a:ext>
            </a:extLst>
          </p:cNvPr>
          <p:cNvSpPr>
            <a:spLocks noGrp="1"/>
          </p:cNvSpPr>
          <p:nvPr>
            <p:ph idx="1"/>
          </p:nvPr>
        </p:nvSpPr>
        <p:spPr>
          <a:xfrm>
            <a:off x="1261872" y="1620254"/>
            <a:ext cx="8595360" cy="4559884"/>
          </a:xfrm>
        </p:spPr>
        <p:txBody>
          <a:bodyPr/>
          <a:lstStyle/>
          <a:p>
            <a:endParaRPr lang="en-US" dirty="0"/>
          </a:p>
          <a:p>
            <a:pPr marL="0" indent="0">
              <a:buNone/>
            </a:pPr>
            <a:r>
              <a:rPr lang="en-US" sz="2000" b="1" dirty="0"/>
              <a:t>Issues regarding continuous Data Provision</a:t>
            </a:r>
          </a:p>
          <a:p>
            <a:r>
              <a:rPr lang="en-US" dirty="0"/>
              <a:t>Comparing Customers with high issues and high data usage with total number of unhappy customers</a:t>
            </a:r>
          </a:p>
          <a:p>
            <a:r>
              <a:rPr lang="en-US" dirty="0"/>
              <a:t>If value is high(say greater than 0.5, even that's considered an actual reason with the available parameters)</a:t>
            </a:r>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CF67B5AF-0263-79A7-39C1-EF71EA3CB0BC}"/>
              </a:ext>
            </a:extLst>
          </p:cNvPr>
          <p:cNvPicPr>
            <a:picLocks noChangeAspect="1"/>
          </p:cNvPicPr>
          <p:nvPr/>
        </p:nvPicPr>
        <p:blipFill>
          <a:blip r:embed="rId2"/>
          <a:stretch>
            <a:fillRect/>
          </a:stretch>
        </p:blipFill>
        <p:spPr>
          <a:xfrm>
            <a:off x="3047916" y="4568345"/>
            <a:ext cx="5324019" cy="529918"/>
          </a:xfrm>
          <a:prstGeom prst="rect">
            <a:avLst/>
          </a:prstGeom>
        </p:spPr>
      </p:pic>
    </p:spTree>
    <p:extLst>
      <p:ext uri="{BB962C8B-B14F-4D97-AF65-F5344CB8AC3E}">
        <p14:creationId xmlns:p14="http://schemas.microsoft.com/office/powerpoint/2010/main" val="64664752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E08-7BE2-D2E4-DDC0-C5F58842602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04B75DF3-4099-01A0-0DB1-779298D4461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77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914525"/>
            <a:ext cx="8939404" cy="3171825"/>
          </a:xfrm>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You are the Data Analyst working with the Customer Strategies department of a global broadband internet service provider. Of late, you have received heads up from the management about the Customers churning out of the service due to multiple reasons. As part of the requirement of the management you need to classify the customers into different segments so that specific business actions can be initiated. For example, from the list of customers if you could segment the customers who are happy with our service, customers who are NOT so happy with our service, customers to whom a higher revenue plan can be sold off etc., the team can initiate targeted efforts to each of the segment of customers differently so that we stop the churning customers, retain the existing happy customer and sell a higher revenue plan to customer who probably might buy it and many other segments that would make a valid business sense. </a:t>
            </a:r>
          </a:p>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sample of 200 customers with variables namely Usage, Cost and No of Issues faced (Refer excel sheet) available.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251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Usage</a:t>
            </a:r>
          </a:p>
        </p:txBody>
      </p:sp>
      <p:pic>
        <p:nvPicPr>
          <p:cNvPr id="5" name="Content Placeholder 4">
            <a:extLst>
              <a:ext uri="{FF2B5EF4-FFF2-40B4-BE49-F238E27FC236}">
                <a16:creationId xmlns:a16="http://schemas.microsoft.com/office/drawing/2014/main" id="{1F6C0854-3137-A4FB-CDA1-03BCC97609F0}"/>
              </a:ext>
            </a:extLst>
          </p:cNvPr>
          <p:cNvPicPr>
            <a:picLocks noGrp="1" noChangeAspect="1"/>
          </p:cNvPicPr>
          <p:nvPr>
            <p:ph idx="1"/>
          </p:nvPr>
        </p:nvPicPr>
        <p:blipFill>
          <a:blip r:embed="rId2"/>
          <a:stretch>
            <a:fillRect/>
          </a:stretch>
        </p:blipFill>
        <p:spPr>
          <a:xfrm>
            <a:off x="2905760" y="2240946"/>
            <a:ext cx="5466080" cy="4067429"/>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03800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Cost</a:t>
            </a:r>
          </a:p>
        </p:txBody>
      </p:sp>
      <p:pic>
        <p:nvPicPr>
          <p:cNvPr id="5" name="Content Placeholder 4">
            <a:extLst>
              <a:ext uri="{FF2B5EF4-FFF2-40B4-BE49-F238E27FC236}">
                <a16:creationId xmlns:a16="http://schemas.microsoft.com/office/drawing/2014/main" id="{16525969-C568-3341-572B-FC060EF28394}"/>
              </a:ext>
            </a:extLst>
          </p:cNvPr>
          <p:cNvPicPr>
            <a:picLocks noGrp="1" noChangeAspect="1"/>
          </p:cNvPicPr>
          <p:nvPr>
            <p:ph idx="1"/>
          </p:nvPr>
        </p:nvPicPr>
        <p:blipFill>
          <a:blip r:embed="rId2"/>
          <a:stretch>
            <a:fillRect/>
          </a:stretch>
        </p:blipFill>
        <p:spPr>
          <a:xfrm>
            <a:off x="4165572" y="1777956"/>
            <a:ext cx="2946456" cy="4595785"/>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61826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Issues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10">
            <a:extLst>
              <a:ext uri="{FF2B5EF4-FFF2-40B4-BE49-F238E27FC236}">
                <a16:creationId xmlns:a16="http://schemas.microsoft.com/office/drawing/2014/main" id="{957B7542-D918-7D55-FEA4-E2C1ECA1C954}"/>
              </a:ext>
            </a:extLst>
          </p:cNvPr>
          <p:cNvPicPr>
            <a:picLocks noGrp="1" noChangeAspect="1"/>
          </p:cNvPicPr>
          <p:nvPr>
            <p:ph idx="1"/>
          </p:nvPr>
        </p:nvPicPr>
        <p:blipFill>
          <a:blip r:embed="rId2"/>
          <a:stretch>
            <a:fillRect/>
          </a:stretch>
        </p:blipFill>
        <p:spPr>
          <a:xfrm>
            <a:off x="4029125" y="1892968"/>
            <a:ext cx="3198269" cy="3936332"/>
          </a:xfrm>
        </p:spPr>
      </p:pic>
    </p:spTree>
    <p:extLst>
      <p:ext uri="{BB962C8B-B14F-4D97-AF65-F5344CB8AC3E}">
        <p14:creationId xmlns:p14="http://schemas.microsoft.com/office/powerpoint/2010/main" val="443833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Combining all </a:t>
            </a:r>
            <a:r>
              <a:rPr lang="en-IN" dirty="0" err="1"/>
              <a:t>Dataframes</a:t>
            </a:r>
            <a:r>
              <a:rPr lang="en-IN" dirty="0"/>
              <a:t> based on Customer No</a:t>
            </a:r>
          </a:p>
        </p:txBody>
      </p:sp>
      <p:pic>
        <p:nvPicPr>
          <p:cNvPr id="5" name="Content Placeholder 4">
            <a:extLst>
              <a:ext uri="{FF2B5EF4-FFF2-40B4-BE49-F238E27FC236}">
                <a16:creationId xmlns:a16="http://schemas.microsoft.com/office/drawing/2014/main" id="{C0698CB9-D417-066B-1BEF-84913ED73527}"/>
              </a:ext>
            </a:extLst>
          </p:cNvPr>
          <p:cNvPicPr>
            <a:picLocks noGrp="1" noChangeAspect="1"/>
          </p:cNvPicPr>
          <p:nvPr>
            <p:ph idx="1"/>
          </p:nvPr>
        </p:nvPicPr>
        <p:blipFill>
          <a:blip r:embed="rId2"/>
          <a:stretch>
            <a:fillRect/>
          </a:stretch>
        </p:blipFill>
        <p:spPr>
          <a:xfrm>
            <a:off x="2034994" y="1979013"/>
            <a:ext cx="7734648" cy="3720993"/>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50657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Segmenting happy and unhappy customers</a:t>
            </a:r>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2" y="1828800"/>
            <a:ext cx="8595360" cy="4351337"/>
          </a:xfrm>
        </p:spPr>
        <p:txBody>
          <a:bodyPr>
            <a:normAutofit/>
          </a:bodyPr>
          <a:lstStyle/>
          <a:p>
            <a:pPr marL="0" indent="0">
              <a:buNone/>
            </a:pPr>
            <a:r>
              <a:rPr lang="en-US" dirty="0"/>
              <a:t>No of issue less than or equal to 25th percentile, he/she is considered a happy customer else not</a:t>
            </a:r>
            <a:r>
              <a:rPr lang="en-IN" dirty="0"/>
              <a:t>. This is chosen based on box plot.</a:t>
            </a:r>
          </a:p>
          <a:p>
            <a:pPr marL="0" indent="0">
              <a:buNone/>
            </a:pPr>
            <a:endParaRPr lang="en-IN" dirty="0"/>
          </a:p>
          <a:p>
            <a:pPr marL="0" indent="0">
              <a:buNone/>
            </a:pPr>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47C70E1-208C-1696-96B2-5660DED2B64D}"/>
              </a:ext>
            </a:extLst>
          </p:cNvPr>
          <p:cNvPicPr>
            <a:picLocks noChangeAspect="1"/>
          </p:cNvPicPr>
          <p:nvPr/>
        </p:nvPicPr>
        <p:blipFill>
          <a:blip r:embed="rId2"/>
          <a:stretch>
            <a:fillRect/>
          </a:stretch>
        </p:blipFill>
        <p:spPr>
          <a:xfrm>
            <a:off x="3269320" y="2680822"/>
            <a:ext cx="4880069" cy="3636793"/>
          </a:xfrm>
          <a:prstGeom prst="rect">
            <a:avLst/>
          </a:prstGeom>
        </p:spPr>
      </p:pic>
    </p:spTree>
    <p:extLst>
      <p:ext uri="{BB962C8B-B14F-4D97-AF65-F5344CB8AC3E}">
        <p14:creationId xmlns:p14="http://schemas.microsoft.com/office/powerpoint/2010/main" val="15852459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dirty="0"/>
              <a:t>Segmenting happy and unhappy customers</a:t>
            </a:r>
          </a:p>
        </p:txBody>
      </p:sp>
      <p:pic>
        <p:nvPicPr>
          <p:cNvPr id="11" name="Content Placeholder 10">
            <a:extLst>
              <a:ext uri="{FF2B5EF4-FFF2-40B4-BE49-F238E27FC236}">
                <a16:creationId xmlns:a16="http://schemas.microsoft.com/office/drawing/2014/main" id="{7142C4DB-ECC6-E123-6843-83F45B2BC5E8}"/>
              </a:ext>
            </a:extLst>
          </p:cNvPr>
          <p:cNvPicPr>
            <a:picLocks noGrp="1" noChangeAspect="1"/>
          </p:cNvPicPr>
          <p:nvPr>
            <p:ph idx="1"/>
          </p:nvPr>
        </p:nvPicPr>
        <p:blipFill>
          <a:blip r:embed="rId2"/>
          <a:stretch>
            <a:fillRect/>
          </a:stretch>
        </p:blipFill>
        <p:spPr>
          <a:xfrm>
            <a:off x="8332320" y="1566683"/>
            <a:ext cx="2311519" cy="2305168"/>
          </a:xfrm>
        </p:spPr>
      </p:pic>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E3F3FB5C-0885-3F78-08F6-960CD7501D61}"/>
              </a:ext>
            </a:extLst>
          </p:cNvPr>
          <p:cNvPicPr>
            <a:picLocks noChangeAspect="1"/>
          </p:cNvPicPr>
          <p:nvPr/>
        </p:nvPicPr>
        <p:blipFill>
          <a:blip r:embed="rId3"/>
          <a:stretch>
            <a:fillRect/>
          </a:stretch>
        </p:blipFill>
        <p:spPr>
          <a:xfrm>
            <a:off x="1222997" y="2161062"/>
            <a:ext cx="2941047" cy="766329"/>
          </a:xfrm>
          <a:prstGeom prst="rect">
            <a:avLst/>
          </a:prstGeom>
        </p:spPr>
      </p:pic>
      <p:pic>
        <p:nvPicPr>
          <p:cNvPr id="7" name="Picture 6">
            <a:extLst>
              <a:ext uri="{FF2B5EF4-FFF2-40B4-BE49-F238E27FC236}">
                <a16:creationId xmlns:a16="http://schemas.microsoft.com/office/drawing/2014/main" id="{D2262978-3E1B-F1BB-AD0D-2897C3AEEA86}"/>
              </a:ext>
            </a:extLst>
          </p:cNvPr>
          <p:cNvPicPr>
            <a:picLocks noChangeAspect="1"/>
          </p:cNvPicPr>
          <p:nvPr/>
        </p:nvPicPr>
        <p:blipFill>
          <a:blip r:embed="rId4"/>
          <a:stretch>
            <a:fillRect/>
          </a:stretch>
        </p:blipFill>
        <p:spPr>
          <a:xfrm>
            <a:off x="1233507" y="3397131"/>
            <a:ext cx="4862493" cy="2920484"/>
          </a:xfrm>
          <a:prstGeom prst="rect">
            <a:avLst/>
          </a:prstGeom>
        </p:spPr>
      </p:pic>
      <p:pic>
        <p:nvPicPr>
          <p:cNvPr id="13" name="Picture 12">
            <a:extLst>
              <a:ext uri="{FF2B5EF4-FFF2-40B4-BE49-F238E27FC236}">
                <a16:creationId xmlns:a16="http://schemas.microsoft.com/office/drawing/2014/main" id="{7DDA8A09-269C-83B4-52C0-84AA7ABE097A}"/>
              </a:ext>
            </a:extLst>
          </p:cNvPr>
          <p:cNvPicPr>
            <a:picLocks noChangeAspect="1"/>
          </p:cNvPicPr>
          <p:nvPr/>
        </p:nvPicPr>
        <p:blipFill>
          <a:blip r:embed="rId5"/>
          <a:stretch>
            <a:fillRect/>
          </a:stretch>
        </p:blipFill>
        <p:spPr>
          <a:xfrm>
            <a:off x="8332320" y="4085334"/>
            <a:ext cx="2311519" cy="2559182"/>
          </a:xfrm>
          <a:prstGeom prst="rect">
            <a:avLst/>
          </a:prstGeom>
        </p:spPr>
      </p:pic>
    </p:spTree>
    <p:extLst>
      <p:ext uri="{BB962C8B-B14F-4D97-AF65-F5344CB8AC3E}">
        <p14:creationId xmlns:p14="http://schemas.microsoft.com/office/powerpoint/2010/main" val="12359732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BC03D-DD91-59B5-19DE-3B8B1AEDAB8C}"/>
              </a:ext>
            </a:extLst>
          </p:cNvPr>
          <p:cNvSpPr>
            <a:spLocks noGrp="1"/>
          </p:cNvSpPr>
          <p:nvPr>
            <p:ph type="title"/>
          </p:nvPr>
        </p:nvSpPr>
        <p:spPr>
          <a:xfrm>
            <a:off x="1261872" y="365760"/>
            <a:ext cx="9692640" cy="1325562"/>
          </a:xfrm>
        </p:spPr>
        <p:txBody>
          <a:bodyPr>
            <a:normAutofit/>
          </a:bodyPr>
          <a:lstStyle/>
          <a:p>
            <a:r>
              <a:rPr lang="en-IN" b="1" i="0" dirty="0">
                <a:effectLst/>
                <a:latin typeface="Helvetica Neue"/>
              </a:rPr>
              <a:t>Recommend Higher Revenue Plans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82DB1B15-D65E-A63B-8703-B5B16E3C2888}"/>
              </a:ext>
            </a:extLst>
          </p:cNvPr>
          <p:cNvSpPr>
            <a:spLocks noGrp="1"/>
          </p:cNvSpPr>
          <p:nvPr>
            <p:ph idx="1"/>
          </p:nvPr>
        </p:nvSpPr>
        <p:spPr>
          <a:xfrm>
            <a:off x="1261871" y="1090864"/>
            <a:ext cx="9021117" cy="5401376"/>
          </a:xfrm>
        </p:spPr>
        <p:txBody>
          <a:bodyPr>
            <a:normAutofit/>
          </a:bodyPr>
          <a:lstStyle/>
          <a:p>
            <a:r>
              <a:rPr lang="en-US" b="1" i="0" dirty="0">
                <a:effectLst/>
                <a:latin typeface="Helvetica Neue"/>
              </a:rPr>
              <a:t>Plans are recommended to only happy customers(less issues) who have  not the highest data plan chosen, also with customers who use more than half of the total data available</a:t>
            </a:r>
          </a:p>
          <a:p>
            <a:endParaRPr lang="en-IN"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22C4886-D359-5883-BD00-CB367C977F3E}"/>
              </a:ext>
            </a:extLst>
          </p:cNvPr>
          <p:cNvPicPr>
            <a:picLocks noChangeAspect="1"/>
          </p:cNvPicPr>
          <p:nvPr/>
        </p:nvPicPr>
        <p:blipFill>
          <a:blip r:embed="rId2"/>
          <a:stretch>
            <a:fillRect/>
          </a:stretch>
        </p:blipFill>
        <p:spPr>
          <a:xfrm>
            <a:off x="1476761" y="2243650"/>
            <a:ext cx="6512207" cy="4072448"/>
          </a:xfrm>
          <a:prstGeom prst="rect">
            <a:avLst/>
          </a:prstGeom>
        </p:spPr>
      </p:pic>
    </p:spTree>
    <p:extLst>
      <p:ext uri="{BB962C8B-B14F-4D97-AF65-F5344CB8AC3E}">
        <p14:creationId xmlns:p14="http://schemas.microsoft.com/office/powerpoint/2010/main" val="34983878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741</TotalTime>
  <Words>615</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Schoolbook</vt:lpstr>
      <vt:lpstr>Helvetica Neue</vt:lpstr>
      <vt:lpstr>Wingdings</vt:lpstr>
      <vt:lpstr>Wingdings 2</vt:lpstr>
      <vt:lpstr>View</vt:lpstr>
      <vt:lpstr>Problem Statement -1</vt:lpstr>
      <vt:lpstr>PowerPoint Presentation</vt:lpstr>
      <vt:lpstr>Usage</vt:lpstr>
      <vt:lpstr>Cost</vt:lpstr>
      <vt:lpstr>Issues</vt:lpstr>
      <vt:lpstr>Combining all Dataframes based on Customer No</vt:lpstr>
      <vt:lpstr>Segmenting happy and unhappy customers</vt:lpstr>
      <vt:lpstr>Segmenting happy and unhappy customers</vt:lpstr>
      <vt:lpstr>Recommend Higher Revenue Plans </vt:lpstr>
      <vt:lpstr>Recommend Higher Revenue Plans</vt:lpstr>
      <vt:lpstr>Recommend Higher Revenue Plans</vt:lpstr>
      <vt:lpstr>Recommend Higher Revenue Plans</vt:lpstr>
      <vt:lpstr>    Discount Possibilities for Unhappy customers </vt:lpstr>
      <vt:lpstr>Discount Possibilities for Unhappy customers</vt:lpstr>
      <vt:lpstr>Discount Possibilities for Unhappy customers</vt:lpstr>
      <vt:lpstr>Discount Possibilities for Unhappy customers</vt:lpstr>
      <vt:lpstr>Discount Possibilities for Unhappy customers</vt:lpstr>
      <vt:lpstr>Check if there are any other issues other than cost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-1</dc:title>
  <dc:creator>Venkatesan, Varshini</dc:creator>
  <cp:lastModifiedBy>Venkatesan, Varshini</cp:lastModifiedBy>
  <cp:revision>2</cp:revision>
  <dcterms:created xsi:type="dcterms:W3CDTF">2022-07-27T14:33:06Z</dcterms:created>
  <dcterms:modified xsi:type="dcterms:W3CDTF">2022-07-28T02:54:47Z</dcterms:modified>
</cp:coreProperties>
</file>