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1"/>
  </p:notesMasterIdLst>
  <p:sldIdLst>
    <p:sldId id="256" r:id="rId2"/>
    <p:sldId id="257" r:id="rId3"/>
    <p:sldId id="258" r:id="rId4"/>
    <p:sldId id="259" r:id="rId5"/>
    <p:sldId id="260" r:id="rId6"/>
    <p:sldId id="261"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78FDD-699F-41D8-AAC1-49D79E8FE4F2}" type="datetimeFigureOut">
              <a:rPr lang="en-IN" smtClean="0"/>
              <a:t>17-01-2022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B1581-8E6E-45B2-83B1-854C5F609720}" type="slidenum">
              <a:rPr lang="en-IN" smtClean="0"/>
              <a:t>‹#›</a:t>
            </a:fld>
            <a:endParaRPr lang="en-IN"/>
          </a:p>
        </p:txBody>
      </p:sp>
    </p:spTree>
    <p:extLst>
      <p:ext uri="{BB962C8B-B14F-4D97-AF65-F5344CB8AC3E}">
        <p14:creationId xmlns:p14="http://schemas.microsoft.com/office/powerpoint/2010/main" val="2920301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1/17/2022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3670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6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01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51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4643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26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00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74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85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66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5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1/17/2022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594216453"/>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09" r:id="rId6"/>
    <p:sldLayoutId id="2147483705" r:id="rId7"/>
    <p:sldLayoutId id="2147483706" r:id="rId8"/>
    <p:sldLayoutId id="2147483707" r:id="rId9"/>
    <p:sldLayoutId id="2147483708" r:id="rId10"/>
    <p:sldLayoutId id="214748371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ighway with a snow-capped mountain view ahead">
            <a:extLst>
              <a:ext uri="{FF2B5EF4-FFF2-40B4-BE49-F238E27FC236}">
                <a16:creationId xmlns:a16="http://schemas.microsoft.com/office/drawing/2014/main" id="{5C4F3892-2AA2-4D10-8BAF-FF7EBA27D28B}"/>
              </a:ext>
            </a:extLst>
          </p:cNvPr>
          <p:cNvPicPr>
            <a:picLocks noChangeAspect="1"/>
          </p:cNvPicPr>
          <p:nvPr/>
        </p:nvPicPr>
        <p:blipFill rotWithShape="1">
          <a:blip r:embed="rId2"/>
          <a:srcRect l="13357" r="22256"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F34ED5B-D2A3-43B2-97AE-FF500DBA51E9}"/>
              </a:ext>
            </a:extLst>
          </p:cNvPr>
          <p:cNvSpPr>
            <a:spLocks noGrp="1"/>
          </p:cNvSpPr>
          <p:nvPr>
            <p:ph type="ctrTitle"/>
          </p:nvPr>
        </p:nvSpPr>
        <p:spPr>
          <a:xfrm>
            <a:off x="5562033" y="1247140"/>
            <a:ext cx="5657899" cy="3450844"/>
          </a:xfrm>
        </p:spPr>
        <p:txBody>
          <a:bodyPr>
            <a:normAutofit/>
          </a:bodyPr>
          <a:lstStyle/>
          <a:p>
            <a:r>
              <a:rPr lang="en-US" i="1" dirty="0">
                <a:latin typeface="Bookman Old Style" panose="02050604050505020204" pitchFamily="18" charset="0"/>
              </a:rPr>
              <a:t>Social Distancing Indicator</a:t>
            </a:r>
            <a:endParaRPr lang="en-IN" i="1" dirty="0">
              <a:latin typeface="Bookman Old Style" panose="02050604050505020204" pitchFamily="18" charset="0"/>
            </a:endParaRPr>
          </a:p>
        </p:txBody>
      </p:sp>
      <p:sp>
        <p:nvSpPr>
          <p:cNvPr id="3" name="Subtitle 2">
            <a:extLst>
              <a:ext uri="{FF2B5EF4-FFF2-40B4-BE49-F238E27FC236}">
                <a16:creationId xmlns:a16="http://schemas.microsoft.com/office/drawing/2014/main" id="{EE722117-E5AB-4759-94DB-F72432481A0E}"/>
              </a:ext>
            </a:extLst>
          </p:cNvPr>
          <p:cNvSpPr>
            <a:spLocks noGrp="1"/>
          </p:cNvSpPr>
          <p:nvPr>
            <p:ph type="subTitle" idx="1"/>
          </p:nvPr>
        </p:nvSpPr>
        <p:spPr>
          <a:xfrm>
            <a:off x="5104832" y="4697984"/>
            <a:ext cx="7084120" cy="1946658"/>
          </a:xfrm>
        </p:spPr>
        <p:txBody>
          <a:bodyPr>
            <a:normAutofit/>
          </a:bodyPr>
          <a:lstStyle/>
          <a:p>
            <a:pPr algn="r"/>
            <a:r>
              <a:rPr lang="en-US" sz="2000" b="1" i="1" dirty="0">
                <a:latin typeface="Bookman Old Style" panose="02050604050505020204" pitchFamily="18" charset="0"/>
              </a:rPr>
              <a:t>Done By :      Srinidhi Kannan (BL.EN.U4AIE21121)</a:t>
            </a:r>
          </a:p>
          <a:p>
            <a:pPr algn="r"/>
            <a:r>
              <a:rPr lang="en-US" sz="2000" b="1" i="1" dirty="0">
                <a:latin typeface="Bookman Old Style" panose="02050604050505020204" pitchFamily="18" charset="0"/>
              </a:rPr>
              <a:t>Suryamritha M (BL.EN.U4AIE21126)</a:t>
            </a:r>
          </a:p>
          <a:p>
            <a:pPr algn="r"/>
            <a:r>
              <a:rPr lang="en-US" sz="2000" b="1" i="1" dirty="0">
                <a:latin typeface="Bookman Old Style" panose="02050604050505020204" pitchFamily="18" charset="0"/>
              </a:rPr>
              <a:t>Varshini Balaji (BL.EN.U4AIE21139)</a:t>
            </a:r>
            <a:endParaRPr lang="en-IN" sz="2000" b="1" i="1" dirty="0">
              <a:latin typeface="Bookman Old Style" panose="02050604050505020204" pitchFamily="18" charset="0"/>
            </a:endParaRPr>
          </a:p>
        </p:txBody>
      </p:sp>
    </p:spTree>
    <p:extLst>
      <p:ext uri="{BB962C8B-B14F-4D97-AF65-F5344CB8AC3E}">
        <p14:creationId xmlns:p14="http://schemas.microsoft.com/office/powerpoint/2010/main" val="32509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F74325-0D50-4A63-B7BA-976FE9C120BE}"/>
              </a:ext>
            </a:extLst>
          </p:cNvPr>
          <p:cNvSpPr txBox="1"/>
          <p:nvPr/>
        </p:nvSpPr>
        <p:spPr>
          <a:xfrm>
            <a:off x="1578185" y="674115"/>
            <a:ext cx="4018219" cy="5618733"/>
          </a:xfrm>
          <a:prstGeom prst="rect">
            <a:avLst/>
          </a:prstGeom>
        </p:spPr>
        <p:txBody>
          <a:bodyPr vert="horz" lIns="91440" tIns="45720" rIns="91440" bIns="45720" rtlCol="0">
            <a:normAutofit fontScale="85000" lnSpcReduction="10000"/>
          </a:bodyPr>
          <a:lstStyle/>
          <a:p>
            <a:pPr indent="-228600" defTabSz="914400">
              <a:lnSpc>
                <a:spcPct val="110000"/>
              </a:lnSpc>
              <a:spcAft>
                <a:spcPts val="600"/>
              </a:spcAft>
              <a:buClr>
                <a:schemeClr val="accent1"/>
              </a:buClr>
              <a:buFont typeface="Arial" panose="020B0604020202020204" pitchFamily="34" charset="0"/>
              <a:buChar char="•"/>
            </a:pPr>
            <a:r>
              <a:rPr lang="en-US" sz="2800" b="1" i="1" u="sng" dirty="0"/>
              <a:t>Social Distancing Indicator</a:t>
            </a:r>
          </a:p>
          <a:p>
            <a:pPr indent="-228600" defTabSz="914400">
              <a:lnSpc>
                <a:spcPct val="110000"/>
              </a:lnSpc>
              <a:spcAft>
                <a:spcPts val="600"/>
              </a:spcAft>
              <a:buClr>
                <a:schemeClr val="accent1"/>
              </a:buClr>
              <a:buFont typeface="Arial" panose="020B0604020202020204" pitchFamily="34" charset="0"/>
              <a:buChar char="•"/>
            </a:pPr>
            <a:endParaRPr lang="en-US" sz="2800" b="1" i="1" u="sng" dirty="0"/>
          </a:p>
          <a:p>
            <a:pPr defTabSz="914400">
              <a:lnSpc>
                <a:spcPct val="110000"/>
              </a:lnSpc>
              <a:spcAft>
                <a:spcPts val="600"/>
              </a:spcAft>
              <a:buClr>
                <a:schemeClr val="accent1"/>
              </a:buClr>
            </a:pPr>
            <a:r>
              <a:rPr lang="en-US" sz="2800" b="1" i="1" dirty="0">
                <a:effectLst/>
              </a:rPr>
              <a:t>Social distance keeper using ultrasonic sensor and buzzer. As we know during this pandemic situation everyone should maintain social distance to fight with corona so this circuit will alert users if they come closer than </a:t>
            </a:r>
            <a:r>
              <a:rPr lang="en-US" sz="2800" b="1" i="1" dirty="0"/>
              <a:t>20</a:t>
            </a:r>
            <a:r>
              <a:rPr lang="en-US" sz="2800" b="1" i="1" dirty="0">
                <a:effectLst/>
              </a:rPr>
              <a:t>0cm and buzzer will ring.</a:t>
            </a:r>
          </a:p>
          <a:p>
            <a:pPr indent="-228600" defTabSz="914400">
              <a:lnSpc>
                <a:spcPct val="110000"/>
              </a:lnSpc>
              <a:spcAft>
                <a:spcPts val="600"/>
              </a:spcAft>
              <a:buClr>
                <a:schemeClr val="accent1"/>
              </a:buClr>
              <a:buFont typeface="Arial" panose="020B0604020202020204" pitchFamily="34" charset="0"/>
              <a:buChar char="•"/>
            </a:pPr>
            <a:endParaRPr lang="en-US" b="1" i="1" u="sng" dirty="0"/>
          </a:p>
        </p:txBody>
      </p:sp>
      <p:pic>
        <p:nvPicPr>
          <p:cNvPr id="4" name="Picture 3">
            <a:extLst>
              <a:ext uri="{FF2B5EF4-FFF2-40B4-BE49-F238E27FC236}">
                <a16:creationId xmlns:a16="http://schemas.microsoft.com/office/drawing/2014/main" id="{806596FA-0065-47A7-82AE-FB3C6D9B0D50}"/>
              </a:ext>
            </a:extLst>
          </p:cNvPr>
          <p:cNvPicPr>
            <a:picLocks noChangeAspect="1"/>
          </p:cNvPicPr>
          <p:nvPr/>
        </p:nvPicPr>
        <p:blipFill rotWithShape="1">
          <a:blip r:embed="rId2"/>
          <a:srcRect l="22650" r="25147"/>
          <a:stretch/>
        </p:blipFill>
        <p:spPr>
          <a:xfrm>
            <a:off x="6038059" y="565150"/>
            <a:ext cx="5588782" cy="5727699"/>
          </a:xfrm>
          <a:prstGeom prst="rect">
            <a:avLst/>
          </a:prstGeom>
        </p:spPr>
      </p:pic>
    </p:spTree>
    <p:extLst>
      <p:ext uri="{BB962C8B-B14F-4D97-AF65-F5344CB8AC3E}">
        <p14:creationId xmlns:p14="http://schemas.microsoft.com/office/powerpoint/2010/main" val="121359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6EC878-D738-4994-8856-6C7136512F5C}"/>
              </a:ext>
            </a:extLst>
          </p:cNvPr>
          <p:cNvSpPr txBox="1"/>
          <p:nvPr/>
        </p:nvSpPr>
        <p:spPr>
          <a:xfrm>
            <a:off x="1152525" y="409575"/>
            <a:ext cx="10572750" cy="3046988"/>
          </a:xfrm>
          <a:prstGeom prst="rect">
            <a:avLst/>
          </a:prstGeom>
          <a:noFill/>
        </p:spPr>
        <p:txBody>
          <a:bodyPr wrap="square" rtlCol="0">
            <a:spAutoFit/>
          </a:bodyPr>
          <a:lstStyle/>
          <a:p>
            <a:r>
              <a:rPr lang="en-US" sz="2400" b="1" i="1" dirty="0">
                <a:latin typeface="Bookman Old Style" panose="02050604050505020204" pitchFamily="18" charset="0"/>
              </a:rPr>
              <a:t>Researches </a:t>
            </a:r>
            <a:r>
              <a:rPr lang="en-US" sz="2400" b="1" i="1" dirty="0"/>
              <a:t>:</a:t>
            </a:r>
          </a:p>
          <a:p>
            <a:endParaRPr lang="en-US" sz="2400" b="1" i="1" dirty="0"/>
          </a:p>
          <a:p>
            <a:pPr marL="342900" indent="-342900">
              <a:buFont typeface="Wingdings" panose="05000000000000000000" pitchFamily="2" charset="2"/>
              <a:buChar char="q"/>
            </a:pPr>
            <a:r>
              <a:rPr lang="en-US" sz="2400" b="1" i="1" dirty="0">
                <a:latin typeface="Bookman Old Style" panose="02050604050505020204" pitchFamily="18" charset="0"/>
              </a:rPr>
              <a:t>Social Distancing using Bluetooth Low Energy.</a:t>
            </a:r>
          </a:p>
          <a:p>
            <a:pPr marL="342900" indent="-342900">
              <a:buFont typeface="Wingdings" panose="05000000000000000000" pitchFamily="2" charset="2"/>
              <a:buChar char="q"/>
            </a:pPr>
            <a:endParaRPr lang="en-US" sz="2400" b="1" i="1" dirty="0">
              <a:latin typeface="Bookman Old Style" panose="02050604050505020204" pitchFamily="18" charset="0"/>
            </a:endParaRPr>
          </a:p>
          <a:p>
            <a:pPr marL="342900" indent="-342900">
              <a:buFont typeface="Wingdings" panose="05000000000000000000" pitchFamily="2" charset="2"/>
              <a:buChar char="q"/>
            </a:pPr>
            <a:r>
              <a:rPr lang="en-US" sz="2400" b="1" i="1" dirty="0">
                <a:latin typeface="Bookman Old Style" panose="02050604050505020204" pitchFamily="18" charset="0"/>
              </a:rPr>
              <a:t>Social Distancing Detection with Deep Learning Model.</a:t>
            </a:r>
          </a:p>
          <a:p>
            <a:pPr marL="342900" indent="-342900">
              <a:buFont typeface="Wingdings" panose="05000000000000000000" pitchFamily="2" charset="2"/>
              <a:buChar char="q"/>
            </a:pPr>
            <a:endParaRPr lang="en-US" sz="2400" b="1" i="1" dirty="0">
              <a:latin typeface="Bookman Old Style" panose="02050604050505020204" pitchFamily="18" charset="0"/>
            </a:endParaRPr>
          </a:p>
          <a:p>
            <a:pPr marL="342900" indent="-342900">
              <a:buFont typeface="Wingdings" panose="05000000000000000000" pitchFamily="2" charset="2"/>
              <a:buChar char="q"/>
            </a:pPr>
            <a:r>
              <a:rPr lang="en-US" sz="2400" b="1" i="1" dirty="0">
                <a:latin typeface="Bookman Old Style" panose="02050604050505020204" pitchFamily="18" charset="0"/>
              </a:rPr>
              <a:t>A Smart Social Distancing Monitoring System.</a:t>
            </a:r>
          </a:p>
          <a:p>
            <a:endParaRPr lang="en-IN" sz="2400" b="1" i="1" dirty="0"/>
          </a:p>
        </p:txBody>
      </p:sp>
    </p:spTree>
    <p:extLst>
      <p:ext uri="{BB962C8B-B14F-4D97-AF65-F5344CB8AC3E}">
        <p14:creationId xmlns:p14="http://schemas.microsoft.com/office/powerpoint/2010/main" val="92487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DC37D98-CFF8-41D3-AEF8-E929E4AD1DE9}"/>
              </a:ext>
            </a:extLst>
          </p:cNvPr>
          <p:cNvSpPr txBox="1"/>
          <p:nvPr/>
        </p:nvSpPr>
        <p:spPr>
          <a:xfrm>
            <a:off x="887767" y="399496"/>
            <a:ext cx="10235953" cy="1200329"/>
          </a:xfrm>
          <a:prstGeom prst="rect">
            <a:avLst/>
          </a:prstGeom>
          <a:noFill/>
        </p:spPr>
        <p:txBody>
          <a:bodyPr wrap="square">
            <a:spAutoFit/>
          </a:bodyPr>
          <a:lstStyle/>
          <a:p>
            <a:pPr marL="342900" indent="-342900">
              <a:buFont typeface="Wingdings" panose="05000000000000000000" pitchFamily="2" charset="2"/>
              <a:buChar char="q"/>
            </a:pPr>
            <a:r>
              <a:rPr lang="en-US" sz="2400" b="1" i="1" dirty="0">
                <a:latin typeface="Bookman Old Style" panose="02050604050505020204" pitchFamily="18" charset="0"/>
              </a:rPr>
              <a:t>Social Distancing using Bluetooth Low Energy.</a:t>
            </a:r>
          </a:p>
          <a:p>
            <a:pPr marL="342900" indent="-342900">
              <a:buFont typeface="Wingdings" panose="05000000000000000000" pitchFamily="2" charset="2"/>
              <a:buChar char="q"/>
            </a:pPr>
            <a:endParaRPr lang="en-US" sz="2400" b="1" i="1" dirty="0">
              <a:latin typeface="Bookman Old Style" panose="02050604050505020204" pitchFamily="18" charset="0"/>
            </a:endParaRPr>
          </a:p>
          <a:p>
            <a:endParaRPr lang="en-US" sz="2400" b="1" i="1" dirty="0">
              <a:latin typeface="Bookman Old Style" panose="02050604050505020204" pitchFamily="18" charset="0"/>
            </a:endParaRPr>
          </a:p>
        </p:txBody>
      </p:sp>
      <p:pic>
        <p:nvPicPr>
          <p:cNvPr id="11" name="Picture 10">
            <a:extLst>
              <a:ext uri="{FF2B5EF4-FFF2-40B4-BE49-F238E27FC236}">
                <a16:creationId xmlns:a16="http://schemas.microsoft.com/office/drawing/2014/main" id="{A47181FE-C743-4B93-AE72-57DBFF424B3F}"/>
              </a:ext>
            </a:extLst>
          </p:cNvPr>
          <p:cNvPicPr>
            <a:picLocks noChangeAspect="1"/>
          </p:cNvPicPr>
          <p:nvPr/>
        </p:nvPicPr>
        <p:blipFill>
          <a:blip r:embed="rId2"/>
          <a:stretch>
            <a:fillRect/>
          </a:stretch>
        </p:blipFill>
        <p:spPr>
          <a:xfrm>
            <a:off x="1637449" y="1245765"/>
            <a:ext cx="4683452" cy="5101769"/>
          </a:xfrm>
          <a:prstGeom prst="rect">
            <a:avLst/>
          </a:prstGeom>
        </p:spPr>
      </p:pic>
      <p:pic>
        <p:nvPicPr>
          <p:cNvPr id="13" name="Picture 12">
            <a:extLst>
              <a:ext uri="{FF2B5EF4-FFF2-40B4-BE49-F238E27FC236}">
                <a16:creationId xmlns:a16="http://schemas.microsoft.com/office/drawing/2014/main" id="{7C5A1EF3-EDA4-444B-92BA-D13D61D03385}"/>
              </a:ext>
            </a:extLst>
          </p:cNvPr>
          <p:cNvPicPr>
            <a:picLocks noChangeAspect="1"/>
          </p:cNvPicPr>
          <p:nvPr/>
        </p:nvPicPr>
        <p:blipFill>
          <a:blip r:embed="rId3"/>
          <a:stretch>
            <a:fillRect/>
          </a:stretch>
        </p:blipFill>
        <p:spPr>
          <a:xfrm>
            <a:off x="7070583" y="1599825"/>
            <a:ext cx="4053137" cy="4010862"/>
          </a:xfrm>
          <a:prstGeom prst="rect">
            <a:avLst/>
          </a:prstGeom>
        </p:spPr>
      </p:pic>
    </p:spTree>
    <p:extLst>
      <p:ext uri="{BB962C8B-B14F-4D97-AF65-F5344CB8AC3E}">
        <p14:creationId xmlns:p14="http://schemas.microsoft.com/office/powerpoint/2010/main" val="357205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A25BD-21C0-4A04-97CD-F57C75BF5F3C}"/>
              </a:ext>
            </a:extLst>
          </p:cNvPr>
          <p:cNvPicPr>
            <a:picLocks noChangeAspect="1"/>
          </p:cNvPicPr>
          <p:nvPr/>
        </p:nvPicPr>
        <p:blipFill>
          <a:blip r:embed="rId2"/>
          <a:stretch>
            <a:fillRect/>
          </a:stretch>
        </p:blipFill>
        <p:spPr>
          <a:xfrm>
            <a:off x="2752078" y="1118586"/>
            <a:ext cx="6835805" cy="4873841"/>
          </a:xfrm>
          <a:prstGeom prst="rect">
            <a:avLst/>
          </a:prstGeom>
        </p:spPr>
      </p:pic>
    </p:spTree>
    <p:extLst>
      <p:ext uri="{BB962C8B-B14F-4D97-AF65-F5344CB8AC3E}">
        <p14:creationId xmlns:p14="http://schemas.microsoft.com/office/powerpoint/2010/main" val="23192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9D653-B383-4A6D-AF13-0C5853414600}"/>
              </a:ext>
            </a:extLst>
          </p:cNvPr>
          <p:cNvSpPr txBox="1"/>
          <p:nvPr/>
        </p:nvSpPr>
        <p:spPr>
          <a:xfrm>
            <a:off x="674703" y="381740"/>
            <a:ext cx="10644326" cy="830997"/>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a:latin typeface="Bookman Old Style" panose="02050604050505020204" pitchFamily="18" charset="0"/>
              </a:rPr>
              <a:t>Social Distancing Detection with Deep Learning Model.</a:t>
            </a:r>
          </a:p>
          <a:p>
            <a:endParaRPr lang="en-IN" sz="2400" b="1" i="1" dirty="0">
              <a:latin typeface="Bookman Old Style" panose="02050604050505020204" pitchFamily="18" charset="0"/>
            </a:endParaRPr>
          </a:p>
        </p:txBody>
      </p:sp>
      <p:pic>
        <p:nvPicPr>
          <p:cNvPr id="4" name="Picture 3">
            <a:extLst>
              <a:ext uri="{FF2B5EF4-FFF2-40B4-BE49-F238E27FC236}">
                <a16:creationId xmlns:a16="http://schemas.microsoft.com/office/drawing/2014/main" id="{9B2BE4E2-BEB2-4450-BA8D-0F3FCB71E348}"/>
              </a:ext>
            </a:extLst>
          </p:cNvPr>
          <p:cNvPicPr>
            <a:picLocks noChangeAspect="1"/>
          </p:cNvPicPr>
          <p:nvPr/>
        </p:nvPicPr>
        <p:blipFill>
          <a:blip r:embed="rId2"/>
          <a:stretch>
            <a:fillRect/>
          </a:stretch>
        </p:blipFill>
        <p:spPr>
          <a:xfrm>
            <a:off x="1748522" y="1520879"/>
            <a:ext cx="4096322" cy="2981741"/>
          </a:xfrm>
          <a:prstGeom prst="rect">
            <a:avLst/>
          </a:prstGeom>
        </p:spPr>
      </p:pic>
      <p:pic>
        <p:nvPicPr>
          <p:cNvPr id="6" name="Picture 5">
            <a:extLst>
              <a:ext uri="{FF2B5EF4-FFF2-40B4-BE49-F238E27FC236}">
                <a16:creationId xmlns:a16="http://schemas.microsoft.com/office/drawing/2014/main" id="{D13A4DDE-142E-4DBD-BD9C-35B17E83B6B4}"/>
              </a:ext>
            </a:extLst>
          </p:cNvPr>
          <p:cNvPicPr>
            <a:picLocks noChangeAspect="1"/>
          </p:cNvPicPr>
          <p:nvPr/>
        </p:nvPicPr>
        <p:blipFill>
          <a:blip r:embed="rId3"/>
          <a:stretch>
            <a:fillRect/>
          </a:stretch>
        </p:blipFill>
        <p:spPr>
          <a:xfrm>
            <a:off x="6347158" y="1074831"/>
            <a:ext cx="4420217" cy="5401429"/>
          </a:xfrm>
          <a:prstGeom prst="rect">
            <a:avLst/>
          </a:prstGeom>
        </p:spPr>
      </p:pic>
    </p:spTree>
    <p:extLst>
      <p:ext uri="{BB962C8B-B14F-4D97-AF65-F5344CB8AC3E}">
        <p14:creationId xmlns:p14="http://schemas.microsoft.com/office/powerpoint/2010/main" val="9568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CD012-05DD-4FB5-B277-DC4C276147AA}"/>
              </a:ext>
            </a:extLst>
          </p:cNvPr>
          <p:cNvPicPr>
            <a:picLocks noChangeAspect="1"/>
          </p:cNvPicPr>
          <p:nvPr/>
        </p:nvPicPr>
        <p:blipFill>
          <a:blip r:embed="rId2"/>
          <a:stretch>
            <a:fillRect/>
          </a:stretch>
        </p:blipFill>
        <p:spPr>
          <a:xfrm>
            <a:off x="1661105" y="1137918"/>
            <a:ext cx="9793067" cy="4582164"/>
          </a:xfrm>
          <a:prstGeom prst="rect">
            <a:avLst/>
          </a:prstGeom>
        </p:spPr>
      </p:pic>
    </p:spTree>
    <p:extLst>
      <p:ext uri="{BB962C8B-B14F-4D97-AF65-F5344CB8AC3E}">
        <p14:creationId xmlns:p14="http://schemas.microsoft.com/office/powerpoint/2010/main" val="359555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193511-D6C9-4335-88EB-7ACF1254E084}"/>
              </a:ext>
            </a:extLst>
          </p:cNvPr>
          <p:cNvSpPr txBox="1"/>
          <p:nvPr/>
        </p:nvSpPr>
        <p:spPr>
          <a:xfrm>
            <a:off x="701335" y="435006"/>
            <a:ext cx="10901779" cy="461665"/>
          </a:xfrm>
          <a:prstGeom prst="rect">
            <a:avLst/>
          </a:prstGeom>
          <a:noFill/>
        </p:spPr>
        <p:txBody>
          <a:bodyPr wrap="square">
            <a:spAutoFit/>
          </a:bodyPr>
          <a:lstStyle/>
          <a:p>
            <a:pPr marL="342900" indent="-342900">
              <a:buFont typeface="Wingdings" panose="05000000000000000000" pitchFamily="2" charset="2"/>
              <a:buChar char="q"/>
            </a:pPr>
            <a:r>
              <a:rPr lang="en-US" sz="2400" b="1" i="1" dirty="0">
                <a:latin typeface="Bookman Old Style" panose="02050604050505020204" pitchFamily="18" charset="0"/>
              </a:rPr>
              <a:t>A Smart Social Distancing Monitoring System.</a:t>
            </a:r>
          </a:p>
        </p:txBody>
      </p:sp>
      <p:pic>
        <p:nvPicPr>
          <p:cNvPr id="6" name="Picture 5">
            <a:extLst>
              <a:ext uri="{FF2B5EF4-FFF2-40B4-BE49-F238E27FC236}">
                <a16:creationId xmlns:a16="http://schemas.microsoft.com/office/drawing/2014/main" id="{550F26D3-177B-4C29-99E8-F74B2A2782EB}"/>
              </a:ext>
            </a:extLst>
          </p:cNvPr>
          <p:cNvPicPr>
            <a:picLocks noChangeAspect="1"/>
          </p:cNvPicPr>
          <p:nvPr/>
        </p:nvPicPr>
        <p:blipFill>
          <a:blip r:embed="rId2"/>
          <a:stretch>
            <a:fillRect/>
          </a:stretch>
        </p:blipFill>
        <p:spPr>
          <a:xfrm>
            <a:off x="3356246" y="1923209"/>
            <a:ext cx="5591955" cy="3419952"/>
          </a:xfrm>
          <a:prstGeom prst="rect">
            <a:avLst/>
          </a:prstGeom>
        </p:spPr>
      </p:pic>
    </p:spTree>
    <p:extLst>
      <p:ext uri="{BB962C8B-B14F-4D97-AF65-F5344CB8AC3E}">
        <p14:creationId xmlns:p14="http://schemas.microsoft.com/office/powerpoint/2010/main" val="402165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F852D-A619-4666-AC90-5D9065F9660D}"/>
              </a:ext>
            </a:extLst>
          </p:cNvPr>
          <p:cNvPicPr>
            <a:picLocks noChangeAspect="1"/>
          </p:cNvPicPr>
          <p:nvPr/>
        </p:nvPicPr>
        <p:blipFill>
          <a:blip r:embed="rId2"/>
          <a:stretch>
            <a:fillRect/>
          </a:stretch>
        </p:blipFill>
        <p:spPr>
          <a:xfrm>
            <a:off x="2157274" y="42880"/>
            <a:ext cx="8407153" cy="6748537"/>
          </a:xfrm>
          <a:prstGeom prst="rect">
            <a:avLst/>
          </a:prstGeom>
        </p:spPr>
      </p:pic>
    </p:spTree>
    <p:extLst>
      <p:ext uri="{BB962C8B-B14F-4D97-AF65-F5344CB8AC3E}">
        <p14:creationId xmlns:p14="http://schemas.microsoft.com/office/powerpoint/2010/main" val="64186744"/>
      </p:ext>
    </p:extLst>
  </p:cSld>
  <p:clrMapOvr>
    <a:masterClrMapping/>
  </p:clrMapOvr>
</p:sld>
</file>

<file path=ppt/theme/theme1.xml><?xml version="1.0" encoding="utf-8"?>
<a:theme xmlns:a="http://schemas.openxmlformats.org/drawingml/2006/main" name="InterweaveVTI">
  <a:themeElements>
    <a:clrScheme name="AnalogousFromRegularSeedRightStep">
      <a:dk1>
        <a:srgbClr val="000000"/>
      </a:dk1>
      <a:lt1>
        <a:srgbClr val="FFFFFF"/>
      </a:lt1>
      <a:dk2>
        <a:srgbClr val="202938"/>
      </a:dk2>
      <a:lt2>
        <a:srgbClr val="E8E3E2"/>
      </a:lt2>
      <a:accent1>
        <a:srgbClr val="4DABC3"/>
      </a:accent1>
      <a:accent2>
        <a:srgbClr val="3B68B1"/>
      </a:accent2>
      <a:accent3>
        <a:srgbClr val="514DC3"/>
      </a:accent3>
      <a:accent4>
        <a:srgbClr val="713BB1"/>
      </a:accent4>
      <a:accent5>
        <a:srgbClr val="B44DC3"/>
      </a:accent5>
      <a:accent6>
        <a:srgbClr val="B13B8F"/>
      </a:accent6>
      <a:hlink>
        <a:srgbClr val="BF593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149</TotalTime>
  <Words>124</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Neue Haas Grotesk Text Pro</vt:lpstr>
      <vt:lpstr>Wingdings</vt:lpstr>
      <vt:lpstr>InterweaveVTI</vt:lpstr>
      <vt:lpstr>Social Distancing Indicator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Indicator</dc:title>
  <dc:creator>Srinidhi Kannan</dc:creator>
  <cp:lastModifiedBy>Srinidhi Kannan</cp:lastModifiedBy>
  <cp:revision>4</cp:revision>
  <dcterms:created xsi:type="dcterms:W3CDTF">2022-01-17T14:02:57Z</dcterms:created>
  <dcterms:modified xsi:type="dcterms:W3CDTF">2022-01-17T17:30:08Z</dcterms:modified>
</cp:coreProperties>
</file>