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0" r:id="rId4"/>
  </p:sldMasterIdLst>
  <p:notesMasterIdLst>
    <p:notesMasterId r:id="rId20"/>
  </p:notesMasterIdLst>
  <p:handoutMasterIdLst>
    <p:handoutMasterId r:id="rId21"/>
  </p:handoutMasterIdLst>
  <p:sldIdLst>
    <p:sldId id="774" r:id="rId5"/>
    <p:sldId id="859" r:id="rId6"/>
    <p:sldId id="916" r:id="rId7"/>
    <p:sldId id="901" r:id="rId8"/>
    <p:sldId id="902" r:id="rId9"/>
    <p:sldId id="923" r:id="rId10"/>
    <p:sldId id="906" r:id="rId11"/>
    <p:sldId id="915" r:id="rId12"/>
    <p:sldId id="917" r:id="rId13"/>
    <p:sldId id="918" r:id="rId14"/>
    <p:sldId id="920" r:id="rId15"/>
    <p:sldId id="921" r:id="rId16"/>
    <p:sldId id="886" r:id="rId17"/>
    <p:sldId id="856" r:id="rId18"/>
    <p:sldId id="7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E00D1-2C3F-4131-9D1A-8A5D4595F7A5}" v="2" dt="2022-01-21T03:45:24.370"/>
    <p1510:client id="{31E987FE-6449-E76A-A9BF-6650EDFFA733}" v="42" dt="2021-08-22T10:41:29.300"/>
    <p1510:client id="{33757F66-FB17-89A2-EAAA-8A0624B9BB12}" v="35" dt="2022-01-24T13:04:21.010"/>
    <p1510:client id="{37F2F5D9-4C0F-49A3-9DED-954B331CBF65}" v="3" dt="2021-11-21T13:40:38.433"/>
    <p1510:client id="{85E73971-DF91-4C94-9710-EB355949467C}" v="1" dt="2021-11-24T09:23:22.440"/>
    <p1510:client id="{F31CF915-8331-41DC-ADFC-313793F721B3}" v="2" dt="2021-11-28T13:38:20.119"/>
    <p1510:client id="{FE6C7385-340B-4B1A-8077-7D67B5A9C66F}" v="2" dt="2023-06-17T04:15:46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1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37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5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E6C7385-340B-4B1A-8077-7D67B5A9C66F}"/>
    <pc:docChg chg="modSld">
      <pc:chgData name="" userId="" providerId="" clId="Web-{FE6C7385-340B-4B1A-8077-7D67B5A9C66F}" dt="2023-06-17T04:15:46.468" v="0" actId="20577"/>
      <pc:docMkLst>
        <pc:docMk/>
      </pc:docMkLst>
      <pc:sldChg chg="modSp">
        <pc:chgData name="" userId="" providerId="" clId="Web-{FE6C7385-340B-4B1A-8077-7D67B5A9C66F}" dt="2023-06-17T04:15:46.468" v="0" actId="20577"/>
        <pc:sldMkLst>
          <pc:docMk/>
          <pc:sldMk cId="1398279195" sldId="774"/>
        </pc:sldMkLst>
        <pc:spChg chg="mod">
          <ac:chgData name="" userId="" providerId="" clId="Web-{FE6C7385-340B-4B1A-8077-7D67B5A9C66F}" dt="2023-06-17T04:15:46.468" v="0" actId="20577"/>
          <ac:spMkLst>
            <pc:docMk/>
            <pc:sldMk cId="1398279195" sldId="774"/>
            <ac:spMk id="8" creationId="{BE776D66-1F2F-B348-8DC7-42BD5D8655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6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Final project Presentation, 21AIE214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61912" y="-915560"/>
            <a:ext cx="12192000" cy="787763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03" y="5067070"/>
            <a:ext cx="4590899" cy="1510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265334" y="5227577"/>
            <a:ext cx="570653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Date: 23-06-2023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Course :Big Data Analytics 21AIE214 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AI 4</a:t>
            </a:r>
            <a:r>
              <a:rPr lang="en-US" sz="2000" b="1" baseline="30000" dirty="0">
                <a:solidFill>
                  <a:schemeClr val="bg1"/>
                </a:solidFill>
                <a:latin typeface="Georgia"/>
                <a:cs typeface="Times New Roman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Georgia"/>
                <a:cs typeface="Times New Roman"/>
              </a:rPr>
              <a:t>sem</a:t>
            </a:r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 –E Sec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062069" y="5118727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301632" y="58965"/>
            <a:ext cx="11487140" cy="24006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Final Project Presentation</a:t>
            </a:r>
          </a:p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 on</a:t>
            </a:r>
          </a:p>
          <a:p>
            <a:pPr algn="ctr" defTabSz="914400"/>
            <a:endParaRPr lang="en-US" sz="26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algn="ctr" defTabSz="914400"/>
            <a:r>
              <a:rPr lang="en-US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Multi-class Text Classification ​</a:t>
            </a:r>
          </a:p>
          <a:p>
            <a:pPr algn="ctr" defTabSz="914400"/>
            <a:r>
              <a:rPr lang="en-US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</a:t>
            </a:r>
            <a:r>
              <a:rPr lang="en-US" sz="36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ML)​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1473200" y="2628915"/>
            <a:ext cx="9584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Suryamritha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M   BL.EN.U4AIE21126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TVNL Harshitha  BL.EN.U4AIE21128)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Varshini Balaji  BL.EN.U4AIE21139</a:t>
            </a:r>
          </a:p>
        </p:txBody>
      </p:sp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Results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7BCDD9-592A-B88F-3836-C5373215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2" y="1300373"/>
            <a:ext cx="8111066" cy="42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7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Results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8F1FD9-AF05-C7AE-E4B3-C308D4BB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66" y="1398523"/>
            <a:ext cx="8593667" cy="45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4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Results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467CC8-7CEA-451D-A83C-19707E296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38" y="1085131"/>
            <a:ext cx="8906933" cy="46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1280160"/>
            <a:ext cx="11436823" cy="481584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Scope for Improvements</a:t>
            </a:r>
            <a:endParaRPr lang="en-IN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9547E-38A8-341B-EAD5-1894EF8C4662}"/>
              </a:ext>
            </a:extLst>
          </p:cNvPr>
          <p:cNvSpPr txBox="1"/>
          <p:nvPr/>
        </p:nvSpPr>
        <p:spPr>
          <a:xfrm>
            <a:off x="451261" y="1280159"/>
            <a:ext cx="11326756" cy="4459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developed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</a:rPr>
              <a:t> a text classification model on a news dataset using the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</a:rPr>
              <a:t>Pyspark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</a:rPr>
              <a:t> library. We have used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</a:rPr>
              <a:t>pyspark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</a:rPr>
              <a:t> transformers to vectorize our text. We trained a Logistic Regression model and got 90% of test accuracy and plot confusion matrix. In the end, we put all the preprocessing and modeling steps in a pipeline to run our predictions easily. </a:t>
            </a:r>
          </a:p>
          <a:p>
            <a:endParaRPr lang="en-US" sz="2400" dirty="0">
              <a:solidFill>
                <a:srgbClr val="292929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</a:rPr>
              <a:t>Future scope: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Model Optimization: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Advanced Feature Engineering3. Deep Learning Approaches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Handling Imbalanced Classes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Domain Adaptation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892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A73541-E48D-4A11-B8A4-EFD4AC0A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43280"/>
            <a:ext cx="11049000" cy="55973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Multi-Class Text Classification: Model Comparison and Selection, Proc. of the 3rd International Conference on Electrical, Communication and Computer Engineering (ICECCE)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Multi-Class Text Classification Using Machine Learning Models for Online Drug Reviews,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2021 IEEE World AI IoT Congress.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ACCE0A-ADB7-4B6E-8F2B-83757F86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/>
              </a:rPr>
              <a:t>References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</p:spTree>
    <p:extLst>
      <p:ext uri="{BB962C8B-B14F-4D97-AF65-F5344CB8AC3E}">
        <p14:creationId xmlns:p14="http://schemas.microsoft.com/office/powerpoint/2010/main" val="106305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EDF0-4113-334F-9B47-12CC15A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1" y="2633318"/>
            <a:ext cx="5819774" cy="1271932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</p:spTree>
    <p:extLst>
      <p:ext uri="{BB962C8B-B14F-4D97-AF65-F5344CB8AC3E}">
        <p14:creationId xmlns:p14="http://schemas.microsoft.com/office/powerpoint/2010/main" val="423095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>
            <a:spLocks/>
          </p:cNvSpPr>
          <p:nvPr/>
        </p:nvSpPr>
        <p:spPr>
          <a:xfrm>
            <a:off x="227772" y="244820"/>
            <a:ext cx="82677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Times New Roman" panose="02020603050405020304" pitchFamily="18" charset="0"/>
              </a:rPr>
              <a:t>Introduction 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72" y="1243786"/>
            <a:ext cx="112519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is a key component of natural language processing. 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usages of text classification are 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opic labeling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ntent detection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detection in customer support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Toxic comment detection. </a:t>
            </a:r>
          </a:p>
          <a:p>
            <a:pPr algn="l" rtl="0" fontAlgn="base"/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Model we are using Multi Class Text Classification. </a:t>
            </a:r>
          </a:p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Multi-class text classification is a text classification task with more than two classes/categories. Each data sample can be classified into one of the classes. However, a data sample cannot belong to more than one class simultaneously.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43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machine learning model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analyses a restaurant's review and categorizes it based on cuisine such as Indian, Chinese, Korean, Mexican, Italian etc. It helps food delivery websites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Swiggy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Zomato to automatically label their restaurants and display them in their respective sections.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Presentation, 21AIE214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3F5A8-77B7-4A33-8D7B-E8EAE24228C9}"/>
              </a:ext>
            </a:extLst>
          </p:cNvPr>
          <p:cNvSpPr txBox="1"/>
          <p:nvPr/>
        </p:nvSpPr>
        <p:spPr>
          <a:xfrm>
            <a:off x="457200" y="1381539"/>
            <a:ext cx="1109207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our own dataset on restaurant reviews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cuisine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restaurants in each cuisine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each restaurant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of each restaurant </a:t>
            </a:r>
          </a:p>
        </p:txBody>
      </p:sp>
    </p:spTree>
    <p:extLst>
      <p:ext uri="{BB962C8B-B14F-4D97-AF65-F5344CB8AC3E}">
        <p14:creationId xmlns:p14="http://schemas.microsoft.com/office/powerpoint/2010/main" val="397063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19946"/>
            <a:ext cx="8229600" cy="3180654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A4BF71-5E73-BC08-E428-B5B2E4914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34" y="1485958"/>
            <a:ext cx="7517342" cy="388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5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19946"/>
            <a:ext cx="8229600" cy="3180654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DF1FB-7CDB-50C3-B1F3-8CF155E4A4EA}"/>
              </a:ext>
            </a:extLst>
          </p:cNvPr>
          <p:cNvSpPr txBox="1"/>
          <p:nvPr/>
        </p:nvSpPr>
        <p:spPr>
          <a:xfrm>
            <a:off x="448770" y="1154027"/>
            <a:ext cx="10426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the sentences to a list of words also known as tokens.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Removal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stop words or meaningless words from the tokens (is, this, that, etc..)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TF-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Term Frequency of the words in the corpus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originality of a word by comparing the number of times a word appears in document with the number of documents the word appears in.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formulation is used: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IDF = log((m + 1) / (d(t) + 1)),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m is the total number of documents and d(t) is the number of documents that contain the term 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Split: keep 75% data as the train set and 25% data as a test set.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Regression-  It is a supervised ML algorithm. It is more preferable for Multi-class text classification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Evaluation Metrics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4CA71-ADD3-012A-C97F-BC2B86DD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05" y="1809750"/>
            <a:ext cx="84486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AE673-B18B-D497-3710-CBBD4FA189B6}"/>
              </a:ext>
            </a:extLst>
          </p:cNvPr>
          <p:cNvSpPr txBox="1"/>
          <p:nvPr/>
        </p:nvSpPr>
        <p:spPr>
          <a:xfrm>
            <a:off x="2200598" y="3697452"/>
            <a:ext cx="919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Accuracy of model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9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94" y="348661"/>
            <a:ext cx="11436823" cy="933487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Results</a:t>
            </a:r>
            <a:br>
              <a:rPr lang="en-US" b="1" dirty="0">
                <a:cs typeface="Times New Roman" panose="02020603050405020304" pitchFamily="18" charset="0"/>
              </a:rPr>
            </a:br>
            <a:r>
              <a:rPr lang="en-US" sz="2800" b="1" dirty="0">
                <a:cs typeface="Times New Roman" panose="02020603050405020304" pitchFamily="18" charset="0"/>
              </a:rPr>
              <a:t>Web app</a:t>
            </a:r>
            <a:br>
              <a:rPr lang="en-US" b="1" dirty="0">
                <a:cs typeface="Times New Roman" panose="02020603050405020304" pitchFamily="18" charset="0"/>
              </a:rPr>
            </a:b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CA9554-B5FF-A930-9C9B-015FE124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65" y="1472874"/>
            <a:ext cx="7442680" cy="391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8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Results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07C217-C8B6-9CB1-1818-59864AF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112245"/>
            <a:ext cx="8741181" cy="463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51797"/>
      </p:ext>
    </p:extLst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D7181F0CA5846AA49DC089A86D46D" ma:contentTypeVersion="7" ma:contentTypeDescription="Create a new document." ma:contentTypeScope="" ma:versionID="6aaf3339c1cee7db7de9add63cde7fd7">
  <xsd:schema xmlns:xsd="http://www.w3.org/2001/XMLSchema" xmlns:xs="http://www.w3.org/2001/XMLSchema" xmlns:p="http://schemas.microsoft.com/office/2006/metadata/properties" xmlns:ns2="72316fd4-f550-4442-b53d-c3f520c90673" xmlns:ns3="0871b904-98c6-4e86-9e88-11239d2b074e" targetNamespace="http://schemas.microsoft.com/office/2006/metadata/properties" ma:root="true" ma:fieldsID="bf40f5f5c8465fe7c1683ca7025a1652" ns2:_="" ns3:_="">
    <xsd:import namespace="72316fd4-f550-4442-b53d-c3f520c90673"/>
    <xsd:import namespace="0871b904-98c6-4e86-9e88-11239d2b0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16fd4-f550-4442-b53d-c3f520c90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1b904-98c6-4e86-9e88-11239d2b0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027C6-EF04-46C1-8410-E55332E29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16fd4-f550-4442-b53d-c3f520c90673"/>
    <ds:schemaRef ds:uri="0871b904-98c6-4e86-9e88-11239d2b0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FEAA8-0548-4F62-9011-BF5A8ACE7B87}">
  <ds:schemaRefs>
    <ds:schemaRef ds:uri="72316fd4-f550-4442-b53d-c3f520c90673"/>
    <ds:schemaRef ds:uri="http://www.w3.org/XML/1998/namespace"/>
    <ds:schemaRef ds:uri="http://purl.org/dc/terms/"/>
    <ds:schemaRef ds:uri="0871b904-98c6-4e86-9e88-11239d2b074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10339</TotalTime>
  <Words>646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Segoe UI</vt:lpstr>
      <vt:lpstr>Times New Roman</vt:lpstr>
      <vt:lpstr>Wingdings</vt:lpstr>
      <vt:lpstr>NAAC PRT Template</vt:lpstr>
      <vt:lpstr>PowerPoint Presentation</vt:lpstr>
      <vt:lpstr>PowerPoint Presentation</vt:lpstr>
      <vt:lpstr>Problem Statement</vt:lpstr>
      <vt:lpstr>Dataset</vt:lpstr>
      <vt:lpstr>Proposed Framework</vt:lpstr>
      <vt:lpstr>Proposed Framework</vt:lpstr>
      <vt:lpstr>Evaluation Metrics</vt:lpstr>
      <vt:lpstr>Results Web app </vt:lpstr>
      <vt:lpstr>Results</vt:lpstr>
      <vt:lpstr>Results</vt:lpstr>
      <vt:lpstr>Results</vt:lpstr>
      <vt:lpstr>Results</vt:lpstr>
      <vt:lpstr>Conclusion and Scope for Improvements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Talluri Harshitha</cp:lastModifiedBy>
  <cp:revision>1451</cp:revision>
  <dcterms:created xsi:type="dcterms:W3CDTF">2021-03-08T16:55:55Z</dcterms:created>
  <dcterms:modified xsi:type="dcterms:W3CDTF">2023-06-23T09:35:42Z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</Properties>
</file>