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Lst>
  <p:sldSz cx="10080625" cy="7559675"/>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12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4"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5"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6"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5"/>
          <p:cNvSpPr>
            <a:spLocks noGrp="1"/>
          </p:cNvSpPr>
          <p:nvPr>
            <p:ph type="sldNum"/>
          </p:nvPr>
        </p:nvSpPr>
        <p:spPr>
          <a:xfrm>
            <a:off x="4278960" y="10157400"/>
            <a:ext cx="3280680" cy="534240"/>
          </a:xfrm>
          <a:prstGeom prst="rect">
            <a:avLst/>
          </a:prstGeom>
        </p:spPr>
        <p:txBody>
          <a:bodyPr lIns="0" tIns="0" rIns="0" bIns="0" anchor="b"/>
          <a:lstStyle/>
          <a:p>
            <a:pPr algn="r"/>
            <a:fld id="{5BFD420B-89C1-4242-8EB2-CD423404A427}"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56000" y="5145120"/>
            <a:ext cx="6042960" cy="420480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p:txBody>
      </p:sp>
      <p:sp>
        <p:nvSpPr>
          <p:cNvPr id="131" name="CustomShape 2"/>
          <p:cNvSpPr/>
          <p:nvPr/>
        </p:nvSpPr>
        <p:spPr>
          <a:xfrm>
            <a:off x="4282200" y="10155240"/>
            <a:ext cx="3270960" cy="531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3"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4"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5" name="Picture 34"/>
          <p:cNvPicPr/>
          <p:nvPr/>
        </p:nvPicPr>
        <p:blipFill>
          <a:blip r:embed="rId2"/>
          <a:stretch>
            <a:fillRect/>
          </a:stretch>
        </p:blipFill>
        <p:spPr>
          <a:xfrm>
            <a:off x="2292480" y="1768680"/>
            <a:ext cx="5494680" cy="4384080"/>
          </a:xfrm>
          <a:prstGeom prst="rect">
            <a:avLst/>
          </a:prstGeom>
          <a:ln>
            <a:noFill/>
          </a:ln>
        </p:spPr>
      </p:pic>
      <p:pic>
        <p:nvPicPr>
          <p:cNvPr id="36" name="Picture 35"/>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5"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0"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1"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5"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7"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8"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9"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1"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2"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4"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5"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6"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9"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0"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1" name="Picture 70"/>
          <p:cNvPicPr/>
          <p:nvPr/>
        </p:nvPicPr>
        <p:blipFill>
          <a:blip r:embed="rId2"/>
          <a:stretch>
            <a:fillRect/>
          </a:stretch>
        </p:blipFill>
        <p:spPr>
          <a:xfrm>
            <a:off x="2292480" y="1768680"/>
            <a:ext cx="5494680" cy="4384080"/>
          </a:xfrm>
          <a:prstGeom prst="rect">
            <a:avLst/>
          </a:prstGeom>
          <a:ln>
            <a:noFill/>
          </a:ln>
        </p:spPr>
      </p:pic>
      <p:pic>
        <p:nvPicPr>
          <p:cNvPr id="72" name="Picture 71"/>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4"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6"/>
          <p:cNvPicPr/>
          <p:nvPr/>
        </p:nvPicPr>
        <p:blipFill>
          <a:blip r:embed="rId13"/>
          <a:stretch>
            <a:fillRect/>
          </a:stretch>
        </p:blipFill>
        <p:spPr>
          <a:xfrm>
            <a:off x="360" y="0"/>
            <a:ext cx="10075680" cy="7554600"/>
          </a:xfrm>
          <a:prstGeom prst="rect">
            <a:avLst/>
          </a:prstGeom>
          <a:ln>
            <a:noFill/>
          </a:ln>
          <a:effectLst>
            <a:glow>
              <a:schemeClr val="accent1">
                <a:alpha val="40000"/>
              </a:schemeClr>
            </a:glow>
            <a:softEdge rad="0"/>
          </a:effectLst>
        </p:spPr>
      </p:pic>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504000" y="1768680"/>
            <a:ext cx="9072000" cy="43840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38" name="PlaceHolder 2"/>
          <p:cNvSpPr>
            <a:spLocks noGrp="1"/>
          </p:cNvSpPr>
          <p:nvPr>
            <p:ph type="body"/>
          </p:nvPr>
        </p:nvSpPr>
        <p:spPr>
          <a:xfrm>
            <a:off x="504000" y="1768680"/>
            <a:ext cx="9072000" cy="43840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295280" y="1039320"/>
            <a:ext cx="7480800" cy="5470560"/>
          </a:xfrm>
          <a:custGeom>
            <a:avLst/>
            <a:gdLst/>
            <a:ahLst/>
            <a:cxnLst/>
            <a:rect l="l" t="t" r="r" b="b"/>
            <a:pathLst>
              <a:path w="5703" h="3129">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tyle>
          <a:lnRef idx="0">
            <a:scrgbClr r="0" g="0" b="0"/>
          </a:lnRef>
          <a:fillRef idx="0">
            <a:scrgbClr r="0" g="0" b="0"/>
          </a:fillRef>
          <a:effectRef idx="0">
            <a:scrgbClr r="0" g="0" b="0"/>
          </a:effectRef>
          <a:fontRef idx="minor"/>
        </p:style>
      </p:sp>
      <p:sp>
        <p:nvSpPr>
          <p:cNvPr id="79" name="CustomShape 2"/>
          <p:cNvSpPr/>
          <p:nvPr/>
        </p:nvSpPr>
        <p:spPr>
          <a:xfrm>
            <a:off x="-2160" y="129600"/>
            <a:ext cx="4377600" cy="565560"/>
          </a:xfrm>
          <a:custGeom>
            <a:avLst/>
            <a:gdLst/>
            <a:ahLst/>
            <a:cxnLst/>
            <a:rect l="l" t="t" r="r" b="b"/>
            <a:pathLst>
              <a:path w="3339" h="326">
                <a:moveTo>
                  <a:pt x="0" y="0"/>
                </a:moveTo>
                <a:lnTo>
                  <a:pt x="1229" y="0"/>
                </a:lnTo>
                <a:lnTo>
                  <a:pt x="1362" y="96"/>
                </a:lnTo>
                <a:lnTo>
                  <a:pt x="2991" y="96"/>
                </a:lnTo>
                <a:lnTo>
                  <a:pt x="3339" y="326"/>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0" name="CustomShape 3"/>
          <p:cNvSpPr/>
          <p:nvPr/>
        </p:nvSpPr>
        <p:spPr>
          <a:xfrm>
            <a:off x="-2160" y="346320"/>
            <a:ext cx="7459560" cy="598680"/>
          </a:xfrm>
          <a:custGeom>
            <a:avLst/>
            <a:gdLst/>
            <a:ahLst/>
            <a:cxnLst/>
            <a:rect l="l" t="t" r="r" b="b"/>
            <a:pathLst>
              <a:path w="5687" h="345">
                <a:moveTo>
                  <a:pt x="0" y="230"/>
                </a:moveTo>
                <a:lnTo>
                  <a:pt x="2941" y="230"/>
                </a:lnTo>
                <a:lnTo>
                  <a:pt x="3074" y="345"/>
                </a:lnTo>
                <a:lnTo>
                  <a:pt x="3611" y="345"/>
                </a:lnTo>
                <a:lnTo>
                  <a:pt x="3786" y="194"/>
                </a:lnTo>
                <a:lnTo>
                  <a:pt x="4126" y="194"/>
                </a:lnTo>
                <a:lnTo>
                  <a:pt x="4330" y="0"/>
                </a:lnTo>
                <a:lnTo>
                  <a:pt x="5687" y="0"/>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1" name="CustomShape 4"/>
          <p:cNvSpPr/>
          <p:nvPr/>
        </p:nvSpPr>
        <p:spPr>
          <a:xfrm>
            <a:off x="7462440" y="226080"/>
            <a:ext cx="157320" cy="21132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2" name="CustomShape 5"/>
          <p:cNvSpPr/>
          <p:nvPr/>
        </p:nvSpPr>
        <p:spPr>
          <a:xfrm>
            <a:off x="4299480" y="576720"/>
            <a:ext cx="157320" cy="21132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3" name="CustomShape 6"/>
          <p:cNvSpPr/>
          <p:nvPr/>
        </p:nvSpPr>
        <p:spPr>
          <a:xfrm>
            <a:off x="6925680" y="7239240"/>
            <a:ext cx="3142800" cy="199440"/>
          </a:xfrm>
          <a:custGeom>
            <a:avLst/>
            <a:gdLst/>
            <a:ahLst/>
            <a:cxnLst/>
            <a:rect l="l" t="t" r="r" b="b"/>
            <a:pathLst>
              <a:path w="2158" h="105">
                <a:moveTo>
                  <a:pt x="0" y="0"/>
                </a:moveTo>
                <a:lnTo>
                  <a:pt x="1543" y="0"/>
                </a:lnTo>
                <a:lnTo>
                  <a:pt x="1713" y="105"/>
                </a:lnTo>
                <a:lnTo>
                  <a:pt x="2158" y="105"/>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4" name="CustomShape 7"/>
          <p:cNvSpPr/>
          <p:nvPr/>
        </p:nvSpPr>
        <p:spPr>
          <a:xfrm>
            <a:off x="3975120" y="6341040"/>
            <a:ext cx="6093360" cy="712440"/>
          </a:xfrm>
          <a:custGeom>
            <a:avLst/>
            <a:gdLst/>
            <a:ahLst/>
            <a:cxnLst/>
            <a:rect l="l" t="t" r="r" b="b"/>
            <a:pathLst>
              <a:path w="4181" h="369">
                <a:moveTo>
                  <a:pt x="4181" y="0"/>
                </a:moveTo>
                <a:lnTo>
                  <a:pt x="3706" y="275"/>
                </a:lnTo>
                <a:lnTo>
                  <a:pt x="1621" y="275"/>
                </a:lnTo>
                <a:lnTo>
                  <a:pt x="1463" y="369"/>
                </a:lnTo>
                <a:lnTo>
                  <a:pt x="0" y="369"/>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5" name="CustomShape 8"/>
          <p:cNvSpPr/>
          <p:nvPr/>
        </p:nvSpPr>
        <p:spPr>
          <a:xfrm>
            <a:off x="3790440" y="6928560"/>
            <a:ext cx="175320" cy="23544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6" name="CustomShape 9"/>
          <p:cNvSpPr/>
          <p:nvPr/>
        </p:nvSpPr>
        <p:spPr>
          <a:xfrm>
            <a:off x="6829200" y="7133040"/>
            <a:ext cx="175320" cy="235440"/>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7" name="CustomShape 10"/>
          <p:cNvSpPr/>
          <p:nvPr/>
        </p:nvSpPr>
        <p:spPr>
          <a:xfrm>
            <a:off x="504190" y="2537460"/>
            <a:ext cx="9065260" cy="156337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000" b="1" strike="noStrike" spc="-1" dirty="0">
                <a:solidFill>
                  <a:srgbClr val="FFFFFF"/>
                </a:solidFill>
                <a:uFill>
                  <a:solidFill>
                    <a:srgbClr val="FFFFFF"/>
                  </a:solidFill>
                </a:uFill>
                <a:latin typeface="Century Schoolbook L"/>
                <a:ea typeface="DejaVu Sans"/>
              </a:rPr>
              <a:t>#TG3 Machine Learning</a:t>
            </a:r>
            <a:endParaRPr lang="en-IN" sz="1800" b="0" strike="noStrike" spc="-1" dirty="0">
              <a:solidFill>
                <a:srgbClr val="000000"/>
              </a:solidFill>
              <a:uFill>
                <a:solidFill>
                  <a:srgbClr val="FFFFFF"/>
                </a:solidFill>
              </a:uFill>
              <a:latin typeface="Arial" panose="020B0604020202020204"/>
            </a:endParaRPr>
          </a:p>
          <a:p>
            <a:pPr algn="ctr">
              <a:lnSpc>
                <a:spcPct val="100000"/>
              </a:lnSpc>
            </a:pPr>
            <a:r>
              <a:rPr lang="en-IN" sz="4000" b="1" strike="noStrike" spc="-1" dirty="0">
                <a:solidFill>
                  <a:srgbClr val="FFFFFF"/>
                </a:solidFill>
                <a:uFill>
                  <a:solidFill>
                    <a:srgbClr val="FFFFFF"/>
                  </a:solidFill>
                </a:uFill>
                <a:latin typeface="Century Schoolbook L"/>
                <a:ea typeface="DejaVu Sans"/>
              </a:rPr>
              <a:t>[</a:t>
            </a:r>
            <a:r>
              <a:rPr lang="en-US" altLang="en-IN" sz="4000" b="1" strike="noStrike" spc="-1" dirty="0">
                <a:solidFill>
                  <a:srgbClr val="FFFFFF"/>
                </a:solidFill>
                <a:uFill>
                  <a:solidFill>
                    <a:srgbClr val="FFFFFF"/>
                  </a:solidFill>
                </a:uFill>
                <a:latin typeface="Century Schoolbook L"/>
                <a:ea typeface="DejaVu Sans"/>
              </a:rPr>
              <a:t>Prediction by understanding</a:t>
            </a:r>
            <a:endParaRPr lang="en-US" altLang="en-IN" sz="4000" b="1" strike="noStrike" spc="-1" dirty="0">
              <a:solidFill>
                <a:srgbClr val="FFFFFF"/>
              </a:solidFill>
              <a:uFill>
                <a:solidFill>
                  <a:srgbClr val="FFFFFF"/>
                </a:solidFill>
              </a:uFill>
              <a:latin typeface="Century Schoolbook L"/>
              <a:ea typeface="DejaVu Sans"/>
            </a:endParaRPr>
          </a:p>
          <a:p>
            <a:pPr algn="ctr">
              <a:lnSpc>
                <a:spcPct val="100000"/>
              </a:lnSpc>
            </a:pPr>
            <a:r>
              <a:rPr lang="en-US" altLang="en-IN" sz="4000" b="1" strike="noStrike" spc="-1" dirty="0">
                <a:solidFill>
                  <a:srgbClr val="FFFFFF"/>
                </a:solidFill>
                <a:uFill>
                  <a:solidFill>
                    <a:srgbClr val="FFFFFF"/>
                  </a:solidFill>
                </a:uFill>
                <a:latin typeface="Century Schoolbook L"/>
                <a:ea typeface="DejaVu Sans"/>
              </a:rPr>
              <a:t>the dataset</a:t>
            </a:r>
            <a:r>
              <a:rPr lang="en-IN" sz="4000" b="1" strike="noStrike" spc="-1" dirty="0">
                <a:solidFill>
                  <a:srgbClr val="FFFFFF"/>
                </a:solidFill>
                <a:uFill>
                  <a:solidFill>
                    <a:srgbClr val="FFFFFF"/>
                  </a:solidFill>
                </a:uFill>
                <a:latin typeface="Century Schoolbook L"/>
                <a:ea typeface="DejaVu Sans"/>
              </a:rPr>
              <a:t>]</a:t>
            </a:r>
            <a:endParaRPr lang="en-IN" sz="1800" b="0" strike="noStrike" spc="-1" dirty="0">
              <a:solidFill>
                <a:srgbClr val="000000"/>
              </a:solidFill>
              <a:uFill>
                <a:solidFill>
                  <a:srgbClr val="FFFFFF"/>
                </a:solidFill>
              </a:uFill>
              <a:latin typeface="Arial" panose="020B0604020202020204"/>
            </a:endParaRPr>
          </a:p>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vortex/>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03640" y="79164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sp>
      <p:sp>
        <p:nvSpPr>
          <p:cNvPr id="113" name="CustomShape 2"/>
          <p:cNvSpPr/>
          <p:nvPr/>
        </p:nvSpPr>
        <p:spPr>
          <a:xfrm>
            <a:off x="647640" y="903240"/>
            <a:ext cx="7765920" cy="117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a:solidFill>
                  <a:srgbClr val="FFFFFF"/>
                </a:solidFill>
                <a:uFill>
                  <a:solidFill>
                    <a:srgbClr val="FFFFFF"/>
                  </a:solidFill>
                </a:uFill>
                <a:latin typeface="Arial" panose="020B0604020202020204"/>
                <a:ea typeface="Arial" panose="020B0604020202020204"/>
              </a:rPr>
              <a:t>Possible Improvement </a:t>
            </a:r>
            <a:endParaRPr lang="en-IN" sz="1800" b="0" strike="noStrike" spc="-1">
              <a:solidFill>
                <a:srgbClr val="000000"/>
              </a:solidFill>
              <a:uFill>
                <a:solidFill>
                  <a:srgbClr val="FFFFFF"/>
                </a:solidFill>
              </a:uFill>
              <a:latin typeface="Arial" panose="020B0604020202020204"/>
            </a:endParaRPr>
          </a:p>
          <a:p>
            <a:pPr algn="ctr">
              <a:lnSpc>
                <a:spcPct val="42000"/>
              </a:lnSpc>
            </a:pP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sp>
        <p:nvSpPr>
          <p:cNvPr id="114" name="CustomShape 3"/>
          <p:cNvSpPr/>
          <p:nvPr/>
        </p:nvSpPr>
        <p:spPr>
          <a:xfrm>
            <a:off x="1826280" y="2334240"/>
            <a:ext cx="3690000" cy="3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15" name="CustomShape 4"/>
          <p:cNvSpPr/>
          <p:nvPr/>
        </p:nvSpPr>
        <p:spPr>
          <a:xfrm>
            <a:off x="1826280" y="2691000"/>
            <a:ext cx="6879960" cy="4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tLang="en-IN" sz="1800" b="0" strike="noStrike" spc="-1">
                <a:solidFill>
                  <a:schemeClr val="bg1"/>
                </a:solidFill>
                <a:uFill>
                  <a:solidFill>
                    <a:srgbClr val="FFFFFF"/>
                  </a:solidFill>
                </a:uFill>
                <a:latin typeface="Arial" panose="020B0604020202020204"/>
              </a:rPr>
              <a:t>Lots and lots of steps are taken for tuning the machine learning algorithm parameters to increase the accuracy</a:t>
            </a:r>
            <a:endParaRPr lang="en-US" altLang="en-IN" sz="1800" b="0" strike="noStrike" spc="-1">
              <a:solidFill>
                <a:schemeClr val="bg1"/>
              </a:solidFill>
              <a:uFill>
                <a:solidFill>
                  <a:srgbClr val="FFFFFF"/>
                </a:solidFill>
              </a:uFill>
              <a:latin typeface="Arial" panose="020B0604020202020204"/>
            </a:endParaRPr>
          </a:p>
        </p:txBody>
      </p:sp>
      <p:sp>
        <p:nvSpPr>
          <p:cNvPr id="116" name="CustomShape 5"/>
          <p:cNvSpPr/>
          <p:nvPr/>
        </p:nvSpPr>
        <p:spPr>
          <a:xfrm>
            <a:off x="1778760" y="4453920"/>
            <a:ext cx="6415560" cy="4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tLang="en-IN" sz="1800" b="0" strike="noStrike" spc="-1">
                <a:solidFill>
                  <a:schemeClr val="bg1"/>
                </a:solidFill>
                <a:uFill>
                  <a:solidFill>
                    <a:srgbClr val="FFFFFF"/>
                  </a:solidFill>
                </a:uFill>
                <a:latin typeface="Arial" panose="020B0604020202020204"/>
              </a:rPr>
              <a:t>Feature selection process should be concentrated even more to provide best result.</a:t>
            </a:r>
            <a:endParaRPr lang="en-US" altLang="en-IN" sz="1800" b="0" strike="noStrike" spc="-1">
              <a:solidFill>
                <a:schemeClr val="bg1"/>
              </a:solidFill>
              <a:uFill>
                <a:solidFill>
                  <a:srgbClr val="FFFFFF"/>
                </a:solidFill>
              </a:uFill>
              <a:latin typeface="Arial" panose="020B0604020202020204"/>
            </a:endParaRPr>
          </a:p>
        </p:txBody>
      </p:sp>
      <p:sp>
        <p:nvSpPr>
          <p:cNvPr id="117" name="CustomShape 6"/>
          <p:cNvSpPr/>
          <p:nvPr/>
        </p:nvSpPr>
        <p:spPr>
          <a:xfrm flipH="1">
            <a:off x="857520" y="2334240"/>
            <a:ext cx="861480" cy="719640"/>
          </a:xfrm>
          <a:prstGeom prst="round2DiagRect">
            <a:avLst>
              <a:gd name="adj1" fmla="val 31944"/>
              <a:gd name="adj2" fmla="val 0"/>
            </a:avLst>
          </a:prstGeom>
          <a:solidFill>
            <a:srgbClr val="0AA2DB"/>
          </a:solidFill>
          <a:ln>
            <a:noFill/>
          </a:ln>
        </p:spPr>
        <p:style>
          <a:lnRef idx="0">
            <a:scrgbClr r="0" g="0" b="0"/>
          </a:lnRef>
          <a:fillRef idx="0">
            <a:scrgbClr r="0" g="0" b="0"/>
          </a:fillRef>
          <a:effectRef idx="0">
            <a:scrgbClr r="0" g="0" b="0"/>
          </a:effectRef>
          <a:fontRef idx="minor"/>
        </p:style>
      </p:sp>
      <p:sp>
        <p:nvSpPr>
          <p:cNvPr id="118" name="CustomShape 7"/>
          <p:cNvSpPr/>
          <p:nvPr/>
        </p:nvSpPr>
        <p:spPr>
          <a:xfrm flipH="1">
            <a:off x="857520" y="4096800"/>
            <a:ext cx="861480" cy="719280"/>
          </a:xfrm>
          <a:prstGeom prst="round2DiagRect">
            <a:avLst>
              <a:gd name="adj1" fmla="val 31944"/>
              <a:gd name="adj2" fmla="val 0"/>
            </a:avLst>
          </a:prstGeom>
          <a:solidFill>
            <a:srgbClr val="ED7B26"/>
          </a:solidFill>
          <a:ln>
            <a:noFill/>
          </a:ln>
        </p:spPr>
        <p:style>
          <a:lnRef idx="0">
            <a:scrgbClr r="0" g="0" b="0"/>
          </a:lnRef>
          <a:fillRef idx="0">
            <a:scrgbClr r="0" g="0" b="0"/>
          </a:fillRef>
          <a:effectRef idx="0">
            <a:scrgbClr r="0" g="0" b="0"/>
          </a:effectRef>
          <a:fontRef idx="minor"/>
        </p:style>
      </p:sp>
      <p:sp>
        <p:nvSpPr>
          <p:cNvPr id="119" name="CustomShape 8"/>
          <p:cNvSpPr/>
          <p:nvPr/>
        </p:nvSpPr>
        <p:spPr>
          <a:xfrm>
            <a:off x="997560" y="2303640"/>
            <a:ext cx="1086840" cy="64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FFFFFF"/>
                </a:solidFill>
                <a:uFill>
                  <a:solidFill>
                    <a:srgbClr val="FFFFFF"/>
                  </a:solidFill>
                </a:uFill>
                <a:latin typeface="Arial" panose="020B0604020202020204"/>
                <a:ea typeface="Arial" panose="020B0604020202020204"/>
              </a:rPr>
              <a:t>01</a:t>
            </a:r>
            <a:endParaRPr lang="en-IN" sz="1800" b="0" strike="noStrike" spc="-1">
              <a:solidFill>
                <a:srgbClr val="000000"/>
              </a:solidFill>
              <a:uFill>
                <a:solidFill>
                  <a:srgbClr val="FFFFFF"/>
                </a:solidFill>
              </a:uFill>
              <a:latin typeface="Arial" panose="020B0604020202020204"/>
            </a:endParaRPr>
          </a:p>
        </p:txBody>
      </p:sp>
      <p:sp>
        <p:nvSpPr>
          <p:cNvPr id="120" name="CustomShape 9"/>
          <p:cNvSpPr/>
          <p:nvPr/>
        </p:nvSpPr>
        <p:spPr>
          <a:xfrm>
            <a:off x="997560" y="4068000"/>
            <a:ext cx="777600" cy="5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FFFFFF"/>
                </a:solidFill>
                <a:uFill>
                  <a:solidFill>
                    <a:srgbClr val="FFFFFF"/>
                  </a:solidFill>
                </a:uFill>
                <a:latin typeface="Arial" panose="020B0604020202020204"/>
                <a:ea typeface="Arial" panose="020B0604020202020204"/>
              </a:rPr>
              <a:t>02</a:t>
            </a:r>
            <a:endParaRPr lang="en-IN" sz="1800" b="0" strike="noStrike" spc="-1">
              <a:solidFill>
                <a:srgbClr val="000000"/>
              </a:solidFill>
              <a:uFill>
                <a:solidFill>
                  <a:srgbClr val="FFFFFF"/>
                </a:solidFill>
              </a:uFill>
              <a:latin typeface="Arial" panose="020B0604020202020204"/>
            </a:endParaRPr>
          </a:p>
        </p:txBody>
      </p:sp>
      <p:sp>
        <p:nvSpPr>
          <p:cNvPr id="121" name="CustomShape 10"/>
          <p:cNvSpPr/>
          <p:nvPr/>
        </p:nvSpPr>
        <p:spPr>
          <a:xfrm>
            <a:off x="1826280" y="2691000"/>
            <a:ext cx="6879960" cy="4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22" name="CustomShape 11"/>
          <p:cNvSpPr/>
          <p:nvPr/>
        </p:nvSpPr>
        <p:spPr>
          <a:xfrm>
            <a:off x="1826280" y="2334240"/>
            <a:ext cx="3690000" cy="3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altLang="en-IN" sz="1600" b="1" strike="noStrike" spc="-1">
              <a:solidFill>
                <a:srgbClr val="0AA2DB"/>
              </a:solidFill>
              <a:uFill>
                <a:solidFill>
                  <a:srgbClr val="FFFFFF"/>
                </a:solidFill>
              </a:uFill>
              <a:latin typeface="Arial" panose="020B0604020202020204"/>
              <a:ea typeface="Arial" panose="020B0604020202020204"/>
            </a:endParaRPr>
          </a:p>
        </p:txBody>
      </p:sp>
      <p:sp>
        <p:nvSpPr>
          <p:cNvPr id="123" name="CustomShape 12"/>
          <p:cNvSpPr/>
          <p:nvPr/>
        </p:nvSpPr>
        <p:spPr>
          <a:xfrm>
            <a:off x="1826280" y="2334240"/>
            <a:ext cx="3690000" cy="3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tLang="en-IN" sz="1800" b="0" strike="noStrike" spc="-1">
                <a:solidFill>
                  <a:schemeClr val="bg1"/>
                </a:solidFill>
                <a:uFill>
                  <a:solidFill>
                    <a:srgbClr val="FFFFFF"/>
                  </a:solidFill>
                </a:uFill>
                <a:latin typeface="Arial" panose="020B0604020202020204"/>
              </a:rPr>
              <a:t>Accuracy</a:t>
            </a:r>
            <a:endParaRPr lang="en-US" altLang="en-IN" sz="1800" b="0" strike="noStrike" spc="-1">
              <a:solidFill>
                <a:schemeClr val="bg1"/>
              </a:solidFill>
              <a:uFill>
                <a:solidFill>
                  <a:srgbClr val="FFFFFF"/>
                </a:solidFill>
              </a:uFill>
              <a:latin typeface="Arial" panose="020B0604020202020204"/>
            </a:endParaRPr>
          </a:p>
        </p:txBody>
      </p:sp>
      <p:sp>
        <p:nvSpPr>
          <p:cNvPr id="124" name="CustomShape 13"/>
          <p:cNvSpPr/>
          <p:nvPr/>
        </p:nvSpPr>
        <p:spPr>
          <a:xfrm>
            <a:off x="1841760" y="4103640"/>
            <a:ext cx="3690000" cy="3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tLang="en-IN" sz="1800" b="0" strike="noStrike" spc="-1">
                <a:solidFill>
                  <a:schemeClr val="bg1"/>
                </a:solidFill>
                <a:uFill>
                  <a:solidFill>
                    <a:srgbClr val="FFFFFF"/>
                  </a:solidFill>
                </a:uFill>
                <a:latin typeface="Arial" panose="020B0604020202020204"/>
              </a:rPr>
              <a:t>Feature selection</a:t>
            </a:r>
            <a:endParaRPr lang="en-US" altLang="en-IN" sz="1800" b="0" strike="noStrike" spc="-1">
              <a:solidFill>
                <a:schemeClr val="bg1"/>
              </a:solidFill>
              <a:uFill>
                <a:solidFill>
                  <a:srgbClr val="FFFFFF"/>
                </a:solidFill>
              </a:uFill>
              <a:latin typeface="Arial" panose="020B0604020202020204"/>
            </a:endParaRPr>
          </a:p>
        </p:txBody>
      </p:sp>
      <p:pic>
        <p:nvPicPr>
          <p:cNvPr id="125" name="Picture 124"/>
          <p:cNvPicPr/>
          <p:nvPr/>
        </p:nvPicPr>
        <p:blipFill>
          <a:blip r:embed="rId1"/>
          <a:stretch>
            <a:fillRect/>
          </a:stretch>
        </p:blipFill>
        <p:spPr>
          <a:xfrm>
            <a:off x="3888000" y="6782400"/>
            <a:ext cx="2012760" cy="48636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48000" y="72000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sp>
      <p:sp>
        <p:nvSpPr>
          <p:cNvPr id="127" name="CustomShape 2"/>
          <p:cNvSpPr/>
          <p:nvPr/>
        </p:nvSpPr>
        <p:spPr>
          <a:xfrm>
            <a:off x="647640" y="903240"/>
            <a:ext cx="7765920" cy="117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gn="ctr">
              <a:lnSpc>
                <a:spcPct val="42000"/>
              </a:lnSpc>
            </a:pP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pic>
        <p:nvPicPr>
          <p:cNvPr id="128" name="Picture 5"/>
          <p:cNvPicPr/>
          <p:nvPr/>
        </p:nvPicPr>
        <p:blipFill>
          <a:blip r:embed="rId1"/>
          <a:stretch>
            <a:fillRect/>
          </a:stretch>
        </p:blipFill>
        <p:spPr>
          <a:xfrm>
            <a:off x="1008000" y="2376000"/>
            <a:ext cx="8311320" cy="1859040"/>
          </a:xfrm>
          <a:prstGeom prst="rect">
            <a:avLst/>
          </a:prstGeom>
          <a:ln>
            <a:noFill/>
          </a:ln>
          <a:effectLst>
            <a:glow rad="63500">
              <a:schemeClr val="accent1">
                <a:satMod val="175000"/>
                <a:alpha val="40000"/>
              </a:schemeClr>
            </a:glow>
          </a:effectLst>
        </p:spPr>
      </p:pic>
      <p:pic>
        <p:nvPicPr>
          <p:cNvPr id="129" name="Picture 128"/>
          <p:cNvPicPr/>
          <p:nvPr/>
        </p:nvPicPr>
        <p:blipFill>
          <a:blip r:embed="rId2"/>
          <a:stretch>
            <a:fillRect/>
          </a:stretch>
        </p:blipFill>
        <p:spPr>
          <a:xfrm>
            <a:off x="3888000" y="6782400"/>
            <a:ext cx="2012760" cy="486360"/>
          </a:xfrm>
          <a:prstGeom prst="rect">
            <a:avLst/>
          </a:prstGeom>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03640" y="79164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In this project I tried to build the prediction model, that predicts whether user will place the order or not, using the pattern of their behaviour.</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I tried to build the prediction model with less error and complexity.</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The prediction model is built by understanding the given given dataset so, which makes me to easily tune the machine learning algorithm, I used. </a:t>
            </a:r>
            <a:endParaRPr lang="en-US" altLang="en-IN" sz="1800" b="0" strike="noStrike" spc="-1">
              <a:solidFill>
                <a:schemeClr val="bg1"/>
              </a:solidFill>
              <a:uFill>
                <a:solidFill>
                  <a:srgbClr val="FFFFFF"/>
                </a:solidFill>
              </a:uFill>
              <a:latin typeface="Arial" panose="020B0604020202020204"/>
            </a:endParaRPr>
          </a:p>
        </p:txBody>
      </p:sp>
      <p:sp>
        <p:nvSpPr>
          <p:cNvPr id="89" name="CustomShape 2"/>
          <p:cNvSpPr/>
          <p:nvPr/>
        </p:nvSpPr>
        <p:spPr>
          <a:xfrm>
            <a:off x="647700" y="902970"/>
            <a:ext cx="8717915" cy="47097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1" strike="noStrike" spc="-1">
                <a:solidFill>
                  <a:srgbClr val="FFFFFF"/>
                </a:solidFill>
                <a:uFill>
                  <a:solidFill>
                    <a:srgbClr val="FFFFFF"/>
                  </a:solidFill>
                </a:uFill>
                <a:latin typeface="Arial" panose="020B0604020202020204"/>
                <a:ea typeface="Arial" panose="020B0604020202020204"/>
              </a:rPr>
              <a:t>Use case description</a:t>
            </a:r>
            <a:endParaRPr lang="en-IN" sz="1800" b="0" strike="noStrike" spc="-1">
              <a:solidFill>
                <a:srgbClr val="000000"/>
              </a:solidFill>
              <a:uFill>
                <a:solidFill>
                  <a:srgbClr val="FFFFFF"/>
                </a:solidFill>
              </a:uFill>
              <a:latin typeface="Arial" panose="020B0604020202020204"/>
            </a:endParaRPr>
          </a:p>
          <a:p>
            <a:pPr algn="ctr">
              <a:lnSpc>
                <a:spcPct val="42000"/>
              </a:lnSpc>
            </a:pP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pic>
        <p:nvPicPr>
          <p:cNvPr id="90" name="Picture 89"/>
          <p:cNvPicPr/>
          <p:nvPr/>
        </p:nvPicPr>
        <p:blipFill>
          <a:blip r:embed="rId1"/>
          <a:stretch>
            <a:fillRect/>
          </a:stretch>
        </p:blipFill>
        <p:spPr>
          <a:xfrm>
            <a:off x="3888000" y="6710400"/>
            <a:ext cx="2012760" cy="486360"/>
          </a:xfrm>
          <a:prstGeom prst="rect">
            <a:avLst/>
          </a:prstGeom>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18245" y="79164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The problem statement is predicting the customer who will place the order and who will not place the order, based on the behaviour of the user details in the training dataset.</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The missing data problem is being solved by giving a unique lable to the missing values in the dataset.</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Searching of unwanted(meaningless data) data is done and the respective data is removed.</a:t>
            </a:r>
            <a:endParaRPr lang="en-US" altLang="en-IN" sz="1800" b="0" strike="noStrike" spc="-1">
              <a:solidFill>
                <a:schemeClr val="bg1"/>
              </a:solidFill>
              <a:uFill>
                <a:solidFill>
                  <a:srgbClr val="FFFFFF"/>
                </a:solidFill>
              </a:uFill>
              <a:latin typeface="Arial" panose="020B0604020202020204"/>
            </a:endParaRPr>
          </a:p>
        </p:txBody>
      </p:sp>
      <p:sp>
        <p:nvSpPr>
          <p:cNvPr id="92" name="CustomShape 2"/>
          <p:cNvSpPr/>
          <p:nvPr/>
        </p:nvSpPr>
        <p:spPr>
          <a:xfrm>
            <a:off x="647700" y="902970"/>
            <a:ext cx="8820785" cy="475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a:solidFill>
                  <a:srgbClr val="FFFFFF"/>
                </a:solidFill>
                <a:uFill>
                  <a:solidFill>
                    <a:srgbClr val="FFFFFF"/>
                  </a:solidFill>
                </a:uFill>
                <a:latin typeface="Arial" panose="020B0604020202020204"/>
                <a:ea typeface="Arial" panose="020B0604020202020204"/>
              </a:rPr>
              <a:t>Problem being solved</a:t>
            </a:r>
            <a:endParaRPr lang="en-IN" sz="1800" b="0" strike="noStrike" spc="-1">
              <a:solidFill>
                <a:srgbClr val="000000"/>
              </a:solidFill>
              <a:uFill>
                <a:solidFill>
                  <a:srgbClr val="FFFFFF"/>
                </a:solidFill>
              </a:uFill>
              <a:latin typeface="Arial" panose="020B0604020202020204"/>
            </a:endParaRPr>
          </a:p>
          <a:p>
            <a:pPr algn="ctr">
              <a:lnSpc>
                <a:spcPct val="42000"/>
              </a:lnSpc>
            </a:pP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pic>
        <p:nvPicPr>
          <p:cNvPr id="93" name="Picture 92"/>
          <p:cNvPicPr/>
          <p:nvPr/>
        </p:nvPicPr>
        <p:blipFill>
          <a:blip r:embed="rId1"/>
          <a:stretch>
            <a:fillRect/>
          </a:stretch>
        </p:blipFill>
        <p:spPr>
          <a:xfrm>
            <a:off x="3888000" y="6710400"/>
            <a:ext cx="2012760" cy="48636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503640" y="86364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5" name="CustomShape 2"/>
          <p:cNvSpPr/>
          <p:nvPr/>
        </p:nvSpPr>
        <p:spPr>
          <a:xfrm>
            <a:off x="647640" y="903240"/>
            <a:ext cx="7765920" cy="117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a:solidFill>
                  <a:srgbClr val="FFFFFF"/>
                </a:solidFill>
                <a:uFill>
                  <a:solidFill>
                    <a:srgbClr val="FFFFFF"/>
                  </a:solidFill>
                </a:uFill>
                <a:latin typeface="Arial" panose="020B0604020202020204"/>
                <a:ea typeface="Arial" panose="020B0604020202020204"/>
              </a:rPr>
              <a:t>Solution approach and architecture </a:t>
            </a: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pic>
        <p:nvPicPr>
          <p:cNvPr id="96" name="Picture 95"/>
          <p:cNvPicPr/>
          <p:nvPr/>
        </p:nvPicPr>
        <p:blipFill>
          <a:blip r:embed="rId1"/>
          <a:stretch>
            <a:fillRect/>
          </a:stretch>
        </p:blipFill>
        <p:spPr>
          <a:xfrm>
            <a:off x="3888000" y="6782400"/>
            <a:ext cx="2012760" cy="486360"/>
          </a:xfrm>
          <a:prstGeom prst="rect">
            <a:avLst/>
          </a:prstGeom>
          <a:ln>
            <a:noFill/>
          </a:ln>
        </p:spPr>
      </p:pic>
      <p:sp>
        <p:nvSpPr>
          <p:cNvPr id="2" name="Rounded Rectangle 1"/>
          <p:cNvSpPr/>
          <p:nvPr/>
        </p:nvSpPr>
        <p:spPr>
          <a:xfrm>
            <a:off x="893445" y="2592070"/>
            <a:ext cx="1406525" cy="82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Training dataset</a:t>
            </a:r>
            <a:endParaRPr lang="en-US"/>
          </a:p>
        </p:txBody>
      </p:sp>
      <p:sp>
        <p:nvSpPr>
          <p:cNvPr id="3" name="Rounded Rectangle 2"/>
          <p:cNvSpPr/>
          <p:nvPr/>
        </p:nvSpPr>
        <p:spPr>
          <a:xfrm>
            <a:off x="4960620" y="2592070"/>
            <a:ext cx="1406525" cy="82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Handling</a:t>
            </a:r>
            <a:endParaRPr lang="en-US"/>
          </a:p>
          <a:p>
            <a:pPr algn="ctr"/>
            <a:r>
              <a:rPr lang="en-US"/>
              <a:t>Missing data</a:t>
            </a:r>
            <a:endParaRPr lang="en-US"/>
          </a:p>
        </p:txBody>
      </p:sp>
      <p:sp>
        <p:nvSpPr>
          <p:cNvPr id="4" name="Rounded Rectangle 3"/>
          <p:cNvSpPr/>
          <p:nvPr/>
        </p:nvSpPr>
        <p:spPr>
          <a:xfrm>
            <a:off x="6773545" y="2592070"/>
            <a:ext cx="1406525" cy="82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Label Encoding</a:t>
            </a:r>
            <a:endParaRPr lang="en-US"/>
          </a:p>
        </p:txBody>
      </p:sp>
      <p:sp>
        <p:nvSpPr>
          <p:cNvPr id="5" name="Rounded Rectangle 4"/>
          <p:cNvSpPr/>
          <p:nvPr/>
        </p:nvSpPr>
        <p:spPr>
          <a:xfrm>
            <a:off x="2736850" y="2592070"/>
            <a:ext cx="1786255" cy="82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Understanding given data</a:t>
            </a:r>
            <a:endParaRPr lang="en-US"/>
          </a:p>
        </p:txBody>
      </p:sp>
      <p:sp>
        <p:nvSpPr>
          <p:cNvPr id="6" name="Rounded Rectangle 5"/>
          <p:cNvSpPr/>
          <p:nvPr/>
        </p:nvSpPr>
        <p:spPr>
          <a:xfrm>
            <a:off x="6773545" y="3789045"/>
            <a:ext cx="1771650" cy="82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Normalization</a:t>
            </a:r>
            <a:endParaRPr lang="en-US"/>
          </a:p>
        </p:txBody>
      </p:sp>
      <p:sp>
        <p:nvSpPr>
          <p:cNvPr id="7" name="Rounded Rectangle 6"/>
          <p:cNvSpPr/>
          <p:nvPr/>
        </p:nvSpPr>
        <p:spPr>
          <a:xfrm>
            <a:off x="4960620" y="3789045"/>
            <a:ext cx="1406525" cy="82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Machine Learning </a:t>
            </a:r>
            <a:endParaRPr lang="en-US"/>
          </a:p>
          <a:p>
            <a:pPr algn="ctr"/>
            <a:r>
              <a:rPr lang="en-US"/>
              <a:t>Algorithm</a:t>
            </a:r>
            <a:endParaRPr lang="en-US"/>
          </a:p>
        </p:txBody>
      </p:sp>
      <p:sp>
        <p:nvSpPr>
          <p:cNvPr id="8" name="Rounded Rectangle 7"/>
          <p:cNvSpPr/>
          <p:nvPr/>
        </p:nvSpPr>
        <p:spPr>
          <a:xfrm>
            <a:off x="2926715" y="3789045"/>
            <a:ext cx="1406525" cy="82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Accuracy and error</a:t>
            </a:r>
            <a:endParaRPr lang="en-US"/>
          </a:p>
        </p:txBody>
      </p:sp>
      <p:cxnSp>
        <p:nvCxnSpPr>
          <p:cNvPr id="9" name="Straight Arrow Connector 8"/>
          <p:cNvCxnSpPr>
            <a:stCxn id="2" idx="3"/>
            <a:endCxn id="5" idx="1"/>
          </p:cNvCxnSpPr>
          <p:nvPr/>
        </p:nvCxnSpPr>
        <p:spPr>
          <a:xfrm>
            <a:off x="2299970" y="3002280"/>
            <a:ext cx="436880" cy="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a:stCxn id="5" idx="3"/>
            <a:endCxn id="3" idx="1"/>
          </p:cNvCxnSpPr>
          <p:nvPr/>
        </p:nvCxnSpPr>
        <p:spPr>
          <a:xfrm>
            <a:off x="4523105" y="3002280"/>
            <a:ext cx="437515" cy="0"/>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p:nvPr/>
        </p:nvCxnSpPr>
        <p:spPr>
          <a:xfrm>
            <a:off x="6336665" y="3002280"/>
            <a:ext cx="436880" cy="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stCxn id="4" idx="2"/>
          </p:cNvCxnSpPr>
          <p:nvPr/>
        </p:nvCxnSpPr>
        <p:spPr>
          <a:xfrm>
            <a:off x="7477125" y="3412490"/>
            <a:ext cx="8890" cy="41021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a:stCxn id="6" idx="1"/>
            <a:endCxn id="7" idx="3"/>
          </p:cNvCxnSpPr>
          <p:nvPr/>
        </p:nvCxnSpPr>
        <p:spPr>
          <a:xfrm flipH="1">
            <a:off x="6367145" y="4199255"/>
            <a:ext cx="406400" cy="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a:stCxn id="7" idx="1"/>
          </p:cNvCxnSpPr>
          <p:nvPr/>
        </p:nvCxnSpPr>
        <p:spPr>
          <a:xfrm flipH="1">
            <a:off x="4333240" y="4199255"/>
            <a:ext cx="627380" cy="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3640" y="79164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Language - Python</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Algorithm - Random Forest Classifier</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Random State - 0</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Max depth - 6</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Jupyter Notebook</a:t>
            </a:r>
            <a:endParaRPr lang="en-US" altLang="en-IN" sz="1800" b="0" strike="noStrike" spc="-1">
              <a:solidFill>
                <a:schemeClr val="bg1"/>
              </a:solidFill>
              <a:uFill>
                <a:solidFill>
                  <a:srgbClr val="FFFFFF"/>
                </a:solidFill>
              </a:uFill>
              <a:latin typeface="Arial" panose="020B0604020202020204"/>
            </a:endParaRPr>
          </a:p>
          <a:p>
            <a:pPr indent="0">
              <a:lnSpc>
                <a:spcPct val="100000"/>
              </a:lnSpc>
              <a:buFont typeface="Arial" panose="020B0604020202020204" pitchFamily="34" charset="0"/>
              <a:buNone/>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2"/>
          <p:cNvSpPr/>
          <p:nvPr/>
        </p:nvSpPr>
        <p:spPr>
          <a:xfrm>
            <a:off x="647700" y="902970"/>
            <a:ext cx="8992870" cy="47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a:solidFill>
                  <a:srgbClr val="FFFFFF"/>
                </a:solidFill>
                <a:uFill>
                  <a:solidFill>
                    <a:srgbClr val="FFFFFF"/>
                  </a:solidFill>
                </a:uFill>
                <a:latin typeface="Arial" panose="020B0604020202020204"/>
                <a:ea typeface="Arial" panose="020B0604020202020204"/>
              </a:rPr>
              <a:t>Technology/Tool/Cloud Stack</a:t>
            </a:r>
            <a:endParaRPr lang="en-IN" sz="1800" b="0" strike="noStrike" spc="-1">
              <a:solidFill>
                <a:srgbClr val="000000"/>
              </a:solidFill>
              <a:uFill>
                <a:solidFill>
                  <a:srgbClr val="FFFFFF"/>
                </a:solidFill>
              </a:uFill>
              <a:latin typeface="Arial" panose="020B0604020202020204"/>
            </a:endParaRPr>
          </a:p>
          <a:p>
            <a:pPr algn="ctr">
              <a:lnSpc>
                <a:spcPct val="42000"/>
              </a:lnSpc>
            </a:pP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pic>
        <p:nvPicPr>
          <p:cNvPr id="99" name="Picture 98"/>
          <p:cNvPicPr/>
          <p:nvPr/>
        </p:nvPicPr>
        <p:blipFill>
          <a:blip r:embed="rId1"/>
          <a:stretch>
            <a:fillRect/>
          </a:stretch>
        </p:blipFill>
        <p:spPr>
          <a:xfrm>
            <a:off x="3888000" y="6782400"/>
            <a:ext cx="2012760" cy="48636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03640" y="79164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Processor - i3 Intel 5th generation</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RAM - 4GB</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1" name="CustomShape 2"/>
          <p:cNvSpPr/>
          <p:nvPr/>
        </p:nvSpPr>
        <p:spPr>
          <a:xfrm>
            <a:off x="647640" y="903240"/>
            <a:ext cx="7765920" cy="117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1" strike="noStrike" spc="-1">
                <a:solidFill>
                  <a:srgbClr val="FFFFFF"/>
                </a:solidFill>
                <a:uFill>
                  <a:solidFill>
                    <a:srgbClr val="FFFFFF"/>
                  </a:solidFill>
                </a:uFill>
                <a:latin typeface="Arial" panose="020B0604020202020204"/>
                <a:ea typeface="Arial" panose="020B0604020202020204"/>
              </a:rPr>
              <a:t>Hardware specifications</a:t>
            </a:r>
            <a:endParaRPr lang="en-IN" sz="1800" b="0" strike="noStrike" spc="-1">
              <a:solidFill>
                <a:srgbClr val="000000"/>
              </a:solidFill>
              <a:uFill>
                <a:solidFill>
                  <a:srgbClr val="FFFFFF"/>
                </a:solidFill>
              </a:uFill>
              <a:latin typeface="Arial" panose="020B0604020202020204"/>
            </a:endParaRPr>
          </a:p>
          <a:p>
            <a:pPr algn="ctr">
              <a:lnSpc>
                <a:spcPct val="42000"/>
              </a:lnSpc>
            </a:pP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pic>
        <p:nvPicPr>
          <p:cNvPr id="102" name="Picture 101"/>
          <p:cNvPicPr/>
          <p:nvPr/>
        </p:nvPicPr>
        <p:blipFill>
          <a:blip r:embed="rId1"/>
          <a:stretch>
            <a:fillRect/>
          </a:stretch>
        </p:blipFill>
        <p:spPr>
          <a:xfrm>
            <a:off x="3888000" y="6782400"/>
            <a:ext cx="2012760" cy="48636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503640" y="78948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r>
              <a:rPr lang="en-IN" sz="1800" b="0" strike="noStrike" spc="-1">
                <a:solidFill>
                  <a:srgbClr val="FFFFFF"/>
                </a:solidFill>
                <a:uFill>
                  <a:solidFill>
                    <a:srgbClr val="FFFFFF"/>
                  </a:solidFill>
                </a:uFill>
                <a:latin typeface="Arial" panose="020B0604020202020204"/>
                <a:ea typeface="DejaVu Sans"/>
              </a:rPr>
              <a:t> </a:t>
            </a: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4" name="CustomShape 2"/>
          <p:cNvSpPr/>
          <p:nvPr/>
        </p:nvSpPr>
        <p:spPr>
          <a:xfrm>
            <a:off x="647640" y="1086120"/>
            <a:ext cx="8566200" cy="186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1" strike="noStrike" spc="-1">
                <a:solidFill>
                  <a:srgbClr val="FFFFFF"/>
                </a:solidFill>
                <a:uFill>
                  <a:solidFill>
                    <a:srgbClr val="FFFFFF"/>
                  </a:solidFill>
                </a:uFill>
                <a:latin typeface="Arial" panose="020B0604020202020204"/>
                <a:ea typeface="Arial" panose="020B0604020202020204"/>
              </a:rPr>
              <a:t>Demonstration video/ prototype link</a:t>
            </a:r>
            <a:endParaRPr lang="en-IN" sz="1800" b="0" strike="noStrike" spc="-1">
              <a:solidFill>
                <a:srgbClr val="000000"/>
              </a:solidFill>
              <a:uFill>
                <a:solidFill>
                  <a:srgbClr val="FFFFFF"/>
                </a:solidFill>
              </a:uFill>
              <a:latin typeface="Arial" panose="020B0604020202020204"/>
            </a:endParaRPr>
          </a:p>
        </p:txBody>
      </p:sp>
      <p:pic>
        <p:nvPicPr>
          <p:cNvPr id="105" name="Picture 104"/>
          <p:cNvPicPr/>
          <p:nvPr/>
        </p:nvPicPr>
        <p:blipFill>
          <a:blip r:embed="rId1"/>
          <a:stretch>
            <a:fillRect/>
          </a:stretch>
        </p:blipFill>
        <p:spPr>
          <a:xfrm>
            <a:off x="3888000" y="6782400"/>
            <a:ext cx="2012760" cy="486360"/>
          </a:xfrm>
          <a:prstGeom prst="rect">
            <a:avLst/>
          </a:prstGeom>
          <a:ln>
            <a:noFill/>
          </a:ln>
        </p:spPr>
      </p:pic>
      <p:sp>
        <p:nvSpPr>
          <p:cNvPr id="2" name="Rectangle 1"/>
          <p:cNvSpPr/>
          <p:nvPr/>
        </p:nvSpPr>
        <p:spPr>
          <a:xfrm>
            <a:off x="996315" y="3178175"/>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Given training dataset</a:t>
            </a:r>
            <a:endParaRPr lang="en-US"/>
          </a:p>
        </p:txBody>
      </p:sp>
      <p:sp>
        <p:nvSpPr>
          <p:cNvPr id="3" name="Rectangle 2"/>
          <p:cNvSpPr/>
          <p:nvPr/>
        </p:nvSpPr>
        <p:spPr>
          <a:xfrm>
            <a:off x="2984500" y="1737360"/>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Data(funnel_level=0)</a:t>
            </a:r>
            <a:endParaRPr lang="en-US"/>
          </a:p>
        </p:txBody>
      </p:sp>
      <p:sp>
        <p:nvSpPr>
          <p:cNvPr id="4" name="Rectangle 3"/>
          <p:cNvSpPr/>
          <p:nvPr/>
        </p:nvSpPr>
        <p:spPr>
          <a:xfrm>
            <a:off x="2984500" y="3080385"/>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Data(funnel_level=1)</a:t>
            </a:r>
            <a:endParaRPr lang="en-US"/>
          </a:p>
        </p:txBody>
      </p:sp>
      <p:sp>
        <p:nvSpPr>
          <p:cNvPr id="5" name="Rectangle 4"/>
          <p:cNvSpPr/>
          <p:nvPr/>
        </p:nvSpPr>
        <p:spPr>
          <a:xfrm>
            <a:off x="2984500" y="4443095"/>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Data(funnel_level=2)</a:t>
            </a:r>
            <a:endParaRPr lang="en-US"/>
          </a:p>
        </p:txBody>
      </p:sp>
      <p:sp>
        <p:nvSpPr>
          <p:cNvPr id="7" name="Rectangle 6"/>
          <p:cNvSpPr/>
          <p:nvPr/>
        </p:nvSpPr>
        <p:spPr>
          <a:xfrm>
            <a:off x="4987290" y="1737360"/>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Model 1</a:t>
            </a:r>
            <a:endParaRPr lang="en-US"/>
          </a:p>
        </p:txBody>
      </p:sp>
      <p:sp>
        <p:nvSpPr>
          <p:cNvPr id="8" name="Rectangle 7"/>
          <p:cNvSpPr/>
          <p:nvPr/>
        </p:nvSpPr>
        <p:spPr>
          <a:xfrm>
            <a:off x="4987290" y="3080385"/>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Model 2</a:t>
            </a:r>
            <a:endParaRPr lang="en-US"/>
          </a:p>
        </p:txBody>
      </p:sp>
      <p:sp>
        <p:nvSpPr>
          <p:cNvPr id="9" name="Rectangle 8"/>
          <p:cNvSpPr/>
          <p:nvPr/>
        </p:nvSpPr>
        <p:spPr>
          <a:xfrm>
            <a:off x="4987290" y="4443095"/>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Model 3</a:t>
            </a:r>
            <a:endParaRPr lang="en-US"/>
          </a:p>
        </p:txBody>
      </p:sp>
      <p:sp>
        <p:nvSpPr>
          <p:cNvPr id="10" name="Rectangle 9"/>
          <p:cNvSpPr/>
          <p:nvPr/>
        </p:nvSpPr>
        <p:spPr>
          <a:xfrm>
            <a:off x="7004050" y="1737360"/>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Accuracy and error of Model 1</a:t>
            </a:r>
            <a:endParaRPr lang="en-US"/>
          </a:p>
        </p:txBody>
      </p:sp>
      <p:sp>
        <p:nvSpPr>
          <p:cNvPr id="13" name="Rectangle 12"/>
          <p:cNvSpPr/>
          <p:nvPr/>
        </p:nvSpPr>
        <p:spPr>
          <a:xfrm>
            <a:off x="7004050" y="3080385"/>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Accuracy and error of Model 2</a:t>
            </a:r>
            <a:endParaRPr lang="en-US"/>
          </a:p>
        </p:txBody>
      </p:sp>
      <p:sp>
        <p:nvSpPr>
          <p:cNvPr id="14" name="Rectangle 13"/>
          <p:cNvSpPr/>
          <p:nvPr/>
        </p:nvSpPr>
        <p:spPr>
          <a:xfrm>
            <a:off x="7004050" y="4443095"/>
            <a:ext cx="152336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Accuracy and error of Model 3</a:t>
            </a:r>
            <a:endParaRPr lang="en-US"/>
          </a:p>
        </p:txBody>
      </p:sp>
      <p:cxnSp>
        <p:nvCxnSpPr>
          <p:cNvPr id="16" name="Straight Arrow Connector 15"/>
          <p:cNvCxnSpPr>
            <a:stCxn id="2" idx="3"/>
          </p:cNvCxnSpPr>
          <p:nvPr/>
        </p:nvCxnSpPr>
        <p:spPr>
          <a:xfrm flipV="1">
            <a:off x="2519680" y="3676650"/>
            <a:ext cx="497840" cy="698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7" name="Elbow Connector 16"/>
          <p:cNvCxnSpPr>
            <a:stCxn id="2" idx="0"/>
            <a:endCxn id="3" idx="1"/>
          </p:cNvCxnSpPr>
          <p:nvPr/>
        </p:nvCxnSpPr>
        <p:spPr>
          <a:xfrm rot="16200000">
            <a:off x="1903095" y="2097405"/>
            <a:ext cx="935355" cy="1226185"/>
          </a:xfrm>
          <a:prstGeom prst="bentConnector2">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8" name="Elbow Connector 17"/>
          <p:cNvCxnSpPr>
            <a:stCxn id="2" idx="2"/>
            <a:endCxn id="5" idx="1"/>
          </p:cNvCxnSpPr>
          <p:nvPr/>
        </p:nvCxnSpPr>
        <p:spPr>
          <a:xfrm rot="5400000" flipV="1">
            <a:off x="1991360" y="3955415"/>
            <a:ext cx="759460" cy="1226185"/>
          </a:xfrm>
          <a:prstGeom prst="bentConnector2">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flipV="1">
            <a:off x="4489450" y="2242820"/>
            <a:ext cx="497840" cy="698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flipV="1">
            <a:off x="4489450" y="3669665"/>
            <a:ext cx="497840" cy="698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flipV="1">
            <a:off x="4489450" y="4941570"/>
            <a:ext cx="497840" cy="698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flipV="1">
            <a:off x="6506210" y="4934585"/>
            <a:ext cx="497840" cy="698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flipV="1">
            <a:off x="6506210" y="3662680"/>
            <a:ext cx="497840" cy="698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V="1">
            <a:off x="6506210" y="2249805"/>
            <a:ext cx="497840" cy="698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3640" y="78948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r>
              <a:rPr lang="en-IN" sz="1800" b="0" strike="noStrike" spc="-1">
                <a:solidFill>
                  <a:srgbClr val="FFFFFF"/>
                </a:solidFill>
                <a:uFill>
                  <a:solidFill>
                    <a:srgbClr val="FFFFFF"/>
                  </a:solidFill>
                </a:uFill>
                <a:latin typeface="Arial" panose="020B0604020202020204"/>
                <a:ea typeface="DejaVu Sans"/>
              </a:rPr>
              <a:t> </a:t>
            </a: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7" name="CustomShape 2"/>
          <p:cNvSpPr/>
          <p:nvPr/>
        </p:nvSpPr>
        <p:spPr>
          <a:xfrm>
            <a:off x="647700" y="1085850"/>
            <a:ext cx="8566150" cy="44418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600" b="1" strike="noStrike" spc="-1">
                <a:solidFill>
                  <a:srgbClr val="FFFFFF"/>
                </a:solidFill>
                <a:uFill>
                  <a:solidFill>
                    <a:srgbClr val="FFFFFF"/>
                  </a:solidFill>
                </a:uFill>
                <a:latin typeface="Arial" panose="020B0604020202020204"/>
                <a:ea typeface="Arial" panose="020B0604020202020204"/>
              </a:rPr>
              <a:t>Why your solution should be considered for the final round</a:t>
            </a:r>
            <a:endParaRPr lang="en-IN" sz="3600" b="1" strike="noStrike" spc="-1">
              <a:solidFill>
                <a:srgbClr val="FFFFFF"/>
              </a:solidFill>
              <a:uFill>
                <a:solidFill>
                  <a:srgbClr val="FFFFFF"/>
                </a:solidFill>
              </a:uFill>
              <a:latin typeface="Arial" panose="020B0604020202020204"/>
              <a:ea typeface="Arial" panose="020B0604020202020204"/>
            </a:endParaRPr>
          </a:p>
          <a:p>
            <a:pPr marL="285750" indent="-285750">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My own stratergy called “splitting up of dataset based on understanding the dataset” is used to train the model, to provide more accuracy.</a:t>
            </a:r>
            <a:endParaRPr lang="en-US" altLang="en-IN" sz="1800" b="0" strike="noStrike" spc="-1">
              <a:solidFill>
                <a:schemeClr val="bg1"/>
              </a:solidFill>
              <a:uFill>
                <a:solidFill>
                  <a:srgbClr val="FFFFFF"/>
                </a:solidFill>
              </a:uFill>
              <a:latin typeface="Arial" panose="020B0604020202020204"/>
            </a:endParaRPr>
          </a:p>
          <a:p>
            <a:pPr marL="285750" indent="-285750">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The data will be splitted based on a strong factor.</a:t>
            </a:r>
            <a:endParaRPr lang="en-US" altLang="en-IN" sz="1800" b="0" strike="noStrike" spc="-1">
              <a:solidFill>
                <a:schemeClr val="bg1"/>
              </a:solidFill>
              <a:uFill>
                <a:solidFill>
                  <a:srgbClr val="FFFFFF"/>
                </a:solidFill>
              </a:uFill>
              <a:latin typeface="Arial" panose="020B0604020202020204"/>
            </a:endParaRPr>
          </a:p>
          <a:p>
            <a:pPr marL="285750" indent="-285750">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So, for trying this new stratergy in this project, my solution can be taken for final round.</a:t>
            </a:r>
            <a:endParaRPr lang="en-US" altLang="en-IN" sz="1800" b="0" strike="noStrike" spc="-1">
              <a:solidFill>
                <a:schemeClr val="bg1"/>
              </a:solidFill>
              <a:uFill>
                <a:solidFill>
                  <a:srgbClr val="FFFFFF"/>
                </a:solidFill>
              </a:uFill>
              <a:latin typeface="Arial" panose="020B0604020202020204"/>
            </a:endParaRPr>
          </a:p>
        </p:txBody>
      </p:sp>
      <p:pic>
        <p:nvPicPr>
          <p:cNvPr id="108" name="Picture 107"/>
          <p:cNvPicPr/>
          <p:nvPr/>
        </p:nvPicPr>
        <p:blipFill>
          <a:blip r:embed="rId1"/>
          <a:stretch>
            <a:fillRect/>
          </a:stretch>
        </p:blipFill>
        <p:spPr>
          <a:xfrm>
            <a:off x="3888000" y="6782400"/>
            <a:ext cx="2012760" cy="48636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03640" y="791640"/>
            <a:ext cx="9137520" cy="496188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Handling missing data in the dataset.</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Searching for unwanted outliers</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Increasing accuracy and reducing error</a:t>
            </a:r>
            <a:endParaRPr lang="en-US" altLang="en-IN" sz="1800" b="0" strike="noStrike" spc="-1">
              <a:solidFill>
                <a:schemeClr val="bg1"/>
              </a:solidFill>
              <a:uFill>
                <a:solidFill>
                  <a:srgbClr val="FFFFFF"/>
                </a:solidFill>
              </a:uFill>
              <a:latin typeface="Arial" panose="020B0604020202020204"/>
            </a:endParaRPr>
          </a:p>
          <a:p>
            <a:pPr marL="285750" indent="-285750">
              <a:lnSpc>
                <a:spcPct val="100000"/>
              </a:lnSpc>
              <a:buFont typeface="Arial" panose="020B0604020202020204" pitchFamily="34" charset="0"/>
              <a:buChar char="•"/>
            </a:pPr>
            <a:r>
              <a:rPr lang="en-US" altLang="en-IN" sz="1800" b="0" strike="noStrike" spc="-1">
                <a:solidFill>
                  <a:schemeClr val="bg1"/>
                </a:solidFill>
                <a:uFill>
                  <a:solidFill>
                    <a:srgbClr val="FFFFFF"/>
                  </a:solidFill>
                </a:uFill>
                <a:latin typeface="Arial" panose="020B0604020202020204"/>
              </a:rPr>
              <a:t>Selecting best machine learning algorithm with best parameters.</a:t>
            </a:r>
            <a:endParaRPr lang="en-US" altLang="en-IN" sz="1800" b="0" strike="noStrike" spc="-1">
              <a:solidFill>
                <a:schemeClr val="bg1"/>
              </a:solidFill>
              <a:uFill>
                <a:solidFill>
                  <a:srgbClr val="FFFFFF"/>
                </a:solidFill>
              </a:uFill>
              <a:latin typeface="Arial" panose="020B0604020202020204"/>
            </a:endParaRPr>
          </a:p>
        </p:txBody>
      </p:sp>
      <p:sp>
        <p:nvSpPr>
          <p:cNvPr id="110" name="CustomShape 2"/>
          <p:cNvSpPr/>
          <p:nvPr/>
        </p:nvSpPr>
        <p:spPr>
          <a:xfrm>
            <a:off x="647700" y="902970"/>
            <a:ext cx="8856345" cy="47390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1" strike="noStrike" spc="-1">
                <a:solidFill>
                  <a:srgbClr val="FFFFFF"/>
                </a:solidFill>
                <a:uFill>
                  <a:solidFill>
                    <a:srgbClr val="FFFFFF"/>
                  </a:solidFill>
                </a:uFill>
                <a:latin typeface="Arial" panose="020B0604020202020204"/>
                <a:ea typeface="Arial" panose="020B0604020202020204"/>
              </a:rPr>
              <a:t>Challenges faced</a:t>
            </a:r>
            <a:endParaRPr lang="en-IN" sz="1800" b="0" strike="noStrike" spc="-1">
              <a:solidFill>
                <a:srgbClr val="000000"/>
              </a:solidFill>
              <a:uFill>
                <a:solidFill>
                  <a:srgbClr val="FFFFFF"/>
                </a:solidFill>
              </a:uFill>
              <a:latin typeface="Arial" panose="020B0604020202020204"/>
            </a:endParaRPr>
          </a:p>
          <a:p>
            <a:pPr algn="ctr">
              <a:lnSpc>
                <a:spcPct val="42000"/>
              </a:lnSpc>
            </a:pPr>
            <a:endParaRPr lang="en-IN" sz="1800" b="0" strike="noStrike" spc="-1">
              <a:solidFill>
                <a:srgbClr val="000000"/>
              </a:solidFill>
              <a:uFill>
                <a:solidFill>
                  <a:srgbClr val="FFFFFF"/>
                </a:solidFill>
              </a:uFill>
              <a:latin typeface="Arial" panose="020B0604020202020204"/>
            </a:endParaRPr>
          </a:p>
          <a:p>
            <a:pPr algn="ctr">
              <a:lnSpc>
                <a:spcPct val="54000"/>
              </a:lnSpc>
            </a:pPr>
            <a:endParaRPr lang="en-IN" sz="1800" b="0" strike="noStrike" spc="-1">
              <a:solidFill>
                <a:srgbClr val="000000"/>
              </a:solidFill>
              <a:uFill>
                <a:solidFill>
                  <a:srgbClr val="FFFFFF"/>
                </a:solidFill>
              </a:uFill>
              <a:latin typeface="Arial" panose="020B0604020202020204"/>
            </a:endParaRPr>
          </a:p>
        </p:txBody>
      </p:sp>
      <p:pic>
        <p:nvPicPr>
          <p:cNvPr id="111" name="Picture 110"/>
          <p:cNvPicPr/>
          <p:nvPr/>
        </p:nvPicPr>
        <p:blipFill>
          <a:blip r:embed="rId1"/>
          <a:stretch>
            <a:fillRect/>
          </a:stretch>
        </p:blipFill>
        <p:spPr>
          <a:xfrm>
            <a:off x="3888000" y="6782400"/>
            <a:ext cx="2012760" cy="48636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2189</Words>
  <Application>WPS Presentation</Application>
  <PresentationFormat>Custom</PresentationFormat>
  <Paragraphs>151</Paragraphs>
  <Slides>11</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SimSun</vt:lpstr>
      <vt:lpstr>Wingdings</vt:lpstr>
      <vt:lpstr>Arial</vt:lpstr>
      <vt:lpstr>Symbol</vt:lpstr>
      <vt:lpstr>Times New Roman</vt:lpstr>
      <vt:lpstr>Century Schoolbook L</vt:lpstr>
      <vt:lpstr>DejaVu Sans</vt:lpstr>
      <vt:lpstr>Segoe Print</vt:lpstr>
      <vt:lpstr>Microsoft YaHei</vt:lpstr>
      <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 Singhal</dc:creator>
  <cp:lastModifiedBy>varshini</cp:lastModifiedBy>
  <cp:revision>79</cp:revision>
  <dcterms:created xsi:type="dcterms:W3CDTF">2018-10-14T10:33:00Z</dcterms:created>
  <dcterms:modified xsi:type="dcterms:W3CDTF">2018-10-14T18:15:53Z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y fmtid="{D5CDD505-2E9C-101B-9397-08002B2CF9AE}" pid="12" name="KSOProductBuildVer">
    <vt:lpwstr>1033-10.2.0.7456</vt:lpwstr>
  </property>
</Properties>
</file>