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8" r:id="rId5"/>
    <p:sldId id="289" r:id="rId6"/>
    <p:sldId id="290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F0AF-96CC-4259-B5B3-C25456A6ACB2}" type="datetimeFigureOut">
              <a:rPr lang="en-IN" smtClean="0"/>
              <a:t>15-01-2018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D55-5743-4668-A611-6553865B2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57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F0AF-96CC-4259-B5B3-C25456A6ACB2}" type="datetimeFigureOut">
              <a:rPr lang="en-IN" smtClean="0"/>
              <a:t>15-01-2018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D55-5743-4668-A611-6553865B2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80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F0AF-96CC-4259-B5B3-C25456A6ACB2}" type="datetimeFigureOut">
              <a:rPr lang="en-IN" smtClean="0"/>
              <a:t>15-01-2018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D55-5743-4668-A611-6553865B2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90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F0AF-96CC-4259-B5B3-C25456A6ACB2}" type="datetimeFigureOut">
              <a:rPr lang="en-IN" smtClean="0"/>
              <a:t>15-01-2018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D55-5743-4668-A611-6553865B2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2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F0AF-96CC-4259-B5B3-C25456A6ACB2}" type="datetimeFigureOut">
              <a:rPr lang="en-IN" smtClean="0"/>
              <a:t>15-01-2018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D55-5743-4668-A611-6553865B2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43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F0AF-96CC-4259-B5B3-C25456A6ACB2}" type="datetimeFigureOut">
              <a:rPr lang="en-IN" smtClean="0"/>
              <a:t>15-01-2018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D55-5743-4668-A611-6553865B2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84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F0AF-96CC-4259-B5B3-C25456A6ACB2}" type="datetimeFigureOut">
              <a:rPr lang="en-IN" smtClean="0"/>
              <a:t>15-01-2018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D55-5743-4668-A611-6553865B2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44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F0AF-96CC-4259-B5B3-C25456A6ACB2}" type="datetimeFigureOut">
              <a:rPr lang="en-IN" smtClean="0"/>
              <a:t>15-01-2018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D55-5743-4668-A611-6553865B2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10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F0AF-96CC-4259-B5B3-C25456A6ACB2}" type="datetimeFigureOut">
              <a:rPr lang="en-IN" smtClean="0"/>
              <a:t>15-01-2018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D55-5743-4668-A611-6553865B2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68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F0AF-96CC-4259-B5B3-C25456A6ACB2}" type="datetimeFigureOut">
              <a:rPr lang="en-IN" smtClean="0"/>
              <a:t>15-01-2018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D55-5743-4668-A611-6553865B2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96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F0AF-96CC-4259-B5B3-C25456A6ACB2}" type="datetimeFigureOut">
              <a:rPr lang="en-IN" smtClean="0"/>
              <a:t>15-01-2018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D55-5743-4668-A611-6553865B2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03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2F0AF-96CC-4259-B5B3-C25456A6ACB2}" type="datetimeFigureOut">
              <a:rPr lang="en-IN" smtClean="0"/>
              <a:t>15-01-2018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17D55-5743-4668-A611-6553865B2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48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1"/>
            <a:ext cx="7772400" cy="1512167"/>
          </a:xfrm>
        </p:spPr>
        <p:txBody>
          <a:bodyPr/>
          <a:lstStyle/>
          <a:p>
            <a:r>
              <a:rPr lang="en-IN" dirty="0" smtClean="0"/>
              <a:t>FINANCE IN AI</a:t>
            </a:r>
            <a:br>
              <a:rPr lang="en-IN" dirty="0" smtClean="0"/>
            </a:br>
            <a:r>
              <a:rPr lang="en-IN" dirty="0" smtClean="0"/>
              <a:t>SOCIETE GENERAL DATASET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84984"/>
            <a:ext cx="6400800" cy="2353816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497520"/>
              </p:ext>
            </p:extLst>
          </p:nvPr>
        </p:nvGraphicFramePr>
        <p:xfrm>
          <a:off x="1547664" y="3501008"/>
          <a:ext cx="6096000" cy="1760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5868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DONE</a:t>
                      </a:r>
                      <a:r>
                        <a:rPr lang="en-IN" baseline="0" dirty="0" smtClean="0"/>
                        <a:t> BY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B.VARSHINI</a:t>
                      </a:r>
                      <a:endParaRPr lang="en-IN" dirty="0"/>
                    </a:p>
                  </a:txBody>
                  <a:tcPr/>
                </a:tc>
              </a:tr>
              <a:tr h="5868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15-01-2018</a:t>
                      </a:r>
                      <a:endParaRPr lang="en-IN" dirty="0"/>
                    </a:p>
                  </a:txBody>
                  <a:tcPr/>
                </a:tc>
              </a:tr>
              <a:tr h="5868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MEETING</a:t>
                      </a:r>
                      <a:r>
                        <a:rPr lang="en-IN" baseline="0" dirty="0" smtClean="0"/>
                        <a:t>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49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PORTFOLIO_ID AND DESK_ID</a:t>
            </a:r>
            <a:endParaRPr lang="en-IN" dirty="0"/>
          </a:p>
        </p:txBody>
      </p:sp>
      <p:pic>
        <p:nvPicPr>
          <p:cNvPr id="4" name="Image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66668" y="1600200"/>
            <a:ext cx="781066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OFFICE_ID</a:t>
            </a:r>
            <a:r>
              <a:rPr lang="en-US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Office_id</a:t>
            </a:r>
            <a:r>
              <a:rPr lang="en-US" dirty="0"/>
              <a:t> is an id which denotes the </a:t>
            </a:r>
            <a:r>
              <a:rPr lang="en-US" b="1" dirty="0"/>
              <a:t>location of the office</a:t>
            </a:r>
            <a:r>
              <a:rPr lang="en-US" dirty="0"/>
              <a:t>. [where the office is located]</a:t>
            </a:r>
            <a:endParaRPr lang="en-IN" dirty="0"/>
          </a:p>
          <a:p>
            <a:pPr lvl="0"/>
            <a:r>
              <a:rPr lang="en-US" b="1" dirty="0"/>
              <a:t>No</a:t>
            </a:r>
            <a:r>
              <a:rPr lang="en-US" dirty="0"/>
              <a:t> missing data</a:t>
            </a:r>
            <a:endParaRPr lang="en-IN" dirty="0"/>
          </a:p>
          <a:p>
            <a:pPr lvl="0"/>
            <a:r>
              <a:rPr lang="en-US" b="1" dirty="0"/>
              <a:t>Presence</a:t>
            </a:r>
            <a:r>
              <a:rPr lang="en-US" dirty="0"/>
              <a:t> of repeated data.</a:t>
            </a:r>
            <a:endParaRPr lang="en-IN" dirty="0"/>
          </a:p>
          <a:p>
            <a:pPr lvl="0"/>
            <a:r>
              <a:rPr lang="en-US" dirty="0"/>
              <a:t>Only </a:t>
            </a:r>
            <a:r>
              <a:rPr lang="en-US" b="1" dirty="0"/>
              <a:t>two office id</a:t>
            </a:r>
            <a:r>
              <a:rPr lang="en-US" dirty="0"/>
              <a:t> : </a:t>
            </a:r>
            <a:r>
              <a:rPr lang="en-IN" dirty="0"/>
              <a:t>OFF00001001, OFF00001002.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04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OFFICE_ID AND DESK_ID</a:t>
            </a:r>
            <a:endParaRPr lang="en-IN" dirty="0"/>
          </a:p>
        </p:txBody>
      </p:sp>
      <p:pic>
        <p:nvPicPr>
          <p:cNvPr id="4" name="Content Placeholder 3" descr="C:\Users\Varshini\Downloads\d_o_id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4167"/>
            <a:ext cx="8229600" cy="44580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05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OFFICE_ID AND DESK_ID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Mostly OFF00001001 </a:t>
            </a:r>
            <a:r>
              <a:rPr lang="en-IN" b="1" dirty="0"/>
              <a:t>covers overall</a:t>
            </a:r>
            <a:r>
              <a:rPr lang="en-IN" dirty="0"/>
              <a:t> </a:t>
            </a:r>
            <a:r>
              <a:rPr lang="en-IN" dirty="0" err="1"/>
              <a:t>deskID</a:t>
            </a:r>
            <a:r>
              <a:rPr lang="en-IN" dirty="0"/>
              <a:t>.</a:t>
            </a:r>
          </a:p>
          <a:p>
            <a:pPr lvl="0"/>
            <a:r>
              <a:rPr lang="en-IN" dirty="0"/>
              <a:t>Most of the </a:t>
            </a:r>
            <a:r>
              <a:rPr lang="en-IN" b="1" dirty="0"/>
              <a:t>desk ID</a:t>
            </a:r>
            <a:r>
              <a:rPr lang="en-IN" dirty="0"/>
              <a:t> which lies on </a:t>
            </a:r>
            <a:r>
              <a:rPr lang="en-IN" b="1" dirty="0"/>
              <a:t>both</a:t>
            </a:r>
            <a:r>
              <a:rPr lang="en-IN" dirty="0"/>
              <a:t> the office ID.</a:t>
            </a:r>
          </a:p>
          <a:p>
            <a:pPr lvl="0"/>
            <a:r>
              <a:rPr lang="en-IN" dirty="0"/>
              <a:t>Only the </a:t>
            </a:r>
            <a:r>
              <a:rPr lang="en-IN" dirty="0" err="1"/>
              <a:t>desk_ID</a:t>
            </a:r>
            <a:r>
              <a:rPr lang="en-IN" dirty="0"/>
              <a:t> from </a:t>
            </a:r>
            <a:r>
              <a:rPr lang="en-IN" b="1" dirty="0"/>
              <a:t>DSK00001500 – DSK00002500[</a:t>
            </a:r>
            <a:r>
              <a:rPr lang="en-IN" b="1" dirty="0" err="1"/>
              <a:t>Approx</a:t>
            </a:r>
            <a:r>
              <a:rPr lang="en-IN" b="1" dirty="0"/>
              <a:t>]</a:t>
            </a:r>
            <a:r>
              <a:rPr lang="en-IN" dirty="0"/>
              <a:t> which lies only on </a:t>
            </a:r>
            <a:r>
              <a:rPr lang="en-IN" dirty="0" smtClean="0"/>
              <a:t>OFF00001001.</a:t>
            </a:r>
            <a:endParaRPr lang="en-IN" dirty="0"/>
          </a:p>
          <a:p>
            <a:pPr lvl="0"/>
            <a:r>
              <a:rPr lang="en-IN" b="1" dirty="0" smtClean="0"/>
              <a:t>The </a:t>
            </a:r>
            <a:r>
              <a:rPr lang="en-IN" b="1" dirty="0" err="1" smtClean="0"/>
              <a:t>Portfolio_id</a:t>
            </a:r>
            <a:r>
              <a:rPr lang="en-IN" b="1" dirty="0" smtClean="0"/>
              <a:t> which contains </a:t>
            </a:r>
            <a:r>
              <a:rPr lang="en-IN" b="1" dirty="0"/>
              <a:t>e</a:t>
            </a:r>
            <a:r>
              <a:rPr lang="en-IN" b="1" dirty="0" smtClean="0"/>
              <a:t>mpty </a:t>
            </a:r>
            <a:r>
              <a:rPr lang="en-IN" b="1" dirty="0"/>
              <a:t>desk Id</a:t>
            </a:r>
            <a:r>
              <a:rPr lang="en-IN" dirty="0"/>
              <a:t> also lies on both the office ID.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325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PF_CATEGORY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err="1"/>
              <a:t>PF_category</a:t>
            </a:r>
            <a:r>
              <a:rPr lang="en-IN" dirty="0"/>
              <a:t> which denotes, on which type of financial service does the portfolio ID related to</a:t>
            </a:r>
            <a:r>
              <a:rPr lang="en-IN" dirty="0" smtClean="0"/>
              <a:t>.</a:t>
            </a:r>
          </a:p>
          <a:p>
            <a:pPr lvl="0"/>
            <a:r>
              <a:rPr lang="en-IN" dirty="0" smtClean="0"/>
              <a:t>No missing data.</a:t>
            </a:r>
          </a:p>
          <a:p>
            <a:pPr lvl="0"/>
            <a:r>
              <a:rPr lang="en-IN" dirty="0" smtClean="0"/>
              <a:t>Presence of repeated data. </a:t>
            </a:r>
            <a:endParaRPr lang="en-IN" dirty="0"/>
          </a:p>
          <a:p>
            <a:pPr lvl="0"/>
            <a:r>
              <a:rPr lang="en-IN" dirty="0"/>
              <a:t>Total </a:t>
            </a:r>
            <a:r>
              <a:rPr lang="en-IN" dirty="0" err="1"/>
              <a:t>pf_category</a:t>
            </a:r>
            <a:r>
              <a:rPr lang="en-IN" dirty="0"/>
              <a:t> : 5 </a:t>
            </a:r>
            <a:r>
              <a:rPr lang="en-IN" dirty="0">
                <a:sym typeface="Wingdings"/>
              </a:rPr>
              <a:t></a:t>
            </a:r>
            <a:r>
              <a:rPr lang="en-IN" dirty="0"/>
              <a:t> A,B,C,D,E.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791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PF_CATEGORY AND OFFICE_ID</a:t>
            </a:r>
            <a:endParaRPr lang="en-IN" dirty="0"/>
          </a:p>
        </p:txBody>
      </p:sp>
      <p:pic>
        <p:nvPicPr>
          <p:cNvPr id="4" name="Content Placeholder 3" descr="C:\varshini\soc_gen\pf_oid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69" y="1600200"/>
            <a:ext cx="7541062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431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PF_CATEGORY AND OFFICE_ID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Office_id1 </a:t>
            </a:r>
            <a:r>
              <a:rPr lang="en-IN" dirty="0">
                <a:sym typeface="Wingdings"/>
              </a:rPr>
              <a:t></a:t>
            </a:r>
            <a:r>
              <a:rPr lang="en-IN" dirty="0"/>
              <a:t> A,D,E</a:t>
            </a:r>
          </a:p>
          <a:p>
            <a:pPr lvl="0"/>
            <a:r>
              <a:rPr lang="en-IN" dirty="0"/>
              <a:t>Office_id2 </a:t>
            </a:r>
            <a:r>
              <a:rPr lang="en-IN" dirty="0">
                <a:sym typeface="Wingdings"/>
              </a:rPr>
              <a:t></a:t>
            </a:r>
            <a:r>
              <a:rPr lang="en-IN" dirty="0"/>
              <a:t> </a:t>
            </a:r>
            <a:r>
              <a:rPr lang="en-IN" dirty="0" smtClean="0"/>
              <a:t>B,C</a:t>
            </a:r>
            <a:endParaRPr lang="en-IN" dirty="0"/>
          </a:p>
          <a:p>
            <a:pPr lvl="0"/>
            <a:r>
              <a:rPr lang="en-IN" dirty="0"/>
              <a:t>B </a:t>
            </a:r>
            <a:r>
              <a:rPr lang="en-IN" dirty="0">
                <a:sym typeface="Wingdings"/>
              </a:rPr>
              <a:t></a:t>
            </a:r>
            <a:r>
              <a:rPr lang="en-IN" dirty="0"/>
              <a:t> PF00009568 </a:t>
            </a:r>
            <a:r>
              <a:rPr lang="en-IN" dirty="0">
                <a:sym typeface="Wingdings"/>
              </a:rPr>
              <a:t></a:t>
            </a:r>
            <a:r>
              <a:rPr lang="en-IN" dirty="0"/>
              <a:t> </a:t>
            </a:r>
            <a:r>
              <a:rPr lang="en-IN" dirty="0" smtClean="0"/>
              <a:t>DSK00006395 </a:t>
            </a:r>
            <a:r>
              <a:rPr lang="en-IN" dirty="0" smtClean="0">
                <a:sym typeface="Wingdings" panose="05000000000000000000" pitchFamily="2" charset="2"/>
              </a:rPr>
              <a:t> OF1</a:t>
            </a:r>
            <a:endParaRPr lang="en-IN" dirty="0"/>
          </a:p>
          <a:p>
            <a:pPr lvl="0"/>
            <a:r>
              <a:rPr lang="en-IN" dirty="0"/>
              <a:t>E </a:t>
            </a:r>
            <a:r>
              <a:rPr lang="en-IN" dirty="0">
                <a:sym typeface="Wingdings"/>
              </a:rPr>
              <a:t></a:t>
            </a:r>
            <a:r>
              <a:rPr lang="en-IN" dirty="0"/>
              <a:t> PF00005076 </a:t>
            </a:r>
            <a:r>
              <a:rPr lang="en-IN" dirty="0">
                <a:sym typeface="Wingdings"/>
              </a:rPr>
              <a:t></a:t>
            </a:r>
            <a:r>
              <a:rPr lang="en-IN" dirty="0"/>
              <a:t> </a:t>
            </a:r>
            <a:r>
              <a:rPr lang="en-IN" dirty="0" smtClean="0"/>
              <a:t>DSK00004479 </a:t>
            </a:r>
            <a:r>
              <a:rPr lang="en-IN" dirty="0" smtClean="0">
                <a:sym typeface="Wingdings" panose="05000000000000000000" pitchFamily="2" charset="2"/>
              </a:rPr>
              <a:t> OF1</a:t>
            </a:r>
            <a:endParaRPr lang="en-IN" dirty="0"/>
          </a:p>
          <a:p>
            <a:pPr lvl="0"/>
            <a:r>
              <a:rPr lang="en-IN" dirty="0"/>
              <a:t>E </a:t>
            </a:r>
            <a:r>
              <a:rPr lang="en-IN" dirty="0">
                <a:sym typeface="Wingdings"/>
              </a:rPr>
              <a:t></a:t>
            </a:r>
            <a:r>
              <a:rPr lang="en-IN" dirty="0"/>
              <a:t> PF00005075 </a:t>
            </a:r>
            <a:r>
              <a:rPr lang="en-IN" dirty="0">
                <a:sym typeface="Wingdings"/>
              </a:rPr>
              <a:t></a:t>
            </a:r>
            <a:r>
              <a:rPr lang="en-IN" dirty="0"/>
              <a:t> </a:t>
            </a:r>
            <a:r>
              <a:rPr lang="en-IN" dirty="0" smtClean="0"/>
              <a:t>DSK00004478 </a:t>
            </a:r>
            <a:r>
              <a:rPr lang="en-IN" dirty="0" smtClean="0">
                <a:sym typeface="Wingdings" panose="05000000000000000000" pitchFamily="2" charset="2"/>
              </a:rPr>
              <a:t> OF1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442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PF_CATEGORY AND SOLD</a:t>
            </a:r>
            <a:endParaRPr lang="en-IN" dirty="0"/>
          </a:p>
        </p:txBody>
      </p:sp>
      <p:pic>
        <p:nvPicPr>
          <p:cNvPr id="4" name="Content Placeholder 3" descr="C:\varshini\soc_gen\pf_sold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79" y="1600200"/>
            <a:ext cx="7851441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073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PF_CATEGORY AND SOLD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PF00013397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No Desk ID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OFF00001002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N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GBP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ER(-)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LR(+)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051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PF_CATEGORY AND COUNTRY_CODE</a:t>
            </a:r>
            <a:endParaRPr lang="en-IN" dirty="0"/>
          </a:p>
        </p:txBody>
      </p:sp>
      <p:pic>
        <p:nvPicPr>
          <p:cNvPr id="4" name="Content Placeholder 3" descr="C:\varshini\soc_gen\pf_co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69" y="1600200"/>
            <a:ext cx="7541062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77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Visualization of the data.</a:t>
            </a:r>
          </a:p>
          <a:p>
            <a:r>
              <a:rPr lang="en-IN" dirty="0" smtClean="0"/>
              <a:t>Extracting the insights.</a:t>
            </a:r>
          </a:p>
          <a:p>
            <a:r>
              <a:rPr lang="en-IN" dirty="0" smtClean="0"/>
              <a:t>Identifying the relations among the features.</a:t>
            </a:r>
          </a:p>
          <a:p>
            <a:r>
              <a:rPr lang="en-IN" dirty="0" smtClean="0"/>
              <a:t>Pointing out the important features.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110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PF_CATEGORY AND COUNTRY_CODE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A,B,C</a:t>
            </a:r>
            <a:endParaRPr lang="en-IN" dirty="0"/>
          </a:p>
          <a:p>
            <a:pPr lvl="0"/>
            <a:r>
              <a:rPr lang="en-US" dirty="0"/>
              <a:t>N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A,B</a:t>
            </a:r>
            <a:endParaRPr lang="en-IN" dirty="0"/>
          </a:p>
          <a:p>
            <a:pPr lvl="0"/>
            <a:r>
              <a:rPr lang="en-US" dirty="0"/>
              <a:t>T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A,B</a:t>
            </a:r>
            <a:endParaRPr lang="en-IN" dirty="0"/>
          </a:p>
          <a:p>
            <a:pPr lvl="0"/>
            <a:r>
              <a:rPr lang="en-US" dirty="0"/>
              <a:t>U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B</a:t>
            </a:r>
            <a:endParaRPr lang="en-IN" dirty="0"/>
          </a:p>
          <a:p>
            <a:pPr lvl="0"/>
            <a:r>
              <a:rPr lang="en-US" dirty="0"/>
              <a:t>Z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smtClean="0"/>
              <a:t>A,B,D,E</a:t>
            </a:r>
            <a:endParaRPr lang="en-IN" dirty="0"/>
          </a:p>
          <a:p>
            <a:pPr lvl="0"/>
            <a:r>
              <a:rPr lang="en-US" dirty="0"/>
              <a:t>More than one country which comes under a single country code.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550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PF_CATEGORY AND EURIBOR </a:t>
            </a:r>
            <a:r>
              <a:rPr lang="en-US" dirty="0" smtClean="0"/>
              <a:t>RATE</a:t>
            </a:r>
            <a:endParaRPr lang="en-IN" dirty="0"/>
          </a:p>
        </p:txBody>
      </p:sp>
      <p:pic>
        <p:nvPicPr>
          <p:cNvPr id="4" name="Content Placeholder 3" descr="C:\varshini\soc_gen\pf_er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09" y="1600200"/>
            <a:ext cx="7687382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266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PF_CATEGORY AND EURIBOR RATE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Euribor_rate</a:t>
            </a:r>
            <a:r>
              <a:rPr lang="en-US" dirty="0"/>
              <a:t> for the </a:t>
            </a:r>
            <a:r>
              <a:rPr lang="en-US" dirty="0" err="1"/>
              <a:t>Pf_category</a:t>
            </a:r>
            <a:r>
              <a:rPr lang="en-US" dirty="0"/>
              <a:t> D,E is low.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728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PF_CATEGORY AND </a:t>
            </a:r>
            <a:r>
              <a:rPr lang="en-US" dirty="0"/>
              <a:t>CURRENCY</a:t>
            </a:r>
            <a:endParaRPr lang="en-IN" dirty="0"/>
          </a:p>
        </p:txBody>
      </p:sp>
      <p:pic>
        <p:nvPicPr>
          <p:cNvPr id="4" name="Content Placeholder 3" descr="C:\varshini\soc_gen\pf_curre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09" y="1600200"/>
            <a:ext cx="7687382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469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PF_CATEGORY AND CURRENCY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No JPY</a:t>
            </a:r>
            <a:endParaRPr lang="en-IN" dirty="0"/>
          </a:p>
          <a:p>
            <a:r>
              <a:rPr lang="en-US" dirty="0"/>
              <a:t>B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All Currency</a:t>
            </a:r>
            <a:endParaRPr lang="en-IN" dirty="0"/>
          </a:p>
          <a:p>
            <a:r>
              <a:rPr lang="en-US" dirty="0"/>
              <a:t>C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CHF</a:t>
            </a:r>
            <a:endParaRPr lang="en-IN" dirty="0"/>
          </a:p>
          <a:p>
            <a:r>
              <a:rPr lang="en-US" dirty="0"/>
              <a:t>D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EUR</a:t>
            </a:r>
            <a:endParaRPr lang="en-IN" dirty="0"/>
          </a:p>
          <a:p>
            <a:r>
              <a:rPr lang="en-US" dirty="0"/>
              <a:t>E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EUR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674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PF_CATEGORY </a:t>
            </a:r>
            <a:r>
              <a:rPr lang="en-US" dirty="0" smtClean="0"/>
              <a:t>AND </a:t>
            </a:r>
            <a:r>
              <a:rPr lang="en-US" dirty="0"/>
              <a:t>LIBOR_RATE</a:t>
            </a:r>
            <a:endParaRPr lang="en-IN" dirty="0"/>
          </a:p>
        </p:txBody>
      </p:sp>
      <p:pic>
        <p:nvPicPr>
          <p:cNvPr id="4" name="Content Placeholder 3" descr="C:\varshini\soc_gen\pf_lr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79" y="1600200"/>
            <a:ext cx="7851441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04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PF_CATEGORY AND LIBOR_RATE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A,B,C has </a:t>
            </a:r>
            <a:r>
              <a:rPr lang="en-US" dirty="0" err="1"/>
              <a:t>Libor_rate</a:t>
            </a:r>
            <a:r>
              <a:rPr lang="en-US" dirty="0"/>
              <a:t> </a:t>
            </a:r>
            <a:endParaRPr lang="en-IN" dirty="0"/>
          </a:p>
          <a:p>
            <a:r>
              <a:rPr lang="en-US" dirty="0"/>
              <a:t>D,E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empty [EUR]</a:t>
            </a:r>
            <a:endParaRPr lang="en-IN" dirty="0"/>
          </a:p>
          <a:p>
            <a:r>
              <a:rPr lang="en-US" dirty="0"/>
              <a:t>EUR in A,B,C are not empty and with positive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64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PF_CATEGORY and </a:t>
            </a:r>
            <a:r>
              <a:rPr lang="en-US" dirty="0" smtClean="0"/>
              <a:t>BOUGHT</a:t>
            </a:r>
            <a:endParaRPr lang="en-IN" dirty="0"/>
          </a:p>
        </p:txBody>
      </p:sp>
      <p:pic>
        <p:nvPicPr>
          <p:cNvPr id="4" name="Content Placeholder 3" descr="C:\varshini\soc_gen\pf_bough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7" y="1628800"/>
            <a:ext cx="7756846" cy="4497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756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PF_CATEGORY and BOUGHT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PF00013397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33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PF_CATEGORY AND RETURN</a:t>
            </a:r>
            <a:endParaRPr lang="en-IN" dirty="0"/>
          </a:p>
        </p:txBody>
      </p:sp>
      <p:pic>
        <p:nvPicPr>
          <p:cNvPr id="4" name="Content Placeholder 3" descr="C:\varshini\soc_gen\pf_retur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09" y="1600200"/>
            <a:ext cx="7687382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267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MISSING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Average / most frequent</a:t>
            </a:r>
          </a:p>
          <a:p>
            <a:r>
              <a:rPr lang="en-IN" dirty="0" smtClean="0"/>
              <a:t>Replace with random values</a:t>
            </a:r>
          </a:p>
          <a:p>
            <a:r>
              <a:rPr lang="en-IN" dirty="0" smtClean="0"/>
              <a:t>Remove rows with missing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42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PF_CATEGORY AND RETURN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High.</a:t>
            </a:r>
            <a:endParaRPr lang="en-IN" dirty="0"/>
          </a:p>
          <a:p>
            <a:r>
              <a:rPr lang="en-US" dirty="0"/>
              <a:t>PF00003547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OF2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ER(+)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smtClean="0"/>
              <a:t>CHF </a:t>
            </a:r>
            <a:r>
              <a:rPr lang="en-US" dirty="0" smtClean="0">
                <a:sym typeface="Wingdings" panose="05000000000000000000" pitchFamily="2" charset="2"/>
              </a:rPr>
              <a:t> LR(+)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Sold : 59594739</a:t>
            </a:r>
          </a:p>
          <a:p>
            <a:r>
              <a:rPr lang="en-US" smtClean="0">
                <a:sym typeface="Wingdings" panose="05000000000000000000" pitchFamily="2" charset="2"/>
              </a:rPr>
              <a:t>Bought : 59487353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0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CURRENCY AND COUNTRY_CODE</a:t>
            </a:r>
            <a:endParaRPr lang="en-IN" dirty="0"/>
          </a:p>
        </p:txBody>
      </p:sp>
      <p:pic>
        <p:nvPicPr>
          <p:cNvPr id="4" name="Content Placeholder 3" descr="C:\varshini\soc_gen\curr_co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09" y="1600200"/>
            <a:ext cx="7687382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121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CURRENCY AND RETURN</a:t>
            </a:r>
            <a:endParaRPr lang="en-IN" dirty="0"/>
          </a:p>
        </p:txBody>
      </p:sp>
      <p:pic>
        <p:nvPicPr>
          <p:cNvPr id="4" name="Content Placeholder 3" descr="C:\varshini\soc_gen\curr_retur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09" y="1600200"/>
            <a:ext cx="7687382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751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COUNTRY_CODE AND RETURN</a:t>
            </a:r>
            <a:endParaRPr lang="en-IN" dirty="0"/>
          </a:p>
        </p:txBody>
      </p:sp>
      <p:pic>
        <p:nvPicPr>
          <p:cNvPr id="4" name="Content Placeholder 3" descr="C:\varshini\soc_gen\con_re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09" y="1600200"/>
            <a:ext cx="7687382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174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PF_CATEGORY AND RETURN</a:t>
            </a:r>
            <a:endParaRPr lang="en-IN" dirty="0"/>
          </a:p>
        </p:txBody>
      </p:sp>
      <p:pic>
        <p:nvPicPr>
          <p:cNvPr id="4" name="Content Placeholder 3" descr="C:\varshini\soc_gen\pf_retur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09" y="1600200"/>
            <a:ext cx="7687382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220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RETURN AND OFFICE_ID</a:t>
            </a:r>
            <a:endParaRPr lang="en-IN" dirty="0"/>
          </a:p>
        </p:txBody>
      </p:sp>
      <p:pic>
        <p:nvPicPr>
          <p:cNvPr id="4" name="Content Placeholder 3" descr="C:\varshini\soc_gen\RET_OF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06" y="1600200"/>
            <a:ext cx="7613388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071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CURRENCY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185481"/>
              </p:ext>
            </p:extLst>
          </p:nvPr>
        </p:nvGraphicFramePr>
        <p:xfrm>
          <a:off x="539552" y="1988840"/>
          <a:ext cx="8229600" cy="2808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616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CHF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SWISS</a:t>
                      </a:r>
                      <a:r>
                        <a:rPr lang="en-IN" baseline="0" dirty="0" smtClean="0"/>
                        <a:t> FRANCE</a:t>
                      </a:r>
                      <a:endParaRPr lang="en-IN" dirty="0"/>
                    </a:p>
                  </a:txBody>
                  <a:tcPr/>
                </a:tc>
              </a:tr>
              <a:tr h="5616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EUR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EURO</a:t>
                      </a:r>
                      <a:endParaRPr lang="en-IN" dirty="0"/>
                    </a:p>
                  </a:txBody>
                  <a:tcPr/>
                </a:tc>
              </a:tr>
              <a:tr h="5616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JPY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JAPNESE YEN</a:t>
                      </a:r>
                      <a:endParaRPr lang="en-IN" dirty="0"/>
                    </a:p>
                  </a:txBody>
                  <a:tcPr/>
                </a:tc>
              </a:tr>
              <a:tr h="5616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GBP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BRITISH POUND</a:t>
                      </a:r>
                      <a:endParaRPr lang="en-IN" dirty="0"/>
                    </a:p>
                  </a:txBody>
                  <a:tcPr/>
                </a:tc>
              </a:tr>
              <a:tr h="5616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USD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US</a:t>
                      </a:r>
                      <a:r>
                        <a:rPr lang="en-IN" baseline="0" dirty="0" smtClean="0"/>
                        <a:t> DOLLAR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72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COUNTRY_CODE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438000"/>
              </p:ext>
            </p:extLst>
          </p:nvPr>
        </p:nvGraphicFramePr>
        <p:xfrm>
          <a:off x="457200" y="1600200"/>
          <a:ext cx="8229600" cy="355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113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?</a:t>
                      </a:r>
                      <a:endParaRPr lang="en-IN" dirty="0"/>
                    </a:p>
                  </a:txBody>
                  <a:tcPr/>
                </a:tc>
              </a:tr>
              <a:tr h="7113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?</a:t>
                      </a:r>
                      <a:endParaRPr lang="en-IN" dirty="0"/>
                    </a:p>
                  </a:txBody>
                  <a:tcPr/>
                </a:tc>
              </a:tr>
              <a:tr h="7113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?</a:t>
                      </a:r>
                      <a:endParaRPr lang="en-IN" dirty="0"/>
                    </a:p>
                  </a:txBody>
                  <a:tcPr/>
                </a:tc>
              </a:tr>
              <a:tr h="7113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?</a:t>
                      </a:r>
                      <a:endParaRPr lang="en-IN" dirty="0"/>
                    </a:p>
                  </a:txBody>
                  <a:tcPr/>
                </a:tc>
              </a:tr>
              <a:tr h="7113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?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76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RELATION BETWEEN COUNTRY_CODE AND CURRENCY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890648"/>
              </p:ext>
            </p:extLst>
          </p:nvPr>
        </p:nvGraphicFramePr>
        <p:xfrm>
          <a:off x="395536" y="1844824"/>
          <a:ext cx="8229600" cy="36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CHF</a:t>
                      </a:r>
                      <a:endParaRPr lang="en-IN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GBP</a:t>
                      </a:r>
                      <a:endParaRPr lang="en-IN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USD</a:t>
                      </a:r>
                      <a:endParaRPr lang="en-IN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JPY</a:t>
                      </a:r>
                      <a:endParaRPr lang="en-IN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EUR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52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PORTFOLIO_ID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Under financial services portfolio </a:t>
            </a:r>
            <a:r>
              <a:rPr lang="en-US" b="1" dirty="0"/>
              <a:t>defined</a:t>
            </a:r>
            <a:r>
              <a:rPr lang="en-US" dirty="0"/>
              <a:t> as, a grouping of financial assets such as stocks, bonds and cash equivalents, as well as their funds counterparts, including mutual, exchange-traded and closed funds. Portfolios are held directly by investors and/or managed by financial professionals. </a:t>
            </a:r>
            <a:endParaRPr lang="en-IN" dirty="0"/>
          </a:p>
          <a:p>
            <a:pPr lvl="0"/>
            <a:r>
              <a:rPr lang="en-US" b="1" dirty="0"/>
              <a:t>No</a:t>
            </a:r>
            <a:r>
              <a:rPr lang="en-US" dirty="0"/>
              <a:t> missing data.</a:t>
            </a:r>
            <a:endParaRPr lang="en-IN" dirty="0"/>
          </a:p>
          <a:p>
            <a:pPr lvl="0"/>
            <a:r>
              <a:rPr lang="en-US" dirty="0"/>
              <a:t>All data are </a:t>
            </a:r>
            <a:r>
              <a:rPr lang="en-US" b="1" dirty="0"/>
              <a:t>unique</a:t>
            </a:r>
            <a:r>
              <a:rPr lang="en-US" dirty="0"/>
              <a:t>.</a:t>
            </a:r>
            <a:endParaRPr lang="en-IN" dirty="0"/>
          </a:p>
          <a:p>
            <a:pPr lvl="0"/>
            <a:r>
              <a:rPr lang="en-US" dirty="0"/>
              <a:t>Total data : </a:t>
            </a:r>
            <a:r>
              <a:rPr lang="en-US" b="1" dirty="0"/>
              <a:t>9366.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94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DESK_ID</a:t>
            </a:r>
            <a:r>
              <a:rPr lang="en-US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err="1"/>
              <a:t>Desk_id</a:t>
            </a:r>
            <a:r>
              <a:rPr lang="en-US" dirty="0"/>
              <a:t> is an id given to the </a:t>
            </a:r>
            <a:r>
              <a:rPr lang="en-US" b="1" dirty="0"/>
              <a:t>finance manager </a:t>
            </a:r>
            <a:r>
              <a:rPr lang="en-US" dirty="0"/>
              <a:t>who handles the respective portfolio.</a:t>
            </a:r>
            <a:endParaRPr lang="en-IN" dirty="0"/>
          </a:p>
          <a:p>
            <a:pPr lvl="0"/>
            <a:r>
              <a:rPr lang="en-US" b="1" dirty="0"/>
              <a:t>Presence</a:t>
            </a:r>
            <a:r>
              <a:rPr lang="en-US" dirty="0"/>
              <a:t> of missing data.</a:t>
            </a:r>
            <a:endParaRPr lang="en-IN" dirty="0"/>
          </a:p>
          <a:p>
            <a:pPr lvl="0"/>
            <a:r>
              <a:rPr lang="en-US" b="1" dirty="0"/>
              <a:t>Presence</a:t>
            </a:r>
            <a:r>
              <a:rPr lang="en-US" dirty="0"/>
              <a:t> of repeated data.</a:t>
            </a:r>
            <a:endParaRPr lang="en-IN" dirty="0"/>
          </a:p>
          <a:p>
            <a:pPr lvl="0"/>
            <a:r>
              <a:rPr lang="en-US" dirty="0"/>
              <a:t>Total missing data : </a:t>
            </a:r>
            <a:r>
              <a:rPr lang="en-US" b="1" dirty="0"/>
              <a:t>3665</a:t>
            </a:r>
            <a:r>
              <a:rPr lang="en-US" dirty="0"/>
              <a:t>.</a:t>
            </a:r>
            <a:endParaRPr lang="en-IN" dirty="0"/>
          </a:p>
          <a:p>
            <a:pPr lvl="0"/>
            <a:r>
              <a:rPr lang="en-US" dirty="0"/>
              <a:t>Total data present : </a:t>
            </a:r>
            <a:r>
              <a:rPr lang="en-US" b="1" dirty="0"/>
              <a:t>5701</a:t>
            </a:r>
            <a:r>
              <a:rPr lang="en-US" dirty="0"/>
              <a:t>.</a:t>
            </a:r>
            <a:endParaRPr lang="en-IN" dirty="0"/>
          </a:p>
          <a:p>
            <a:pPr lvl="0"/>
            <a:r>
              <a:rPr lang="en-US" dirty="0"/>
              <a:t>Filled missing data with ‘</a:t>
            </a:r>
            <a:r>
              <a:rPr lang="en-US" b="1" dirty="0" err="1"/>
              <a:t>no_desk_id</a:t>
            </a:r>
            <a:r>
              <a:rPr lang="en-US" dirty="0"/>
              <a:t>’.</a:t>
            </a:r>
            <a:endParaRPr lang="en-IN" dirty="0"/>
          </a:p>
          <a:p>
            <a:pPr lvl="0"/>
            <a:r>
              <a:rPr lang="en-US" dirty="0"/>
              <a:t>Number of times data repeated: 10,9,8,7,6,5,4,3,2.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14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DESK_ID</a:t>
            </a:r>
            <a:endParaRPr lang="en-I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43125" y="2449354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Maximum Repeated data</a:t>
            </a:r>
            <a:r>
              <a:rPr lang="en-US" dirty="0"/>
              <a:t> : [TOP 3]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395698"/>
              </p:ext>
            </p:extLst>
          </p:nvPr>
        </p:nvGraphicFramePr>
        <p:xfrm>
          <a:off x="1115616" y="2941797"/>
          <a:ext cx="6696744" cy="28083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3933"/>
                <a:gridCol w="3492811"/>
              </a:tblGrid>
              <a:tr h="3040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DESK_ID</a:t>
                      </a:r>
                      <a:endParaRPr lang="en-IN" sz="120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 OF TIMES REPEATED</a:t>
                      </a:r>
                      <a:endParaRPr lang="en-IN" sz="120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290" marR="34925" marT="34925" marB="34925"/>
                </a:tc>
              </a:tr>
              <a:tr h="25042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DSK00005869	</a:t>
                      </a:r>
                      <a:endParaRPr lang="en-IN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DSK00006011	</a:t>
                      </a:r>
                      <a:endParaRPr lang="en-IN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DSK00005951	</a:t>
                      </a:r>
                      <a:endParaRPr lang="en-IN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DSK00005895	</a:t>
                      </a:r>
                      <a:endParaRPr lang="en-IN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DSK00005724	</a:t>
                      </a:r>
                      <a:endParaRPr lang="en-IN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DSK00005718	</a:t>
                      </a:r>
                      <a:endParaRPr lang="en-IN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DSK00005754	</a:t>
                      </a:r>
                      <a:endParaRPr lang="en-IN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DSK00006030	</a:t>
                      </a:r>
                      <a:endParaRPr lang="en-IN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DSK00005905	</a:t>
                      </a:r>
                      <a:endParaRPr lang="en-IN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DSK00005789	</a:t>
                      </a:r>
                      <a:endParaRPr lang="en-IN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DSK00005727	</a:t>
                      </a:r>
                      <a:endParaRPr lang="en-IN" sz="120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en-IN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en-IN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</a:t>
                      </a:r>
                      <a:endParaRPr lang="en-IN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</a:t>
                      </a:r>
                      <a:endParaRPr lang="en-IN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</a:t>
                      </a:r>
                      <a:endParaRPr lang="en-IN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</a:t>
                      </a:r>
                      <a:endParaRPr lang="en-IN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</a:t>
                      </a:r>
                      <a:endParaRPr lang="en-IN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</a:t>
                      </a:r>
                      <a:endParaRPr lang="en-IN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</a:t>
                      </a:r>
                      <a:endParaRPr lang="en-IN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</a:t>
                      </a:r>
                      <a:endParaRPr lang="en-IN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</a:t>
                      </a:r>
                      <a:endParaRPr lang="en-IN" sz="120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290" marR="34925" marT="34925" marB="349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66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571</Words>
  <Application>Microsoft Office PowerPoint</Application>
  <PresentationFormat>On-screen Show (4:3)</PresentationFormat>
  <Paragraphs>152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FINANCE IN AI SOCIETE GENERAL DATASET</vt:lpstr>
      <vt:lpstr>PROCESS </vt:lpstr>
      <vt:lpstr>MISSING DATA</vt:lpstr>
      <vt:lpstr>CURRENCY</vt:lpstr>
      <vt:lpstr>COUNTRY_CODE</vt:lpstr>
      <vt:lpstr>RELATION BETWEEN COUNTRY_CODE AND CURRENCY</vt:lpstr>
      <vt:lpstr>PORTFOLIO_ID</vt:lpstr>
      <vt:lpstr>DESK_ID:</vt:lpstr>
      <vt:lpstr>DESK_ID</vt:lpstr>
      <vt:lpstr>PORTFOLIO_ID AND DESK_ID</vt:lpstr>
      <vt:lpstr>OFFICE_ID:</vt:lpstr>
      <vt:lpstr>OFFICE_ID AND DESK_ID</vt:lpstr>
      <vt:lpstr>OFFICE_ID AND DESK_ID</vt:lpstr>
      <vt:lpstr>PF_CATEGORY</vt:lpstr>
      <vt:lpstr>PF_CATEGORY AND OFFICE_ID</vt:lpstr>
      <vt:lpstr>PF_CATEGORY AND OFFICE_ID</vt:lpstr>
      <vt:lpstr>PF_CATEGORY AND SOLD</vt:lpstr>
      <vt:lpstr>PF_CATEGORY AND SOLD</vt:lpstr>
      <vt:lpstr>PF_CATEGORY AND COUNTRY_CODE</vt:lpstr>
      <vt:lpstr>PF_CATEGORY AND COUNTRY_CODE</vt:lpstr>
      <vt:lpstr>PF_CATEGORY AND EURIBOR RATE</vt:lpstr>
      <vt:lpstr>PF_CATEGORY AND EURIBOR RATE</vt:lpstr>
      <vt:lpstr>PF_CATEGORY AND CURRENCY</vt:lpstr>
      <vt:lpstr>PF_CATEGORY AND CURRENCY</vt:lpstr>
      <vt:lpstr>PF_CATEGORY AND LIBOR_RATE</vt:lpstr>
      <vt:lpstr>PF_CATEGORY AND LIBOR_RATE</vt:lpstr>
      <vt:lpstr>PF_CATEGORY and BOUGHT</vt:lpstr>
      <vt:lpstr>PF_CATEGORY and BOUGHT</vt:lpstr>
      <vt:lpstr>PF_CATEGORY AND RETURN</vt:lpstr>
      <vt:lpstr>PF_CATEGORY AND RETURN</vt:lpstr>
      <vt:lpstr>CURRENCY AND COUNTRY_CODE</vt:lpstr>
      <vt:lpstr>CURRENCY AND RETURN</vt:lpstr>
      <vt:lpstr>COUNTRY_CODE AND RETURN</vt:lpstr>
      <vt:lpstr>PF_CATEGORY AND RETURN</vt:lpstr>
      <vt:lpstr>RETURN AND OFFICE_ID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IN AI SOCIETE GENERAL DATASET</dc:title>
  <dc:creator>Varshini</dc:creator>
  <cp:lastModifiedBy>Varshini</cp:lastModifiedBy>
  <cp:revision>9</cp:revision>
  <dcterms:created xsi:type="dcterms:W3CDTF">2018-01-15T14:11:23Z</dcterms:created>
  <dcterms:modified xsi:type="dcterms:W3CDTF">2018-01-15T15:35:47Z</dcterms:modified>
</cp:coreProperties>
</file>