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Lst>
  <p:notesMasterIdLst>
    <p:notesMasterId r:id="rId19"/>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010400" cy="9296400"/>
  <p:embeddedFontLst>
    <p:embeddedFont>
      <p:font typeface="Calibri" panose="020F0502020204030204" pitchFamily="34" charset="0"/>
      <p:regular r:id="rId20"/>
      <p:bold r:id="rId21"/>
      <p:italic r:id="rId22"/>
      <p:boldItalic r:id="rId23"/>
    </p:embeddedFont>
    <p:embeddedFont>
      <p:font typeface="Rajdhani" panose="020B0604020202020204" charset="0"/>
      <p:regular r:id="rId24"/>
      <p:bold r:id="rId25"/>
    </p:embeddedFont>
    <p:embeddedFont>
      <p:font typeface="Rajdhani Medium" panose="020B0604020202020204" charset="0"/>
      <p:regular r:id="rId26"/>
      <p:bold r:id="rId27"/>
    </p:embeddedFont>
    <p:embeddedFont>
      <p:font typeface="Roboto Mono" panose="00000009000000000000" pitchFamily="49"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
      <p:font typeface="Wingdings 3" panose="05040102010807070707" pitchFamily="18" charset="2"/>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l2IzFTp6HTPaX201RLVbZvBdc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829e79503_2_2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19829e79503_2_20: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57" name="Google Shape;157;g19829e79503_2_20: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9829e79503_2_2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19829e79503_2_29: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66" name="Google Shape;166;g19829e79503_2_29: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0: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74" name="Google Shape;174;p10: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9829e79503_0_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9829e79503_0_1: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g19829e79503_0_1: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9829e79503_2_4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19829e79503_2_41: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19829e79503_2_41: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00" name="Google Shape;200;p11: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7" name="Google Shape;207;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94" name="Google Shape;94;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101" name="Google Shape;101;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108" name="Google Shape;108;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7" name="Google Shape;117;p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6fef4d5bd4_2_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16fef4d5bd4_2_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5" name="Google Shape;125;g16fef4d5bd4_2_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3" name="Google Shape;133;p8: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829e79503_2_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19829e79503_2_4: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1" name="Google Shape;141;g19829e79503_2_4: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829e79503_2_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19829e79503_2_12: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9" name="Google Shape;149;g19829e79503_2_12: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29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94398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887718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75672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27813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1025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62893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55858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358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126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323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688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898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091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50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15884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166916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hyperlink" Target="https://arxiv.org/abs/1712.07525" TargetMode="External"/><Relationship Id="rId3" Type="http://schemas.openxmlformats.org/officeDocument/2006/relationships/hyperlink" Target="https://arxiv.org/pdf/2010.12472v2.pdf" TargetMode="External"/><Relationship Id="rId7" Type="http://schemas.openxmlformats.org/officeDocument/2006/relationships/hyperlink" Target="https://ieeexplore.ieee.org/abstract/document/4722931"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www.researchgate.net/profile/Fabio-Del-Vigna/publication/316971988_Hate_me_hate_me_not_Hate_speech_detection_on_Facebook/links/591af15d0f7e9beed7f5ff61/Hate-me-hate-me-not-Hate-speech-detection-on-Facebook.pdf" TargetMode="External"/><Relationship Id="rId5" Type="http://schemas.openxmlformats.org/officeDocument/2006/relationships/hyperlink" Target="https://peerj.com/articles/cs-598/" TargetMode="External"/><Relationship Id="rId4" Type="http://schemas.openxmlformats.org/officeDocument/2006/relationships/hyperlink" Target="https://openaccess.thecvf.com/content_WACV_2020/papers/Gomez_Exploring_Hate_Speech_Detection_in_Multimodal_Publications_WACV_2020_paper.pdf" TargetMode="External"/><Relationship Id="rId9" Type="http://schemas.openxmlformats.org/officeDocument/2006/relationships/hyperlink" Target="https://ieeexplore.ieee.org/abstract/document/965897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34BF-EE3A-9E15-D4FB-AC196EBD21B7}"/>
              </a:ext>
            </a:extLst>
          </p:cNvPr>
          <p:cNvSpPr>
            <a:spLocks noGrp="1"/>
          </p:cNvSpPr>
          <p:nvPr>
            <p:ph type="ctrTitle"/>
          </p:nvPr>
        </p:nvSpPr>
        <p:spPr>
          <a:xfrm>
            <a:off x="643466" y="4226560"/>
            <a:ext cx="7941733" cy="1642916"/>
          </a:xfrm>
        </p:spPr>
        <p:txBody>
          <a:bodyPr/>
          <a:lstStyle/>
          <a:p>
            <a:pPr marL="0" marR="0" lvl="0" indent="0" rtl="0">
              <a:lnSpc>
                <a:spcPct val="100000"/>
              </a:lnSpc>
              <a:spcBef>
                <a:spcPts val="0"/>
              </a:spcBef>
              <a:spcAft>
                <a:spcPts val="0"/>
              </a:spcAft>
            </a:pPr>
            <a:r>
              <a:rPr lang="en-US" sz="5400" b="0" i="0" u="none" strike="noStrike" cap="none" dirty="0">
                <a:solidFill>
                  <a:schemeClr val="dk1"/>
                </a:solidFill>
                <a:latin typeface="Arial"/>
                <a:ea typeface="Arial"/>
                <a:cs typeface="Arial"/>
                <a:sym typeface="Arial"/>
              </a:rPr>
              <a:t>Machine Intelligence</a:t>
            </a:r>
            <a:br>
              <a:rPr lang="en-US" sz="7200" b="0" i="0" u="none" strike="noStrike" cap="none" dirty="0">
                <a:solidFill>
                  <a:srgbClr val="FF0000"/>
                </a:solidFill>
                <a:latin typeface="Trebuchet MS"/>
                <a:ea typeface="Trebuchet MS"/>
                <a:cs typeface="Trebuchet MS"/>
                <a:sym typeface="Trebuchet MS"/>
              </a:rPr>
            </a:br>
            <a:r>
              <a:rPr lang="en-US" sz="5400" b="0" i="0" u="none" strike="noStrike" cap="none" dirty="0">
                <a:solidFill>
                  <a:schemeClr val="dk1"/>
                </a:solidFill>
                <a:latin typeface="Trebuchet MS"/>
                <a:ea typeface="Trebuchet MS"/>
                <a:cs typeface="Trebuchet MS"/>
                <a:sym typeface="Trebuchet MS"/>
              </a:rPr>
              <a:t> </a:t>
            </a:r>
            <a:br>
              <a:rPr lang="en-US" sz="3200" b="0" i="0" u="none" strike="noStrike" cap="none" dirty="0">
                <a:solidFill>
                  <a:srgbClr val="000000"/>
                </a:solidFill>
                <a:latin typeface="Arial"/>
                <a:ea typeface="Arial"/>
                <a:cs typeface="Arial"/>
                <a:sym typeface="Arial"/>
              </a:rPr>
            </a:br>
            <a:br>
              <a:rPr lang="en-US" sz="5400" b="0" i="0" u="none" strike="noStrike" cap="none" dirty="0">
                <a:solidFill>
                  <a:srgbClr val="FF0000"/>
                </a:solidFill>
                <a:latin typeface="Trebuchet MS"/>
                <a:ea typeface="Trebuchet MS"/>
                <a:cs typeface="Trebuchet MS"/>
                <a:sym typeface="Trebuchet MS"/>
              </a:rPr>
            </a:br>
            <a:endParaRPr lang="en-US" dirty="0"/>
          </a:p>
        </p:txBody>
      </p:sp>
      <p:sp>
        <p:nvSpPr>
          <p:cNvPr id="3" name="Subtitle 2">
            <a:extLst>
              <a:ext uri="{FF2B5EF4-FFF2-40B4-BE49-F238E27FC236}">
                <a16:creationId xmlns:a16="http://schemas.microsoft.com/office/drawing/2014/main" id="{632F1BC2-0652-14F1-2823-4E7B05255A23}"/>
              </a:ext>
            </a:extLst>
          </p:cNvPr>
          <p:cNvSpPr>
            <a:spLocks noGrp="1"/>
          </p:cNvSpPr>
          <p:nvPr>
            <p:ph type="subTitle" idx="1"/>
          </p:nvPr>
        </p:nvSpPr>
        <p:spPr/>
        <p:txBody>
          <a:bodyPr>
            <a:normAutofit/>
          </a:bodyPr>
          <a:lstStyle/>
          <a:p>
            <a:pPr marL="0" marR="0" lvl="0" indent="0" algn="l" rtl="0">
              <a:lnSpc>
                <a:spcPct val="100000"/>
              </a:lnSpc>
              <a:spcBef>
                <a:spcPts val="0"/>
              </a:spcBef>
              <a:spcAft>
                <a:spcPts val="0"/>
              </a:spcAft>
              <a:buClr>
                <a:srgbClr val="000000"/>
              </a:buClr>
              <a:buSzPts val="2400"/>
              <a:buFont typeface="Arial"/>
              <a:buNone/>
            </a:pPr>
            <a:r>
              <a:rPr lang="en-US" sz="3200" b="0" i="0" u="none" strike="noStrike" cap="none" dirty="0">
                <a:solidFill>
                  <a:srgbClr val="0033CC"/>
                </a:solidFill>
                <a:latin typeface="Trebuchet MS"/>
                <a:ea typeface="Trebuchet MS"/>
                <a:cs typeface="Trebuchet MS"/>
                <a:sym typeface="Trebuchet MS"/>
              </a:rPr>
              <a:t>Project Title   : Hate speech detection</a:t>
            </a:r>
          </a:p>
          <a:p>
            <a:pPr marL="0" marR="0" lvl="0" indent="0" algn="l" rtl="0">
              <a:lnSpc>
                <a:spcPct val="100000"/>
              </a:lnSpc>
              <a:spcBef>
                <a:spcPts val="0"/>
              </a:spcBef>
              <a:spcAft>
                <a:spcPts val="0"/>
              </a:spcAft>
              <a:buClr>
                <a:srgbClr val="000000"/>
              </a:buClr>
              <a:buSzPts val="2400"/>
              <a:buFont typeface="Arial"/>
              <a:buNone/>
            </a:pPr>
            <a:endParaRPr lang="en-US" sz="3200" b="0" i="0" u="none" strike="noStrike" cap="none" dirty="0">
              <a:solidFill>
                <a:srgbClr val="0033CC"/>
              </a:solidFill>
              <a:latin typeface="Trebuchet MS"/>
              <a:ea typeface="Trebuchet MS"/>
              <a:cs typeface="Trebuchet MS"/>
              <a:sym typeface="Trebuchet MS"/>
            </a:endParaRPr>
          </a:p>
          <a:p>
            <a:endParaRPr lang="en-US" sz="3200" dirty="0"/>
          </a:p>
        </p:txBody>
      </p:sp>
    </p:spTree>
    <p:extLst>
      <p:ext uri="{BB962C8B-B14F-4D97-AF65-F5344CB8AC3E}">
        <p14:creationId xmlns:p14="http://schemas.microsoft.com/office/powerpoint/2010/main" val="260631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9829e79503_2_12"/>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g19829e79503_2_12"/>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Embeddings used - Deep Learning</a:t>
            </a:r>
            <a:endParaRPr sz="2400" b="0" i="0" u="none" strike="noStrike" cap="none">
              <a:solidFill>
                <a:schemeClr val="dk1"/>
              </a:solidFill>
              <a:latin typeface="Arial"/>
              <a:ea typeface="Arial"/>
              <a:cs typeface="Arial"/>
              <a:sym typeface="Arial"/>
            </a:endParaRPr>
          </a:p>
        </p:txBody>
      </p:sp>
      <p:sp>
        <p:nvSpPr>
          <p:cNvPr id="153" name="Google Shape;153;g19829e79503_2_12"/>
          <p:cNvSpPr txBox="1"/>
          <p:nvPr/>
        </p:nvSpPr>
        <p:spPr>
          <a:xfrm>
            <a:off x="695750" y="1967950"/>
            <a:ext cx="111516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FastText</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GloVe</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RoBerta</a:t>
            </a:r>
            <a:endParaRPr sz="1600">
              <a:latin typeface="Roboto Mono"/>
              <a:ea typeface="Roboto Mono"/>
              <a:cs typeface="Roboto Mono"/>
              <a:sym typeface="Roboto Mono"/>
            </a:endParaRPr>
          </a:p>
          <a:p>
            <a:pPr marL="457200" lvl="0" indent="0" algn="l" rtl="0">
              <a:spcBef>
                <a:spcPts val="0"/>
              </a:spcBef>
              <a:spcAft>
                <a:spcPts val="0"/>
              </a:spcAft>
              <a:buNone/>
            </a:pPr>
            <a:endParaRPr sz="1600">
              <a:latin typeface="Roboto Mono"/>
              <a:ea typeface="Roboto Mono"/>
              <a:cs typeface="Roboto Mono"/>
              <a:sym typeface="Roboto Mono"/>
            </a:endParaRPr>
          </a:p>
          <a:p>
            <a:pPr marL="457200" lvl="0" indent="0" algn="l" rtl="0">
              <a:spcBef>
                <a:spcPts val="0"/>
              </a:spcBef>
              <a:spcAft>
                <a:spcPts val="0"/>
              </a:spcAft>
              <a:buNone/>
            </a:pPr>
            <a:r>
              <a:rPr lang="en-US" sz="1600">
                <a:latin typeface="Roboto Mono"/>
                <a:ea typeface="Roboto Mono"/>
                <a:cs typeface="Roboto Mono"/>
                <a:sym typeface="Roboto Mono"/>
              </a:rPr>
              <a:t>These word embeddings have been passed to a neural networks with three Bi-directional LSTM layers or to BERT architecture.</a:t>
            </a:r>
            <a:endParaRPr sz="1600">
              <a:latin typeface="Roboto Mono"/>
              <a:ea typeface="Roboto Mono"/>
              <a:cs typeface="Roboto Mono"/>
              <a:sym typeface="Roboto Mono"/>
            </a:endParaRPr>
          </a:p>
          <a:p>
            <a:pPr marL="457200" lvl="0" indent="0" algn="l" rtl="0">
              <a:spcBef>
                <a:spcPts val="0"/>
              </a:spcBef>
              <a:spcAft>
                <a:spcPts val="0"/>
              </a:spcAft>
              <a:buNone/>
            </a:pPr>
            <a:endParaRPr sz="1600">
              <a:latin typeface="Roboto Mono"/>
              <a:ea typeface="Roboto Mono"/>
              <a:cs typeface="Roboto Mono"/>
              <a:sym typeface="Roboto Mono"/>
            </a:endParaRPr>
          </a:p>
          <a:p>
            <a:pPr marL="0" lvl="0" indent="0" algn="l" rtl="0">
              <a:spcBef>
                <a:spcPts val="0"/>
              </a:spcBef>
              <a:spcAft>
                <a:spcPts val="0"/>
              </a:spcAft>
              <a:buNone/>
            </a:pPr>
            <a:endParaRPr sz="16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9829e79503_2_20"/>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g19829e79503_2_20"/>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Neural network architecture for BiLSTM</a:t>
            </a:r>
            <a:endParaRPr sz="2400" b="0" i="0" u="none" strike="noStrike" cap="none">
              <a:solidFill>
                <a:schemeClr val="dk1"/>
              </a:solidFill>
              <a:latin typeface="Arial"/>
              <a:ea typeface="Arial"/>
              <a:cs typeface="Arial"/>
              <a:sym typeface="Arial"/>
            </a:endParaRPr>
          </a:p>
        </p:txBody>
      </p:sp>
      <p:sp>
        <p:nvSpPr>
          <p:cNvPr id="161" name="Google Shape;161;g19829e79503_2_20"/>
          <p:cNvSpPr txBox="1"/>
          <p:nvPr/>
        </p:nvSpPr>
        <p:spPr>
          <a:xfrm>
            <a:off x="695750" y="1967950"/>
            <a:ext cx="11151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Mono"/>
              <a:ea typeface="Roboto Mono"/>
              <a:cs typeface="Roboto Mono"/>
              <a:sym typeface="Roboto Mono"/>
            </a:endParaRPr>
          </a:p>
        </p:txBody>
      </p:sp>
      <p:pic>
        <p:nvPicPr>
          <p:cNvPr id="162" name="Google Shape;162;g19829e79503_2_20"/>
          <p:cNvPicPr preferRelativeResize="0"/>
          <p:nvPr/>
        </p:nvPicPr>
        <p:blipFill>
          <a:blip r:embed="rId3">
            <a:alphaModFix/>
          </a:blip>
          <a:stretch>
            <a:fillRect/>
          </a:stretch>
        </p:blipFill>
        <p:spPr>
          <a:xfrm>
            <a:off x="3279900" y="1967950"/>
            <a:ext cx="5772799" cy="453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9829e79503_2_2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Google Shape;169;g19829e79503_2_2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Metrics used</a:t>
            </a:r>
            <a:endParaRPr sz="2400" b="0" i="0" u="none" strike="noStrike" cap="none">
              <a:solidFill>
                <a:schemeClr val="dk1"/>
              </a:solidFill>
              <a:latin typeface="Arial"/>
              <a:ea typeface="Arial"/>
              <a:cs typeface="Arial"/>
              <a:sym typeface="Arial"/>
            </a:endParaRPr>
          </a:p>
        </p:txBody>
      </p:sp>
      <p:sp>
        <p:nvSpPr>
          <p:cNvPr id="170" name="Google Shape;170;g19829e79503_2_29"/>
          <p:cNvSpPr txBox="1"/>
          <p:nvPr/>
        </p:nvSpPr>
        <p:spPr>
          <a:xfrm>
            <a:off x="695750" y="1967950"/>
            <a:ext cx="111516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Confusion matrix</a:t>
            </a:r>
            <a:endParaRPr sz="1600">
              <a:latin typeface="Roboto Mono"/>
              <a:ea typeface="Roboto Mono"/>
              <a:cs typeface="Roboto Mono"/>
              <a:sym typeface="Roboto Mono"/>
            </a:endParaRPr>
          </a:p>
          <a:p>
            <a:pPr marL="457200" lvl="0" indent="0" algn="l" rtl="0">
              <a:spcBef>
                <a:spcPts val="0"/>
              </a:spcBef>
              <a:spcAft>
                <a:spcPts val="0"/>
              </a:spcAft>
              <a:buNone/>
            </a:pP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Classification report</a:t>
            </a:r>
            <a:endParaRPr sz="1600">
              <a:latin typeface="Roboto Mono"/>
              <a:ea typeface="Roboto Mono"/>
              <a:cs typeface="Roboto Mono"/>
              <a:sym typeface="Roboto Mono"/>
            </a:endParaRPr>
          </a:p>
          <a:p>
            <a:pPr marL="457200" lvl="0" indent="0" algn="l" rtl="0">
              <a:spcBef>
                <a:spcPts val="0"/>
              </a:spcBef>
              <a:spcAft>
                <a:spcPts val="0"/>
              </a:spcAft>
              <a:buNone/>
            </a:pPr>
            <a:endParaRPr sz="1600">
              <a:latin typeface="Roboto Mono"/>
              <a:ea typeface="Roboto Mono"/>
              <a:cs typeface="Roboto Mono"/>
              <a:sym typeface="Roboto Mono"/>
            </a:endParaRPr>
          </a:p>
          <a:p>
            <a:pPr marL="457200" lvl="0" indent="0" algn="l" rtl="0">
              <a:spcBef>
                <a:spcPts val="0"/>
              </a:spcBef>
              <a:spcAft>
                <a:spcPts val="0"/>
              </a:spcAft>
              <a:buNone/>
            </a:pPr>
            <a:endParaRPr sz="1600">
              <a:latin typeface="Roboto Mono"/>
              <a:ea typeface="Roboto Mono"/>
              <a:cs typeface="Roboto Mono"/>
              <a:sym typeface="Roboto Mono"/>
            </a:endParaRPr>
          </a:p>
          <a:p>
            <a:pPr marL="457200" lvl="0" indent="0" algn="l" rtl="0">
              <a:spcBef>
                <a:spcPts val="0"/>
              </a:spcBef>
              <a:spcAft>
                <a:spcPts val="0"/>
              </a:spcAft>
              <a:buNone/>
            </a:pPr>
            <a:endParaRPr sz="1600">
              <a:latin typeface="Roboto Mono"/>
              <a:ea typeface="Roboto Mono"/>
              <a:cs typeface="Roboto Mono"/>
              <a:sym typeface="Roboto Mono"/>
            </a:endParaRPr>
          </a:p>
          <a:p>
            <a:pPr marL="0" lvl="0" indent="0" algn="l" rtl="0">
              <a:spcBef>
                <a:spcPts val="0"/>
              </a:spcBef>
              <a:spcAft>
                <a:spcPts val="0"/>
              </a:spcAft>
              <a:buNone/>
            </a:pPr>
            <a:endParaRPr sz="16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10"/>
          <p:cNvSpPr txBox="1"/>
          <p:nvPr/>
        </p:nvSpPr>
        <p:spPr>
          <a:xfrm>
            <a:off x="1905000" y="1143002"/>
            <a:ext cx="8763000" cy="461665"/>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Results</a:t>
            </a:r>
            <a:endParaRPr sz="2400" b="0" i="0" u="none" strike="noStrike" cap="none">
              <a:solidFill>
                <a:schemeClr val="dk1"/>
              </a:solidFill>
              <a:latin typeface="Arial"/>
              <a:ea typeface="Arial"/>
              <a:cs typeface="Arial"/>
              <a:sym typeface="Arial"/>
            </a:endParaRPr>
          </a:p>
        </p:txBody>
      </p:sp>
      <p:sp>
        <p:nvSpPr>
          <p:cNvPr id="178" name="Google Shape;178;p10"/>
          <p:cNvSpPr txBox="1"/>
          <p:nvPr/>
        </p:nvSpPr>
        <p:spPr>
          <a:xfrm>
            <a:off x="1981200" y="1752600"/>
            <a:ext cx="8229600" cy="31956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p:txBody>
      </p:sp>
      <p:pic>
        <p:nvPicPr>
          <p:cNvPr id="179" name="Google Shape;179;p10"/>
          <p:cNvPicPr preferRelativeResize="0"/>
          <p:nvPr/>
        </p:nvPicPr>
        <p:blipFill>
          <a:blip r:embed="rId3">
            <a:alphaModFix/>
          </a:blip>
          <a:stretch>
            <a:fillRect/>
          </a:stretch>
        </p:blipFill>
        <p:spPr>
          <a:xfrm>
            <a:off x="1232450" y="1702175"/>
            <a:ext cx="10257175" cy="515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g19829e79503_0_1"/>
          <p:cNvPicPr preferRelativeResize="0"/>
          <p:nvPr/>
        </p:nvPicPr>
        <p:blipFill>
          <a:blip r:embed="rId3">
            <a:alphaModFix/>
          </a:blip>
          <a:stretch>
            <a:fillRect/>
          </a:stretch>
        </p:blipFill>
        <p:spPr>
          <a:xfrm>
            <a:off x="1295400" y="1203699"/>
            <a:ext cx="8991500" cy="468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9829e79503_2_41"/>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g19829e79503_2_41"/>
          <p:cNvSpPr txBox="1"/>
          <p:nvPr/>
        </p:nvSpPr>
        <p:spPr>
          <a:xfrm>
            <a:off x="1905000" y="1143002"/>
            <a:ext cx="8763000" cy="46170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Confusion matrix for top 2 models</a:t>
            </a:r>
            <a:endParaRPr sz="2400" b="0" i="0" u="none" strike="noStrike" cap="none">
              <a:solidFill>
                <a:schemeClr val="dk1"/>
              </a:solidFill>
              <a:latin typeface="Arial"/>
              <a:ea typeface="Arial"/>
              <a:cs typeface="Arial"/>
              <a:sym typeface="Arial"/>
            </a:endParaRPr>
          </a:p>
        </p:txBody>
      </p:sp>
      <p:sp>
        <p:nvSpPr>
          <p:cNvPr id="193" name="Google Shape;193;g19829e79503_2_41"/>
          <p:cNvSpPr txBox="1"/>
          <p:nvPr/>
        </p:nvSpPr>
        <p:spPr>
          <a:xfrm>
            <a:off x="1981200" y="1752600"/>
            <a:ext cx="8229600" cy="31956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Rajdhani"/>
              <a:ea typeface="Rajdhani"/>
              <a:cs typeface="Rajdhani"/>
              <a:sym typeface="Rajdhani"/>
            </a:endParaRPr>
          </a:p>
        </p:txBody>
      </p:sp>
      <p:pic>
        <p:nvPicPr>
          <p:cNvPr id="194" name="Google Shape;194;g19829e79503_2_41"/>
          <p:cNvPicPr preferRelativeResize="0"/>
          <p:nvPr/>
        </p:nvPicPr>
        <p:blipFill>
          <a:blip r:embed="rId3">
            <a:alphaModFix/>
          </a:blip>
          <a:stretch>
            <a:fillRect/>
          </a:stretch>
        </p:blipFill>
        <p:spPr>
          <a:xfrm>
            <a:off x="838200" y="2337525"/>
            <a:ext cx="3982275" cy="2805700"/>
          </a:xfrm>
          <a:prstGeom prst="rect">
            <a:avLst/>
          </a:prstGeom>
          <a:noFill/>
          <a:ln>
            <a:noFill/>
          </a:ln>
        </p:spPr>
      </p:pic>
      <p:sp>
        <p:nvSpPr>
          <p:cNvPr id="195" name="Google Shape;195;g19829e79503_2_41"/>
          <p:cNvSpPr txBox="1"/>
          <p:nvPr/>
        </p:nvSpPr>
        <p:spPr>
          <a:xfrm>
            <a:off x="1023725" y="5605675"/>
            <a:ext cx="97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             Naive Bayes Classifier                                                                                                                          Logistic Regression</a:t>
            </a:r>
            <a:endParaRPr>
              <a:latin typeface="Calibri"/>
              <a:ea typeface="Calibri"/>
              <a:cs typeface="Calibri"/>
              <a:sym typeface="Calibri"/>
            </a:endParaRPr>
          </a:p>
        </p:txBody>
      </p:sp>
      <p:pic>
        <p:nvPicPr>
          <p:cNvPr id="196" name="Google Shape;196;g19829e79503_2_41"/>
          <p:cNvPicPr preferRelativeResize="0"/>
          <p:nvPr/>
        </p:nvPicPr>
        <p:blipFill>
          <a:blip r:embed="rId4">
            <a:alphaModFix/>
          </a:blip>
          <a:stretch>
            <a:fillRect/>
          </a:stretch>
        </p:blipFill>
        <p:spPr>
          <a:xfrm>
            <a:off x="6750425" y="2337525"/>
            <a:ext cx="3848675" cy="271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1"/>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891" marR="0" lvl="0" indent="-342891"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References</a:t>
            </a:r>
            <a:endParaRPr sz="1400" b="0" i="0" u="none" strike="noStrike" cap="none">
              <a:solidFill>
                <a:srgbClr val="000000"/>
              </a:solidFill>
              <a:latin typeface="Arial"/>
              <a:ea typeface="Arial"/>
              <a:cs typeface="Arial"/>
              <a:sym typeface="Arial"/>
            </a:endParaRPr>
          </a:p>
        </p:txBody>
      </p:sp>
      <p:sp>
        <p:nvSpPr>
          <p:cNvPr id="204" name="Google Shape;204;p11"/>
          <p:cNvSpPr txBox="1"/>
          <p:nvPr/>
        </p:nvSpPr>
        <p:spPr>
          <a:xfrm>
            <a:off x="1828800" y="2274899"/>
            <a:ext cx="10058400" cy="35763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40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3"/>
              </a:rPr>
              <a:t>https://arxiv.org/pdf/2010.12472v2.pdf</a:t>
            </a:r>
            <a:endParaRPr sz="2000" b="0" i="0" u="none" strike="noStrike" cap="none">
              <a:solidFill>
                <a:schemeClr val="dk1"/>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4"/>
              </a:rPr>
              <a:t>https://openaccess.thecvf.com/content_WACV_2020/papers/Gomez_Exploring_Hate_Speech_Detection_in_Multimodal_Publications_WACV_2020_paper.pdf</a:t>
            </a:r>
            <a:endParaRPr sz="2000" b="0" i="0" u="none" strike="noStrike" cap="none">
              <a:solidFill>
                <a:schemeClr val="dk1"/>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5"/>
              </a:rPr>
              <a:t>https://peerj.com/articles/cs-598/</a:t>
            </a:r>
            <a:endParaRPr sz="2000" b="0" i="0" u="none" strike="noStrike" cap="none">
              <a:solidFill>
                <a:schemeClr val="dk1"/>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6"/>
              </a:rPr>
              <a:t>https://www.researchgate.net/profile/Fabio-Del-Vigna/publication/316971988_Hate_me_hate_me_not_Hate_speech_detection_on_Facebook/links/591af15d0f7e9beed7f5ff61/Hate-me-hate-me-not-Hate-speech-detection-on-Facebook.pdf</a:t>
            </a:r>
            <a:endParaRPr sz="2000" b="0" i="0" u="none" strike="noStrike" cap="none">
              <a:solidFill>
                <a:schemeClr val="dk1"/>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7"/>
              </a:rPr>
              <a:t>https://ieeexplore.ieee.org/abstract/document/4722931</a:t>
            </a:r>
            <a:endParaRPr sz="2000" b="0" i="0" u="none" strike="noStrike" cap="none">
              <a:solidFill>
                <a:schemeClr val="dk1"/>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8"/>
              </a:rPr>
              <a:t>https://arxiv.org/abs/1712.07525</a:t>
            </a:r>
            <a:endParaRPr sz="2000" b="0" i="0" u="none" strike="noStrike" cap="none">
              <a:solidFill>
                <a:schemeClr val="dk1"/>
              </a:solidFill>
              <a:latin typeface="Trebuchet MS"/>
              <a:ea typeface="Trebuchet MS"/>
              <a:cs typeface="Trebuchet MS"/>
              <a:sym typeface="Trebuchet MS"/>
            </a:endParaRPr>
          </a:p>
          <a:p>
            <a:pPr marL="457200" marR="0" lvl="0" indent="-355600" algn="l" rtl="0">
              <a:lnSpc>
                <a:spcPct val="100000"/>
              </a:lnSpc>
              <a:spcBef>
                <a:spcPts val="0"/>
              </a:spcBef>
              <a:spcAft>
                <a:spcPts val="0"/>
              </a:spcAft>
              <a:buClr>
                <a:schemeClr val="dk1"/>
              </a:buClr>
              <a:buSzPts val="2000"/>
              <a:buFont typeface="Trebuchet MS"/>
              <a:buChar char="●"/>
            </a:pPr>
            <a:r>
              <a:rPr lang="en-US" sz="2000" b="0" i="0" u="sng" strike="noStrike" cap="none">
                <a:solidFill>
                  <a:schemeClr val="hlink"/>
                </a:solidFill>
                <a:latin typeface="Trebuchet MS"/>
                <a:ea typeface="Trebuchet MS"/>
                <a:cs typeface="Trebuchet MS"/>
                <a:sym typeface="Trebuchet MS"/>
                <a:hlinkClick r:id="rId9"/>
              </a:rPr>
              <a:t>https://ieeexplore.ieee.org/abstract/document/9658978</a:t>
            </a:r>
            <a:endParaRPr sz="2000" b="0" i="0" u="none" strike="noStrike" cap="none">
              <a:solidFill>
                <a:schemeClr val="dk1"/>
              </a:solidFill>
              <a:latin typeface="Trebuchet MS"/>
              <a:ea typeface="Trebuchet MS"/>
              <a:cs typeface="Trebuchet MS"/>
              <a:sym typeface="Trebuchet MS"/>
            </a:endParaRPr>
          </a:p>
          <a:p>
            <a:pPr marL="457200" marR="0" lvl="0" indent="0" algn="l" rtl="0">
              <a:lnSpc>
                <a:spcPct val="100000"/>
              </a:lnSpc>
              <a:spcBef>
                <a:spcPts val="400"/>
              </a:spcBef>
              <a:spcAft>
                <a:spcPts val="0"/>
              </a:spcAft>
              <a:buClr>
                <a:srgbClr val="000000"/>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p:nvPr/>
        </p:nvSpPr>
        <p:spPr>
          <a:xfrm>
            <a:off x="4371485" y="3352800"/>
            <a:ext cx="2506584" cy="7078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4000"/>
              <a:buFont typeface="Arial"/>
              <a:buNone/>
            </a:pPr>
            <a:r>
              <a:rPr lang="en-US" sz="4000" b="0" i="0" u="none" strike="noStrike" cap="none">
                <a:solidFill>
                  <a:srgbClr val="FF0000"/>
                </a:solidFill>
                <a:latin typeface="Trebuchet MS"/>
                <a:ea typeface="Trebuchet MS"/>
                <a:cs typeface="Trebuchet MS"/>
                <a:sym typeface="Trebuchet MS"/>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2"/>
          <p:cNvSpPr txBox="1"/>
          <p:nvPr/>
        </p:nvSpPr>
        <p:spPr>
          <a:xfrm>
            <a:off x="2057400" y="1676400"/>
            <a:ext cx="8077200" cy="4724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ajdhani"/>
                <a:ea typeface="Rajdhani"/>
                <a:cs typeface="Rajdhani"/>
                <a:sym typeface="Rajdhani"/>
              </a:rPr>
              <a:t>Hate speech, defined as an "abusive speech targeting specific group characteristics, regarding ethnicity, religion, gender or social issue", is a critical problem plaguing websites that makes social media a thriving platform for negativity and misinformation.Consequently, the community is affected as a whole, deteriorating the society on a behavioural and economical front. </a:t>
            </a:r>
            <a:endParaRPr sz="2000" b="0" i="0" u="none" strike="noStrike" cap="none">
              <a:solidFill>
                <a:srgbClr val="000000"/>
              </a:solidFill>
              <a:latin typeface="Rajdhani"/>
              <a:ea typeface="Rajdhani"/>
              <a:cs typeface="Rajdhani"/>
              <a:sym typeface="Rajdhani"/>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ajdhani"/>
                <a:ea typeface="Rajdhani"/>
                <a:cs typeface="Rajdhani"/>
                <a:sym typeface="Rajdhani"/>
              </a:rPr>
              <a:t>In order to address this issue, in this project, we aim to develop a model that will be able to classify a given text as hate speech or not using state-of-the-art transformer models through deep learning techniques.</a:t>
            </a:r>
            <a:endParaRPr sz="2000" b="0" i="0" u="none" strike="noStrike" cap="none">
              <a:solidFill>
                <a:srgbClr val="000000"/>
              </a:solidFill>
              <a:latin typeface="Rajdhani"/>
              <a:ea typeface="Rajdhani"/>
              <a:cs typeface="Rajdhani"/>
              <a:sym typeface="Rajdhani"/>
            </a:endParaRPr>
          </a:p>
        </p:txBody>
      </p:sp>
      <p:sp>
        <p:nvSpPr>
          <p:cNvPr id="91" name="Google Shape;91;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Abstract and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3"/>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Design Approach </a:t>
            </a:r>
            <a:endParaRPr sz="1400" b="0" i="0" u="none" strike="noStrike" cap="none">
              <a:solidFill>
                <a:srgbClr val="000000"/>
              </a:solidFill>
              <a:latin typeface="Arial"/>
              <a:ea typeface="Arial"/>
              <a:cs typeface="Arial"/>
              <a:sym typeface="Arial"/>
            </a:endParaRPr>
          </a:p>
        </p:txBody>
      </p:sp>
      <p:sp>
        <p:nvSpPr>
          <p:cNvPr id="98" name="Google Shape;98;p3"/>
          <p:cNvSpPr txBox="1"/>
          <p:nvPr/>
        </p:nvSpPr>
        <p:spPr>
          <a:xfrm>
            <a:off x="204100" y="2174425"/>
            <a:ext cx="11702100" cy="31707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480"/>
              </a:spcBef>
              <a:spcAft>
                <a:spcPts val="0"/>
              </a:spcAft>
              <a:buClr>
                <a:srgbClr val="000000"/>
              </a:buClr>
              <a:buSzPts val="2000"/>
              <a:buFont typeface="Arial"/>
              <a:buNone/>
            </a:pPr>
            <a:r>
              <a:rPr lang="en-US" sz="2000" b="1" i="0" u="none" strike="noStrike" cap="none">
                <a:solidFill>
                  <a:srgbClr val="000000"/>
                </a:solidFill>
                <a:latin typeface="Rajdhani"/>
                <a:ea typeface="Rajdhani"/>
                <a:cs typeface="Rajdhani"/>
                <a:sym typeface="Rajdhani"/>
              </a:rPr>
              <a:t>Data Collection:</a:t>
            </a:r>
            <a:r>
              <a:rPr lang="en-US" sz="2000" b="0" i="0" u="none" strike="noStrike" cap="none">
                <a:solidFill>
                  <a:srgbClr val="000000"/>
                </a:solidFill>
                <a:latin typeface="Rajdhani"/>
                <a:ea typeface="Rajdhani"/>
                <a:cs typeface="Rajdhani"/>
                <a:sym typeface="Rajdhani"/>
              </a:rPr>
              <a:t> Tweets is initially taken as input to the model.</a:t>
            </a:r>
            <a:endParaRPr sz="2000" b="0" i="0" u="none" strike="noStrike" cap="none">
              <a:solidFill>
                <a:srgbClr val="000000"/>
              </a:solidFill>
              <a:latin typeface="Rajdhani"/>
              <a:ea typeface="Rajdhani"/>
              <a:cs typeface="Rajdhani"/>
              <a:sym typeface="Rajdhani"/>
            </a:endParaRPr>
          </a:p>
          <a:p>
            <a:pPr marL="0" marR="0" lvl="0" indent="0" algn="just" rtl="0">
              <a:lnSpc>
                <a:spcPct val="100000"/>
              </a:lnSpc>
              <a:spcBef>
                <a:spcPts val="480"/>
              </a:spcBef>
              <a:spcAft>
                <a:spcPts val="0"/>
              </a:spcAft>
              <a:buClr>
                <a:srgbClr val="000000"/>
              </a:buClr>
              <a:buSzPts val="1100"/>
              <a:buFont typeface="Arial"/>
              <a:buNone/>
            </a:pPr>
            <a:r>
              <a:rPr lang="en-US" sz="2000" b="1" i="0" u="none" strike="noStrike" cap="none">
                <a:solidFill>
                  <a:srgbClr val="000000"/>
                </a:solidFill>
                <a:latin typeface="Rajdhani"/>
                <a:ea typeface="Rajdhani"/>
                <a:cs typeface="Rajdhani"/>
                <a:sym typeface="Rajdhani"/>
              </a:rPr>
              <a:t>Data Pre-processing:</a:t>
            </a:r>
            <a:r>
              <a:rPr lang="en-US" sz="2000" b="0" i="0" u="none" strike="noStrike" cap="none">
                <a:solidFill>
                  <a:srgbClr val="000000"/>
                </a:solidFill>
                <a:latin typeface="Rajdhani"/>
                <a:ea typeface="Rajdhani"/>
                <a:cs typeface="Rajdhani"/>
                <a:sym typeface="Rajdhani"/>
              </a:rPr>
              <a:t> The initially collected data is cleaned to remove NULL, redundant and inconsistent data. Further punctuation cleaning is performed using regular expression. Stop words are removed in order to get a concise representation of data appropriate for further analysis and modelling.</a:t>
            </a:r>
            <a:endParaRPr sz="2000" b="0" i="0" u="none" strike="noStrike" cap="none">
              <a:solidFill>
                <a:srgbClr val="000000"/>
              </a:solidFill>
              <a:latin typeface="Rajdhani"/>
              <a:ea typeface="Rajdhani"/>
              <a:cs typeface="Rajdhani"/>
              <a:sym typeface="Rajdhani"/>
            </a:endParaRPr>
          </a:p>
          <a:p>
            <a:pPr marL="0" marR="0" lvl="0" indent="0" algn="just" rtl="0">
              <a:lnSpc>
                <a:spcPct val="100000"/>
              </a:lnSpc>
              <a:spcBef>
                <a:spcPts val="480"/>
              </a:spcBef>
              <a:spcAft>
                <a:spcPts val="0"/>
              </a:spcAft>
              <a:buClr>
                <a:srgbClr val="000000"/>
              </a:buClr>
              <a:buSzPts val="1100"/>
              <a:buFont typeface="Arial"/>
              <a:buNone/>
            </a:pPr>
            <a:r>
              <a:rPr lang="en-US" sz="2000" b="1" i="0" u="none" strike="noStrike" cap="none">
                <a:solidFill>
                  <a:srgbClr val="000000"/>
                </a:solidFill>
                <a:latin typeface="Rajdhani"/>
                <a:ea typeface="Rajdhani"/>
                <a:cs typeface="Rajdhani"/>
                <a:sym typeface="Rajdhani"/>
              </a:rPr>
              <a:t>Word Embeddings generation: </a:t>
            </a:r>
            <a:r>
              <a:rPr lang="en-US" sz="2000" b="0" i="0" u="none" strike="noStrike" cap="none">
                <a:solidFill>
                  <a:srgbClr val="000000"/>
                </a:solidFill>
                <a:latin typeface="Rajdhani"/>
                <a:ea typeface="Rajdhani"/>
                <a:cs typeface="Rajdhani"/>
                <a:sym typeface="Rajdhani"/>
              </a:rPr>
              <a:t>Word embeddings play a crucial role in correctly classifying hate speech tweets as they convey contextualised meaning of the words to the model.</a:t>
            </a:r>
            <a:endParaRPr sz="2000" b="0" i="0" u="none" strike="noStrike" cap="none">
              <a:solidFill>
                <a:srgbClr val="000000"/>
              </a:solidFill>
              <a:latin typeface="Rajdhani"/>
              <a:ea typeface="Rajdhani"/>
              <a:cs typeface="Rajdhani"/>
              <a:sym typeface="Rajdhani"/>
            </a:endParaRPr>
          </a:p>
          <a:p>
            <a:pPr marL="0" marR="0" lvl="0" indent="0" algn="just" rtl="0">
              <a:lnSpc>
                <a:spcPct val="100000"/>
              </a:lnSpc>
              <a:spcBef>
                <a:spcPts val="480"/>
              </a:spcBef>
              <a:spcAft>
                <a:spcPts val="0"/>
              </a:spcAft>
              <a:buClr>
                <a:srgbClr val="000000"/>
              </a:buClr>
              <a:buSzPts val="1100"/>
              <a:buFont typeface="Arial"/>
              <a:buNone/>
            </a:pPr>
            <a:r>
              <a:rPr lang="en-US" sz="2000" b="1" i="0" u="none" strike="noStrike" cap="none">
                <a:solidFill>
                  <a:srgbClr val="000000"/>
                </a:solidFill>
                <a:latin typeface="Rajdhani"/>
                <a:ea typeface="Rajdhani"/>
                <a:cs typeface="Rajdhani"/>
                <a:sym typeface="Rajdhani"/>
              </a:rPr>
              <a:t>Modelling:</a:t>
            </a:r>
            <a:r>
              <a:rPr lang="en-US" sz="2000" b="0" i="0" u="none" strike="noStrike" cap="none">
                <a:solidFill>
                  <a:srgbClr val="000000"/>
                </a:solidFill>
                <a:latin typeface="Rajdhani"/>
                <a:ea typeface="Rajdhani"/>
                <a:cs typeface="Rajdhani"/>
                <a:sym typeface="Rajdhani"/>
              </a:rPr>
              <a:t> Training the model on the train dataset</a:t>
            </a:r>
            <a:endParaRPr sz="2000" b="0" i="0" u="none" strike="noStrike" cap="none">
              <a:solidFill>
                <a:srgbClr val="000000"/>
              </a:solidFill>
              <a:latin typeface="Rajdhani"/>
              <a:ea typeface="Rajdhani"/>
              <a:cs typeface="Rajdhani"/>
              <a:sym typeface="Rajdhani"/>
            </a:endParaRPr>
          </a:p>
          <a:p>
            <a:pPr marL="0" marR="0" lvl="0" indent="0" algn="just" rtl="0">
              <a:lnSpc>
                <a:spcPct val="100000"/>
              </a:lnSpc>
              <a:spcBef>
                <a:spcPts val="480"/>
              </a:spcBef>
              <a:spcAft>
                <a:spcPts val="0"/>
              </a:spcAft>
              <a:buClr>
                <a:schemeClr val="dk1"/>
              </a:buClr>
              <a:buSzPts val="1100"/>
              <a:buFont typeface="Arial"/>
              <a:buNone/>
            </a:pPr>
            <a:r>
              <a:rPr lang="en-US" sz="2000" b="1" i="0" u="none" strike="noStrike" cap="none">
                <a:solidFill>
                  <a:srgbClr val="000000"/>
                </a:solidFill>
                <a:latin typeface="Rajdhani"/>
                <a:ea typeface="Rajdhani"/>
                <a:cs typeface="Rajdhani"/>
                <a:sym typeface="Rajdhani"/>
              </a:rPr>
              <a:t>Hyperparameter Fine Tuning:</a:t>
            </a:r>
            <a:r>
              <a:rPr lang="en-US" sz="2000" b="0" i="0" u="none" strike="noStrike" cap="none">
                <a:solidFill>
                  <a:srgbClr val="000000"/>
                </a:solidFill>
                <a:latin typeface="Rajdhani"/>
                <a:ea typeface="Rajdhani"/>
                <a:cs typeface="Rajdhani"/>
                <a:sym typeface="Rajdhani"/>
              </a:rPr>
              <a:t> Validating and improving accuracy of the model.</a:t>
            </a:r>
            <a:endParaRPr sz="2000" b="0" i="0" u="none" strike="noStrike" cap="none">
              <a:solidFill>
                <a:srgbClr val="000000"/>
              </a:solidFill>
              <a:latin typeface="Rajdhani"/>
              <a:ea typeface="Rajdhani"/>
              <a:cs typeface="Rajdhani"/>
              <a:sym typeface="Rajdhani"/>
            </a:endParaRPr>
          </a:p>
          <a:p>
            <a:pPr marL="0" marR="0" lvl="0" indent="0" algn="just" rtl="0">
              <a:lnSpc>
                <a:spcPct val="100000"/>
              </a:lnSpc>
              <a:spcBef>
                <a:spcPts val="480"/>
              </a:spcBef>
              <a:spcAft>
                <a:spcPts val="0"/>
              </a:spcAft>
              <a:buClr>
                <a:srgbClr val="000000"/>
              </a:buClr>
              <a:buSzPts val="2000"/>
              <a:buFont typeface="Arial"/>
              <a:buNone/>
            </a:pPr>
            <a:endParaRPr sz="2000" b="0" i="0" u="none" strike="noStrike" cap="none">
              <a:solidFill>
                <a:srgbClr val="000000"/>
              </a:solidFill>
              <a:latin typeface="Rajdhani"/>
              <a:ea typeface="Rajdhani"/>
              <a:cs typeface="Rajdhani"/>
              <a:sym typeface="Rajdhan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4"/>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Design Constraints, Assumptions &amp; Dependencies</a:t>
            </a:r>
            <a:endParaRPr sz="2400" b="0" i="0" u="none" strike="noStrike" cap="none">
              <a:solidFill>
                <a:schemeClr val="dk1"/>
              </a:solidFill>
              <a:latin typeface="Arial"/>
              <a:ea typeface="Arial"/>
              <a:cs typeface="Arial"/>
              <a:sym typeface="Arial"/>
            </a:endParaRPr>
          </a:p>
        </p:txBody>
      </p:sp>
      <p:sp>
        <p:nvSpPr>
          <p:cNvPr id="105" name="Google Shape;105;p4"/>
          <p:cNvSpPr txBox="1"/>
          <p:nvPr/>
        </p:nvSpPr>
        <p:spPr>
          <a:xfrm>
            <a:off x="2046875" y="1818750"/>
            <a:ext cx="9010200" cy="2247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480"/>
              </a:spcBef>
              <a:spcAft>
                <a:spcPts val="0"/>
              </a:spcAft>
              <a:buClr>
                <a:srgbClr val="000000"/>
              </a:buClr>
              <a:buSzPts val="2000"/>
              <a:buFont typeface="Arial"/>
              <a:buNone/>
            </a:pPr>
            <a:r>
              <a:rPr lang="en-US" sz="2000" b="1" i="0" u="none" strike="noStrike" cap="none">
                <a:solidFill>
                  <a:schemeClr val="dk1"/>
                </a:solidFill>
                <a:latin typeface="Rajdhani"/>
                <a:ea typeface="Rajdhani"/>
                <a:cs typeface="Rajdhani"/>
                <a:sym typeface="Rajdhani"/>
              </a:rPr>
              <a:t>Assumptions:</a:t>
            </a:r>
            <a:endParaRPr sz="2000" b="1"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480"/>
              </a:spcBef>
              <a:spcAft>
                <a:spcPts val="0"/>
              </a:spcAft>
              <a:buClr>
                <a:schemeClr val="dk1"/>
              </a:buClr>
              <a:buSzPts val="2000"/>
              <a:buFont typeface="Rajdhani Medium"/>
              <a:buAutoNum type="arabicPeriod"/>
            </a:pPr>
            <a:r>
              <a:rPr lang="en-US" sz="2000" b="0" i="0" u="none" strike="noStrike" cap="none">
                <a:solidFill>
                  <a:schemeClr val="dk1"/>
                </a:solidFill>
                <a:latin typeface="Rajdhani Medium"/>
                <a:ea typeface="Rajdhani Medium"/>
                <a:cs typeface="Rajdhani Medium"/>
                <a:sym typeface="Rajdhani Medium"/>
              </a:rPr>
              <a:t>The tweet text is in English only.</a:t>
            </a:r>
            <a:endParaRPr sz="2000" b="0" i="0" u="none" strike="noStrike" cap="none">
              <a:solidFill>
                <a:schemeClr val="dk1"/>
              </a:solidFill>
              <a:latin typeface="Rajdhani Medium"/>
              <a:ea typeface="Rajdhani Medium"/>
              <a:cs typeface="Rajdhani Medium"/>
              <a:sym typeface="Rajdhani Medium"/>
            </a:endParaRPr>
          </a:p>
          <a:p>
            <a:pPr marL="0" marR="0" lvl="0" indent="0" algn="just" rtl="0">
              <a:lnSpc>
                <a:spcPct val="100000"/>
              </a:lnSpc>
              <a:spcBef>
                <a:spcPts val="480"/>
              </a:spcBef>
              <a:spcAft>
                <a:spcPts val="0"/>
              </a:spcAft>
              <a:buClr>
                <a:srgbClr val="000000"/>
              </a:buClr>
              <a:buSzPts val="2000"/>
              <a:buFont typeface="Arial"/>
              <a:buNone/>
            </a:pPr>
            <a:r>
              <a:rPr lang="en-US" sz="2000" b="1" i="0" u="none" strike="noStrike" cap="none">
                <a:solidFill>
                  <a:schemeClr val="dk1"/>
                </a:solidFill>
                <a:latin typeface="Rajdhani"/>
                <a:ea typeface="Rajdhani"/>
                <a:cs typeface="Rajdhani"/>
                <a:sym typeface="Rajdhani"/>
              </a:rPr>
              <a:t>Constraints:</a:t>
            </a:r>
            <a:endParaRPr sz="2000" b="1"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480"/>
              </a:spcBef>
              <a:spcAft>
                <a:spcPts val="0"/>
              </a:spcAft>
              <a:buClr>
                <a:schemeClr val="dk1"/>
              </a:buClr>
              <a:buSzPts val="2000"/>
              <a:buFont typeface="Rajdhani Medium"/>
              <a:buAutoNum type="arabicPeriod"/>
            </a:pPr>
            <a:r>
              <a:rPr lang="en-US" sz="2000" b="0" i="0" u="none" strike="noStrike" cap="none">
                <a:solidFill>
                  <a:schemeClr val="dk1"/>
                </a:solidFill>
                <a:latin typeface="Rajdhani Medium"/>
                <a:ea typeface="Rajdhani Medium"/>
                <a:cs typeface="Rajdhani Medium"/>
                <a:sym typeface="Rajdhani Medium"/>
              </a:rPr>
              <a:t>The model is constrained to work primarily on tweet texts in English</a:t>
            </a:r>
            <a:endParaRPr sz="2000" b="0" i="0" u="none" strike="noStrike" cap="none">
              <a:solidFill>
                <a:schemeClr val="dk1"/>
              </a:solidFill>
              <a:latin typeface="Rajdhani Medium"/>
              <a:ea typeface="Rajdhani Medium"/>
              <a:cs typeface="Rajdhani Medium"/>
              <a:sym typeface="Rajdhani Medium"/>
            </a:endParaRPr>
          </a:p>
          <a:p>
            <a:pPr marL="0" marR="0" lvl="0" indent="0" algn="just" rtl="0">
              <a:lnSpc>
                <a:spcPct val="100000"/>
              </a:lnSpc>
              <a:spcBef>
                <a:spcPts val="480"/>
              </a:spcBef>
              <a:spcAft>
                <a:spcPts val="0"/>
              </a:spcAft>
              <a:buClr>
                <a:srgbClr val="000000"/>
              </a:buClr>
              <a:buSzPts val="2000"/>
              <a:buFont typeface="Arial"/>
              <a:buNone/>
            </a:pPr>
            <a:r>
              <a:rPr lang="en-US" sz="2000" b="1" i="0" u="none" strike="noStrike" cap="none">
                <a:solidFill>
                  <a:schemeClr val="dk1"/>
                </a:solidFill>
                <a:latin typeface="Rajdhani"/>
                <a:ea typeface="Rajdhani"/>
                <a:cs typeface="Rajdhani"/>
                <a:sym typeface="Rajdhani"/>
              </a:rPr>
              <a:t>Dependencies:</a:t>
            </a:r>
            <a:endParaRPr sz="2000" b="1"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480"/>
              </a:spcBef>
              <a:spcAft>
                <a:spcPts val="0"/>
              </a:spcAft>
              <a:buClr>
                <a:schemeClr val="dk1"/>
              </a:buClr>
              <a:buSzPts val="2000"/>
              <a:buFont typeface="Rajdhani Medium"/>
              <a:buAutoNum type="arabicPeriod"/>
            </a:pPr>
            <a:r>
              <a:rPr lang="en-US" sz="2000">
                <a:solidFill>
                  <a:schemeClr val="dk1"/>
                </a:solidFill>
                <a:latin typeface="Rajdhani Medium"/>
                <a:ea typeface="Rajdhani Medium"/>
                <a:cs typeface="Rajdhani Medium"/>
                <a:sym typeface="Rajdhani Medium"/>
              </a:rPr>
              <a:t>GPU</a:t>
            </a:r>
            <a:endParaRPr sz="2000" b="0" i="0" u="none" strike="noStrike" cap="none">
              <a:solidFill>
                <a:schemeClr val="dk1"/>
              </a:solidFill>
              <a:latin typeface="Rajdhani Medium"/>
              <a:ea typeface="Rajdhani Medium"/>
              <a:cs typeface="Rajdhani Medium"/>
              <a:sym typeface="Rajdhani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5"/>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Proposed Methodology / Approach</a:t>
            </a:r>
            <a:endParaRPr sz="2400" b="0" i="0" u="none" strike="noStrike" cap="none">
              <a:solidFill>
                <a:schemeClr val="dk1"/>
              </a:solidFill>
              <a:latin typeface="Arial"/>
              <a:ea typeface="Arial"/>
              <a:cs typeface="Arial"/>
              <a:sym typeface="Arial"/>
            </a:endParaRPr>
          </a:p>
        </p:txBody>
      </p:sp>
      <p:sp>
        <p:nvSpPr>
          <p:cNvPr id="112" name="Google Shape;112;p5"/>
          <p:cNvSpPr txBox="1"/>
          <p:nvPr/>
        </p:nvSpPr>
        <p:spPr>
          <a:xfrm>
            <a:off x="2114900" y="1791525"/>
            <a:ext cx="8781600" cy="3231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480"/>
              </a:spcBef>
              <a:spcAft>
                <a:spcPts val="0"/>
              </a:spcAft>
              <a:buClr>
                <a:srgbClr val="FF0000"/>
              </a:buClr>
              <a:buSzPts val="1920"/>
              <a:buFont typeface="Arial"/>
              <a:buNone/>
            </a:pPr>
            <a:endParaRPr sz="1500" b="0" i="0" u="none" strike="noStrike" cap="none">
              <a:solidFill>
                <a:srgbClr val="0033CC"/>
              </a:solidFill>
              <a:latin typeface="Rajdhani"/>
              <a:ea typeface="Rajdhani"/>
              <a:cs typeface="Rajdhani"/>
              <a:sym typeface="Rajdhani"/>
            </a:endParaRPr>
          </a:p>
        </p:txBody>
      </p:sp>
      <p:sp>
        <p:nvSpPr>
          <p:cNvPr id="113" name="Google Shape;113;p5"/>
          <p:cNvSpPr txBox="1"/>
          <p:nvPr/>
        </p:nvSpPr>
        <p:spPr>
          <a:xfrm>
            <a:off x="1374325" y="2114625"/>
            <a:ext cx="10545600" cy="203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ajdhani"/>
                <a:ea typeface="Rajdhani"/>
                <a:cs typeface="Rajdhani"/>
                <a:sym typeface="Rajdhani"/>
              </a:rPr>
              <a:t>Training data has been extracted from </a:t>
            </a:r>
            <a:r>
              <a:rPr lang="en-US" sz="2000">
                <a:latin typeface="Rajdhani"/>
                <a:ea typeface="Rajdhani"/>
                <a:cs typeface="Rajdhani"/>
                <a:sym typeface="Rajdhani"/>
              </a:rPr>
              <a:t>Huggingface</a:t>
            </a:r>
            <a:r>
              <a:rPr lang="en-US" sz="2000" b="0" i="0" u="none" strike="noStrike" cap="none">
                <a:solidFill>
                  <a:srgbClr val="000000"/>
                </a:solidFill>
                <a:latin typeface="Rajdhani"/>
                <a:ea typeface="Rajdhani"/>
                <a:cs typeface="Rajdhani"/>
                <a:sym typeface="Rajdhani"/>
              </a:rPr>
              <a:t> which is a labelled dataset indicating whether a given tweet represents hate speech or not. The dataset has been cleaned and pre-processed to remove redundant and inconsistent data. It has been split into training and testing sets. The data is mapped to word embeddings using linguistic models. Deep learning models have been trained on this data and the results are validated. Testing set is used to obtain test results through classification metrics and confusion matrix.</a:t>
            </a:r>
            <a:endParaRPr sz="2000" b="0" i="0" u="none" strike="noStrike" cap="none">
              <a:solidFill>
                <a:srgbClr val="000000"/>
              </a:solidFill>
              <a:latin typeface="Rajdhani"/>
              <a:ea typeface="Rajdhani"/>
              <a:cs typeface="Rajdhani"/>
              <a:sym typeface="Rajdhan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7"/>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Architecture - Control Flow</a:t>
            </a:r>
            <a:endParaRPr sz="2400" b="0" i="0" u="none" strike="noStrike" cap="none">
              <a:solidFill>
                <a:schemeClr val="dk1"/>
              </a:solidFill>
              <a:latin typeface="Arial"/>
              <a:ea typeface="Arial"/>
              <a:cs typeface="Arial"/>
              <a:sym typeface="Arial"/>
            </a:endParaRPr>
          </a:p>
        </p:txBody>
      </p:sp>
      <p:pic>
        <p:nvPicPr>
          <p:cNvPr id="121" name="Google Shape;121;p7"/>
          <p:cNvPicPr preferRelativeResize="0"/>
          <p:nvPr/>
        </p:nvPicPr>
        <p:blipFill rotWithShape="1">
          <a:blip r:embed="rId3">
            <a:alphaModFix/>
          </a:blip>
          <a:srcRect/>
          <a:stretch/>
        </p:blipFill>
        <p:spPr>
          <a:xfrm>
            <a:off x="3673925" y="1742850"/>
            <a:ext cx="4109350" cy="436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6fef4d5bd4_2_0"/>
          <p:cNvSpPr/>
          <p:nvPr/>
        </p:nvSpPr>
        <p:spPr>
          <a:xfrm>
            <a:off x="3048000" y="1581151"/>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g16fef4d5bd4_2_0"/>
          <p:cNvSpPr txBox="1"/>
          <p:nvPr/>
        </p:nvSpPr>
        <p:spPr>
          <a:xfrm>
            <a:off x="2895600" y="1143001"/>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Design Description - Use Case Diagram</a:t>
            </a:r>
            <a:endParaRPr sz="2400" b="0" i="0" u="none" strike="noStrike" cap="none">
              <a:solidFill>
                <a:schemeClr val="dk1"/>
              </a:solidFill>
              <a:latin typeface="Arial"/>
              <a:ea typeface="Arial"/>
              <a:cs typeface="Arial"/>
              <a:sym typeface="Arial"/>
            </a:endParaRPr>
          </a:p>
        </p:txBody>
      </p:sp>
      <p:pic>
        <p:nvPicPr>
          <p:cNvPr id="129" name="Google Shape;129;g16fef4d5bd4_2_0"/>
          <p:cNvPicPr preferRelativeResize="0"/>
          <p:nvPr/>
        </p:nvPicPr>
        <p:blipFill rotWithShape="1">
          <a:blip r:embed="rId3">
            <a:alphaModFix/>
          </a:blip>
          <a:srcRect/>
          <a:stretch/>
        </p:blipFill>
        <p:spPr>
          <a:xfrm>
            <a:off x="2302325" y="1824576"/>
            <a:ext cx="8623276" cy="4935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8"/>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Technologies Used</a:t>
            </a:r>
            <a:endParaRPr sz="2400" b="0" i="0" u="none" strike="noStrike" cap="none">
              <a:solidFill>
                <a:schemeClr val="dk1"/>
              </a:solidFill>
              <a:latin typeface="Arial"/>
              <a:ea typeface="Arial"/>
              <a:cs typeface="Arial"/>
              <a:sym typeface="Arial"/>
            </a:endParaRPr>
          </a:p>
        </p:txBody>
      </p:sp>
      <p:sp>
        <p:nvSpPr>
          <p:cNvPr id="137" name="Google Shape;137;p8"/>
          <p:cNvSpPr txBox="1"/>
          <p:nvPr/>
        </p:nvSpPr>
        <p:spPr>
          <a:xfrm>
            <a:off x="2071000" y="2332275"/>
            <a:ext cx="6863700" cy="1939500"/>
          </a:xfrm>
          <a:prstGeom prst="rect">
            <a:avLst/>
          </a:prstGeom>
          <a:noFill/>
          <a:ln>
            <a:noFill/>
          </a:ln>
        </p:spPr>
        <p:txBody>
          <a:bodyPr spcFirstLastPara="1" wrap="square" lIns="91425" tIns="45700" rIns="91425" bIns="45700" anchor="ctr" anchorCtr="0">
            <a:spAutoFit/>
          </a:bodyPr>
          <a:lstStyle/>
          <a:p>
            <a:pPr marL="457200" marR="0" lvl="0" indent="-355600" algn="just" rtl="0">
              <a:lnSpc>
                <a:spcPct val="100000"/>
              </a:lnSpc>
              <a:spcBef>
                <a:spcPts val="0"/>
              </a:spcBef>
              <a:spcAft>
                <a:spcPts val="0"/>
              </a:spcAft>
              <a:buClr>
                <a:schemeClr val="dk1"/>
              </a:buClr>
              <a:buSzPts val="2000"/>
              <a:buFont typeface="Rajdhani"/>
              <a:buChar char="●"/>
            </a:pPr>
            <a:r>
              <a:rPr lang="en-US" sz="2000" b="0" i="0" u="none" strike="noStrike" cap="none">
                <a:solidFill>
                  <a:schemeClr val="dk1"/>
                </a:solidFill>
                <a:latin typeface="Rajdhani"/>
                <a:ea typeface="Rajdhani"/>
                <a:cs typeface="Rajdhani"/>
                <a:sym typeface="Rajdhani"/>
              </a:rPr>
              <a:t>Pandas</a:t>
            </a:r>
            <a:endParaRPr sz="2000" b="0"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0"/>
              </a:spcBef>
              <a:spcAft>
                <a:spcPts val="0"/>
              </a:spcAft>
              <a:buClr>
                <a:schemeClr val="dk1"/>
              </a:buClr>
              <a:buSzPts val="2000"/>
              <a:buFont typeface="Rajdhani"/>
              <a:buChar char="●"/>
            </a:pPr>
            <a:r>
              <a:rPr lang="en-US" sz="2000" b="0" i="0" u="none" strike="noStrike" cap="none">
                <a:solidFill>
                  <a:schemeClr val="dk1"/>
                </a:solidFill>
                <a:latin typeface="Rajdhani"/>
                <a:ea typeface="Rajdhani"/>
                <a:cs typeface="Rajdhani"/>
                <a:sym typeface="Rajdhani"/>
              </a:rPr>
              <a:t>Numpy</a:t>
            </a:r>
            <a:endParaRPr sz="2000" b="0"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0"/>
              </a:spcBef>
              <a:spcAft>
                <a:spcPts val="0"/>
              </a:spcAft>
              <a:buClr>
                <a:schemeClr val="dk1"/>
              </a:buClr>
              <a:buSzPts val="2000"/>
              <a:buFont typeface="Rajdhani"/>
              <a:buChar char="●"/>
            </a:pPr>
            <a:r>
              <a:rPr lang="en-US" sz="2000" b="0" i="0" u="none" strike="noStrike" cap="none">
                <a:solidFill>
                  <a:schemeClr val="dk1"/>
                </a:solidFill>
                <a:latin typeface="Rajdhani"/>
                <a:ea typeface="Rajdhani"/>
                <a:cs typeface="Rajdhani"/>
                <a:sym typeface="Rajdhani"/>
              </a:rPr>
              <a:t>Keras</a:t>
            </a:r>
            <a:endParaRPr sz="2000" b="0"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0"/>
              </a:spcBef>
              <a:spcAft>
                <a:spcPts val="0"/>
              </a:spcAft>
              <a:buClr>
                <a:schemeClr val="dk1"/>
              </a:buClr>
              <a:buSzPts val="2000"/>
              <a:buFont typeface="Rajdhani"/>
              <a:buChar char="●"/>
            </a:pPr>
            <a:r>
              <a:rPr lang="en-US" sz="2000" b="0" i="0" u="none" strike="noStrike" cap="none">
                <a:solidFill>
                  <a:schemeClr val="dk1"/>
                </a:solidFill>
                <a:latin typeface="Rajdhani"/>
                <a:ea typeface="Rajdhani"/>
                <a:cs typeface="Rajdhani"/>
                <a:sym typeface="Rajdhani"/>
              </a:rPr>
              <a:t>Tensorflow</a:t>
            </a:r>
            <a:endParaRPr sz="2000" b="0"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0"/>
              </a:spcBef>
              <a:spcAft>
                <a:spcPts val="0"/>
              </a:spcAft>
              <a:buClr>
                <a:schemeClr val="dk1"/>
              </a:buClr>
              <a:buSzPts val="2000"/>
              <a:buFont typeface="Rajdhani"/>
              <a:buChar char="●"/>
            </a:pPr>
            <a:r>
              <a:rPr lang="en-US" sz="2000" b="0" i="0" u="none" strike="noStrike" cap="none">
                <a:solidFill>
                  <a:schemeClr val="dk1"/>
                </a:solidFill>
                <a:latin typeface="Rajdhani"/>
                <a:ea typeface="Rajdhani"/>
                <a:cs typeface="Rajdhani"/>
                <a:sym typeface="Rajdhani"/>
              </a:rPr>
              <a:t>NLTK</a:t>
            </a:r>
            <a:endParaRPr sz="2000" b="0" i="0" u="none" strike="noStrike" cap="none">
              <a:solidFill>
                <a:schemeClr val="dk1"/>
              </a:solidFill>
              <a:latin typeface="Rajdhani"/>
              <a:ea typeface="Rajdhani"/>
              <a:cs typeface="Rajdhani"/>
              <a:sym typeface="Rajdhani"/>
            </a:endParaRPr>
          </a:p>
          <a:p>
            <a:pPr marL="457200" marR="0" lvl="0" indent="-355600" algn="just" rtl="0">
              <a:lnSpc>
                <a:spcPct val="100000"/>
              </a:lnSpc>
              <a:spcBef>
                <a:spcPts val="0"/>
              </a:spcBef>
              <a:spcAft>
                <a:spcPts val="0"/>
              </a:spcAft>
              <a:buClr>
                <a:schemeClr val="dk1"/>
              </a:buClr>
              <a:buSzPts val="2000"/>
              <a:buFont typeface="Rajdhani"/>
              <a:buChar char="●"/>
            </a:pPr>
            <a:r>
              <a:rPr lang="en-US" sz="2000" b="0" i="0" u="none" strike="noStrike" cap="none">
                <a:solidFill>
                  <a:schemeClr val="dk1"/>
                </a:solidFill>
                <a:latin typeface="Rajdhani"/>
                <a:ea typeface="Rajdhani"/>
                <a:cs typeface="Rajdhani"/>
                <a:sym typeface="Rajdhani"/>
              </a:rPr>
              <a:t>Scikit-learn</a:t>
            </a:r>
            <a:endParaRPr sz="2000" b="0" i="0" u="none" strike="noStrike" cap="none">
              <a:solidFill>
                <a:schemeClr val="dk1"/>
              </a:solidFill>
              <a:latin typeface="Rajdhani"/>
              <a:ea typeface="Rajdhani"/>
              <a:cs typeface="Rajdhani"/>
              <a:sym typeface="Rajdhan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9829e79503_2_4"/>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g19829e79503_2_4"/>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Models used - Machine Learning</a:t>
            </a:r>
            <a:endParaRPr sz="2400" b="0" i="0" u="none" strike="noStrike" cap="none">
              <a:solidFill>
                <a:schemeClr val="dk1"/>
              </a:solidFill>
              <a:latin typeface="Arial"/>
              <a:ea typeface="Arial"/>
              <a:cs typeface="Arial"/>
              <a:sym typeface="Arial"/>
            </a:endParaRPr>
          </a:p>
        </p:txBody>
      </p:sp>
      <p:sp>
        <p:nvSpPr>
          <p:cNvPr id="145" name="Google Shape;145;g19829e79503_2_4"/>
          <p:cNvSpPr txBox="1"/>
          <p:nvPr/>
        </p:nvSpPr>
        <p:spPr>
          <a:xfrm>
            <a:off x="695750" y="1967950"/>
            <a:ext cx="111516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Naive Bayes Classifier</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Logistic Regression</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Random Forests</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Passive Aggressive Classifier</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Adaboost</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Linear SVM</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K- Nearest Neighbours</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XGBoost</a:t>
            </a:r>
            <a:endParaRPr sz="1600">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US" sz="1600">
                <a:latin typeface="Roboto Mono"/>
                <a:ea typeface="Roboto Mono"/>
                <a:cs typeface="Roboto Mono"/>
                <a:sym typeface="Roboto Mono"/>
              </a:rPr>
              <a:t>Decision trees</a:t>
            </a:r>
            <a:endParaRPr sz="16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600</Words>
  <Application>Microsoft Office PowerPoint</Application>
  <PresentationFormat>Widescreen</PresentationFormat>
  <Paragraphs>80</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Wingdings 3</vt:lpstr>
      <vt:lpstr>Trebuchet MS</vt:lpstr>
      <vt:lpstr>Calibri</vt:lpstr>
      <vt:lpstr>Rajdhani Medium</vt:lpstr>
      <vt:lpstr>Rajdhani</vt:lpstr>
      <vt:lpstr>Roboto Mono</vt:lpstr>
      <vt:lpstr>Facet</vt:lpstr>
      <vt:lpstr>Machine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Intelligence    </dc:title>
  <dc:creator>Sunitha R</dc:creator>
  <cp:lastModifiedBy>Varsh</cp:lastModifiedBy>
  <cp:revision>1</cp:revision>
  <dcterms:created xsi:type="dcterms:W3CDTF">2021-03-18T09:57:49Z</dcterms:created>
  <dcterms:modified xsi:type="dcterms:W3CDTF">2023-03-04T02:31:31Z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