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4EE6-30EE-4554-8C11-B62225F9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562D-2DAB-4208-8137-1129CA04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BD02-741D-48BB-BAE3-09BB7847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2649-7152-40ED-8B2D-060A0B17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D291-8CD2-4D91-AF7F-C845C81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1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69C8-A486-4258-B5F5-91FED7A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EAF50-008E-445F-A899-AE0B4EE7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7461-02A1-4600-A996-04454A14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B04A-4579-47A8-A26A-E6B7E4E6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0FEE-FDC1-437B-B5CC-2A3C2A9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F8C3E-91FE-4A60-86D5-830D49E8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8EDB-64C6-41D8-9F8F-98084908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7572-112C-4EC8-8609-C1680223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17AD-48CF-4836-A584-0CBAB9A6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A635-4907-4C14-9A46-9DBB809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4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6B7-6AA7-4058-AA08-5C236D5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5849-0A7D-4623-85EA-847E520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5E94-8A7B-4B87-9F1D-250DD055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F857-861B-4E7C-A421-E112A212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C249-F34E-453C-9CC8-E3F4DFE8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8747-F957-44F7-B4ED-B2FC1105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F799-8955-4D58-9828-D7368002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DBD8-F8EC-4E8D-B46A-AEC5377E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674D-B367-497D-8D4F-2D6162C7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25A1-B212-4F03-A810-5C03DFF8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4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C42-9AD2-4A6D-B5CC-02035B8A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2DA8-8F6E-46C2-86DF-40AD37D4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594C-68CB-41AF-8BD7-1BD49B21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9168-5BBD-4BFD-B3E1-D531C80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DA4C5-295B-4ABA-B85F-56377E9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D1C5-A218-48D7-9A5C-B42194E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4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1061-FF32-4B56-A9C3-FEA0D912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F645-C760-4C27-B705-E0BD8E7F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470F-F2D8-4CC7-9797-A05CDF6B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52BC2-702E-4A5A-BC83-EC491CF9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096CE-3820-4531-A227-F71554913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BA616-7578-43FC-A0DC-557191D4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7D85F-3764-4D18-A114-569F7FBE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6374F-3191-47D0-AD0A-0DB355B0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9982-5D03-4050-98CB-F4E231A2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3732E-C7D3-4ED7-96C4-5FAFAF70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9768-C380-4A6B-B3FF-21D2035D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7636-CDE3-4E7D-99FD-4FB7A261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5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42FA5-FDBE-4DA6-AC18-4872DEE0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C7594-8117-498D-82CC-2D68DCCC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9A4E8-079A-49A7-812D-7D0640C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8107-FD2E-4287-A682-020206FF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8D71-E5E2-47A8-8E66-8AD6B1D5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119BC-84F9-4FF6-B54E-F797122CB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70DC-378D-4F7B-AA52-470FEE56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7E71-38CD-4FE7-9DFF-4B67E260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0552-1A83-4675-81D3-F306F648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D28-B41F-42CE-BD9D-382014BE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3BF98-75A8-4281-890C-30586D2C8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7C771-BDF9-4080-B1FF-2D6AC3E4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16C5-6ADC-4052-972A-7D431E0E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BA7E4-62D5-4085-A2B5-4A74388E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F0DE-6FFD-4673-9D44-EAEF4B4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732E8-F611-4E0C-A4AA-1086F517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52F3E-B9BE-4381-BFFB-06613CE1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E96A-08E3-4641-BC41-8FEC8BB42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F7B9-0103-4E7E-BE11-CC1550E2E27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914C-9923-4625-B201-3E8E43D91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83FC-D790-4D96-ADD6-FBDE2472F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D775-8725-4A58-AD60-AF204721D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5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4EE9-9C17-470B-A064-F37DEB7D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3" y="2052241"/>
            <a:ext cx="9730154" cy="2753518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rgbClr val="FF0000"/>
                </a:solidFill>
                <a:latin typeface="+mn-lt"/>
              </a:rPr>
              <a:t>DIVISIBILITY,</a:t>
            </a:r>
            <a:br>
              <a:rPr lang="en-IN" sz="9600" b="1" dirty="0">
                <a:solidFill>
                  <a:srgbClr val="FF0000"/>
                </a:solidFill>
                <a:latin typeface="+mn-lt"/>
              </a:rPr>
            </a:br>
            <a:r>
              <a:rPr lang="en-IN" sz="9600" b="1" dirty="0">
                <a:solidFill>
                  <a:srgbClr val="FF0000"/>
                </a:solidFill>
                <a:latin typeface="+mn-lt"/>
              </a:rPr>
              <a:t>LCM &amp; HCF</a:t>
            </a:r>
          </a:p>
        </p:txBody>
      </p:sp>
    </p:spTree>
    <p:extLst>
      <p:ext uri="{BB962C8B-B14F-4D97-AF65-F5344CB8AC3E}">
        <p14:creationId xmlns:p14="http://schemas.microsoft.com/office/powerpoint/2010/main" val="72414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FF40-99CB-4777-B1A9-AC6956EB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4000" dirty="0"/>
              <a:t>Find the remainder if 4^2146 is divided by 6.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4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4000" dirty="0"/>
              <a:t>	D. 4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664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D38B-482C-4BD7-9CA0-89F337951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4000" dirty="0"/>
              <a:t>Find the unit digit of 21^632.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2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4000" dirty="0"/>
              <a:t>	B. 1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747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DEFE-F086-418C-81A9-9373DB09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4000" dirty="0"/>
              <a:t>Find the last two digits of 21^632.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41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11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21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61</a:t>
            </a:r>
          </a:p>
          <a:p>
            <a:pPr marL="514350" indent="-514350">
              <a:buFont typeface="+mj-lt"/>
              <a:buAutoNum type="alphaUcPeriod"/>
            </a:pPr>
            <a:endParaRPr lang="en-US" sz="4400" dirty="0"/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4000" dirty="0"/>
              <a:t>  	A. 41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612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F564-E96C-4EF6-86C6-AC519B9F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Which of the following is the output of 1607 x 1607 ?</a:t>
            </a:r>
          </a:p>
          <a:p>
            <a:r>
              <a:rPr lang="en-US" dirty="0"/>
              <a:t>A. 2581449</a:t>
            </a:r>
          </a:p>
          <a:p>
            <a:r>
              <a:rPr lang="en-US" dirty="0"/>
              <a:t>B. 2583449</a:t>
            </a:r>
          </a:p>
          <a:p>
            <a:r>
              <a:rPr lang="en-US" dirty="0"/>
              <a:t>C. 2582449</a:t>
            </a:r>
          </a:p>
          <a:p>
            <a:r>
              <a:rPr lang="en-US" dirty="0"/>
              <a:t>D. 2584449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2800" dirty="0"/>
              <a:t>  	C. </a:t>
            </a:r>
            <a:r>
              <a:rPr lang="en-US" dirty="0"/>
              <a:t>2582449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4456-FFA1-4A15-8EF5-87E8F997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LCM and HCF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1AB9-E6FB-427C-84D7-5CBCACE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351338"/>
          </a:xfrm>
        </p:spPr>
        <p:txBody>
          <a:bodyPr/>
          <a:lstStyle/>
          <a:p>
            <a:r>
              <a:rPr lang="en-IN" i="1" dirty="0">
                <a:solidFill>
                  <a:schemeClr val="accent1"/>
                </a:solidFill>
              </a:rPr>
              <a:t>POINTS TO REMEMBER:</a:t>
            </a:r>
          </a:p>
          <a:p>
            <a:r>
              <a:rPr lang="en-IN" i="1" dirty="0"/>
              <a:t>Product of two numbers (a ,b) = LCM (a , b) * HCF (a , b)</a:t>
            </a:r>
          </a:p>
          <a:p>
            <a:r>
              <a:rPr lang="en-US" i="1" dirty="0"/>
              <a:t>LCM of given fractions = (LCM of numerators)/(HCF of denominators)</a:t>
            </a:r>
          </a:p>
          <a:p>
            <a:r>
              <a:rPr lang="en-US" i="1" dirty="0"/>
              <a:t>HCF of given fractions = (HCF of numerators)/(LCM of denominators)</a:t>
            </a:r>
          </a:p>
          <a:p>
            <a:r>
              <a:rPr lang="en-US" i="1" dirty="0"/>
              <a:t>LCM and HCF for negative integer do not exist.</a:t>
            </a:r>
          </a:p>
          <a:p>
            <a:r>
              <a:rPr lang="en-US" i="1" dirty="0"/>
              <a:t>HCF of coprime number is 1.</a:t>
            </a:r>
          </a:p>
          <a:p>
            <a:r>
              <a:rPr lang="en-US" i="1" dirty="0"/>
              <a:t>LCM/HCF is always an integer value . Therefore, HCF is a factor of the LCM.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327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279B-6050-443A-B671-2B9B96D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LCM and HCF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B79C-233A-4F80-ADDD-6FBB603B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will be the least number which when doubled will be exactly divisible by 12,18,21 18,21 and 30?</a:t>
            </a:r>
          </a:p>
          <a:p>
            <a:pPr marL="0" indent="0">
              <a:buNone/>
            </a:pPr>
            <a:r>
              <a:rPr lang="en-US" dirty="0"/>
              <a:t>A. 630</a:t>
            </a:r>
          </a:p>
          <a:p>
            <a:pPr marL="0" indent="0">
              <a:buNone/>
            </a:pPr>
            <a:r>
              <a:rPr lang="en-US" dirty="0"/>
              <a:t>B. 196</a:t>
            </a:r>
          </a:p>
          <a:p>
            <a:pPr marL="0" indent="0">
              <a:buNone/>
            </a:pPr>
            <a:r>
              <a:rPr lang="en-US" dirty="0"/>
              <a:t>C. 1260</a:t>
            </a:r>
          </a:p>
          <a:p>
            <a:pPr marL="0" indent="0">
              <a:buNone/>
            </a:pPr>
            <a:r>
              <a:rPr lang="en-US" dirty="0"/>
              <a:t>D. 2520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2800" dirty="0"/>
              <a:t>  	</a:t>
            </a:r>
            <a:r>
              <a:rPr lang="en-US" dirty="0"/>
              <a:t>A. 630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3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72C5-9C11-4241-9585-D1C2CE2C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Compute H.C.F of</a:t>
            </a:r>
            <a:endParaRPr lang="en-US" sz="2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A. 6760 </a:t>
            </a:r>
          </a:p>
          <a:p>
            <a:pPr marL="0" indent="0">
              <a:buNone/>
            </a:pPr>
            <a:r>
              <a:rPr lang="en-IN" sz="2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B. 6860 </a:t>
            </a:r>
          </a:p>
          <a:p>
            <a:pPr marL="0" indent="0">
              <a:buNone/>
            </a:pPr>
            <a:r>
              <a:rPr lang="en-IN" sz="2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C. 6960 </a:t>
            </a:r>
          </a:p>
          <a:p>
            <a:pPr marL="0" indent="0">
              <a:buNone/>
            </a:pPr>
            <a:r>
              <a:rPr lang="en-IN" sz="2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D.7060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2800" dirty="0"/>
              <a:t>  	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B. 6860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DF995-EEBD-4CD2-8842-384E99C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21" y="1180166"/>
            <a:ext cx="5301783" cy="6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3D4E-0E0C-4333-8272-C8F28612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Find the H.C.F of 108, 360 and 600.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/>
              <a:t>12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/>
              <a:t>13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/>
              <a:t>14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/>
              <a:t>15</a:t>
            </a:r>
          </a:p>
          <a:p>
            <a:pPr marL="514350" indent="-514350">
              <a:buFont typeface="+mj-lt"/>
              <a:buAutoNum type="alphaUcPeriod"/>
            </a:pPr>
            <a:endParaRPr lang="en-IN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3600" dirty="0"/>
              <a:t>  	</a:t>
            </a:r>
            <a:r>
              <a:rPr lang="en-IN" sz="36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12 </a:t>
            </a:r>
          </a:p>
          <a:p>
            <a:pPr marL="514350" indent="-514350">
              <a:buFont typeface="+mj-lt"/>
              <a:buAutoNum type="alphaU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795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45F5-7E4F-4B4C-8B90-2BF41FF1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 the L.C.M of  </a:t>
            </a:r>
            <a:endParaRPr lang="en-US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A. 970200 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B. 97020 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C. 9702 </a:t>
            </a:r>
          </a:p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D. 970 </a:t>
            </a:r>
          </a:p>
          <a:p>
            <a:pPr marL="0" indent="0">
              <a:buNone/>
            </a:pPr>
            <a:endParaRPr lang="en-I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3200" dirty="0"/>
              <a:t>  	</a:t>
            </a:r>
            <a:r>
              <a:rPr lang="en-IN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970200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BB636-98A4-4B26-BF82-FC77D59C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506" y="1171576"/>
            <a:ext cx="5957047" cy="5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1167-4E1E-4E2F-B62F-562EF542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Find the L.C.M. of 2/3, 2/5 and 2/7.</a:t>
            </a:r>
          </a:p>
          <a:p>
            <a:pPr marL="0" indent="0">
              <a:buNone/>
            </a:pPr>
            <a:r>
              <a:rPr lang="en-US" dirty="0"/>
              <a:t>A. 2/9</a:t>
            </a:r>
          </a:p>
          <a:p>
            <a:pPr marL="0" indent="0">
              <a:buNone/>
            </a:pPr>
            <a:r>
              <a:rPr lang="en-US" dirty="0"/>
              <a:t>B. 2/3</a:t>
            </a:r>
          </a:p>
          <a:p>
            <a:pPr marL="0" indent="0">
              <a:buNone/>
            </a:pPr>
            <a:r>
              <a:rPr lang="en-US" dirty="0"/>
              <a:t>C. 2</a:t>
            </a:r>
          </a:p>
          <a:p>
            <a:pPr marL="0" indent="0">
              <a:buNone/>
            </a:pPr>
            <a:r>
              <a:rPr lang="en-US" dirty="0"/>
              <a:t>D. 2/7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2800" dirty="0"/>
              <a:t>  	</a:t>
            </a:r>
            <a:r>
              <a:rPr lang="en-US" dirty="0"/>
              <a:t>C. 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4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8AAE-1A3F-4987-84BE-FC0A09D4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 for SQUARE, SQUARE ROOTS and CUBE ROOTS</a:t>
            </a:r>
          </a:p>
        </p:txBody>
      </p:sp>
    </p:spTree>
    <p:extLst>
      <p:ext uri="{BB962C8B-B14F-4D97-AF65-F5344CB8AC3E}">
        <p14:creationId xmlns:p14="http://schemas.microsoft.com/office/powerpoint/2010/main" val="211077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9E82-40BB-4BE4-9805-4E010606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greatest possible length can be used to measure exactly 165 cm, 330 cm and and 440 cm.</a:t>
            </a:r>
          </a:p>
          <a:p>
            <a:pPr marL="0" indent="0">
              <a:buNone/>
            </a:pPr>
            <a:r>
              <a:rPr lang="en-US" dirty="0"/>
              <a:t>A. 5</a:t>
            </a:r>
          </a:p>
          <a:p>
            <a:pPr marL="0" indent="0">
              <a:buNone/>
            </a:pPr>
            <a:r>
              <a:rPr lang="en-US" dirty="0"/>
              <a:t>B. 15</a:t>
            </a:r>
          </a:p>
          <a:p>
            <a:pPr marL="0" indent="0">
              <a:buNone/>
            </a:pPr>
            <a:r>
              <a:rPr lang="en-US" dirty="0"/>
              <a:t>C. 50</a:t>
            </a:r>
          </a:p>
          <a:p>
            <a:pPr marL="0" indent="0">
              <a:buNone/>
            </a:pPr>
            <a:r>
              <a:rPr lang="en-US" dirty="0"/>
              <a:t>D. 55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IN" sz="2800" dirty="0"/>
              <a:t>  	</a:t>
            </a:r>
            <a:r>
              <a:rPr lang="en-US" dirty="0"/>
              <a:t>D. 55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7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1243E-5ADE-4700-B133-A02F770D22E1}"/>
              </a:ext>
            </a:extLst>
          </p:cNvPr>
          <p:cNvSpPr txBox="1"/>
          <p:nvPr/>
        </p:nvSpPr>
        <p:spPr>
          <a:xfrm>
            <a:off x="729756" y="332462"/>
            <a:ext cx="2031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Square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76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98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63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3ADF7-227A-4DCC-ABBC-95A4126ACED3}"/>
              </a:ext>
            </a:extLst>
          </p:cNvPr>
          <p:cNvSpPr txBox="1"/>
          <p:nvPr/>
        </p:nvSpPr>
        <p:spPr>
          <a:xfrm>
            <a:off x="729758" y="2521059"/>
            <a:ext cx="2031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Square root: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361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1936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7921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EE85B-8EDC-4B59-B955-B74C9480F812}"/>
              </a:ext>
            </a:extLst>
          </p:cNvPr>
          <p:cNvSpPr txBox="1"/>
          <p:nvPr/>
        </p:nvSpPr>
        <p:spPr>
          <a:xfrm>
            <a:off x="729757" y="4709656"/>
            <a:ext cx="2031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Cube root: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4096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17576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238328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B55D6-C135-45CF-AE55-490BBD25B4D3}"/>
              </a:ext>
            </a:extLst>
          </p:cNvPr>
          <p:cNvSpPr txBox="1"/>
          <p:nvPr/>
        </p:nvSpPr>
        <p:spPr>
          <a:xfrm>
            <a:off x="7121764" y="243512"/>
            <a:ext cx="2637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NOTE:</a:t>
            </a:r>
          </a:p>
          <a:p>
            <a:r>
              <a:rPr lang="en-IN" sz="2400" dirty="0">
                <a:solidFill>
                  <a:srgbClr val="FF0000"/>
                </a:solidFill>
              </a:rPr>
              <a:t>Squares:</a:t>
            </a:r>
          </a:p>
          <a:p>
            <a:r>
              <a:rPr lang="en-IN" sz="2400" dirty="0"/>
              <a:t>1- 1</a:t>
            </a:r>
          </a:p>
          <a:p>
            <a:r>
              <a:rPr lang="en-IN" sz="2400" dirty="0"/>
              <a:t>2- 4</a:t>
            </a:r>
          </a:p>
          <a:p>
            <a:r>
              <a:rPr lang="en-IN" sz="2400" dirty="0"/>
              <a:t>3- 9</a:t>
            </a:r>
          </a:p>
          <a:p>
            <a:r>
              <a:rPr lang="en-IN" sz="2400" dirty="0"/>
              <a:t>4- 16</a:t>
            </a:r>
          </a:p>
          <a:p>
            <a:r>
              <a:rPr lang="en-IN" sz="2400" dirty="0"/>
              <a:t>5- 25</a:t>
            </a:r>
          </a:p>
          <a:p>
            <a:r>
              <a:rPr lang="en-IN" sz="2400" dirty="0"/>
              <a:t>6- 36</a:t>
            </a:r>
          </a:p>
          <a:p>
            <a:r>
              <a:rPr lang="en-IN" sz="2400" dirty="0"/>
              <a:t>7- 49</a:t>
            </a:r>
          </a:p>
          <a:p>
            <a:r>
              <a:rPr lang="en-IN" sz="2400" dirty="0"/>
              <a:t>8- 64</a:t>
            </a:r>
          </a:p>
          <a:p>
            <a:r>
              <a:rPr lang="en-IN" sz="2400" dirty="0"/>
              <a:t>9- 81</a:t>
            </a:r>
          </a:p>
          <a:p>
            <a:r>
              <a:rPr lang="en-IN" sz="2400" dirty="0"/>
              <a:t>10- 100</a:t>
            </a:r>
          </a:p>
          <a:p>
            <a:r>
              <a:rPr lang="en-IN" sz="2400" dirty="0"/>
              <a:t>11- 121</a:t>
            </a:r>
          </a:p>
          <a:p>
            <a:r>
              <a:rPr lang="en-IN" sz="2400" dirty="0"/>
              <a:t>12- 144</a:t>
            </a:r>
          </a:p>
          <a:p>
            <a:r>
              <a:rPr lang="en-IN" sz="2400" dirty="0"/>
              <a:t>13- 169</a:t>
            </a:r>
          </a:p>
          <a:p>
            <a:r>
              <a:rPr lang="en-IN" sz="2400" dirty="0"/>
              <a:t>14- 196</a:t>
            </a:r>
          </a:p>
          <a:p>
            <a:r>
              <a:rPr lang="en-IN" sz="2400" dirty="0"/>
              <a:t>15- 225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26D3-A072-4380-B140-724DCAD590A7}"/>
              </a:ext>
            </a:extLst>
          </p:cNvPr>
          <p:cNvSpPr txBox="1"/>
          <p:nvPr/>
        </p:nvSpPr>
        <p:spPr>
          <a:xfrm>
            <a:off x="9759459" y="612844"/>
            <a:ext cx="19079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Cubes: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1- 1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2- 8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3- 27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4- 64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5- 125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6- 216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7- 343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8- 512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9- 729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10- 1000</a:t>
            </a:r>
          </a:p>
          <a:p>
            <a:r>
              <a:rPr lang="en-IN" sz="2400" dirty="0"/>
              <a:t>11-1331</a:t>
            </a:r>
          </a:p>
          <a:p>
            <a:r>
              <a:rPr lang="en-IN" sz="2400" dirty="0"/>
              <a:t>12- 1728</a:t>
            </a:r>
          </a:p>
          <a:p>
            <a:r>
              <a:rPr lang="en-IN" sz="2400" dirty="0"/>
              <a:t>13- 2197</a:t>
            </a:r>
          </a:p>
          <a:p>
            <a:r>
              <a:rPr lang="en-IN" sz="2400" dirty="0"/>
              <a:t>14- 2744</a:t>
            </a:r>
          </a:p>
          <a:p>
            <a:r>
              <a:rPr lang="en-IN" sz="2400" dirty="0"/>
              <a:t>15- 3375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53F13-AF97-46D1-A1C9-DED0756E8562}"/>
              </a:ext>
            </a:extLst>
          </p:cNvPr>
          <p:cNvSpPr txBox="1"/>
          <p:nvPr/>
        </p:nvSpPr>
        <p:spPr>
          <a:xfrm>
            <a:off x="3247286" y="332462"/>
            <a:ext cx="2031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Answer: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5776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9604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3969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75C9-EFEF-4574-A70F-F69939CB5888}"/>
              </a:ext>
            </a:extLst>
          </p:cNvPr>
          <p:cNvSpPr txBox="1"/>
          <p:nvPr/>
        </p:nvSpPr>
        <p:spPr>
          <a:xfrm>
            <a:off x="3247286" y="2521058"/>
            <a:ext cx="2031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Answer: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19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44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89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3BC8D-D516-47CF-92DC-3F685E9A524F}"/>
              </a:ext>
            </a:extLst>
          </p:cNvPr>
          <p:cNvSpPr txBox="1"/>
          <p:nvPr/>
        </p:nvSpPr>
        <p:spPr>
          <a:xfrm>
            <a:off x="3247286" y="4709654"/>
            <a:ext cx="2031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Answer: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16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26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27053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CA20-75A8-4325-9992-1BBA45C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8"/>
            <a:ext cx="10515600" cy="83062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DIVISIBLITY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E155-D45B-4050-BDEC-8A2FE5BD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628"/>
            <a:ext cx="10515600" cy="5926014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>
                <a:solidFill>
                  <a:schemeClr val="accent1"/>
                </a:solidFill>
              </a:rPr>
              <a:t>POINTS TO REMEMBER:</a:t>
            </a:r>
          </a:p>
          <a:p>
            <a:r>
              <a:rPr lang="en-IN" i="1" dirty="0"/>
              <a:t>Trends followed by a number if it is divisible by: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2 - All Even Numbers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3 - Sum of Digits will be in the Multiple Of 3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4 - last two digit will be in the Multiple of 4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5 - last digit will be 5 or 0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6 - Divisible by both 2 and 3 (co-prime) 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7 - the difference between twice the unit digit and the remaining digits.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8 - last three digits will be in the Multiple of 8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9 - Sum of digits will be in the multiple of 9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10 - Last digit will be 0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11- difference of the sum of odd digits and even digits will be 0 or in the multiple of 11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12 - Divisible by both 4 and 3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13 - Sum of Four times the unit digit and the remaining digits will be 0 or in the multiple of 13.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14 - Divisible by both 7 and 2</a:t>
            </a:r>
          </a:p>
          <a:p>
            <a:pPr marL="2171700" lvl="4" indent="-342900">
              <a:buFont typeface="+mj-lt"/>
              <a:buAutoNum type="alphaLcPeriod"/>
            </a:pPr>
            <a:r>
              <a:rPr lang="en-IN" sz="2300" i="1" dirty="0"/>
              <a:t>15-Divisible by both 3 and 5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108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C67-8B0C-4254-B14D-81BEF55F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Divisibility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7F42-FD3F-4DB7-B194-0873B6A1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 Find the least value of # for which 4856#02 is divisible by 3.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11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8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2800" dirty="0"/>
              <a:t>	C. 2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20A9-9468-407D-8180-B0591207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434788"/>
            <a:ext cx="11349318" cy="634701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Is 52563744 divisible by 24?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No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A.Yes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of the following is divisible by 9?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421345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523566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236197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726485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dirty="0"/>
              <a:t>	B. 523566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0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BFAA-2A8B-432E-9156-C97CBE36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31"/>
            <a:ext cx="10515600" cy="5183432"/>
          </a:xfrm>
        </p:spPr>
        <p:txBody>
          <a:bodyPr/>
          <a:lstStyle/>
          <a:p>
            <a:r>
              <a:rPr lang="en-US" dirty="0"/>
              <a:t>Find the least value of # for which 3977#4 is divisible by 8.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6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2800" dirty="0"/>
              <a:t>	C.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E013-2B4E-4273-AD1B-5AE67C7F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unit digit in the product (536 x 764 x 358)?</a:t>
            </a:r>
          </a:p>
          <a:p>
            <a:pPr marL="742950" indent="-742950">
              <a:buAutoNum type="alphaUcPeriod"/>
            </a:pPr>
            <a:r>
              <a:rPr lang="en-US" sz="3600" dirty="0"/>
              <a:t>1</a:t>
            </a:r>
          </a:p>
          <a:p>
            <a:pPr marL="742950" indent="-742950">
              <a:buAutoNum type="alphaUcPeriod"/>
            </a:pPr>
            <a:r>
              <a:rPr lang="en-US" sz="3600" dirty="0"/>
              <a:t>6</a:t>
            </a:r>
          </a:p>
          <a:p>
            <a:pPr marL="742950" indent="-742950">
              <a:buAutoNum type="alphaUcPeriod"/>
            </a:pPr>
            <a:r>
              <a:rPr lang="en-US" sz="3600" dirty="0"/>
              <a:t>4</a:t>
            </a:r>
          </a:p>
          <a:p>
            <a:pPr marL="742950" indent="-742950">
              <a:buAutoNum type="alphaUcPeriod"/>
            </a:pPr>
            <a:r>
              <a:rPr lang="en-US" sz="3600" dirty="0"/>
              <a:t>2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3600" dirty="0"/>
              <a:t>	D. 2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64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A692-4149-4DCE-9081-1DBF21A8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937"/>
            <a:ext cx="10515600" cy="4392125"/>
          </a:xfrm>
        </p:spPr>
        <p:txBody>
          <a:bodyPr>
            <a:normAutofit fontScale="92500" lnSpcReduction="20000"/>
          </a:bodyPr>
          <a:lstStyle/>
          <a:p>
            <a:r>
              <a:rPr lang="en-IN" sz="4000" dirty="0"/>
              <a:t>Find the remainder if 2^31 is divided by 5.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400" dirty="0"/>
              <a:t>6</a:t>
            </a:r>
          </a:p>
          <a:p>
            <a:pPr marL="514350" indent="-514350">
              <a:buFont typeface="+mj-lt"/>
              <a:buAutoNum type="alphaUcPeriod"/>
            </a:pPr>
            <a:endParaRPr lang="en-US" sz="4400" dirty="0"/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4000" dirty="0"/>
              <a:t>	A. 3</a:t>
            </a:r>
          </a:p>
          <a:p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142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788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DIVISIBILITY, LCM &amp; HCF</vt:lpstr>
      <vt:lpstr>SHORTCUT for SQUARE, SQUARE ROOTS and CUBE ROOTS</vt:lpstr>
      <vt:lpstr>PowerPoint Presentation</vt:lpstr>
      <vt:lpstr>DIVISIBLITY</vt:lpstr>
      <vt:lpstr>Divisibility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LCM and HCF</vt:lpstr>
      <vt:lpstr>LCM and HCF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DIVISIBILITY, LCM &amp; HCF</dc:title>
  <dc:creator>Maharaja S</dc:creator>
  <cp:lastModifiedBy>Maharaja S</cp:lastModifiedBy>
  <cp:revision>3</cp:revision>
  <dcterms:created xsi:type="dcterms:W3CDTF">2021-09-14T15:56:04Z</dcterms:created>
  <dcterms:modified xsi:type="dcterms:W3CDTF">2021-09-15T16:21:18Z</dcterms:modified>
</cp:coreProperties>
</file>