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10769600"/>
  <p:notesSz cx="12192000" cy="1076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8883" y="467336"/>
            <a:ext cx="823423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1244" y="2582648"/>
            <a:ext cx="7109510" cy="326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238" y="1986144"/>
            <a:ext cx="9187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Palatino Linotype"/>
                <a:cs typeface="Palatino Linotype"/>
              </a:rPr>
              <a:t>DEPARTMENT</a:t>
            </a:r>
            <a:r>
              <a:rPr sz="2000" spc="-5" dirty="0">
                <a:latin typeface="Palatino Linotype"/>
                <a:cs typeface="Palatino Linotype"/>
              </a:rPr>
              <a:t> OF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ELECTRONICS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AND COMMUNICTION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ENGINEERING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244" y="2582648"/>
            <a:ext cx="7055484" cy="326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latin typeface="Verdana"/>
                <a:cs typeface="Verdana"/>
              </a:rPr>
              <a:t>MARKET</a:t>
            </a:r>
            <a:r>
              <a:rPr sz="3600" b="1" spc="-130" dirty="0">
                <a:latin typeface="Verdana"/>
                <a:cs typeface="Verdana"/>
              </a:rPr>
              <a:t> </a:t>
            </a:r>
            <a:r>
              <a:rPr sz="3600" b="1" spc="-220" dirty="0">
                <a:latin typeface="Verdana"/>
                <a:cs typeface="Verdana"/>
              </a:rPr>
              <a:t>BASKET</a:t>
            </a:r>
            <a:r>
              <a:rPr sz="3600" b="1" spc="-130" dirty="0">
                <a:latin typeface="Verdana"/>
                <a:cs typeface="Verdana"/>
              </a:rPr>
              <a:t> </a:t>
            </a:r>
            <a:r>
              <a:rPr sz="3600" b="1" spc="-150" dirty="0">
                <a:latin typeface="Verdana"/>
                <a:cs typeface="Verdana"/>
              </a:rPr>
              <a:t>INS</a:t>
            </a:r>
            <a:r>
              <a:rPr sz="3600" b="1" spc="-175" dirty="0">
                <a:latin typeface="Verdana"/>
                <a:cs typeface="Verdana"/>
              </a:rPr>
              <a:t>I</a:t>
            </a:r>
            <a:r>
              <a:rPr sz="3600" b="1" spc="-210" dirty="0">
                <a:latin typeface="Verdana"/>
                <a:cs typeface="Verdana"/>
              </a:rPr>
              <a:t>GHTS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2000" b="1" spc="-5" dirty="0">
                <a:latin typeface="Palatino Linotype"/>
                <a:cs typeface="Palatino Linotype"/>
              </a:rPr>
              <a:t>TEAM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5" dirty="0">
                <a:latin typeface="Palatino Linotype"/>
                <a:cs typeface="Palatino Linotype"/>
              </a:rPr>
              <a:t>MEMBERS</a:t>
            </a:r>
            <a:r>
              <a:rPr sz="2000" spc="5" dirty="0">
                <a:latin typeface="Palatino Linotype"/>
                <a:cs typeface="Palatino Linotype"/>
              </a:rPr>
              <a:t>:</a:t>
            </a:r>
            <a:endParaRPr sz="2000">
              <a:latin typeface="Palatino Linotype"/>
              <a:cs typeface="Palatino Linotype"/>
            </a:endParaRPr>
          </a:p>
          <a:p>
            <a:pPr marL="833755" marR="2747010" indent="-22225">
              <a:lnSpc>
                <a:spcPct val="131700"/>
              </a:lnSpc>
            </a:pPr>
            <a:r>
              <a:rPr sz="2000" dirty="0">
                <a:latin typeface="Palatino Linotype"/>
                <a:cs typeface="Palatino Linotype"/>
              </a:rPr>
              <a:t>S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spc="-15" dirty="0">
                <a:latin typeface="Palatino Linotype"/>
                <a:cs typeface="Palatino Linotype"/>
              </a:rPr>
              <a:t>KEERTHANA(113321106091)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SNEH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J(</a:t>
            </a:r>
            <a:r>
              <a:rPr sz="2000" spc="-110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1332</a:t>
            </a:r>
            <a:r>
              <a:rPr sz="2000" spc="-110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106092)  </a:t>
            </a:r>
            <a:r>
              <a:rPr sz="2000" spc="-5" dirty="0">
                <a:latin typeface="Palatino Linotype"/>
                <a:cs typeface="Palatino Linotype"/>
              </a:rPr>
              <a:t>SUMITHR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K(</a:t>
            </a:r>
            <a:r>
              <a:rPr sz="2000" spc="-114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1332106098)  </a:t>
            </a:r>
            <a:r>
              <a:rPr sz="2000" spc="-35" dirty="0">
                <a:latin typeface="Palatino Linotype"/>
                <a:cs typeface="Palatino Linotype"/>
              </a:rPr>
              <a:t>VARSHINI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R(113321106110)</a:t>
            </a:r>
            <a:endParaRPr sz="2000">
              <a:latin typeface="Palatino Linotype"/>
              <a:cs typeface="Palatino Linotype"/>
            </a:endParaRPr>
          </a:p>
          <a:p>
            <a:pPr marL="808990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latin typeface="Palatino Linotype"/>
                <a:cs typeface="Palatino Linotype"/>
              </a:rPr>
              <a:t>YESH</a:t>
            </a:r>
            <a:r>
              <a:rPr sz="2000" spc="-185" dirty="0">
                <a:latin typeface="Palatino Linotype"/>
                <a:cs typeface="Palatino Linotype"/>
              </a:rPr>
              <a:t>W</a:t>
            </a:r>
            <a:r>
              <a:rPr sz="2000" spc="-5" dirty="0">
                <a:latin typeface="Palatino Linotype"/>
                <a:cs typeface="Palatino Linotype"/>
              </a:rPr>
              <a:t>ANTIKA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5" dirty="0">
                <a:latin typeface="Palatino Linotype"/>
                <a:cs typeface="Palatino Linotype"/>
              </a:rPr>
              <a:t> M(</a:t>
            </a:r>
            <a:r>
              <a:rPr sz="2000" spc="-114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1332</a:t>
            </a:r>
            <a:r>
              <a:rPr sz="2000" spc="-110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106</a:t>
            </a:r>
            <a:r>
              <a:rPr sz="2000" spc="-110" dirty="0"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19)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56819"/>
            <a:ext cx="9143999" cy="13550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273" y="2817659"/>
            <a:ext cx="5393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15" dirty="0">
                <a:latin typeface="Times New Roman"/>
                <a:cs typeface="Times New Roman"/>
              </a:rPr>
              <a:t>THANK</a:t>
            </a:r>
            <a:r>
              <a:rPr sz="7200" b="0" spc="-360" dirty="0">
                <a:latin typeface="Times New Roman"/>
                <a:cs typeface="Times New Roman"/>
              </a:rPr>
              <a:t> </a:t>
            </a:r>
            <a:r>
              <a:rPr sz="7200" b="0" spc="-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20000" cy="1076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002" y="637457"/>
            <a:ext cx="6367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883" y="1735429"/>
            <a:ext cx="932497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5"/>
              </a:spcBef>
              <a:buChar char="•"/>
              <a:tabLst>
                <a:tab pos="278765" algn="l"/>
              </a:tabLst>
            </a:pP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Market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Basket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Insights problem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is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data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analysis and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825" y="2031466"/>
            <a:ext cx="987615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machine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learning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problem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commonly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encountered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retail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and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825" y="2327503"/>
            <a:ext cx="1002220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e-commerce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industries.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It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involves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analyzing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customer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purchase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825" y="2623540"/>
            <a:ext cx="977963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data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to discover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patterns,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associations, and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insights that can be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825" y="2919577"/>
            <a:ext cx="867918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used to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improve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various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aspects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 business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operations,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825" y="3215614"/>
            <a:ext cx="933196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including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marketing,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inventory</a:t>
            </a:r>
            <a:r>
              <a:rPr sz="27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management,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and</a:t>
            </a:r>
            <a:r>
              <a:rPr sz="27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customer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054" y="3511651"/>
            <a:ext cx="10196195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25"/>
              </a:spcBef>
            </a:pP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experience.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Here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is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more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detailed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problem</a:t>
            </a:r>
            <a:r>
              <a:rPr sz="27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definition:</a:t>
            </a:r>
            <a:endParaRPr sz="2750">
              <a:latin typeface="Palatino Linotype"/>
              <a:cs typeface="Palatino Linotype"/>
            </a:endParaRPr>
          </a:p>
          <a:p>
            <a:pPr marL="187960" indent="-175895">
              <a:lnSpc>
                <a:spcPts val="2815"/>
              </a:lnSpc>
              <a:spcBef>
                <a:spcPts val="30"/>
              </a:spcBef>
              <a:buFont typeface="Arial"/>
              <a:buChar char="•"/>
              <a:tabLst>
                <a:tab pos="188595" algn="l"/>
              </a:tabLst>
            </a:pPr>
            <a:r>
              <a:rPr sz="27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Problem:</a:t>
            </a:r>
            <a:r>
              <a:rPr sz="2750" b="1" spc="2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Given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dataset of customer transactions,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where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each</a:t>
            </a:r>
            <a:endParaRPr sz="2750">
              <a:latin typeface="Palatino Linotype"/>
              <a:cs typeface="Palatino Linotype"/>
            </a:endParaRPr>
          </a:p>
          <a:p>
            <a:pPr marL="187960">
              <a:lnSpc>
                <a:spcPts val="2330"/>
              </a:lnSpc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transaction consists of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list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 items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purchased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by a </a:t>
            </a:r>
            <a:r>
              <a:rPr sz="2750" spc="-20" dirty="0">
                <a:solidFill>
                  <a:srgbClr val="374151"/>
                </a:solidFill>
                <a:latin typeface="Palatino Linotype"/>
                <a:cs typeface="Palatino Linotype"/>
              </a:rPr>
              <a:t>customer,</a:t>
            </a:r>
            <a:endParaRPr sz="2750">
              <a:latin typeface="Palatino Linotype"/>
              <a:cs typeface="Palatino Linotype"/>
            </a:endParaRPr>
          </a:p>
          <a:p>
            <a:pPr marL="187960" marR="5080">
              <a:lnSpc>
                <a:spcPct val="70600"/>
              </a:lnSpc>
              <a:spcBef>
                <a:spcPts val="484"/>
              </a:spcBef>
            </a:pP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Market Basket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problem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aims</a:t>
            </a:r>
            <a:r>
              <a:rPr sz="27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to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uncover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meaningful </a:t>
            </a:r>
            <a:r>
              <a:rPr sz="2750" spc="-67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relationships,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associations,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patterns </a:t>
            </a:r>
            <a:r>
              <a:rPr sz="27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among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these items. The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825" y="5118837"/>
            <a:ext cx="986536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goal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is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to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gain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into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customer behavior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and 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preferences,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25" y="5414874"/>
            <a:ext cx="967105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well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to identify opportunities</a:t>
            </a:r>
            <a:r>
              <a:rPr sz="27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for</a:t>
            </a:r>
            <a:r>
              <a:rPr sz="27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business improvement.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404" y="446071"/>
            <a:ext cx="35610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507" y="1408477"/>
            <a:ext cx="954595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spc="15" dirty="0">
                <a:latin typeface="Palatino Linotype"/>
                <a:cs typeface="Palatino Linotype"/>
              </a:rPr>
              <a:t>The</a:t>
            </a:r>
            <a:r>
              <a:rPr sz="2750" spc="5" dirty="0">
                <a:latin typeface="Palatino Linotype"/>
                <a:cs typeface="Palatino Linotype"/>
              </a:rPr>
              <a:t> </a:t>
            </a:r>
            <a:r>
              <a:rPr sz="2750" spc="10" dirty="0">
                <a:latin typeface="Palatino Linotype"/>
                <a:cs typeface="Palatino Linotype"/>
              </a:rPr>
              <a:t>objectives</a:t>
            </a:r>
            <a:r>
              <a:rPr sz="2750" spc="5" dirty="0">
                <a:latin typeface="Palatino Linotype"/>
                <a:cs typeface="Palatino Linotype"/>
              </a:rPr>
              <a:t> </a:t>
            </a:r>
            <a:r>
              <a:rPr sz="2750" spc="15" dirty="0">
                <a:latin typeface="Palatino Linotype"/>
                <a:cs typeface="Palatino Linotype"/>
              </a:rPr>
              <a:t>of</a:t>
            </a:r>
            <a:r>
              <a:rPr sz="2750" spc="10" dirty="0">
                <a:latin typeface="Palatino Linotype"/>
                <a:cs typeface="Palatino Linotype"/>
              </a:rPr>
              <a:t> </a:t>
            </a:r>
            <a:r>
              <a:rPr sz="2750" spc="15" dirty="0">
                <a:latin typeface="Palatino Linotype"/>
                <a:cs typeface="Palatino Linotype"/>
              </a:rPr>
              <a:t>the</a:t>
            </a:r>
            <a:r>
              <a:rPr sz="2750" spc="5" dirty="0">
                <a:latin typeface="Palatino Linotype"/>
                <a:cs typeface="Palatino Linotype"/>
              </a:rPr>
              <a:t> </a:t>
            </a:r>
            <a:r>
              <a:rPr sz="2750" spc="15" dirty="0">
                <a:latin typeface="Palatino Linotype"/>
                <a:cs typeface="Palatino Linotype"/>
              </a:rPr>
              <a:t>Market</a:t>
            </a:r>
            <a:r>
              <a:rPr sz="2750" spc="5" dirty="0">
                <a:latin typeface="Palatino Linotype"/>
                <a:cs typeface="Palatino Linotype"/>
              </a:rPr>
              <a:t> </a:t>
            </a:r>
            <a:r>
              <a:rPr sz="2750" spc="15" dirty="0">
                <a:latin typeface="Palatino Linotype"/>
                <a:cs typeface="Palatino Linotype"/>
              </a:rPr>
              <a:t>Basket</a:t>
            </a:r>
            <a:r>
              <a:rPr sz="2750" spc="10" dirty="0">
                <a:latin typeface="Palatino Linotype"/>
                <a:cs typeface="Palatino Linotype"/>
              </a:rPr>
              <a:t> </a:t>
            </a:r>
            <a:r>
              <a:rPr sz="2750" spc="5" dirty="0">
                <a:latin typeface="Palatino Linotype"/>
                <a:cs typeface="Palatino Linotype"/>
              </a:rPr>
              <a:t>Insights</a:t>
            </a:r>
            <a:r>
              <a:rPr sz="2750" dirty="0">
                <a:latin typeface="Palatino Linotype"/>
                <a:cs typeface="Palatino Linotype"/>
              </a:rPr>
              <a:t> are</a:t>
            </a:r>
            <a:r>
              <a:rPr sz="2750" spc="15" dirty="0">
                <a:latin typeface="Palatino Linotype"/>
                <a:cs typeface="Palatino Linotype"/>
              </a:rPr>
              <a:t> given</a:t>
            </a:r>
            <a:r>
              <a:rPr sz="2750" spc="5" dirty="0">
                <a:latin typeface="Palatino Linotype"/>
                <a:cs typeface="Palatino Linotype"/>
              </a:rPr>
              <a:t> </a:t>
            </a:r>
            <a:r>
              <a:rPr sz="2750" spc="10" dirty="0">
                <a:latin typeface="Palatino Linotype"/>
                <a:cs typeface="Palatino Linotype"/>
              </a:rPr>
              <a:t>below: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56" y="1858941"/>
            <a:ext cx="1058354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5" dirty="0">
                <a:solidFill>
                  <a:srgbClr val="374151"/>
                </a:solidFill>
                <a:latin typeface="Calibri"/>
                <a:cs typeface="Calibri"/>
              </a:rPr>
              <a:t>1.</a:t>
            </a:r>
            <a:r>
              <a:rPr sz="2150" b="1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 </a:t>
            </a:r>
            <a:r>
              <a:rPr sz="21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Rule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Mining:</a:t>
            </a:r>
            <a:r>
              <a:rPr sz="2150" b="1" spc="4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Discover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frequent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itemsets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generate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rules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828" y="2090437"/>
            <a:ext cx="106483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that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reveal</a:t>
            </a:r>
            <a:r>
              <a:rPr sz="21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which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items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r>
              <a:rPr sz="21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often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purchased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together.</a:t>
            </a:r>
            <a:r>
              <a:rPr sz="2150" spc="-7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rules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typically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consist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828" y="2321932"/>
            <a:ext cx="1020000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antecedent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(items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the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basket)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 a</a:t>
            </a:r>
            <a:r>
              <a:rPr sz="21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consequent (item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likely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to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be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purchased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828" y="2553428"/>
            <a:ext cx="71056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next).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156" y="2911924"/>
            <a:ext cx="1086548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5" dirty="0">
                <a:solidFill>
                  <a:srgbClr val="374151"/>
                </a:solidFill>
                <a:latin typeface="Calibri"/>
                <a:cs typeface="Calibri"/>
              </a:rPr>
              <a:t>2.</a:t>
            </a:r>
            <a:r>
              <a:rPr sz="2150" b="1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Recommendation: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Use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</a:t>
            </a:r>
            <a:r>
              <a:rPr sz="21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rules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and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collaborative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filtering</a:t>
            </a:r>
            <a:r>
              <a:rPr sz="21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techniques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to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make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828" y="3143419"/>
            <a:ext cx="975169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product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recommendations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to customers based on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their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purchase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history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828" y="3374914"/>
            <a:ext cx="514032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purchasing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behavior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similar customers.</a:t>
            </a:r>
            <a:endParaRPr sz="21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156" y="3733410"/>
            <a:ext cx="10824845" cy="2230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2895" indent="-290830">
              <a:lnSpc>
                <a:spcPts val="2200"/>
              </a:lnSpc>
              <a:spcBef>
                <a:spcPts val="120"/>
              </a:spcBef>
              <a:buFont typeface="Calibri"/>
              <a:buAutoNum type="arabicPeriod" startAt="3"/>
              <a:tabLst>
                <a:tab pos="303530" algn="l"/>
              </a:tabLst>
            </a:pPr>
            <a:r>
              <a:rPr sz="21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Market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Basket</a:t>
            </a:r>
            <a:r>
              <a:rPr sz="2150" b="1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Analysis:</a:t>
            </a:r>
            <a:r>
              <a:rPr sz="2150" b="1" spc="-4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Analyze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performance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of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product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bundles,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discounts,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endParaRPr sz="2150">
              <a:latin typeface="Palatino Linotype"/>
              <a:cs typeface="Palatino Linotype"/>
            </a:endParaRPr>
          </a:p>
          <a:p>
            <a:pPr marL="302895" marR="294640">
              <a:lnSpc>
                <a:spcPct val="70700"/>
              </a:lnSpc>
              <a:spcBef>
                <a:spcPts val="375"/>
              </a:spcBef>
            </a:pP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promotions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by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examining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how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items </a:t>
            </a:r>
            <a:r>
              <a:rPr sz="21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grouped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 customer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transactions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how </a:t>
            </a:r>
            <a:r>
              <a:rPr sz="2150" spc="-52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they</a:t>
            </a:r>
            <a:r>
              <a:rPr sz="21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influence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each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other's sales.</a:t>
            </a:r>
            <a:endParaRPr sz="2150">
              <a:latin typeface="Palatino Linotype"/>
              <a:cs typeface="Palatino Linotype"/>
            </a:endParaRPr>
          </a:p>
          <a:p>
            <a:pPr marL="302895" indent="-290830">
              <a:lnSpc>
                <a:spcPts val="2200"/>
              </a:lnSpc>
              <a:spcBef>
                <a:spcPts val="245"/>
              </a:spcBef>
              <a:buFont typeface="Calibri"/>
              <a:buAutoNum type="arabicPeriod" startAt="4"/>
              <a:tabLst>
                <a:tab pos="303530" algn="l"/>
              </a:tabLst>
            </a:pP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Inventory</a:t>
            </a:r>
            <a:r>
              <a:rPr sz="2150" b="1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Management: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Optimize inventory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levels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by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identifying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items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that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endParaRPr sz="2150">
              <a:latin typeface="Palatino Linotype"/>
              <a:cs typeface="Palatino Linotype"/>
            </a:endParaRPr>
          </a:p>
          <a:p>
            <a:pPr marL="302895" marR="1002665">
              <a:lnSpc>
                <a:spcPct val="70700"/>
              </a:lnSpc>
              <a:spcBef>
                <a:spcPts val="375"/>
              </a:spcBef>
            </a:pP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frequently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purchased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together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or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exhibit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seasonal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trends.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This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can help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reduce </a:t>
            </a:r>
            <a:r>
              <a:rPr sz="2150" spc="-52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stockouts</a:t>
            </a:r>
            <a:r>
              <a:rPr sz="21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overstock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situations.</a:t>
            </a:r>
            <a:endParaRPr sz="2150">
              <a:latin typeface="Palatino Linotype"/>
              <a:cs typeface="Palatino Linotype"/>
            </a:endParaRPr>
          </a:p>
          <a:p>
            <a:pPr marL="302895" marR="869950" indent="-290830">
              <a:lnSpc>
                <a:spcPct val="70700"/>
              </a:lnSpc>
              <a:spcBef>
                <a:spcPts val="1000"/>
              </a:spcBef>
              <a:buFont typeface="Calibri"/>
              <a:buAutoNum type="arabicPeriod" startAt="5"/>
              <a:tabLst>
                <a:tab pos="303530" algn="l"/>
              </a:tabLst>
            </a:pP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Customer</a:t>
            </a:r>
            <a:r>
              <a:rPr sz="2150" b="1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Segmentation:</a:t>
            </a:r>
            <a:r>
              <a:rPr sz="2150" b="1" spc="2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Segment customers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based on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their purchase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patterns, </a:t>
            </a:r>
            <a:r>
              <a:rPr sz="2150" spc="-52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allowing for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targeted 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marketing campaigns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1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150" dirty="0">
                <a:solidFill>
                  <a:srgbClr val="374151"/>
                </a:solidFill>
                <a:latin typeface="Palatino Linotype"/>
                <a:cs typeface="Palatino Linotype"/>
              </a:rPr>
              <a:t>personalized offers.</a:t>
            </a:r>
            <a:endParaRPr sz="21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651" y="402851"/>
            <a:ext cx="7804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MARKE</a:t>
            </a:r>
            <a:r>
              <a:rPr dirty="0"/>
              <a:t>T</a:t>
            </a:r>
            <a:r>
              <a:rPr spc="-85" dirty="0"/>
              <a:t> </a:t>
            </a:r>
            <a:r>
              <a:rPr spc="-5" dirty="0"/>
              <a:t>BASKE</a:t>
            </a:r>
            <a:r>
              <a:rPr dirty="0"/>
              <a:t>T</a:t>
            </a:r>
            <a:r>
              <a:rPr spc="-330" dirty="0"/>
              <a:t> </a:t>
            </a:r>
            <a:r>
              <a:rPr spc="-5" dirty="0"/>
              <a:t>ANA</a:t>
            </a:r>
            <a:r>
              <a:rPr spc="-405" dirty="0"/>
              <a:t>L</a:t>
            </a:r>
            <a:r>
              <a:rPr spc="-5" dirty="0"/>
              <a:t>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275" y="1512400"/>
            <a:ext cx="8474725" cy="4628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</a:t>
            </a:r>
            <a:r>
              <a:rPr dirty="0"/>
              <a:t>S</a:t>
            </a:r>
            <a:r>
              <a:rPr spc="-25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8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670" y="1485928"/>
            <a:ext cx="10227945" cy="6426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0515" marR="5080" indent="-298450">
              <a:lnSpc>
                <a:spcPct val="70900"/>
              </a:lnSpc>
              <a:spcBef>
                <a:spcPts val="95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1.</a:t>
            </a:r>
            <a:r>
              <a:rPr sz="235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Apriori Algorithm:</a:t>
            </a:r>
            <a:r>
              <a:rPr sz="2350" b="1" spc="-4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20" dirty="0">
                <a:solidFill>
                  <a:srgbClr val="374151"/>
                </a:solidFill>
                <a:latin typeface="Palatino Linotype"/>
                <a:cs typeface="Palatino Linotype"/>
              </a:rPr>
              <a:t>A</a:t>
            </a:r>
            <a:r>
              <a:rPr sz="2350" spc="-13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popular algorithm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for mining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frequent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itemsets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350" spc="-57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generating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rules.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670" y="2120725"/>
            <a:ext cx="100355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2.</a:t>
            </a:r>
            <a:r>
              <a:rPr sz="235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Collaborative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Filtering: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Recommending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products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to customers based on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625" y="2374623"/>
            <a:ext cx="674878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behavior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preferences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of</a:t>
            </a:r>
            <a:r>
              <a:rPr sz="23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similar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customers.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670" y="2755522"/>
            <a:ext cx="9284970" cy="895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3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3.</a:t>
            </a:r>
            <a:r>
              <a:rPr sz="2350" b="1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Clustering</a:t>
            </a:r>
            <a:r>
              <a:rPr sz="23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Algorithms:</a:t>
            </a:r>
            <a:r>
              <a:rPr sz="2350" b="1" spc="2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Group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customers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into clusters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with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similar</a:t>
            </a:r>
            <a:endParaRPr sz="2350">
              <a:latin typeface="Palatino Linotype"/>
              <a:cs typeface="Palatino Linotype"/>
            </a:endParaRPr>
          </a:p>
          <a:p>
            <a:pPr marL="310515" marR="944880">
              <a:lnSpc>
                <a:spcPct val="70900"/>
              </a:lnSpc>
              <a:spcBef>
                <a:spcPts val="409"/>
              </a:spcBef>
            </a:pP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purchase patterns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to enable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targeted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marketing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product </a:t>
            </a:r>
            <a:r>
              <a:rPr sz="2350" spc="-57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recommendations.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670" y="3644217"/>
            <a:ext cx="997013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4.</a:t>
            </a:r>
            <a:r>
              <a:rPr sz="235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spc="-20" dirty="0">
                <a:solidFill>
                  <a:srgbClr val="374151"/>
                </a:solidFill>
                <a:latin typeface="Palatino Linotype"/>
                <a:cs typeface="Palatino Linotype"/>
              </a:rPr>
              <a:t>Time</a:t>
            </a:r>
            <a:r>
              <a:rPr sz="2350" b="1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Series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Analysis:</a:t>
            </a:r>
            <a:r>
              <a:rPr sz="2350" b="1" spc="-4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Analyze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sales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data over time to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detect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seasonality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625" y="3898115"/>
            <a:ext cx="396112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3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trends</a:t>
            </a:r>
            <a:r>
              <a:rPr sz="23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in</a:t>
            </a:r>
            <a:r>
              <a:rPr sz="23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item</a:t>
            </a:r>
            <a:r>
              <a:rPr sz="23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purchases.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670" y="4279014"/>
            <a:ext cx="10309225" cy="895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3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5.</a:t>
            </a:r>
            <a:r>
              <a:rPr sz="235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dirty="0">
                <a:solidFill>
                  <a:srgbClr val="374151"/>
                </a:solidFill>
                <a:latin typeface="Palatino Linotype"/>
                <a:cs typeface="Palatino Linotype"/>
              </a:rPr>
              <a:t>Visualization: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Use data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visualization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techniques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such as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heatmaps,</a:t>
            </a:r>
            <a:endParaRPr sz="2350">
              <a:latin typeface="Palatino Linotype"/>
              <a:cs typeface="Palatino Linotype"/>
            </a:endParaRPr>
          </a:p>
          <a:p>
            <a:pPr marL="310515" marR="5080">
              <a:lnSpc>
                <a:spcPct val="70900"/>
              </a:lnSpc>
              <a:spcBef>
                <a:spcPts val="409"/>
              </a:spcBef>
            </a:pP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network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graphs,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and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scatter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plots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to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represent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interpret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the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discovered </a:t>
            </a:r>
            <a:r>
              <a:rPr sz="2350" spc="-57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associations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patterns.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670" y="5167710"/>
            <a:ext cx="920051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5" dirty="0">
                <a:solidFill>
                  <a:srgbClr val="374151"/>
                </a:solidFill>
                <a:latin typeface="Calibri"/>
                <a:cs typeface="Calibri"/>
              </a:rPr>
              <a:t>6.</a:t>
            </a:r>
            <a:r>
              <a:rPr sz="235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350" b="1" spc="15" dirty="0">
                <a:solidFill>
                  <a:srgbClr val="374151"/>
                </a:solidFill>
                <a:latin typeface="Palatino Linotype"/>
                <a:cs typeface="Palatino Linotype"/>
              </a:rPr>
              <a:t>Machine</a:t>
            </a:r>
            <a:r>
              <a:rPr sz="23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Learning:</a:t>
            </a:r>
            <a:r>
              <a:rPr sz="2350" b="1" spc="-7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Apply machine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learning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models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for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predicting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4625" y="5421608"/>
            <a:ext cx="988187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customer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behavior,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such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as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predicting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which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products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Palatino Linotype"/>
                <a:cs typeface="Palatino Linotype"/>
              </a:rPr>
              <a:t>a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customer</a:t>
            </a:r>
            <a:r>
              <a:rPr sz="23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is likely</a:t>
            </a:r>
            <a:endParaRPr sz="23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625" y="5675507"/>
            <a:ext cx="160845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to</a:t>
            </a:r>
            <a:r>
              <a:rPr sz="2350" spc="-3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Palatino Linotype"/>
                <a:cs typeface="Palatino Linotype"/>
              </a:rPr>
              <a:t>buy</a:t>
            </a:r>
            <a:r>
              <a:rPr sz="2350" spc="-2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Palatino Linotype"/>
                <a:cs typeface="Palatino Linotype"/>
              </a:rPr>
              <a:t>next</a:t>
            </a:r>
            <a:r>
              <a:rPr sz="2350" spc="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16" y="466162"/>
            <a:ext cx="9900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REAL-TIME</a:t>
            </a:r>
            <a:r>
              <a:rPr sz="3200" spc="-75" dirty="0"/>
              <a:t> </a:t>
            </a:r>
            <a:r>
              <a:rPr sz="3200" spc="-5" dirty="0"/>
              <a:t>TRANSIT</a:t>
            </a:r>
            <a:r>
              <a:rPr sz="3200" spc="-80" dirty="0"/>
              <a:t> </a:t>
            </a:r>
            <a:r>
              <a:rPr sz="3200" spc="-30" dirty="0"/>
              <a:t>INFORMATION</a:t>
            </a:r>
            <a:r>
              <a:rPr sz="3200" spc="-25" dirty="0"/>
              <a:t> PLATFORM</a:t>
            </a:r>
            <a:r>
              <a:rPr sz="4000" b="0" spc="-25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16" y="1211326"/>
            <a:ext cx="11136630" cy="51879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real-time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transit information platform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for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 Basket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Insights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is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 </a:t>
            </a:r>
            <a:r>
              <a:rPr sz="2800" spc="-6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data-driven system that continuously collects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analyzes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transaction data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as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it occurs,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providing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immediate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actionable </a:t>
            </a:r>
            <a:r>
              <a:rPr sz="280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to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optimize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retail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operations. This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platform integrates</a:t>
            </a:r>
            <a:endParaRPr sz="2800">
              <a:latin typeface="Palatino Linotype"/>
              <a:cs typeface="Palatino Linotype"/>
            </a:endParaRPr>
          </a:p>
          <a:p>
            <a:pPr marL="12700" marR="706755">
              <a:lnSpc>
                <a:spcPts val="3020"/>
              </a:lnSpc>
              <a:spcBef>
                <a:spcPts val="20"/>
              </a:spcBef>
            </a:pP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point-of-sale data, inventory management,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behavior </a:t>
            </a:r>
            <a:r>
              <a:rPr sz="2800" spc="-6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analysis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to generate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live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reports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and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recommendations.</a:t>
            </a:r>
            <a:endParaRPr sz="2800">
              <a:latin typeface="Palatino Linotype"/>
              <a:cs typeface="Palatino Linotype"/>
            </a:endParaRPr>
          </a:p>
          <a:p>
            <a:pPr marL="12700" marR="342900" indent="977900">
              <a:lnSpc>
                <a:spcPts val="3020"/>
              </a:lnSpc>
              <a:spcBef>
                <a:spcPts val="1005"/>
              </a:spcBef>
            </a:pP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It tracks customer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purchases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 </a:t>
            </a:r>
            <a:r>
              <a:rPr sz="28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real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time, identifies patterns,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predicts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future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shopping behaviors,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dynamically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adjusts </a:t>
            </a:r>
            <a:r>
              <a:rPr sz="280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marketing strategies, </a:t>
            </a:r>
            <a:r>
              <a:rPr sz="28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product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placements,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inventory levels to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enhance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sales,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reduce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stockouts,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improve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the overall shopping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experience, all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while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adapting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to changing customer </a:t>
            </a:r>
            <a:r>
              <a:rPr sz="28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preferences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6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trends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real-time,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enabling 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retailers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to make informed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decisions</a:t>
            </a:r>
            <a:r>
              <a:rPr sz="28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8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maximize their </a:t>
            </a:r>
            <a:r>
              <a:rPr sz="2800" spc="-35" dirty="0">
                <a:solidFill>
                  <a:srgbClr val="374151"/>
                </a:solidFill>
                <a:latin typeface="Palatino Linotype"/>
                <a:cs typeface="Palatino Linotype"/>
              </a:rPr>
              <a:t>profitability.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927" y="79001"/>
            <a:ext cx="72904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</a:t>
            </a:r>
            <a:r>
              <a:rPr spc="-330" dirty="0"/>
              <a:t>A</a:t>
            </a:r>
            <a:r>
              <a:rPr spc="-10" dirty="0"/>
              <a:t>TIO</a:t>
            </a:r>
            <a:r>
              <a:rPr dirty="0"/>
              <a:t>N</a:t>
            </a:r>
            <a:r>
              <a:rPr spc="-254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469" y="950751"/>
            <a:ext cx="10270490" cy="5912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445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The integration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approach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for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 Basket Insights involves seamlessly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combining various data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sources,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analytical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techniques,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technologies to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derive valuable insights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from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transaction data. First, data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sources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such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as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point-of-sale systems, e-commerce platforms,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databases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need to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be integrated into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centralized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data </a:t>
            </a:r>
            <a:r>
              <a:rPr sz="2400" spc="-30" dirty="0">
                <a:solidFill>
                  <a:srgbClr val="374151"/>
                </a:solidFill>
                <a:latin typeface="Palatino Linotype"/>
                <a:cs typeface="Palatino Linotype"/>
              </a:rPr>
              <a:t>repository.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This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repository should support real-time data ingestion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processing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to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ensure </a:t>
            </a:r>
            <a:r>
              <a:rPr sz="2400" spc="-5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that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insights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up-to-date.</a:t>
            </a:r>
            <a:endParaRPr sz="2400">
              <a:latin typeface="Palatino Linotype"/>
              <a:cs typeface="Palatino Linotype"/>
            </a:endParaRPr>
          </a:p>
          <a:p>
            <a:pPr marL="273050" marR="268605" indent="-260985">
              <a:lnSpc>
                <a:spcPts val="2590"/>
              </a:lnSpc>
              <a:spcBef>
                <a:spcPts val="1015"/>
              </a:spcBef>
              <a:buChar char="•"/>
              <a:tabLst>
                <a:tab pos="273685" algn="l"/>
              </a:tabLst>
            </a:pP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Next,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advanced analytics and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data mining tools, such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as association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rule </a:t>
            </a:r>
            <a:r>
              <a:rPr sz="2400" spc="-5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mining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algorithms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like Apriori, machine learning models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for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segmentation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recommendation systems,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visualization tools,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should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be integrated into the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data pipeline.</a:t>
            </a:r>
            <a:endParaRPr sz="2400">
              <a:latin typeface="Palatino Linotype"/>
              <a:cs typeface="Palatino Linotype"/>
            </a:endParaRPr>
          </a:p>
          <a:p>
            <a:pPr marL="273050" marR="475615" indent="-260985">
              <a:lnSpc>
                <a:spcPts val="2590"/>
              </a:lnSpc>
              <a:spcBef>
                <a:spcPts val="1010"/>
              </a:spcBef>
              <a:buChar char="•"/>
              <a:tabLst>
                <a:tab pos="273685" algn="l"/>
              </a:tabLst>
            </a:pPr>
            <a:r>
              <a:rPr sz="2400" spc="-40" dirty="0">
                <a:solidFill>
                  <a:srgbClr val="374151"/>
                </a:solidFill>
                <a:latin typeface="Palatino Linotype"/>
                <a:cs typeface="Palatino Linotype"/>
              </a:rPr>
              <a:t>Finally,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the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generated should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be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seamlessly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integrated into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the </a:t>
            </a:r>
            <a:r>
              <a:rPr sz="2400" spc="-58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decision-making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processes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of the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organization,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informing marketing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campaigns, inventory management strategies,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product 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recommendations in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real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time. This holistic integration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approach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empowers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 to leverage data-driven insights to optimize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operations,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enhance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customer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experiences, and</a:t>
            </a:r>
            <a:r>
              <a:rPr sz="24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drive</a:t>
            </a:r>
            <a:r>
              <a:rPr sz="240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revenue</a:t>
            </a:r>
            <a:r>
              <a:rPr sz="24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growth.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17" y="290587"/>
            <a:ext cx="691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INTEGRATION</a:t>
            </a:r>
            <a:r>
              <a:rPr spc="-5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134401"/>
            <a:ext cx="1003935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Market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Basket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220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provide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numerous</a:t>
            </a:r>
            <a:r>
              <a:rPr sz="220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benefits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for</a:t>
            </a:r>
            <a:r>
              <a:rPr sz="2200" spc="2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businesses,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particularly</a:t>
            </a:r>
            <a:r>
              <a:rPr sz="2200" spc="1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in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1371231"/>
            <a:ext cx="8185784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the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 retail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and 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e-commerce 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sectors.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Here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-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r>
              <a:rPr sz="2200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some key</a:t>
            </a:r>
            <a:r>
              <a:rPr sz="220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2200" spc="5" dirty="0">
                <a:solidFill>
                  <a:srgbClr val="374151"/>
                </a:solidFill>
                <a:latin typeface="Palatino Linotype"/>
                <a:cs typeface="Palatino Linotype"/>
              </a:rPr>
              <a:t>advantages: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467" y="1750473"/>
            <a:ext cx="963041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" dirty="0">
                <a:solidFill>
                  <a:srgbClr val="374151"/>
                </a:solidFill>
                <a:latin typeface="Calibri"/>
                <a:cs typeface="Calibri"/>
              </a:rPr>
              <a:t>1.</a:t>
            </a:r>
            <a:r>
              <a:rPr sz="1850" b="1" spc="3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74151"/>
                </a:solidFill>
                <a:latin typeface="Palatino Linotype"/>
                <a:cs typeface="Palatino Linotype"/>
              </a:rPr>
              <a:t>Improved Customer Experience:</a:t>
            </a:r>
            <a:r>
              <a:rPr sz="1850" b="1" spc="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By understanding customer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preferences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and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purchasing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825" y="1947831"/>
            <a:ext cx="1006538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patterns,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can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provide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more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personalized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shopping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experiences.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This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includes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offering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467" y="2145189"/>
            <a:ext cx="10113010" cy="1224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5910" marR="136525">
              <a:lnSpc>
                <a:spcPct val="70000"/>
              </a:lnSpc>
              <a:spcBef>
                <a:spcPts val="765"/>
              </a:spcBef>
            </a:pP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tailored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product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recommendations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and</a:t>
            </a:r>
            <a:r>
              <a:rPr sz="18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promotions,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ultimately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leading to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increased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</a:t>
            </a:r>
            <a:r>
              <a:rPr sz="1850" spc="-44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satisfaction.</a:t>
            </a:r>
            <a:endParaRPr sz="1850">
              <a:latin typeface="Palatino Linotype"/>
              <a:cs typeface="Palatino Linotype"/>
            </a:endParaRPr>
          </a:p>
          <a:p>
            <a:pPr marL="12700">
              <a:lnSpc>
                <a:spcPts val="1885"/>
              </a:lnSpc>
              <a:spcBef>
                <a:spcPts val="334"/>
              </a:spcBef>
            </a:pPr>
            <a:r>
              <a:rPr sz="1850" b="1" spc="-5" dirty="0">
                <a:solidFill>
                  <a:srgbClr val="374151"/>
                </a:solidFill>
                <a:latin typeface="Calibri"/>
                <a:cs typeface="Calibri"/>
              </a:rPr>
              <a:t>2.</a:t>
            </a:r>
            <a:r>
              <a:rPr sz="1850" b="1" spc="3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Increased</a:t>
            </a:r>
            <a:r>
              <a:rPr sz="1850" b="1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b="1" spc="-5" dirty="0">
                <a:solidFill>
                  <a:srgbClr val="374151"/>
                </a:solidFill>
                <a:latin typeface="Palatino Linotype"/>
                <a:cs typeface="Palatino Linotype"/>
              </a:rPr>
              <a:t>Sales:</a:t>
            </a:r>
            <a:r>
              <a:rPr sz="18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 Basket Insights can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uncover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cross-selling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upselling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opportunities.</a:t>
            </a:r>
            <a:endParaRPr sz="1850">
              <a:latin typeface="Palatino Linotype"/>
              <a:cs typeface="Palatino Linotype"/>
            </a:endParaRPr>
          </a:p>
          <a:p>
            <a:pPr marL="295910" marR="499109">
              <a:lnSpc>
                <a:spcPct val="70000"/>
              </a:lnSpc>
              <a:spcBef>
                <a:spcPts val="330"/>
              </a:spcBef>
            </a:pP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By recommending related or complementary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products,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 can boost their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average </a:t>
            </a:r>
            <a:r>
              <a:rPr sz="1850" spc="-4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transaction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value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overall revenue.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467" y="3385979"/>
            <a:ext cx="955675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" dirty="0">
                <a:latin typeface="Calibri"/>
                <a:cs typeface="Calibri"/>
              </a:rPr>
              <a:t>3.</a:t>
            </a:r>
            <a:r>
              <a:rPr sz="1850" b="1" spc="3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Palatino Linotype"/>
                <a:cs typeface="Palatino Linotype"/>
              </a:rPr>
              <a:t>Fraud</a:t>
            </a:r>
            <a:r>
              <a:rPr sz="1850" b="1" spc="-10" dirty="0">
                <a:latin typeface="Palatino Linotype"/>
                <a:cs typeface="Palatino Linotype"/>
              </a:rPr>
              <a:t> </a:t>
            </a:r>
            <a:r>
              <a:rPr sz="1850" b="1" dirty="0">
                <a:latin typeface="Palatino Linotype"/>
                <a:cs typeface="Palatino Linotype"/>
              </a:rPr>
              <a:t>Detection:</a:t>
            </a:r>
            <a:r>
              <a:rPr sz="1850" b="1" spc="-5" dirty="0"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Basket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Insights can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also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be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used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for fraud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detection.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Unusual or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825" y="3583337"/>
            <a:ext cx="921766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unexpected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item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combinations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transactions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can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raise </a:t>
            </a:r>
            <a:r>
              <a:rPr sz="18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red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flags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for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potential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fraudulent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467" y="3738278"/>
            <a:ext cx="9592945" cy="674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430"/>
              </a:spcBef>
            </a:pP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activities.</a:t>
            </a:r>
            <a:endParaRPr sz="18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50" b="1" spc="-5" dirty="0">
                <a:latin typeface="Calibri"/>
                <a:cs typeface="Calibri"/>
              </a:rPr>
              <a:t>4.</a:t>
            </a:r>
            <a:r>
              <a:rPr sz="1850" b="1" spc="37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Palatino Linotype"/>
                <a:cs typeface="Palatino Linotype"/>
              </a:rPr>
              <a:t>Competitive</a:t>
            </a:r>
            <a:r>
              <a:rPr sz="1850" b="1" spc="-10" dirty="0">
                <a:latin typeface="Palatino Linotype"/>
                <a:cs typeface="Palatino Linotype"/>
              </a:rPr>
              <a:t> </a:t>
            </a:r>
            <a:r>
              <a:rPr sz="1850" b="1" spc="-5" dirty="0">
                <a:latin typeface="Palatino Linotype"/>
                <a:cs typeface="Palatino Linotype"/>
              </a:rPr>
              <a:t>Advantage:</a:t>
            </a:r>
            <a:r>
              <a:rPr sz="1850" b="1" spc="5" dirty="0"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Leveraging market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basket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insights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provides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competitive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edge.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25" y="4302411"/>
            <a:ext cx="989076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that can better understand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cater to customer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needs </a:t>
            </a:r>
            <a:r>
              <a:rPr sz="18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are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15" dirty="0">
                <a:solidFill>
                  <a:srgbClr val="374151"/>
                </a:solidFill>
                <a:latin typeface="Palatino Linotype"/>
                <a:cs typeface="Palatino Linotype"/>
              </a:rPr>
              <a:t>more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likely to thrive in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9825" y="4499769"/>
            <a:ext cx="233616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crowded</a:t>
            </a:r>
            <a:r>
              <a:rPr sz="1850" spc="-7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marketplace.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467" y="4824128"/>
            <a:ext cx="10085705" cy="10267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5910" marR="5080" indent="-283845">
              <a:lnSpc>
                <a:spcPct val="70000"/>
              </a:lnSpc>
              <a:spcBef>
                <a:spcPts val="765"/>
              </a:spcBef>
              <a:buFont typeface="Calibri"/>
              <a:buAutoNum type="arabicPeriod" startAt="5"/>
              <a:tabLst>
                <a:tab pos="296545" algn="l"/>
              </a:tabLst>
            </a:pPr>
            <a:r>
              <a:rPr sz="1850" b="1" dirty="0">
                <a:solidFill>
                  <a:srgbClr val="374151"/>
                </a:solidFill>
                <a:latin typeface="Palatino Linotype"/>
                <a:cs typeface="Palatino Linotype"/>
              </a:rPr>
              <a:t>Data-Driven Decision-Making: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 can make informed decisions based on data rather </a:t>
            </a:r>
            <a:r>
              <a:rPr sz="1850" spc="-4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than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intuition, reducing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risks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uncertainty in their strategies.</a:t>
            </a:r>
            <a:endParaRPr sz="1850">
              <a:latin typeface="Palatino Linotype"/>
              <a:cs typeface="Palatino Linotype"/>
            </a:endParaRPr>
          </a:p>
          <a:p>
            <a:pPr marL="295910" marR="498475" indent="-283845">
              <a:lnSpc>
                <a:spcPct val="70000"/>
              </a:lnSpc>
              <a:spcBef>
                <a:spcPts val="1000"/>
              </a:spcBef>
              <a:buFont typeface="Calibri"/>
              <a:buAutoNum type="arabicPeriod" startAt="5"/>
              <a:tabLst>
                <a:tab pos="296545" algn="l"/>
              </a:tabLst>
            </a:pPr>
            <a:r>
              <a:rPr sz="1850" b="1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Loyalty:</a:t>
            </a:r>
            <a:r>
              <a:rPr sz="1850" b="1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By offering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personalized recommendations</a:t>
            </a:r>
            <a:r>
              <a:rPr sz="1850" spc="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improving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 the overall </a:t>
            </a:r>
            <a:r>
              <a:rPr sz="1850" spc="-445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shopping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experience,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businesses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can build 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stronger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customer loyalty</a:t>
            </a:r>
            <a:r>
              <a:rPr sz="1850" spc="-10" dirty="0">
                <a:solidFill>
                  <a:srgbClr val="374151"/>
                </a:solidFill>
                <a:latin typeface="Palatino Linotype"/>
                <a:cs typeface="Palatino Linotype"/>
              </a:rPr>
              <a:t> </a:t>
            </a:r>
            <a:r>
              <a:rPr sz="1850" dirty="0">
                <a:solidFill>
                  <a:srgbClr val="374151"/>
                </a:solidFill>
                <a:latin typeface="Palatino Linotype"/>
                <a:cs typeface="Palatino Linotype"/>
              </a:rPr>
              <a:t>and </a:t>
            </a:r>
            <a:r>
              <a:rPr sz="1850" spc="-5" dirty="0">
                <a:solidFill>
                  <a:srgbClr val="374151"/>
                </a:solidFill>
                <a:latin typeface="Palatino Linotype"/>
                <a:cs typeface="Palatino Linotype"/>
              </a:rPr>
              <a:t>retention.</a:t>
            </a:r>
            <a:endParaRPr sz="18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752" y="432152"/>
            <a:ext cx="381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999" y="1394146"/>
            <a:ext cx="10003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In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conclusion,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Market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Basket</a:t>
            </a:r>
            <a:r>
              <a:rPr sz="2800" spc="-10" dirty="0">
                <a:latin typeface="Palatino Linotype"/>
                <a:cs typeface="Palatino Linotype"/>
              </a:rPr>
              <a:t> Insights</a:t>
            </a:r>
            <a:r>
              <a:rPr sz="2800" spc="-15" dirty="0">
                <a:latin typeface="Palatino Linotype"/>
                <a:cs typeface="Palatino Linotype"/>
              </a:rPr>
              <a:t> represent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 </a:t>
            </a:r>
            <a:r>
              <a:rPr sz="2800" spc="-5" dirty="0">
                <a:latin typeface="Palatino Linotype"/>
                <a:cs typeface="Palatino Linotype"/>
              </a:rPr>
              <a:t>pivotal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tool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999" y="1692850"/>
            <a:ext cx="10041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the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arsenal</a:t>
            </a:r>
            <a:r>
              <a:rPr sz="2800" spc="-5" dirty="0">
                <a:latin typeface="Palatino Linotype"/>
                <a:cs typeface="Palatino Linotype"/>
              </a:rPr>
              <a:t> of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modern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businesses,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particularly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those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in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the</a:t>
            </a:r>
            <a:r>
              <a:rPr sz="2800" spc="-10" dirty="0">
                <a:latin typeface="Palatino Linotype"/>
                <a:cs typeface="Palatino Linotype"/>
              </a:rPr>
              <a:t> retail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999" y="1991554"/>
            <a:ext cx="8883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10" dirty="0">
                <a:latin typeface="Palatino Linotype"/>
                <a:cs typeface="Palatino Linotype"/>
              </a:rPr>
              <a:t> e-commerce </a:t>
            </a:r>
            <a:r>
              <a:rPr sz="2800" spc="-5" dirty="0">
                <a:latin typeface="Palatino Linotype"/>
                <a:cs typeface="Palatino Linotype"/>
              </a:rPr>
              <a:t>sectors.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The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ability</a:t>
            </a:r>
            <a:r>
              <a:rPr sz="2800" spc="-5" dirty="0">
                <a:latin typeface="Palatino Linotype"/>
                <a:cs typeface="Palatino Linotype"/>
              </a:rPr>
              <a:t> to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extract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actionable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99" y="2290258"/>
            <a:ext cx="9834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intelligence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from</a:t>
            </a:r>
            <a:r>
              <a:rPr sz="2800" spc="-5" dirty="0">
                <a:latin typeface="Palatino Linotype"/>
                <a:cs typeface="Palatino Linotype"/>
              </a:rPr>
              <a:t> customer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transaction data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is </a:t>
            </a:r>
            <a:r>
              <a:rPr sz="2800" dirty="0">
                <a:latin typeface="Palatino Linotype"/>
                <a:cs typeface="Palatino Linotype"/>
              </a:rPr>
              <a:t>a </a:t>
            </a:r>
            <a:r>
              <a:rPr sz="2800" spc="-25" dirty="0">
                <a:latin typeface="Palatino Linotype"/>
                <a:cs typeface="Palatino Linotype"/>
              </a:rPr>
              <a:t>game-changer,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999" y="2588962"/>
            <a:ext cx="1022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Palatino Linotype"/>
                <a:cs typeface="Palatino Linotype"/>
              </a:rPr>
              <a:t>offering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5" dirty="0">
                <a:latin typeface="Palatino Linotype"/>
                <a:cs typeface="Palatino Linotype"/>
              </a:rPr>
              <a:t> multitude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of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benefits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ranging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from </a:t>
            </a:r>
            <a:r>
              <a:rPr sz="2800" dirty="0">
                <a:latin typeface="Palatino Linotype"/>
                <a:cs typeface="Palatino Linotype"/>
              </a:rPr>
              <a:t>enhanced</a:t>
            </a:r>
            <a:r>
              <a:rPr sz="2800" spc="-5" dirty="0">
                <a:latin typeface="Palatino Linotype"/>
                <a:cs typeface="Palatino Linotype"/>
              </a:rPr>
              <a:t> customer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999" y="2887666"/>
            <a:ext cx="9244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Palatino Linotype"/>
                <a:cs typeface="Palatino Linotype"/>
              </a:rPr>
              <a:t>experiences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</a:t>
            </a:r>
            <a:r>
              <a:rPr sz="2800" spc="-10" dirty="0">
                <a:latin typeface="Palatino Linotype"/>
                <a:cs typeface="Palatino Linotype"/>
              </a:rPr>
              <a:t>increased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sales to </a:t>
            </a:r>
            <a:r>
              <a:rPr sz="2800" spc="-20" dirty="0">
                <a:latin typeface="Palatino Linotype"/>
                <a:cs typeface="Palatino Linotype"/>
              </a:rPr>
              <a:t>more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efficient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inventory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999" y="3186370"/>
            <a:ext cx="8982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management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targeted </a:t>
            </a:r>
            <a:r>
              <a:rPr sz="2800" spc="-5" dirty="0">
                <a:latin typeface="Palatino Linotype"/>
                <a:cs typeface="Palatino Linotype"/>
              </a:rPr>
              <a:t>marketing.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By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leveraging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data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999" y="3485074"/>
            <a:ext cx="10205085" cy="7512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5"/>
              </a:spcBef>
            </a:pPr>
            <a:r>
              <a:rPr sz="2800" dirty="0">
                <a:latin typeface="Palatino Linotype"/>
                <a:cs typeface="Palatino Linotype"/>
              </a:rPr>
              <a:t>analytics, </a:t>
            </a:r>
            <a:r>
              <a:rPr sz="2800" spc="-5" dirty="0">
                <a:latin typeface="Palatino Linotype"/>
                <a:cs typeface="Palatino Linotype"/>
              </a:rPr>
              <a:t>machine learning, </a:t>
            </a:r>
            <a:r>
              <a:rPr sz="2800" dirty="0">
                <a:latin typeface="Palatino Linotype"/>
                <a:cs typeface="Palatino Linotype"/>
              </a:rPr>
              <a:t>and </a:t>
            </a:r>
            <a:r>
              <a:rPr sz="2800" spc="-10" dirty="0">
                <a:latin typeface="Palatino Linotype"/>
                <a:cs typeface="Palatino Linotype"/>
              </a:rPr>
              <a:t>real-time processing, </a:t>
            </a:r>
            <a:r>
              <a:rPr sz="2800" spc="-5" dirty="0">
                <a:latin typeface="Palatino Linotype"/>
                <a:cs typeface="Palatino Linotype"/>
              </a:rPr>
              <a:t>businesses </a:t>
            </a:r>
            <a:r>
              <a:rPr sz="2800" spc="-68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can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gain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5" dirty="0">
                <a:latin typeface="Palatino Linotype"/>
                <a:cs typeface="Palatino Linotype"/>
              </a:rPr>
              <a:t> competitive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edge</a:t>
            </a:r>
            <a:r>
              <a:rPr sz="2800" spc="-5" dirty="0">
                <a:latin typeface="Palatino Linotype"/>
                <a:cs typeface="Palatino Linotype"/>
              </a:rPr>
              <a:t> in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5" dirty="0">
                <a:latin typeface="Palatino Linotype"/>
                <a:cs typeface="Palatino Linotype"/>
              </a:rPr>
              <a:t> rapidly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evolving</a:t>
            </a:r>
            <a:r>
              <a:rPr sz="2800" spc="-5" dirty="0">
                <a:latin typeface="Palatino Linotype"/>
                <a:cs typeface="Palatino Linotype"/>
              </a:rPr>
              <a:t> marketplace.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999" y="4082482"/>
            <a:ext cx="10137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Market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Basket </a:t>
            </a:r>
            <a:r>
              <a:rPr sz="2800" spc="-10" dirty="0">
                <a:latin typeface="Palatino Linotype"/>
                <a:cs typeface="Palatino Linotype"/>
              </a:rPr>
              <a:t>Insights </a:t>
            </a:r>
            <a:r>
              <a:rPr sz="2800" spc="-5" dirty="0">
                <a:latin typeface="Palatino Linotype"/>
                <a:cs typeface="Palatino Linotype"/>
              </a:rPr>
              <a:t>not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only illuminate customer </a:t>
            </a:r>
            <a:r>
              <a:rPr sz="2800" spc="-15" dirty="0">
                <a:latin typeface="Palatino Linotype"/>
                <a:cs typeface="Palatino Linotype"/>
              </a:rPr>
              <a:t>preferences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999" y="4381186"/>
            <a:ext cx="8749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behaviors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but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also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empower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organizations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to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make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999" y="4679890"/>
            <a:ext cx="10013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data-driven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decisions,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adapt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to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changing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market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dynamics,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999" y="4978594"/>
            <a:ext cx="9654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ultimately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thrive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era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where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understanding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meeting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999" y="5277297"/>
            <a:ext cx="475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Palatino Linotype"/>
                <a:cs typeface="Palatino Linotype"/>
              </a:rPr>
              <a:t>customer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needs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is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paramount.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DEPARTMENT OF ELECTRONICS AND COMMUNICTION ENGINEERING</vt:lpstr>
      <vt:lpstr>PROBLEM DEFINITION</vt:lpstr>
      <vt:lpstr>OBJECTIVES</vt:lpstr>
      <vt:lpstr>MARKET BASKET ANALYSIS</vt:lpstr>
      <vt:lpstr>METHODS AND TECHNIQUES</vt:lpstr>
      <vt:lpstr>REAL-TIME TRANSIT INFORMATION PLATFORM:</vt:lpstr>
      <vt:lpstr>INTEGRATION APPROACH</vt:lpstr>
      <vt:lpstr>INTEGRATION BENEFITS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COMMUNICTION ENGINEERING</dc:title>
  <cp:lastModifiedBy>munagacherlabhavana2004@gmail.com</cp:lastModifiedBy>
  <cp:revision>2</cp:revision>
  <dcterms:created xsi:type="dcterms:W3CDTF">2023-09-30T09:00:58Z</dcterms:created>
  <dcterms:modified xsi:type="dcterms:W3CDTF">2023-09-30T09:06:02Z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2023-09-30T00:00:00Z</vt:filetime>
  </property>
</Properties>
</file>