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1"/>
    <p:sldMasterId id="2147483807" r:id="rId2"/>
  </p:sldMasterIdLst>
  <p:sldIdLst>
    <p:sldId id="256" r:id="rId3"/>
    <p:sldId id="257" r:id="rId4"/>
    <p:sldId id="258" r:id="rId5"/>
    <p:sldId id="259" r:id="rId6"/>
    <p:sldId id="260" r:id="rId7"/>
    <p:sldId id="261" r:id="rId8"/>
    <p:sldId id="262" r:id="rId9"/>
    <p:sldId id="263" r:id="rId10"/>
    <p:sldId id="264" r:id="rId11"/>
    <p:sldId id="269" r:id="rId12"/>
    <p:sldId id="268" r:id="rId13"/>
    <p:sldId id="270"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8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AF1203-B6A6-4FD5-84E5-80ABBAD3863E}"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40E0F-135E-42B9-BE0E-5CC9E4AB2AE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375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F1203-B6A6-4FD5-84E5-80ABBAD3863E}"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40E0F-135E-42B9-BE0E-5CC9E4AB2AE1}" type="slidenum">
              <a:rPr lang="en-IN" smtClean="0"/>
              <a:t>‹#›</a:t>
            </a:fld>
            <a:endParaRPr lang="en-IN"/>
          </a:p>
        </p:txBody>
      </p:sp>
    </p:spTree>
    <p:extLst>
      <p:ext uri="{BB962C8B-B14F-4D97-AF65-F5344CB8AC3E}">
        <p14:creationId xmlns:p14="http://schemas.microsoft.com/office/powerpoint/2010/main" val="2962440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F1203-B6A6-4FD5-84E5-80ABBAD3863E}"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40E0F-135E-42B9-BE0E-5CC9E4AB2AE1}" type="slidenum">
              <a:rPr lang="en-IN" smtClean="0"/>
              <a:t>‹#›</a:t>
            </a:fld>
            <a:endParaRPr lang="en-IN"/>
          </a:p>
        </p:txBody>
      </p:sp>
    </p:spTree>
    <p:extLst>
      <p:ext uri="{BB962C8B-B14F-4D97-AF65-F5344CB8AC3E}">
        <p14:creationId xmlns:p14="http://schemas.microsoft.com/office/powerpoint/2010/main" val="2180024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DAF1203-B6A6-4FD5-84E5-80ABBAD3863E}" type="datetimeFigureOut">
              <a:rPr lang="en-IN" smtClean="0"/>
              <a:t>24-02-2024</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27240E0F-135E-42B9-BE0E-5CC9E4AB2AE1}" type="slidenum">
              <a:rPr lang="en-IN" smtClean="0"/>
              <a:t>‹#›</a:t>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650352375"/>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F1203-B6A6-4FD5-84E5-80ABBAD3863E}"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40E0F-135E-42B9-BE0E-5CC9E4AB2AE1}" type="slidenum">
              <a:rPr lang="en-IN" smtClean="0"/>
              <a:t>‹#›</a:t>
            </a:fld>
            <a:endParaRPr lang="en-IN"/>
          </a:p>
        </p:txBody>
      </p:sp>
    </p:spTree>
    <p:extLst>
      <p:ext uri="{BB962C8B-B14F-4D97-AF65-F5344CB8AC3E}">
        <p14:creationId xmlns:p14="http://schemas.microsoft.com/office/powerpoint/2010/main" val="194767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DAF1203-B6A6-4FD5-84E5-80ABBAD3863E}" type="datetimeFigureOut">
              <a:rPr lang="en-IN" smtClean="0"/>
              <a:t>24-02-2024</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27240E0F-135E-42B9-BE0E-5CC9E4AB2AE1}" type="slidenum">
              <a:rPr lang="en-IN" smtClean="0"/>
              <a:t>‹#›</a:t>
            </a:fld>
            <a:endParaRPr lang="en-I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958697894"/>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AF1203-B6A6-4FD5-84E5-80ABBAD3863E}" type="datetimeFigureOut">
              <a:rPr lang="en-IN" smtClean="0"/>
              <a:t>24-02-2024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240E0F-135E-42B9-BE0E-5CC9E4AB2AE1}" type="slidenum">
              <a:rPr lang="en-IN" smtClean="0"/>
              <a:t>‹#›</a:t>
            </a:fld>
            <a:endParaRPr lang="en-IN"/>
          </a:p>
        </p:txBody>
      </p:sp>
    </p:spTree>
    <p:extLst>
      <p:ext uri="{BB962C8B-B14F-4D97-AF65-F5344CB8AC3E}">
        <p14:creationId xmlns:p14="http://schemas.microsoft.com/office/powerpoint/2010/main" val="34412801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AF1203-B6A6-4FD5-84E5-80ABBAD3863E}" type="datetimeFigureOut">
              <a:rPr lang="en-IN" smtClean="0"/>
              <a:t>24-02-2024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240E0F-135E-42B9-BE0E-5CC9E4AB2AE1}" type="slidenum">
              <a:rPr lang="en-IN" smtClean="0"/>
              <a:t>‹#›</a:t>
            </a:fld>
            <a:endParaRPr lang="en-IN"/>
          </a:p>
        </p:txBody>
      </p:sp>
    </p:spTree>
    <p:extLst>
      <p:ext uri="{BB962C8B-B14F-4D97-AF65-F5344CB8AC3E}">
        <p14:creationId xmlns:p14="http://schemas.microsoft.com/office/powerpoint/2010/main" val="301251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AF1203-B6A6-4FD5-84E5-80ABBAD3863E}" type="datetimeFigureOut">
              <a:rPr lang="en-IN" smtClean="0"/>
              <a:t>24-02-2024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240E0F-135E-42B9-BE0E-5CC9E4AB2AE1}" type="slidenum">
              <a:rPr lang="en-IN" smtClean="0"/>
              <a:t>‹#›</a:t>
            </a:fld>
            <a:endParaRPr lang="en-IN"/>
          </a:p>
        </p:txBody>
      </p:sp>
    </p:spTree>
    <p:extLst>
      <p:ext uri="{BB962C8B-B14F-4D97-AF65-F5344CB8AC3E}">
        <p14:creationId xmlns:p14="http://schemas.microsoft.com/office/powerpoint/2010/main" val="2539996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AF1203-B6A6-4FD5-84E5-80ABBAD3863E}" type="datetimeFigureOut">
              <a:rPr lang="en-IN" smtClean="0"/>
              <a:t>24-02-2024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240E0F-135E-42B9-BE0E-5CC9E4AB2AE1}" type="slidenum">
              <a:rPr lang="en-IN" smtClean="0"/>
              <a:t>‹#›</a:t>
            </a:fld>
            <a:endParaRPr lang="en-IN"/>
          </a:p>
        </p:txBody>
      </p:sp>
    </p:spTree>
    <p:extLst>
      <p:ext uri="{BB962C8B-B14F-4D97-AF65-F5344CB8AC3E}">
        <p14:creationId xmlns:p14="http://schemas.microsoft.com/office/powerpoint/2010/main" val="31847497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DAF1203-B6A6-4FD5-84E5-80ABBAD3863E}" type="datetimeFigureOut">
              <a:rPr lang="en-IN" smtClean="0"/>
              <a:t>24-02-2024</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7240E0F-135E-42B9-BE0E-5CC9E4AB2AE1}"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54044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F1203-B6A6-4FD5-84E5-80ABBAD3863E}"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40E0F-135E-42B9-BE0E-5CC9E4AB2AE1}" type="slidenum">
              <a:rPr lang="en-IN" smtClean="0"/>
              <a:t>‹#›</a:t>
            </a:fld>
            <a:endParaRPr lang="en-IN"/>
          </a:p>
        </p:txBody>
      </p:sp>
    </p:spTree>
    <p:extLst>
      <p:ext uri="{BB962C8B-B14F-4D97-AF65-F5344CB8AC3E}">
        <p14:creationId xmlns:p14="http://schemas.microsoft.com/office/powerpoint/2010/main" val="39848310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DAF1203-B6A6-4FD5-84E5-80ABBAD3863E}" type="datetimeFigureOut">
              <a:rPr lang="en-IN" smtClean="0"/>
              <a:t>24-02-2024</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7240E0F-135E-42B9-BE0E-5CC9E4AB2AE1}"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87398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F1203-B6A6-4FD5-84E5-80ABBAD3863E}"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40E0F-135E-42B9-BE0E-5CC9E4AB2AE1}" type="slidenum">
              <a:rPr lang="en-IN" smtClean="0"/>
              <a:t>‹#›</a:t>
            </a:fld>
            <a:endParaRPr lang="en-IN"/>
          </a:p>
        </p:txBody>
      </p:sp>
    </p:spTree>
    <p:extLst>
      <p:ext uri="{BB962C8B-B14F-4D97-AF65-F5344CB8AC3E}">
        <p14:creationId xmlns:p14="http://schemas.microsoft.com/office/powerpoint/2010/main" val="564534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F1203-B6A6-4FD5-84E5-80ABBAD3863E}"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40E0F-135E-42B9-BE0E-5CC9E4AB2AE1}" type="slidenum">
              <a:rPr lang="en-IN" smtClean="0"/>
              <a:t>‹#›</a:t>
            </a:fld>
            <a:endParaRPr lang="en-IN"/>
          </a:p>
        </p:txBody>
      </p:sp>
    </p:spTree>
    <p:extLst>
      <p:ext uri="{BB962C8B-B14F-4D97-AF65-F5344CB8AC3E}">
        <p14:creationId xmlns:p14="http://schemas.microsoft.com/office/powerpoint/2010/main" val="2713486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AF1203-B6A6-4FD5-84E5-80ABBAD3863E}"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40E0F-135E-42B9-BE0E-5CC9E4AB2AE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394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AF1203-B6A6-4FD5-84E5-80ABBAD3863E}" type="datetimeFigureOut">
              <a:rPr lang="en-IN" smtClean="0"/>
              <a:t>24-02-2024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240E0F-135E-42B9-BE0E-5CC9E4AB2AE1}" type="slidenum">
              <a:rPr lang="en-IN" smtClean="0"/>
              <a:t>‹#›</a:t>
            </a:fld>
            <a:endParaRPr lang="en-IN"/>
          </a:p>
        </p:txBody>
      </p:sp>
    </p:spTree>
    <p:extLst>
      <p:ext uri="{BB962C8B-B14F-4D97-AF65-F5344CB8AC3E}">
        <p14:creationId xmlns:p14="http://schemas.microsoft.com/office/powerpoint/2010/main" val="2888358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AF1203-B6A6-4FD5-84E5-80ABBAD3863E}" type="datetimeFigureOut">
              <a:rPr lang="en-IN" smtClean="0"/>
              <a:t>24-02-2024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240E0F-135E-42B9-BE0E-5CC9E4AB2AE1}" type="slidenum">
              <a:rPr lang="en-IN" smtClean="0"/>
              <a:t>‹#›</a:t>
            </a:fld>
            <a:endParaRPr lang="en-IN"/>
          </a:p>
        </p:txBody>
      </p:sp>
    </p:spTree>
    <p:extLst>
      <p:ext uri="{BB962C8B-B14F-4D97-AF65-F5344CB8AC3E}">
        <p14:creationId xmlns:p14="http://schemas.microsoft.com/office/powerpoint/2010/main" val="1307201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AF1203-B6A6-4FD5-84E5-80ABBAD3863E}" type="datetimeFigureOut">
              <a:rPr lang="en-IN" smtClean="0"/>
              <a:t>24-02-2024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240E0F-135E-42B9-BE0E-5CC9E4AB2AE1}" type="slidenum">
              <a:rPr lang="en-IN" smtClean="0"/>
              <a:t>‹#›</a:t>
            </a:fld>
            <a:endParaRPr lang="en-IN"/>
          </a:p>
        </p:txBody>
      </p:sp>
    </p:spTree>
    <p:extLst>
      <p:ext uri="{BB962C8B-B14F-4D97-AF65-F5344CB8AC3E}">
        <p14:creationId xmlns:p14="http://schemas.microsoft.com/office/powerpoint/2010/main" val="3640923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AF1203-B6A6-4FD5-84E5-80ABBAD3863E}" type="datetimeFigureOut">
              <a:rPr lang="en-IN" smtClean="0"/>
              <a:t>24-02-2024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7240E0F-135E-42B9-BE0E-5CC9E4AB2AE1}" type="slidenum">
              <a:rPr lang="en-IN" smtClean="0"/>
              <a:t>‹#›</a:t>
            </a:fld>
            <a:endParaRPr lang="en-IN"/>
          </a:p>
        </p:txBody>
      </p:sp>
    </p:spTree>
    <p:extLst>
      <p:ext uri="{BB962C8B-B14F-4D97-AF65-F5344CB8AC3E}">
        <p14:creationId xmlns:p14="http://schemas.microsoft.com/office/powerpoint/2010/main" val="1478057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DAF1203-B6A6-4FD5-84E5-80ABBAD3863E}" type="datetimeFigureOut">
              <a:rPr lang="en-IN" smtClean="0"/>
              <a:t>24-02-2024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7240E0F-135E-42B9-BE0E-5CC9E4AB2AE1}" type="slidenum">
              <a:rPr lang="en-IN" smtClean="0"/>
              <a:t>‹#›</a:t>
            </a:fld>
            <a:endParaRPr lang="en-IN"/>
          </a:p>
        </p:txBody>
      </p:sp>
    </p:spTree>
    <p:extLst>
      <p:ext uri="{BB962C8B-B14F-4D97-AF65-F5344CB8AC3E}">
        <p14:creationId xmlns:p14="http://schemas.microsoft.com/office/powerpoint/2010/main" val="851920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AF1203-B6A6-4FD5-84E5-80ABBAD3863E}" type="datetimeFigureOut">
              <a:rPr lang="en-IN" smtClean="0"/>
              <a:t>24-02-2024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240E0F-135E-42B9-BE0E-5CC9E4AB2AE1}" type="slidenum">
              <a:rPr lang="en-IN" smtClean="0"/>
              <a:t>‹#›</a:t>
            </a:fld>
            <a:endParaRPr lang="en-IN"/>
          </a:p>
        </p:txBody>
      </p:sp>
    </p:spTree>
    <p:extLst>
      <p:ext uri="{BB962C8B-B14F-4D97-AF65-F5344CB8AC3E}">
        <p14:creationId xmlns:p14="http://schemas.microsoft.com/office/powerpoint/2010/main" val="2774097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DAF1203-B6A6-4FD5-84E5-80ABBAD3863E}" type="datetimeFigureOut">
              <a:rPr lang="en-IN" smtClean="0"/>
              <a:t>24-02-2024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7240E0F-135E-42B9-BE0E-5CC9E4AB2AE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3784607"/>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DAF1203-B6A6-4FD5-84E5-80ABBAD3863E}" type="datetimeFigureOut">
              <a:rPr lang="en-IN" smtClean="0"/>
              <a:t>24-02-2024</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27240E0F-135E-42B9-BE0E-5CC9E4AB2AE1}" type="slidenum">
              <a:rPr lang="en-IN" smtClean="0"/>
              <a:t>‹#›</a:t>
            </a:fld>
            <a:endParaRPr lang="en-I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95043103"/>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FC417-8ED0-A9AB-C7FD-A2B9177C871D}"/>
              </a:ext>
            </a:extLst>
          </p:cNvPr>
          <p:cNvSpPr>
            <a:spLocks noGrp="1"/>
          </p:cNvSpPr>
          <p:nvPr>
            <p:ph type="ctrTitle"/>
          </p:nvPr>
        </p:nvSpPr>
        <p:spPr>
          <a:xfrm>
            <a:off x="1524000" y="2584824"/>
            <a:ext cx="9144000" cy="2387600"/>
          </a:xfrm>
        </p:spPr>
        <p:txBody>
          <a:bodyPr>
            <a:normAutofit fontScale="90000"/>
          </a:bodyPr>
          <a:lstStyle/>
          <a:p>
            <a:r>
              <a:rPr lang="en-US" sz="4900" b="1" i="0" dirty="0">
                <a:solidFill>
                  <a:srgbClr val="000000"/>
                </a:solidFill>
                <a:effectLst/>
                <a:latin typeface="Times New Roman" panose="02020603050405020304" pitchFamily="18" charset="0"/>
                <a:cs typeface="Times New Roman" panose="02020603050405020304" pitchFamily="18" charset="0"/>
              </a:rPr>
              <a:t>Building Material - Quality Control in Concrete case study analysis</a:t>
            </a:r>
            <a:br>
              <a:rPr lang="en-US" b="1" i="0" dirty="0">
                <a:solidFill>
                  <a:srgbClr val="000000"/>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F7A3B6A-C8B6-AB0A-6100-8EFD5A426695}"/>
              </a:ext>
            </a:extLst>
          </p:cNvPr>
          <p:cNvSpPr>
            <a:spLocks noGrp="1"/>
          </p:cNvSpPr>
          <p:nvPr>
            <p:ph type="subTitle" idx="1"/>
          </p:nvPr>
        </p:nvSpPr>
        <p:spPr>
          <a:xfrm>
            <a:off x="1524000" y="4483286"/>
            <a:ext cx="9144000" cy="1655762"/>
          </a:xfrm>
        </p:spPr>
        <p:txBody>
          <a:bodyPr/>
          <a:lstStyle/>
          <a:p>
            <a:r>
              <a:rPr lang="en-IN" dirty="0">
                <a:solidFill>
                  <a:srgbClr val="080808"/>
                </a:solidFill>
                <a:latin typeface="Times New Roman" panose="02020603050405020304" pitchFamily="18" charset="0"/>
                <a:cs typeface="Times New Roman" panose="02020603050405020304" pitchFamily="18" charset="0"/>
              </a:rPr>
              <a:t>By - Varshini Sree J K</a:t>
            </a:r>
          </a:p>
        </p:txBody>
      </p:sp>
    </p:spTree>
    <p:extLst>
      <p:ext uri="{BB962C8B-B14F-4D97-AF65-F5344CB8AC3E}">
        <p14:creationId xmlns:p14="http://schemas.microsoft.com/office/powerpoint/2010/main" val="3737057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85E76-9B87-95A1-83D4-2AEEF31DE41D}"/>
              </a:ext>
            </a:extLst>
          </p:cNvPr>
          <p:cNvSpPr>
            <a:spLocks noGrp="1"/>
          </p:cNvSpPr>
          <p:nvPr>
            <p:ph type="title"/>
          </p:nvPr>
        </p:nvSpPr>
        <p:spPr>
          <a:xfrm>
            <a:off x="1005205" y="632937"/>
            <a:ext cx="10058400" cy="736282"/>
          </a:xfrm>
        </p:spPr>
        <p:txBody>
          <a:bodyPr>
            <a:normAutofit/>
          </a:bodyPr>
          <a:lstStyle/>
          <a:p>
            <a:pPr algn="ctr"/>
            <a:r>
              <a:rPr lang="en-IN" sz="3200" b="1" dirty="0">
                <a:latin typeface="Times New Roman" panose="02020603050405020304" pitchFamily="18" charset="0"/>
                <a:cs typeface="Times New Roman" panose="02020603050405020304" pitchFamily="18" charset="0"/>
              </a:rPr>
              <a:t>HISTOGRAM AND HEAT MAP</a:t>
            </a:r>
          </a:p>
        </p:txBody>
      </p:sp>
      <p:sp>
        <p:nvSpPr>
          <p:cNvPr id="3" name="Text Placeholder 2">
            <a:extLst>
              <a:ext uri="{FF2B5EF4-FFF2-40B4-BE49-F238E27FC236}">
                <a16:creationId xmlns:a16="http://schemas.microsoft.com/office/drawing/2014/main" id="{E4E591E2-14DE-B185-0CC9-44B9EF3A0E8C}"/>
              </a:ext>
            </a:extLst>
          </p:cNvPr>
          <p:cNvSpPr>
            <a:spLocks noGrp="1"/>
          </p:cNvSpPr>
          <p:nvPr>
            <p:ph type="body" idx="1"/>
          </p:nvPr>
        </p:nvSpPr>
        <p:spPr/>
        <p:txBody>
          <a:bodyPr>
            <a:normAutofit fontScale="92500" lnSpcReduction="20000"/>
          </a:bodyPr>
          <a:lstStyle/>
          <a:p>
            <a:r>
              <a:rPr lang="en-IN" sz="2000" b="1" dirty="0">
                <a:solidFill>
                  <a:schemeClr val="tx1"/>
                </a:solidFill>
                <a:latin typeface="Times New Roman" panose="02020603050405020304" pitchFamily="18" charset="0"/>
                <a:cs typeface="Times New Roman" panose="02020603050405020304" pitchFamily="18" charset="0"/>
              </a:rPr>
              <a:t>DISTRIBUTION OF CONCRETE COMPRESSIVE STRENGTH.</a:t>
            </a:r>
            <a:endParaRPr lang="en-IN" dirty="0">
              <a:solidFill>
                <a:schemeClr val="tx1"/>
              </a:solidFill>
            </a:endParaRPr>
          </a:p>
        </p:txBody>
      </p:sp>
      <p:pic>
        <p:nvPicPr>
          <p:cNvPr id="7" name="Content Placeholder 6">
            <a:extLst>
              <a:ext uri="{FF2B5EF4-FFF2-40B4-BE49-F238E27FC236}">
                <a16:creationId xmlns:a16="http://schemas.microsoft.com/office/drawing/2014/main" id="{D1BF2797-4630-E8DE-F711-2C036798FFA6}"/>
              </a:ext>
            </a:extLst>
          </p:cNvPr>
          <p:cNvPicPr>
            <a:picLocks noGrp="1" noChangeAspect="1"/>
          </p:cNvPicPr>
          <p:nvPr>
            <p:ph sz="half" idx="2"/>
          </p:nvPr>
        </p:nvPicPr>
        <p:blipFill>
          <a:blip r:embed="rId2"/>
          <a:stretch>
            <a:fillRect/>
          </a:stretch>
        </p:blipFill>
        <p:spPr>
          <a:xfrm>
            <a:off x="1096963" y="2744526"/>
            <a:ext cx="4938712" cy="3054873"/>
          </a:xfrm>
          <a:prstGeom prst="rect">
            <a:avLst/>
          </a:prstGeom>
          <a:ln>
            <a:solidFill>
              <a:schemeClr val="tx1"/>
            </a:solidFill>
          </a:ln>
          <a:effectLst>
            <a:outerShdw blurRad="292100" dist="139700" dir="2700000" algn="tl" rotWithShape="0">
              <a:srgbClr val="333333">
                <a:alpha val="65000"/>
              </a:srgbClr>
            </a:outerShdw>
          </a:effectLst>
        </p:spPr>
      </p:pic>
      <p:sp>
        <p:nvSpPr>
          <p:cNvPr id="5" name="Text Placeholder 4">
            <a:extLst>
              <a:ext uri="{FF2B5EF4-FFF2-40B4-BE49-F238E27FC236}">
                <a16:creationId xmlns:a16="http://schemas.microsoft.com/office/drawing/2014/main" id="{D6AF6E55-D7CF-218D-8D21-30E9187D73E9}"/>
              </a:ext>
            </a:extLst>
          </p:cNvPr>
          <p:cNvSpPr>
            <a:spLocks noGrp="1"/>
          </p:cNvSpPr>
          <p:nvPr>
            <p:ph type="body" sz="quarter" idx="3"/>
          </p:nvPr>
        </p:nvSpPr>
        <p:spPr/>
        <p:txBody>
          <a:bodyPr>
            <a:normAutofit fontScale="92500" lnSpcReduction="20000"/>
          </a:bodyPr>
          <a:lstStyle/>
          <a:p>
            <a:r>
              <a:rPr lang="en-IN" sz="2000" b="1" dirty="0">
                <a:solidFill>
                  <a:schemeClr val="tx1"/>
                </a:solidFill>
                <a:latin typeface="Times New Roman" panose="02020603050405020304" pitchFamily="18" charset="0"/>
                <a:cs typeface="Times New Roman" panose="02020603050405020304" pitchFamily="18" charset="0"/>
              </a:rPr>
              <a:t>EXPLORING CORRELATION BETWEEN AGE AND CONCRETE COMPRESSIVE STRENGTH</a:t>
            </a:r>
            <a:endParaRPr lang="en-IN" dirty="0">
              <a:solidFill>
                <a:schemeClr val="tx1"/>
              </a:solidFill>
            </a:endParaRPr>
          </a:p>
        </p:txBody>
      </p:sp>
      <p:pic>
        <p:nvPicPr>
          <p:cNvPr id="8" name="Content Placeholder 7">
            <a:extLst>
              <a:ext uri="{FF2B5EF4-FFF2-40B4-BE49-F238E27FC236}">
                <a16:creationId xmlns:a16="http://schemas.microsoft.com/office/drawing/2014/main" id="{495528F4-76B4-C14A-9F1B-F6B5D3745F06}"/>
              </a:ext>
            </a:extLst>
          </p:cNvPr>
          <p:cNvPicPr>
            <a:picLocks noGrp="1" noChangeAspect="1"/>
          </p:cNvPicPr>
          <p:nvPr>
            <p:ph sz="quarter" idx="4"/>
          </p:nvPr>
        </p:nvPicPr>
        <p:blipFill>
          <a:blip r:embed="rId3"/>
          <a:stretch>
            <a:fillRect/>
          </a:stretch>
        </p:blipFill>
        <p:spPr>
          <a:xfrm>
            <a:off x="6218238" y="2744527"/>
            <a:ext cx="4937125" cy="3054872"/>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14097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F0BE6-5D27-AB8E-EE56-90C7A90DA219}"/>
              </a:ext>
            </a:extLst>
          </p:cNvPr>
          <p:cNvSpPr>
            <a:spLocks noGrp="1"/>
          </p:cNvSpPr>
          <p:nvPr>
            <p:ph type="title"/>
          </p:nvPr>
        </p:nvSpPr>
        <p:spPr>
          <a:xfrm>
            <a:off x="1005839" y="283481"/>
            <a:ext cx="10058400" cy="705424"/>
          </a:xfrm>
        </p:spPr>
        <p:txBody>
          <a:bodyPr>
            <a:noAutofit/>
          </a:bodyPr>
          <a:lstStyle/>
          <a:p>
            <a:pPr algn="ctr"/>
            <a:br>
              <a:rPr lang="en-IN" sz="1800" b="1"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ANALYZING THE CORRELATION BETWEEN DIFFERENT CONCRETE PROPERTIES USING A PAIR PLOT</a:t>
            </a:r>
            <a:endParaRPr lang="en-IN" sz="1800" dirty="0"/>
          </a:p>
        </p:txBody>
      </p:sp>
      <p:pic>
        <p:nvPicPr>
          <p:cNvPr id="6" name="Content Placeholder 5">
            <a:extLst>
              <a:ext uri="{FF2B5EF4-FFF2-40B4-BE49-F238E27FC236}">
                <a16:creationId xmlns:a16="http://schemas.microsoft.com/office/drawing/2014/main" id="{CE2ABEAD-1977-1A93-A240-34813DB8D363}"/>
              </a:ext>
            </a:extLst>
          </p:cNvPr>
          <p:cNvPicPr>
            <a:picLocks noGrp="1" noChangeAspect="1"/>
          </p:cNvPicPr>
          <p:nvPr>
            <p:ph sz="half" idx="1"/>
          </p:nvPr>
        </p:nvPicPr>
        <p:blipFill>
          <a:blip r:embed="rId2"/>
          <a:stretch>
            <a:fillRect/>
          </a:stretch>
        </p:blipFill>
        <p:spPr>
          <a:xfrm>
            <a:off x="277906" y="1886075"/>
            <a:ext cx="5818094" cy="3914089"/>
          </a:xfrm>
          <a:prstGeom prst="rect">
            <a:avLst/>
          </a:prstGeom>
          <a:ln>
            <a:solidFill>
              <a:schemeClr val="tx1"/>
            </a:solidFill>
          </a:ln>
          <a:effectLst>
            <a:outerShdw blurRad="292100" dist="139700" dir="2700000" algn="tl" rotWithShape="0">
              <a:srgbClr val="333333">
                <a:alpha val="65000"/>
              </a:srgbClr>
            </a:outerShdw>
          </a:effectLst>
        </p:spPr>
      </p:pic>
      <p:pic>
        <p:nvPicPr>
          <p:cNvPr id="9" name="Content Placeholder 8">
            <a:extLst>
              <a:ext uri="{FF2B5EF4-FFF2-40B4-BE49-F238E27FC236}">
                <a16:creationId xmlns:a16="http://schemas.microsoft.com/office/drawing/2014/main" id="{A9370A36-FF62-2FBC-3D93-B3ADE366AF73}"/>
              </a:ext>
            </a:extLst>
          </p:cNvPr>
          <p:cNvPicPr>
            <a:picLocks noGrp="1" noChangeAspect="1"/>
          </p:cNvPicPr>
          <p:nvPr>
            <p:ph sz="half" idx="2"/>
          </p:nvPr>
        </p:nvPicPr>
        <p:blipFill>
          <a:blip r:embed="rId3"/>
          <a:stretch>
            <a:fillRect/>
          </a:stretch>
        </p:blipFill>
        <p:spPr>
          <a:xfrm>
            <a:off x="6218238" y="1886075"/>
            <a:ext cx="5408986" cy="3914089"/>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46109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8CF86-75A6-AA46-D56D-14C4496E4FD5}"/>
              </a:ext>
            </a:extLst>
          </p:cNvPr>
          <p:cNvSpPr>
            <a:spLocks noGrp="1"/>
          </p:cNvSpPr>
          <p:nvPr>
            <p:ph type="title"/>
          </p:nvPr>
        </p:nvSpPr>
        <p:spPr>
          <a:xfrm>
            <a:off x="1005840" y="418372"/>
            <a:ext cx="10058400" cy="736282"/>
          </a:xfrm>
        </p:spPr>
        <p:txBody>
          <a:bodyPr>
            <a:normAutofit/>
          </a:bodyPr>
          <a:lstStyle/>
          <a:p>
            <a:pPr algn="ctr"/>
            <a:r>
              <a:rPr lang="en-IN" sz="3200" b="1" dirty="0">
                <a:latin typeface="Times New Roman" panose="02020603050405020304" pitchFamily="18" charset="0"/>
                <a:cs typeface="Times New Roman" panose="02020603050405020304" pitchFamily="18" charset="0"/>
              </a:rPr>
              <a:t>HYPOTHESIS TESTING</a:t>
            </a:r>
          </a:p>
        </p:txBody>
      </p:sp>
      <p:sp>
        <p:nvSpPr>
          <p:cNvPr id="3" name="Text Placeholder 2">
            <a:extLst>
              <a:ext uri="{FF2B5EF4-FFF2-40B4-BE49-F238E27FC236}">
                <a16:creationId xmlns:a16="http://schemas.microsoft.com/office/drawing/2014/main" id="{E6CB06FD-B4C4-2D25-002B-8F6DAC3E1003}"/>
              </a:ext>
            </a:extLst>
          </p:cNvPr>
          <p:cNvSpPr>
            <a:spLocks noGrp="1"/>
          </p:cNvSpPr>
          <p:nvPr>
            <p:ph type="body" idx="1"/>
          </p:nvPr>
        </p:nvSpPr>
        <p:spPr/>
        <p:txBody>
          <a:bodyPr>
            <a:normAutofit fontScale="92500" lnSpcReduction="20000"/>
          </a:bodyPr>
          <a:lstStyle/>
          <a:p>
            <a:r>
              <a:rPr lang="en-IN" dirty="0"/>
              <a:t>PEARSONR CORRELATION TEST BETWEEN CEMENT AND CONCRETE COMPRESSIVE STRENGTH </a:t>
            </a:r>
          </a:p>
        </p:txBody>
      </p:sp>
      <p:pic>
        <p:nvPicPr>
          <p:cNvPr id="8" name="Content Placeholder 7">
            <a:extLst>
              <a:ext uri="{FF2B5EF4-FFF2-40B4-BE49-F238E27FC236}">
                <a16:creationId xmlns:a16="http://schemas.microsoft.com/office/drawing/2014/main" id="{5A560663-D893-058B-A2B7-D72CB5E4952C}"/>
              </a:ext>
            </a:extLst>
          </p:cNvPr>
          <p:cNvPicPr>
            <a:picLocks noGrp="1" noChangeAspect="1"/>
          </p:cNvPicPr>
          <p:nvPr>
            <p:ph sz="half" idx="2"/>
          </p:nvPr>
        </p:nvPicPr>
        <p:blipFill>
          <a:blip r:embed="rId2"/>
          <a:stretch>
            <a:fillRect/>
          </a:stretch>
        </p:blipFill>
        <p:spPr>
          <a:xfrm>
            <a:off x="943124" y="2761129"/>
            <a:ext cx="5092551" cy="2626659"/>
          </a:xfrm>
          <a:prstGeom prst="rect">
            <a:avLst/>
          </a:prstGeom>
          <a:ln>
            <a:solidFill>
              <a:schemeClr val="tx1"/>
            </a:solidFill>
          </a:ln>
          <a:effectLst>
            <a:outerShdw blurRad="292100" dist="139700" dir="2700000" algn="tl" rotWithShape="0">
              <a:srgbClr val="333333">
                <a:alpha val="65000"/>
              </a:srgbClr>
            </a:outerShdw>
          </a:effectLst>
        </p:spPr>
      </p:pic>
      <p:sp>
        <p:nvSpPr>
          <p:cNvPr id="5" name="Text Placeholder 4">
            <a:extLst>
              <a:ext uri="{FF2B5EF4-FFF2-40B4-BE49-F238E27FC236}">
                <a16:creationId xmlns:a16="http://schemas.microsoft.com/office/drawing/2014/main" id="{7215626A-2010-0B97-2D02-E4A27DDE37FB}"/>
              </a:ext>
            </a:extLst>
          </p:cNvPr>
          <p:cNvSpPr>
            <a:spLocks noGrp="1"/>
          </p:cNvSpPr>
          <p:nvPr>
            <p:ph type="body" sz="quarter" idx="3"/>
          </p:nvPr>
        </p:nvSpPr>
        <p:spPr/>
        <p:txBody>
          <a:bodyPr>
            <a:normAutofit fontScale="92500" lnSpcReduction="20000"/>
          </a:bodyPr>
          <a:lstStyle/>
          <a:p>
            <a:r>
              <a:rPr lang="en-IN" dirty="0"/>
              <a:t>INFERENCES:</a:t>
            </a:r>
          </a:p>
        </p:txBody>
      </p:sp>
      <p:sp>
        <p:nvSpPr>
          <p:cNvPr id="6" name="Content Placeholder 5">
            <a:extLst>
              <a:ext uri="{FF2B5EF4-FFF2-40B4-BE49-F238E27FC236}">
                <a16:creationId xmlns:a16="http://schemas.microsoft.com/office/drawing/2014/main" id="{3B1322CC-FED6-157D-D971-70E7C12A7008}"/>
              </a:ext>
            </a:extLst>
          </p:cNvPr>
          <p:cNvSpPr>
            <a:spLocks noGrp="1"/>
          </p:cNvSpPr>
          <p:nvPr>
            <p:ph sz="quarter" idx="4"/>
          </p:nvPr>
        </p:nvSpPr>
        <p:spPr/>
        <p:txBody>
          <a:bodyPr/>
          <a:lstStyle/>
          <a:p>
            <a:pPr algn="l">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a:t>
            </a:r>
            <a:r>
              <a:rPr lang="en-US" b="0" i="0" dirty="0">
                <a:solidFill>
                  <a:srgbClr val="000000"/>
                </a:solidFill>
                <a:effectLst/>
                <a:latin typeface="Times New Roman" panose="02020603050405020304" pitchFamily="18" charset="0"/>
                <a:cs typeface="Times New Roman" panose="02020603050405020304" pitchFamily="18" charset="0"/>
              </a:rPr>
              <a:t>Pearson correlation test provides us with a conclusion that Cement and Concrete compressive strength are correlated with each and have a significant linear relationship.</a:t>
            </a:r>
          </a:p>
          <a:p>
            <a:pPr algn="l">
              <a:buFont typeface="Wingdings" panose="05000000000000000000" pitchFamily="2" charset="2"/>
              <a:buChar char="q"/>
            </a:pPr>
            <a:r>
              <a:rPr lang="en-US" b="0" i="0" dirty="0">
                <a:solidFill>
                  <a:srgbClr val="000000"/>
                </a:solidFill>
                <a:effectLst/>
                <a:latin typeface="Times New Roman" panose="02020603050405020304" pitchFamily="18" charset="0"/>
                <a:cs typeface="Times New Roman" panose="02020603050405020304" pitchFamily="18" charset="0"/>
              </a:rPr>
              <a:t>As the amount of Cement increases, Concrete compressive strength also tends to increase</a:t>
            </a: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2337436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A47B9-0B4C-BC4E-9AE6-CB161EFAD8C6}"/>
              </a:ext>
            </a:extLst>
          </p:cNvPr>
          <p:cNvSpPr>
            <a:spLocks noGrp="1"/>
          </p:cNvSpPr>
          <p:nvPr>
            <p:ph type="title"/>
          </p:nvPr>
        </p:nvSpPr>
        <p:spPr>
          <a:xfrm>
            <a:off x="971774" y="406200"/>
            <a:ext cx="10058400" cy="748454"/>
          </a:xfrm>
        </p:spPr>
        <p:txBody>
          <a:bodyPr>
            <a:normAutofit/>
          </a:bodyPr>
          <a:lstStyle/>
          <a:p>
            <a:pPr algn="ctr"/>
            <a:r>
              <a:rPr lang="en-IN" sz="2800" b="1" dirty="0">
                <a:latin typeface="Times New Roman" panose="02020603050405020304" pitchFamily="18" charset="0"/>
                <a:cs typeface="Times New Roman" panose="02020603050405020304" pitchFamily="18" charset="0"/>
              </a:rPr>
              <a:t>FINDINGS AND CONCLUSION</a:t>
            </a:r>
          </a:p>
        </p:txBody>
      </p:sp>
      <p:sp>
        <p:nvSpPr>
          <p:cNvPr id="3" name="Content Placeholder 2">
            <a:extLst>
              <a:ext uri="{FF2B5EF4-FFF2-40B4-BE49-F238E27FC236}">
                <a16:creationId xmlns:a16="http://schemas.microsoft.com/office/drawing/2014/main" id="{E2E65A7F-6BF8-A8D1-B8A0-B8F22960D078}"/>
              </a:ext>
            </a:extLst>
          </p:cNvPr>
          <p:cNvSpPr>
            <a:spLocks noGrp="1"/>
          </p:cNvSpPr>
          <p:nvPr>
            <p:ph idx="1"/>
          </p:nvPr>
        </p:nvSpPr>
        <p:spPr>
          <a:xfrm>
            <a:off x="1097280" y="1845733"/>
            <a:ext cx="10058400" cy="4420595"/>
          </a:xfrm>
        </p:spPr>
        <p:txBody>
          <a:bodyPr>
            <a:normAutofit fontScale="70000" lnSpcReduction="20000"/>
          </a:bodyPr>
          <a:lstStyle/>
          <a:p>
            <a:pPr>
              <a:buFont typeface="Wingdings" panose="05000000000000000000" pitchFamily="2" charset="2"/>
              <a:buChar char="q"/>
            </a:pPr>
            <a:r>
              <a:rPr lang="en-IN" dirty="0"/>
              <a:t> </a:t>
            </a:r>
            <a:r>
              <a:rPr lang="en-IN" dirty="0">
                <a:latin typeface="Times New Roman" panose="02020603050405020304" pitchFamily="18" charset="0"/>
                <a:cs typeface="Times New Roman" panose="02020603050405020304" pitchFamily="18" charset="0"/>
              </a:rPr>
              <a:t>On analysing the data set there were total 6 outliers namely </a:t>
            </a:r>
            <a:r>
              <a:rPr lang="en-IN" b="1" dirty="0">
                <a:latin typeface="Times New Roman" panose="02020603050405020304" pitchFamily="18" charset="0"/>
                <a:cs typeface="Times New Roman" panose="02020603050405020304" pitchFamily="18" charset="0"/>
              </a:rPr>
              <a:t>Blast Furnace Slag, Water, Superplasticizer, Fine Aggregate, Age and Concrete Compressive strength. </a:t>
            </a:r>
            <a:r>
              <a:rPr lang="en-IN" dirty="0">
                <a:latin typeface="Times New Roman" panose="02020603050405020304" pitchFamily="18" charset="0"/>
                <a:cs typeface="Times New Roman" panose="02020603050405020304" pitchFamily="18" charset="0"/>
              </a:rPr>
              <a:t>For this case study I have removed the outliers. </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My data analysis revolved around the concrete property namely </a:t>
            </a:r>
            <a:r>
              <a:rPr lang="en-IN" b="1" dirty="0">
                <a:latin typeface="Times New Roman" panose="02020603050405020304" pitchFamily="18" charset="0"/>
                <a:cs typeface="Times New Roman" panose="02020603050405020304" pitchFamily="18" charset="0"/>
              </a:rPr>
              <a:t>Concrete Compressive Strength with other concrete properties like Cement and Age.</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On conducting Pearson correlation test the following results were observed </a:t>
            </a:r>
            <a:r>
              <a:rPr lang="en-IN" b="1" dirty="0">
                <a:latin typeface="Times New Roman" panose="02020603050405020304" pitchFamily="18" charset="0"/>
                <a:cs typeface="Times New Roman" panose="02020603050405020304" pitchFamily="18" charset="0"/>
              </a:rPr>
              <a:t>0.4978 as the Pearson Correlation Coefficient and a </a:t>
            </a:r>
            <a:r>
              <a:rPr lang="en-IN" b="1" dirty="0" err="1">
                <a:latin typeface="Times New Roman" panose="02020603050405020304" pitchFamily="18" charset="0"/>
                <a:cs typeface="Times New Roman" panose="02020603050405020304" pitchFamily="18" charset="0"/>
              </a:rPr>
              <a:t>Pvalue</a:t>
            </a:r>
            <a:r>
              <a:rPr lang="en-IN" b="1" dirty="0">
                <a:latin typeface="Times New Roman" panose="02020603050405020304" pitchFamily="18" charset="0"/>
                <a:cs typeface="Times New Roman" panose="02020603050405020304" pitchFamily="18" charset="0"/>
              </a:rPr>
              <a:t> of 1.3241. </a:t>
            </a:r>
            <a:r>
              <a:rPr lang="en-IN" dirty="0">
                <a:latin typeface="Times New Roman" panose="02020603050405020304" pitchFamily="18" charset="0"/>
                <a:cs typeface="Times New Roman" panose="02020603050405020304" pitchFamily="18" charset="0"/>
              </a:rPr>
              <a:t>These results indicate that there is a significant linear relationship between Cement and Concrete Compressive Strength. As the cement amount increases, the concrete compressive strength also increase.</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Smith should consider the above understanding for selecting the material and mixture adjustments to improve and optimize strength. </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On performing Shapiro Wilk Test for Concrete Compressive Strength and cement, we could clearly identify that these properties doesn’t follow normal distribution. </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A non-parametric test Kruskal-Wallis test also provides low p-value which tends to reject the null hypothesis and concludes that there is a significant difference among the group in terms of Cement and Concrete Compressive Strength.</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Smith needs to consider adjusting the Cement proportions in the concrete mixture to optimize the concrete compressive strength </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Also, conducting regular data analysis  by reviewing the data and patterns in-order to identify the quality issues or deviations can help Smith take timely actions.</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Creating real-time insights about the concrete properties, performing advanced testing methods can help increase the quality of concrete.</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The above analysis provides insights on the correlation between the concrete properties, factors affecting the concrete compressive strength and gives a foundation for Smith to understand how he can enhance the quality and customer satisfaction.</a:t>
            </a:r>
          </a:p>
          <a:p>
            <a:pPr>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8296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73CE0-856D-9848-C5B6-3EABD9D1707A}"/>
              </a:ext>
            </a:extLst>
          </p:cNvPr>
          <p:cNvSpPr>
            <a:spLocks noGrp="1"/>
          </p:cNvSpPr>
          <p:nvPr>
            <p:ph type="title"/>
          </p:nvPr>
        </p:nvSpPr>
        <p:spPr>
          <a:xfrm>
            <a:off x="1954306" y="277907"/>
            <a:ext cx="7729728" cy="1188720"/>
          </a:xfrm>
        </p:spPr>
        <p:txBody>
          <a:bodyPr>
            <a:normAutofit fontScale="90000"/>
          </a:bodyPr>
          <a:lstStyle/>
          <a:p>
            <a:r>
              <a:rPr lang="en-IN" sz="3100" b="1" dirty="0">
                <a:latin typeface="Times New Roman" panose="02020603050405020304" pitchFamily="18" charset="0"/>
                <a:cs typeface="Times New Roman" panose="02020603050405020304" pitchFamily="18" charset="0"/>
              </a:rPr>
              <a:t>PROBLEM STATEMENT AND OBJECTIVE</a:t>
            </a:r>
            <a:br>
              <a:rPr lang="en-IN" dirty="0"/>
            </a:br>
            <a:endParaRPr lang="en-IN" dirty="0"/>
          </a:p>
        </p:txBody>
      </p:sp>
      <p:sp>
        <p:nvSpPr>
          <p:cNvPr id="3" name="Content Placeholder 2">
            <a:extLst>
              <a:ext uri="{FF2B5EF4-FFF2-40B4-BE49-F238E27FC236}">
                <a16:creationId xmlns:a16="http://schemas.microsoft.com/office/drawing/2014/main" id="{766DEACC-1C75-5E6C-BFA9-FB1E501B85E5}"/>
              </a:ext>
            </a:extLst>
          </p:cNvPr>
          <p:cNvSpPr>
            <a:spLocks noGrp="1"/>
          </p:cNvSpPr>
          <p:nvPr>
            <p:ph idx="1"/>
          </p:nvPr>
        </p:nvSpPr>
        <p:spPr>
          <a:xfrm>
            <a:off x="1066800" y="1766047"/>
            <a:ext cx="10058400" cy="4814046"/>
          </a:xfrm>
        </p:spPr>
        <p:txBody>
          <a:bodyPr>
            <a:normAutofit/>
          </a:bodyPr>
          <a:lstStyle/>
          <a:p>
            <a:r>
              <a:rPr lang="en-IN" b="1" dirty="0">
                <a:latin typeface="Times New Roman" panose="02020603050405020304" pitchFamily="18" charset="0"/>
                <a:cs typeface="Times New Roman" panose="02020603050405020304" pitchFamily="18" charset="0"/>
              </a:rPr>
              <a:t>PROBLEM STATEMENT : </a:t>
            </a:r>
          </a:p>
          <a:p>
            <a:r>
              <a:rPr lang="en-US" b="1" i="0" dirty="0">
                <a:solidFill>
                  <a:srgbClr val="000000"/>
                </a:solidFill>
                <a:effectLst/>
                <a:latin typeface="Times New Roman" panose="02020603050405020304" pitchFamily="18" charset="0"/>
                <a:cs typeface="Times New Roman" panose="02020603050405020304" pitchFamily="18" charset="0"/>
              </a:rPr>
              <a:t>Enhancing the compressive strength analysis for Concrete in order to provide quality improvement</a:t>
            </a:r>
          </a:p>
          <a:p>
            <a:pPr lvl="1"/>
            <a:r>
              <a:rPr lang="en-US" b="0" i="0" dirty="0">
                <a:solidFill>
                  <a:srgbClr val="000000"/>
                </a:solidFill>
                <a:effectLst/>
                <a:latin typeface="Times New Roman" panose="02020603050405020304" pitchFamily="18" charset="0"/>
                <a:cs typeface="Times New Roman" panose="02020603050405020304" pitchFamily="18" charset="0"/>
              </a:rPr>
              <a:t>In the context of a construction aggregates company, there exists a challenge in maintaining consistent concrete compressive strength, leading to complaints from existing clientele and hindering sales efforts. The sales representative, Smith, seeks to address this issue by collaborating with Claire, the manager of analytics, to conduct an in-depth analysis of the factors affecting concrete compressive strength.</a:t>
            </a:r>
          </a:p>
          <a:p>
            <a:pPr lvl="1"/>
            <a:endParaRPr lang="en-US" dirty="0">
              <a:solidFill>
                <a:srgbClr val="000000"/>
              </a:solidFill>
              <a:latin typeface="Times New Roman" panose="02020603050405020304" pitchFamily="18" charset="0"/>
              <a:cs typeface="Times New Roman" panose="02020603050405020304" pitchFamily="18" charset="0"/>
            </a:endParaRPr>
          </a:p>
          <a:p>
            <a:pPr lvl="1"/>
            <a:r>
              <a:rPr lang="en-US" b="1" dirty="0">
                <a:solidFill>
                  <a:srgbClr val="000000"/>
                </a:solidFill>
                <a:latin typeface="Times New Roman" panose="02020603050405020304" pitchFamily="18" charset="0"/>
                <a:cs typeface="Times New Roman" panose="02020603050405020304" pitchFamily="18" charset="0"/>
              </a:rPr>
              <a:t>OBJECTIVE : </a:t>
            </a:r>
            <a:r>
              <a:rPr lang="en-US" b="0" i="0" dirty="0">
                <a:solidFill>
                  <a:srgbClr val="000000"/>
                </a:solidFill>
                <a:effectLst/>
                <a:latin typeface="Times New Roman" panose="02020603050405020304" pitchFamily="18" charset="0"/>
                <a:cs typeface="Times New Roman" panose="02020603050405020304" pitchFamily="18" charset="0"/>
              </a:rPr>
              <a:t>The idea behind the analysis is that Smith needs to identify the factors that are causing inconsistency in Concrete Compressive Strength in the company</a:t>
            </a:r>
          </a:p>
          <a:p>
            <a:pPr lvl="1"/>
            <a:endParaRPr lang="en-US" dirty="0">
              <a:solidFill>
                <a:srgbClr val="000000"/>
              </a:solidFill>
              <a:latin typeface="Times New Roman" panose="02020603050405020304" pitchFamily="18" charset="0"/>
              <a:cs typeface="Times New Roman" panose="02020603050405020304" pitchFamily="18" charset="0"/>
            </a:endParaRPr>
          </a:p>
          <a:p>
            <a:pPr lvl="1"/>
            <a:r>
              <a:rPr lang="en-US" b="1" dirty="0">
                <a:solidFill>
                  <a:srgbClr val="000000"/>
                </a:solidFill>
                <a:latin typeface="Times New Roman" panose="02020603050405020304" pitchFamily="18" charset="0"/>
                <a:cs typeface="Times New Roman" panose="02020603050405020304" pitchFamily="18" charset="0"/>
              </a:rPr>
              <a:t>ROLES : </a:t>
            </a:r>
          </a:p>
          <a:p>
            <a:pPr lvl="3"/>
            <a:r>
              <a:rPr lang="en-US" dirty="0">
                <a:solidFill>
                  <a:srgbClr val="000000"/>
                </a:solidFill>
                <a:latin typeface="Times New Roman" panose="02020603050405020304" pitchFamily="18" charset="0"/>
                <a:cs typeface="Times New Roman" panose="02020603050405020304" pitchFamily="18" charset="0"/>
              </a:rPr>
              <a:t>Andrew – Plant supervisor </a:t>
            </a:r>
          </a:p>
          <a:p>
            <a:pPr lvl="3"/>
            <a:r>
              <a:rPr lang="en-US" dirty="0">
                <a:solidFill>
                  <a:srgbClr val="000000"/>
                </a:solidFill>
                <a:latin typeface="Times New Roman" panose="02020603050405020304" pitchFamily="18" charset="0"/>
                <a:cs typeface="Times New Roman" panose="02020603050405020304" pitchFamily="18" charset="0"/>
              </a:rPr>
              <a:t>Smith – Sales representative </a:t>
            </a:r>
          </a:p>
          <a:p>
            <a:pPr lvl="3"/>
            <a:r>
              <a:rPr lang="en-US" dirty="0">
                <a:solidFill>
                  <a:srgbClr val="000000"/>
                </a:solidFill>
                <a:latin typeface="Times New Roman" panose="02020603050405020304" pitchFamily="18" charset="0"/>
                <a:cs typeface="Times New Roman" panose="02020603050405020304" pitchFamily="18" charset="0"/>
              </a:rPr>
              <a:t>Claire – Manager of Analytics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4189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F949A-6ED1-D408-4EE1-8BE3A901E82B}"/>
              </a:ext>
            </a:extLst>
          </p:cNvPr>
          <p:cNvSpPr>
            <a:spLocks noGrp="1"/>
          </p:cNvSpPr>
          <p:nvPr>
            <p:ph type="title"/>
          </p:nvPr>
        </p:nvSpPr>
        <p:spPr>
          <a:xfrm>
            <a:off x="1874460" y="140967"/>
            <a:ext cx="7729728" cy="1188720"/>
          </a:xfrm>
        </p:spPr>
        <p:txBody>
          <a:bodyPr>
            <a:normAutofit fontScale="90000"/>
          </a:bodyPr>
          <a:lstStyle/>
          <a:p>
            <a:pPr algn="l"/>
            <a:r>
              <a:rPr lang="en-IN" sz="4400" b="1" dirty="0">
                <a:latin typeface="Times New Roman" panose="02020603050405020304" pitchFamily="18" charset="0"/>
                <a:cs typeface="Times New Roman" panose="02020603050405020304" pitchFamily="18" charset="0"/>
              </a:rPr>
              <a:t>UNDERSTANDING THE DATA</a:t>
            </a:r>
          </a:p>
        </p:txBody>
      </p:sp>
      <p:sp>
        <p:nvSpPr>
          <p:cNvPr id="3" name="Content Placeholder 2">
            <a:extLst>
              <a:ext uri="{FF2B5EF4-FFF2-40B4-BE49-F238E27FC236}">
                <a16:creationId xmlns:a16="http://schemas.microsoft.com/office/drawing/2014/main" id="{645F7F70-A8DD-5091-E2A0-870AB6E2416D}"/>
              </a:ext>
            </a:extLst>
          </p:cNvPr>
          <p:cNvSpPr>
            <a:spLocks noGrp="1"/>
          </p:cNvSpPr>
          <p:nvPr>
            <p:ph idx="1"/>
          </p:nvPr>
        </p:nvSpPr>
        <p:spPr>
          <a:xfrm>
            <a:off x="188259" y="1479176"/>
            <a:ext cx="11914094" cy="5378824"/>
          </a:xfrm>
        </p:spPr>
        <p:txBody>
          <a:bodyPr/>
          <a:lstStyle/>
          <a:p>
            <a:pPr lvl="1"/>
            <a:r>
              <a:rPr lang="en-IN" dirty="0">
                <a:latin typeface="Times New Roman" panose="02020603050405020304" pitchFamily="18" charset="0"/>
                <a:cs typeface="Times New Roman" panose="02020603050405020304" pitchFamily="18" charset="0"/>
              </a:rPr>
              <a:t>FEATURES OF THE DATA SET – Concrete_Data.csv</a:t>
            </a:r>
          </a:p>
          <a:p>
            <a:pPr marL="0" indent="0">
              <a:buNone/>
            </a:pPr>
            <a:endParaRPr lang="en-IN" dirty="0"/>
          </a:p>
        </p:txBody>
      </p:sp>
      <p:pic>
        <p:nvPicPr>
          <p:cNvPr id="4" name="Picture 3">
            <a:extLst>
              <a:ext uri="{FF2B5EF4-FFF2-40B4-BE49-F238E27FC236}">
                <a16:creationId xmlns:a16="http://schemas.microsoft.com/office/drawing/2014/main" id="{DC0A857E-0666-ECE4-96D6-00195F22C4CF}"/>
              </a:ext>
            </a:extLst>
          </p:cNvPr>
          <p:cNvPicPr>
            <a:picLocks noChangeAspect="1"/>
          </p:cNvPicPr>
          <p:nvPr/>
        </p:nvPicPr>
        <p:blipFill rotWithShape="1">
          <a:blip r:embed="rId2"/>
          <a:srcRect l="21272" t="24818" r="42167" b="22198"/>
          <a:stretch/>
        </p:blipFill>
        <p:spPr bwMode="auto">
          <a:xfrm>
            <a:off x="3944470" y="1993693"/>
            <a:ext cx="5336989" cy="434978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12521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55635-D146-5FB4-121D-BD8238DEC469}"/>
              </a:ext>
            </a:extLst>
          </p:cNvPr>
          <p:cNvSpPr>
            <a:spLocks noGrp="1"/>
          </p:cNvSpPr>
          <p:nvPr>
            <p:ph type="title"/>
          </p:nvPr>
        </p:nvSpPr>
        <p:spPr>
          <a:xfrm>
            <a:off x="1204927" y="143510"/>
            <a:ext cx="10730753" cy="690208"/>
          </a:xfrm>
        </p:spPr>
        <p:txBody>
          <a:bodyPr>
            <a:normAutofit/>
          </a:bodyPr>
          <a:lstStyle/>
          <a:p>
            <a:pPr algn="ctr"/>
            <a:r>
              <a:rPr lang="en-IN" sz="2400" b="1" dirty="0">
                <a:latin typeface="Times New Roman" panose="02020603050405020304" pitchFamily="18" charset="0"/>
                <a:cs typeface="Times New Roman" panose="02020603050405020304" pitchFamily="18" charset="0"/>
              </a:rPr>
              <a:t>DATA EXPLORATION AND PREPROCESSING</a:t>
            </a:r>
          </a:p>
        </p:txBody>
      </p:sp>
      <p:sp>
        <p:nvSpPr>
          <p:cNvPr id="3" name="Content Placeholder 2">
            <a:extLst>
              <a:ext uri="{FF2B5EF4-FFF2-40B4-BE49-F238E27FC236}">
                <a16:creationId xmlns:a16="http://schemas.microsoft.com/office/drawing/2014/main" id="{A25D4A8F-CD68-EEAB-DE66-11C8571BD797}"/>
              </a:ext>
            </a:extLst>
          </p:cNvPr>
          <p:cNvSpPr>
            <a:spLocks noGrp="1"/>
          </p:cNvSpPr>
          <p:nvPr>
            <p:ph idx="1"/>
          </p:nvPr>
        </p:nvSpPr>
        <p:spPr>
          <a:xfrm>
            <a:off x="304799" y="923365"/>
            <a:ext cx="11725835" cy="6042211"/>
          </a:xfrm>
        </p:spPr>
        <p:txBody>
          <a:bodyPr>
            <a:normAutofit/>
          </a:bodyPr>
          <a:lstStyle/>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Dataset and it’s characteristics</a:t>
            </a:r>
          </a:p>
          <a:p>
            <a:endParaRPr lang="en-IN" dirty="0"/>
          </a:p>
          <a:p>
            <a:endParaRPr lang="en-IN" dirty="0"/>
          </a:p>
          <a:p>
            <a:endParaRPr lang="en-IN" dirty="0"/>
          </a:p>
          <a:p>
            <a:endParaRPr lang="en-IN" dirty="0"/>
          </a:p>
          <a:p>
            <a:endParaRPr lang="en-IN" dirty="0"/>
          </a:p>
          <a:p>
            <a:endParaRPr lang="en-IN" dirty="0"/>
          </a:p>
          <a:p>
            <a:pPr>
              <a:buFont typeface="Wingdings" panose="05000000000000000000" pitchFamily="2" charset="2"/>
              <a:buChar char="q"/>
            </a:pPr>
            <a:r>
              <a:rPr lang="en-IN" dirty="0"/>
              <a:t> Shape of the Dataset </a:t>
            </a:r>
          </a:p>
          <a:p>
            <a:r>
              <a:rPr lang="en-IN" dirty="0"/>
              <a:t>                         </a:t>
            </a:r>
            <a:r>
              <a:rPr lang="en-IN" dirty="0">
                <a:sym typeface="Wingdings" panose="05000000000000000000" pitchFamily="2" charset="2"/>
              </a:rPr>
              <a:t></a:t>
            </a:r>
            <a:r>
              <a:rPr lang="en-IN" dirty="0"/>
              <a:t> The dataset has 1030 Rows and 9 Columns.</a:t>
            </a:r>
          </a:p>
          <a:p>
            <a:endParaRPr lang="en-IN" dirty="0"/>
          </a:p>
          <a:p>
            <a:pPr>
              <a:buFont typeface="Wingdings" panose="05000000000000000000" pitchFamily="2" charset="2"/>
              <a:buChar char="q"/>
            </a:pPr>
            <a:r>
              <a:rPr lang="en-IN" dirty="0"/>
              <a:t> Checking the column names of the dataset. </a:t>
            </a:r>
          </a:p>
          <a:p>
            <a:r>
              <a:rPr lang="en-IN" dirty="0"/>
              <a:t>                 </a:t>
            </a:r>
            <a:r>
              <a:rPr lang="en-IN" dirty="0">
                <a:sym typeface="Wingdings" panose="05000000000000000000" pitchFamily="2" charset="2"/>
              </a:rPr>
              <a:t></a:t>
            </a:r>
            <a:r>
              <a:rPr lang="en-IN" dirty="0"/>
              <a:t>   As mentioned, there are 9 columns in the dataset.</a:t>
            </a:r>
          </a:p>
          <a:p>
            <a:pPr marL="0" indent="0">
              <a:buNone/>
            </a:pPr>
            <a:r>
              <a:rPr lang="en-IN" dirty="0"/>
              <a:t>           </a:t>
            </a:r>
          </a:p>
        </p:txBody>
      </p:sp>
      <p:pic>
        <p:nvPicPr>
          <p:cNvPr id="7" name="Picture 6">
            <a:extLst>
              <a:ext uri="{FF2B5EF4-FFF2-40B4-BE49-F238E27FC236}">
                <a16:creationId xmlns:a16="http://schemas.microsoft.com/office/drawing/2014/main" id="{DC4E0A3A-59D3-FC16-8803-4EDD11D2790E}"/>
              </a:ext>
            </a:extLst>
          </p:cNvPr>
          <p:cNvPicPr>
            <a:picLocks noChangeAspect="1"/>
          </p:cNvPicPr>
          <p:nvPr/>
        </p:nvPicPr>
        <p:blipFill>
          <a:blip r:embed="rId2"/>
          <a:stretch>
            <a:fillRect/>
          </a:stretch>
        </p:blipFill>
        <p:spPr>
          <a:xfrm>
            <a:off x="908015" y="1517457"/>
            <a:ext cx="10318080" cy="2099488"/>
          </a:xfrm>
          <a:prstGeom prst="rect">
            <a:avLst/>
          </a:prstGeom>
          <a:ln>
            <a:solidFill>
              <a:schemeClr val="tx1"/>
            </a:solid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27056BCD-24F2-1BAE-6A5A-CF7FD183CA18}"/>
              </a:ext>
            </a:extLst>
          </p:cNvPr>
          <p:cNvPicPr>
            <a:picLocks noChangeAspect="1"/>
          </p:cNvPicPr>
          <p:nvPr/>
        </p:nvPicPr>
        <p:blipFill>
          <a:blip r:embed="rId3"/>
          <a:stretch>
            <a:fillRect/>
          </a:stretch>
        </p:blipFill>
        <p:spPr>
          <a:xfrm>
            <a:off x="6492690" y="4018399"/>
            <a:ext cx="990686" cy="548688"/>
          </a:xfrm>
          <a:prstGeom prst="rect">
            <a:avLst/>
          </a:prstGeom>
          <a:ln>
            <a:solidFill>
              <a:schemeClr val="tx1"/>
            </a:solid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98E1EAFB-1F7D-7C85-3B3D-E8CDCF6A30E7}"/>
              </a:ext>
            </a:extLst>
          </p:cNvPr>
          <p:cNvPicPr>
            <a:picLocks noChangeAspect="1"/>
          </p:cNvPicPr>
          <p:nvPr/>
        </p:nvPicPr>
        <p:blipFill>
          <a:blip r:embed="rId4"/>
          <a:stretch>
            <a:fillRect/>
          </a:stretch>
        </p:blipFill>
        <p:spPr>
          <a:xfrm>
            <a:off x="7100047" y="4829763"/>
            <a:ext cx="4484636" cy="1451945"/>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30190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91DFF9-6B68-688E-38EB-C6855425848F}"/>
              </a:ext>
            </a:extLst>
          </p:cNvPr>
          <p:cNvSpPr>
            <a:spLocks noGrp="1"/>
          </p:cNvSpPr>
          <p:nvPr>
            <p:ph idx="1"/>
          </p:nvPr>
        </p:nvSpPr>
        <p:spPr>
          <a:xfrm>
            <a:off x="259975" y="134471"/>
            <a:ext cx="11815483" cy="5734623"/>
          </a:xfrm>
        </p:spPr>
        <p:txBody>
          <a:bodyPr/>
          <a:lstStyle/>
          <a:p>
            <a:pPr>
              <a:buFont typeface="Wingdings" panose="05000000000000000000" pitchFamily="2" charset="2"/>
              <a:buChar char="q"/>
            </a:pPr>
            <a:r>
              <a:rPr lang="en-IN" dirty="0"/>
              <a:t> </a:t>
            </a:r>
            <a:r>
              <a:rPr lang="en-IN" dirty="0">
                <a:latin typeface="Times New Roman" panose="02020603050405020304" pitchFamily="18" charset="0"/>
                <a:cs typeface="Times New Roman" panose="02020603050405020304" pitchFamily="18" charset="0"/>
              </a:rPr>
              <a:t>DATA INFORMATION (About the data types)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There are no null values in the dataset, based on the information 8 columns are of float data type and one column Age is of int data type.</a:t>
            </a:r>
          </a:p>
          <a:p>
            <a:pPr marL="0" indent="0">
              <a:buNone/>
            </a:pPr>
            <a:endParaRPr lang="en-IN" dirty="0"/>
          </a:p>
        </p:txBody>
      </p:sp>
      <p:pic>
        <p:nvPicPr>
          <p:cNvPr id="7" name="Picture 6">
            <a:extLst>
              <a:ext uri="{FF2B5EF4-FFF2-40B4-BE49-F238E27FC236}">
                <a16:creationId xmlns:a16="http://schemas.microsoft.com/office/drawing/2014/main" id="{EAF50C39-A5EC-8FDF-F8F7-EDD5EA3CFD14}"/>
              </a:ext>
            </a:extLst>
          </p:cNvPr>
          <p:cNvPicPr>
            <a:picLocks noChangeAspect="1"/>
          </p:cNvPicPr>
          <p:nvPr/>
        </p:nvPicPr>
        <p:blipFill>
          <a:blip r:embed="rId2"/>
          <a:stretch>
            <a:fillRect/>
          </a:stretch>
        </p:blipFill>
        <p:spPr>
          <a:xfrm>
            <a:off x="984626" y="1084729"/>
            <a:ext cx="10366179" cy="3834106"/>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8418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48A61-EACC-4DFD-163C-A23C6C5BE8BF}"/>
              </a:ext>
            </a:extLst>
          </p:cNvPr>
          <p:cNvSpPr>
            <a:spLocks noGrp="1"/>
          </p:cNvSpPr>
          <p:nvPr>
            <p:ph type="title"/>
          </p:nvPr>
        </p:nvSpPr>
        <p:spPr>
          <a:xfrm>
            <a:off x="765586" y="90700"/>
            <a:ext cx="10058400" cy="849854"/>
          </a:xfrm>
        </p:spPr>
        <p:txBody>
          <a:bodyPr>
            <a:normAutofit/>
          </a:bodyPr>
          <a:lstStyle/>
          <a:p>
            <a:pPr algn="ctr"/>
            <a:r>
              <a:rPr lang="en-IN" sz="4000" b="1" dirty="0">
                <a:latin typeface="Times New Roman" panose="02020603050405020304" pitchFamily="18" charset="0"/>
                <a:cs typeface="Times New Roman" panose="02020603050405020304" pitchFamily="18" charset="0"/>
              </a:rPr>
              <a:t>DATA CLEANING</a:t>
            </a:r>
          </a:p>
        </p:txBody>
      </p:sp>
      <p:sp>
        <p:nvSpPr>
          <p:cNvPr id="3" name="Content Placeholder 2">
            <a:extLst>
              <a:ext uri="{FF2B5EF4-FFF2-40B4-BE49-F238E27FC236}">
                <a16:creationId xmlns:a16="http://schemas.microsoft.com/office/drawing/2014/main" id="{51C0C6B0-A92A-25CC-6288-347A5FD524F0}"/>
              </a:ext>
            </a:extLst>
          </p:cNvPr>
          <p:cNvSpPr>
            <a:spLocks noGrp="1"/>
          </p:cNvSpPr>
          <p:nvPr>
            <p:ph idx="1"/>
          </p:nvPr>
        </p:nvSpPr>
        <p:spPr>
          <a:xfrm>
            <a:off x="242047" y="1065007"/>
            <a:ext cx="11815482" cy="5174427"/>
          </a:xfrm>
        </p:spPr>
        <p:txBody>
          <a:bodyPr>
            <a:normAutofit/>
          </a:bodyPr>
          <a:lstStyle/>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Out Of 1030 Rows we have 25 duplicates in the data set.</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algn="ct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Dropping the duplicates</a:t>
            </a:r>
          </a:p>
          <a:p>
            <a:pPr algn="ct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After dropping, the dataset becomes 1005 Rows and 9 columns.</a:t>
            </a:r>
          </a:p>
          <a:p>
            <a:pPr algn="ctr">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algn="ctr">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algn="ctr">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a:p>
            <a:pPr lvl="8">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Renaming the columns for ease</a:t>
            </a:r>
          </a:p>
          <a:p>
            <a:pPr marL="0" indent="0">
              <a:buNone/>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90A8E06-945C-4265-8EBE-61653B0F0C3B}"/>
              </a:ext>
            </a:extLst>
          </p:cNvPr>
          <p:cNvPicPr>
            <a:picLocks noChangeAspect="1"/>
          </p:cNvPicPr>
          <p:nvPr/>
        </p:nvPicPr>
        <p:blipFill>
          <a:blip r:embed="rId2"/>
          <a:stretch>
            <a:fillRect/>
          </a:stretch>
        </p:blipFill>
        <p:spPr>
          <a:xfrm>
            <a:off x="487680" y="1484010"/>
            <a:ext cx="4153260" cy="1120237"/>
          </a:xfrm>
          <a:prstGeom prst="rect">
            <a:avLst/>
          </a:prstGeom>
          <a:ln>
            <a:solidFill>
              <a:schemeClr val="tx1"/>
            </a:solid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E36D11DF-2815-1A95-93ED-65B7665FF854}"/>
              </a:ext>
            </a:extLst>
          </p:cNvPr>
          <p:cNvPicPr>
            <a:picLocks noChangeAspect="1"/>
          </p:cNvPicPr>
          <p:nvPr/>
        </p:nvPicPr>
        <p:blipFill>
          <a:blip r:embed="rId3"/>
          <a:stretch>
            <a:fillRect/>
          </a:stretch>
        </p:blipFill>
        <p:spPr>
          <a:xfrm>
            <a:off x="876059" y="3429000"/>
            <a:ext cx="5563082" cy="1356478"/>
          </a:xfrm>
          <a:prstGeom prst="rect">
            <a:avLst/>
          </a:prstGeom>
          <a:ln>
            <a:solidFill>
              <a:schemeClr val="tx1"/>
            </a:solid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6C935818-054D-F15B-5D63-7B71450C78F8}"/>
              </a:ext>
            </a:extLst>
          </p:cNvPr>
          <p:cNvPicPr>
            <a:picLocks noChangeAspect="1"/>
          </p:cNvPicPr>
          <p:nvPr/>
        </p:nvPicPr>
        <p:blipFill>
          <a:blip r:embed="rId4"/>
          <a:stretch>
            <a:fillRect/>
          </a:stretch>
        </p:blipFill>
        <p:spPr>
          <a:xfrm>
            <a:off x="6651812" y="4657748"/>
            <a:ext cx="5056094" cy="1510382"/>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11589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231A4-45B2-8E85-810B-6425529A8305}"/>
              </a:ext>
            </a:extLst>
          </p:cNvPr>
          <p:cNvSpPr>
            <a:spLocks noGrp="1"/>
          </p:cNvSpPr>
          <p:nvPr>
            <p:ph type="title"/>
          </p:nvPr>
        </p:nvSpPr>
        <p:spPr>
          <a:xfrm>
            <a:off x="358588" y="179294"/>
            <a:ext cx="11833412" cy="894678"/>
          </a:xfrm>
        </p:spPr>
        <p:txBody>
          <a:bodyPr>
            <a:normAutofit/>
          </a:bodyPr>
          <a:lstStyle/>
          <a:p>
            <a:pPr algn="ctr"/>
            <a:r>
              <a:rPr lang="en-IN" sz="3200" b="1" dirty="0">
                <a:latin typeface="Times New Roman" panose="02020603050405020304" pitchFamily="18" charset="0"/>
                <a:cs typeface="Times New Roman" panose="02020603050405020304" pitchFamily="18" charset="0"/>
              </a:rPr>
              <a:t>SUMMARY STATISTICS OF KEY CONCRETE PROPERTIES.</a:t>
            </a:r>
          </a:p>
        </p:txBody>
      </p:sp>
      <p:sp>
        <p:nvSpPr>
          <p:cNvPr id="3" name="Content Placeholder 2">
            <a:extLst>
              <a:ext uri="{FF2B5EF4-FFF2-40B4-BE49-F238E27FC236}">
                <a16:creationId xmlns:a16="http://schemas.microsoft.com/office/drawing/2014/main" id="{4662EE8F-CFF8-30A2-397D-90DE53393CE3}"/>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Summary statistics of the concrete properties after removing the duplicates</a:t>
            </a:r>
          </a:p>
          <a:p>
            <a:endParaRPr lang="en-IN" dirty="0"/>
          </a:p>
        </p:txBody>
      </p:sp>
      <p:pic>
        <p:nvPicPr>
          <p:cNvPr id="5" name="Picture 4">
            <a:extLst>
              <a:ext uri="{FF2B5EF4-FFF2-40B4-BE49-F238E27FC236}">
                <a16:creationId xmlns:a16="http://schemas.microsoft.com/office/drawing/2014/main" id="{E03F4267-6984-ADE6-28B0-00704D6DBDE3}"/>
              </a:ext>
            </a:extLst>
          </p:cNvPr>
          <p:cNvPicPr>
            <a:picLocks noChangeAspect="1"/>
          </p:cNvPicPr>
          <p:nvPr/>
        </p:nvPicPr>
        <p:blipFill>
          <a:blip r:embed="rId2"/>
          <a:stretch>
            <a:fillRect/>
          </a:stretch>
        </p:blipFill>
        <p:spPr>
          <a:xfrm>
            <a:off x="1207804" y="2569348"/>
            <a:ext cx="9579170" cy="3299746"/>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44717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6ABD-2DB0-75AC-C81B-1AE45090E51B}"/>
              </a:ext>
            </a:extLst>
          </p:cNvPr>
          <p:cNvSpPr>
            <a:spLocks noGrp="1"/>
          </p:cNvSpPr>
          <p:nvPr>
            <p:ph type="title"/>
          </p:nvPr>
        </p:nvSpPr>
        <p:spPr>
          <a:xfrm>
            <a:off x="980739" y="316659"/>
            <a:ext cx="10058400" cy="748348"/>
          </a:xfrm>
        </p:spPr>
        <p:txBody>
          <a:bodyPr>
            <a:normAutofit/>
          </a:bodyPr>
          <a:lstStyle/>
          <a:p>
            <a:pPr algn="ctr"/>
            <a:r>
              <a:rPr lang="en-IN" sz="3600" b="1" dirty="0">
                <a:latin typeface="Times New Roman" panose="02020603050405020304" pitchFamily="18" charset="0"/>
                <a:cs typeface="Times New Roman" panose="02020603050405020304" pitchFamily="18" charset="0"/>
              </a:rPr>
              <a:t>OUTLIER DETECTION</a:t>
            </a:r>
          </a:p>
        </p:txBody>
      </p:sp>
      <p:pic>
        <p:nvPicPr>
          <p:cNvPr id="5" name="Content Placeholder 4">
            <a:extLst>
              <a:ext uri="{FF2B5EF4-FFF2-40B4-BE49-F238E27FC236}">
                <a16:creationId xmlns:a16="http://schemas.microsoft.com/office/drawing/2014/main" id="{D0F74438-292D-F35F-C3F5-7B7904045F1C}"/>
              </a:ext>
            </a:extLst>
          </p:cNvPr>
          <p:cNvPicPr>
            <a:picLocks noGrp="1" noChangeAspect="1"/>
          </p:cNvPicPr>
          <p:nvPr>
            <p:ph idx="1"/>
          </p:nvPr>
        </p:nvPicPr>
        <p:blipFill>
          <a:blip r:embed="rId2"/>
          <a:stretch>
            <a:fillRect/>
          </a:stretch>
        </p:blipFill>
        <p:spPr>
          <a:xfrm>
            <a:off x="550782" y="1909016"/>
            <a:ext cx="5545218" cy="4213878"/>
          </a:xfrm>
          <a:prstGeom prst="rect">
            <a:avLst/>
          </a:prstGeom>
          <a:ln>
            <a:solidFill>
              <a:schemeClr val="tx1"/>
            </a:solid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EB3F3A1F-D372-300C-235E-028709ACB57F}"/>
              </a:ext>
            </a:extLst>
          </p:cNvPr>
          <p:cNvPicPr>
            <a:picLocks noChangeAspect="1"/>
          </p:cNvPicPr>
          <p:nvPr/>
        </p:nvPicPr>
        <p:blipFill>
          <a:blip r:embed="rId3"/>
          <a:stretch>
            <a:fillRect/>
          </a:stretch>
        </p:blipFill>
        <p:spPr>
          <a:xfrm>
            <a:off x="6304378" y="1909016"/>
            <a:ext cx="5753152" cy="4213878"/>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8028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5660D-F3F2-1B29-EACC-70E817BA93C1}"/>
              </a:ext>
            </a:extLst>
          </p:cNvPr>
          <p:cNvSpPr>
            <a:spLocks noGrp="1"/>
          </p:cNvSpPr>
          <p:nvPr>
            <p:ph type="title"/>
          </p:nvPr>
        </p:nvSpPr>
        <p:spPr>
          <a:xfrm>
            <a:off x="935915" y="103193"/>
            <a:ext cx="10058400" cy="885713"/>
          </a:xfrm>
        </p:spPr>
        <p:txBody>
          <a:bodyPr>
            <a:normAutofit/>
          </a:bodyPr>
          <a:lstStyle/>
          <a:p>
            <a:pPr algn="ctr"/>
            <a:r>
              <a:rPr lang="en-IN" sz="4000" b="1" dirty="0">
                <a:latin typeface="Times New Roman" panose="02020603050405020304" pitchFamily="18" charset="0"/>
                <a:cs typeface="Times New Roman" panose="02020603050405020304" pitchFamily="18" charset="0"/>
              </a:rPr>
              <a:t>DATA ANALYSIS </a:t>
            </a:r>
          </a:p>
        </p:txBody>
      </p:sp>
      <p:sp>
        <p:nvSpPr>
          <p:cNvPr id="3" name="Content Placeholder 2">
            <a:extLst>
              <a:ext uri="{FF2B5EF4-FFF2-40B4-BE49-F238E27FC236}">
                <a16:creationId xmlns:a16="http://schemas.microsoft.com/office/drawing/2014/main" id="{8CD4A96F-4D74-B726-FD42-175061EF1FC4}"/>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Performing basic statics for Concrete Compressive strength – concrete property </a:t>
            </a:r>
          </a:p>
        </p:txBody>
      </p:sp>
      <p:pic>
        <p:nvPicPr>
          <p:cNvPr id="5" name="Picture 4">
            <a:extLst>
              <a:ext uri="{FF2B5EF4-FFF2-40B4-BE49-F238E27FC236}">
                <a16:creationId xmlns:a16="http://schemas.microsoft.com/office/drawing/2014/main" id="{BBE367CC-7036-9C72-8776-2337D711B5A9}"/>
              </a:ext>
            </a:extLst>
          </p:cNvPr>
          <p:cNvPicPr>
            <a:picLocks noChangeAspect="1"/>
          </p:cNvPicPr>
          <p:nvPr/>
        </p:nvPicPr>
        <p:blipFill>
          <a:blip r:embed="rId2"/>
          <a:stretch>
            <a:fillRect/>
          </a:stretch>
        </p:blipFill>
        <p:spPr>
          <a:xfrm>
            <a:off x="935916" y="2261251"/>
            <a:ext cx="4765638" cy="1906256"/>
          </a:xfrm>
          <a:prstGeom prst="rect">
            <a:avLst/>
          </a:prstGeom>
          <a:ln>
            <a:solidFill>
              <a:schemeClr val="tx1"/>
            </a:solid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4575E0AC-2B0D-6983-94DF-79967B8FD9F6}"/>
              </a:ext>
            </a:extLst>
          </p:cNvPr>
          <p:cNvPicPr>
            <a:picLocks noChangeAspect="1"/>
          </p:cNvPicPr>
          <p:nvPr/>
        </p:nvPicPr>
        <p:blipFill>
          <a:blip r:embed="rId3"/>
          <a:stretch>
            <a:fillRect/>
          </a:stretch>
        </p:blipFill>
        <p:spPr>
          <a:xfrm>
            <a:off x="5769429" y="3214379"/>
            <a:ext cx="5386251" cy="1929611"/>
          </a:xfrm>
          <a:prstGeom prst="rect">
            <a:avLst/>
          </a:prstGeom>
          <a:ln>
            <a:solidFill>
              <a:schemeClr val="tx1"/>
            </a:solid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94B23094-9596-D0F7-5944-24DC86FD1133}"/>
              </a:ext>
            </a:extLst>
          </p:cNvPr>
          <p:cNvPicPr>
            <a:picLocks noChangeAspect="1"/>
          </p:cNvPicPr>
          <p:nvPr/>
        </p:nvPicPr>
        <p:blipFill>
          <a:blip r:embed="rId4"/>
          <a:stretch>
            <a:fillRect/>
          </a:stretch>
        </p:blipFill>
        <p:spPr>
          <a:xfrm>
            <a:off x="705751" y="4251043"/>
            <a:ext cx="4927928" cy="1929611"/>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2215216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Crop">
  <a:themeElements>
    <a:clrScheme name="Custom 3">
      <a:dk1>
        <a:srgbClr val="C00000"/>
      </a:dk1>
      <a:lt1>
        <a:sysClr val="window" lastClr="FFFFFF"/>
      </a:lt1>
      <a:dk2>
        <a:srgbClr val="97240F"/>
      </a:dk2>
      <a:lt2>
        <a:srgbClr val="FFFFFF"/>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Retrospect</Template>
  <TotalTime>1376</TotalTime>
  <Words>694</Words>
  <Application>Microsoft Office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Calibri</vt:lpstr>
      <vt:lpstr>Calibri Light</vt:lpstr>
      <vt:lpstr>Franklin Gothic Book</vt:lpstr>
      <vt:lpstr>Times New Roman</vt:lpstr>
      <vt:lpstr>Wingdings</vt:lpstr>
      <vt:lpstr>Retrospect</vt:lpstr>
      <vt:lpstr>Crop</vt:lpstr>
      <vt:lpstr>Building Material - Quality Control in Concrete case study analysis </vt:lpstr>
      <vt:lpstr>PROBLEM STATEMENT AND OBJECTIVE </vt:lpstr>
      <vt:lpstr>UNDERSTANDING THE DATA</vt:lpstr>
      <vt:lpstr>DATA EXPLORATION AND PREPROCESSING</vt:lpstr>
      <vt:lpstr>PowerPoint Presentation</vt:lpstr>
      <vt:lpstr>DATA CLEANING</vt:lpstr>
      <vt:lpstr>SUMMARY STATISTICS OF KEY CONCRETE PROPERTIES.</vt:lpstr>
      <vt:lpstr>OUTLIER DETECTION</vt:lpstr>
      <vt:lpstr>DATA ANALYSIS </vt:lpstr>
      <vt:lpstr>HISTOGRAM AND HEAT MAP</vt:lpstr>
      <vt:lpstr> ANALYZING THE CORRELATION BETWEEN DIFFERENT CONCRETE PROPERTIES USING A PAIR PLOT</vt:lpstr>
      <vt:lpstr>HYPOTHESIS TESTING</vt:lpstr>
      <vt:lpstr>FINDINGS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Material - Quality Control in Concrete case study analysis </dc:title>
  <dc:creator>varshini sree</dc:creator>
  <cp:lastModifiedBy>Varshini Sree</cp:lastModifiedBy>
  <cp:revision>5</cp:revision>
  <dcterms:created xsi:type="dcterms:W3CDTF">2023-08-22T16:37:24Z</dcterms:created>
  <dcterms:modified xsi:type="dcterms:W3CDTF">2024-02-24T14:28:26Z</dcterms:modified>
</cp:coreProperties>
</file>