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61" r:id="rId5"/>
    <p:sldId id="262" r:id="rId6"/>
    <p:sldId id="263" r:id="rId7"/>
    <p:sldId id="264" r:id="rId8"/>
    <p:sldId id="269" r:id="rId9"/>
    <p:sldId id="270" r:id="rId10"/>
    <p:sldId id="266" r:id="rId11"/>
    <p:sldId id="267" r:id="rId12"/>
    <p:sldId id="268" r:id="rId13"/>
    <p:sldId id="271" r:id="rId14"/>
    <p:sldId id="274"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406437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2398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842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476876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7715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338149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40196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178094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14785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24DCD-E421-4969-8A60-5B3BF8701615}"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244642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24DCD-E421-4969-8A60-5B3BF8701615}"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174140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24DCD-E421-4969-8A60-5B3BF8701615}" type="datetimeFigureOut">
              <a:rPr lang="en-US" smtClean="0"/>
              <a:t>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265339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24DCD-E421-4969-8A60-5B3BF8701615}" type="datetimeFigureOut">
              <a:rPr lang="en-US" smtClean="0"/>
              <a:t>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200094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24DCD-E421-4969-8A60-5B3BF8701615}" type="datetimeFigureOut">
              <a:rPr lang="en-US" smtClean="0"/>
              <a:t>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161477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B24DCD-E421-4969-8A60-5B3BF8701615}"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2AD42-8B83-4993-8945-1A1357B6BFDF}" type="slidenum">
              <a:rPr lang="en-US" smtClean="0"/>
              <a:t>‹#›</a:t>
            </a:fld>
            <a:endParaRPr lang="en-US"/>
          </a:p>
        </p:txBody>
      </p:sp>
    </p:spTree>
    <p:extLst>
      <p:ext uri="{BB962C8B-B14F-4D97-AF65-F5344CB8AC3E}">
        <p14:creationId xmlns:p14="http://schemas.microsoft.com/office/powerpoint/2010/main" val="304084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2AD42-8B83-4993-8945-1A1357B6BFDF}" type="slidenum">
              <a:rPr lang="en-US" smtClean="0"/>
              <a:t>‹#›</a:t>
            </a:fld>
            <a:endParaRPr lang="en-US"/>
          </a:p>
        </p:txBody>
      </p:sp>
      <p:sp>
        <p:nvSpPr>
          <p:cNvPr id="5" name="Date Placeholder 4"/>
          <p:cNvSpPr>
            <a:spLocks noGrp="1"/>
          </p:cNvSpPr>
          <p:nvPr>
            <p:ph type="dt" sz="half" idx="10"/>
          </p:nvPr>
        </p:nvSpPr>
        <p:spPr/>
        <p:txBody>
          <a:bodyPr/>
          <a:lstStyle/>
          <a:p>
            <a:fld id="{9FB24DCD-E421-4969-8A60-5B3BF8701615}" type="datetimeFigureOut">
              <a:rPr lang="en-US" smtClean="0"/>
              <a:t>2/24/2024</a:t>
            </a:fld>
            <a:endParaRPr lang="en-US"/>
          </a:p>
        </p:txBody>
      </p:sp>
    </p:spTree>
    <p:extLst>
      <p:ext uri="{BB962C8B-B14F-4D97-AF65-F5344CB8AC3E}">
        <p14:creationId xmlns:p14="http://schemas.microsoft.com/office/powerpoint/2010/main" val="28060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B24DCD-E421-4969-8A60-5B3BF8701615}" type="datetimeFigureOut">
              <a:rPr lang="en-US" smtClean="0"/>
              <a:t>2/24/2024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62AD42-8B83-4993-8945-1A1357B6BFDF}" type="slidenum">
              <a:rPr lang="en-US" smtClean="0"/>
              <a:t>‹#›</a:t>
            </a:fld>
            <a:endParaRPr lang="en-US"/>
          </a:p>
        </p:txBody>
      </p:sp>
    </p:spTree>
    <p:extLst>
      <p:ext uri="{BB962C8B-B14F-4D97-AF65-F5344CB8AC3E}">
        <p14:creationId xmlns:p14="http://schemas.microsoft.com/office/powerpoint/2010/main" val="263771729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1F1DAD-66D8-F823-9E4B-18FDCE267D68}"/>
              </a:ext>
            </a:extLst>
          </p:cNvPr>
          <p:cNvSpPr>
            <a:spLocks noGrp="1"/>
          </p:cNvSpPr>
          <p:nvPr>
            <p:ph type="ctrTitle"/>
          </p:nvPr>
        </p:nvSpPr>
        <p:spPr>
          <a:xfrm>
            <a:off x="693868" y="748392"/>
            <a:ext cx="10058400" cy="1887232"/>
          </a:xfrm>
        </p:spPr>
        <p:txBody>
          <a:bodyPr>
            <a:normAutofit fontScale="90000"/>
          </a:bodyPr>
          <a:lstStyle/>
          <a:p>
            <a:pPr algn="ctr"/>
            <a:r>
              <a:rPr lang="en-US" sz="3600" b="1" dirty="0">
                <a:solidFill>
                  <a:srgbClr val="002060"/>
                </a:solidFill>
                <a:latin typeface="Times New Roman" panose="02020603050405020304" pitchFamily="18" charset="0"/>
                <a:cs typeface="Times New Roman" panose="02020603050405020304" pitchFamily="18" charset="0"/>
              </a:rPr>
              <a:t>MACHINE LEARNING MICRO PROJECT – HR DATASET ANALYSIS</a:t>
            </a:r>
            <a:br>
              <a:rPr lang="en-US" dirty="0"/>
            </a:br>
            <a:endParaRPr lang="en-US" dirty="0"/>
          </a:p>
        </p:txBody>
      </p:sp>
      <p:sp>
        <p:nvSpPr>
          <p:cNvPr id="8" name="Title 3">
            <a:extLst>
              <a:ext uri="{FF2B5EF4-FFF2-40B4-BE49-F238E27FC236}">
                <a16:creationId xmlns:a16="http://schemas.microsoft.com/office/drawing/2014/main" id="{D4C8B40B-1FF4-42AA-CC86-DB3A01736193}"/>
              </a:ext>
            </a:extLst>
          </p:cNvPr>
          <p:cNvSpPr txBox="1">
            <a:spLocks/>
          </p:cNvSpPr>
          <p:nvPr/>
        </p:nvSpPr>
        <p:spPr>
          <a:xfrm>
            <a:off x="891988" y="3429000"/>
            <a:ext cx="10058400" cy="201705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b="1">
                <a:solidFill>
                  <a:srgbClr val="002060"/>
                </a:solidFill>
                <a:latin typeface="Times New Roman" panose="02020603050405020304" pitchFamily="18" charset="0"/>
                <a:cs typeface="Times New Roman" panose="02020603050405020304" pitchFamily="18" charset="0"/>
              </a:rPr>
              <a:t>By - </a:t>
            </a:r>
            <a:r>
              <a:rPr lang="en-US" sz="2800" b="1" dirty="0">
                <a:solidFill>
                  <a:srgbClr val="002060"/>
                </a:solidFill>
                <a:latin typeface="Times New Roman" panose="02020603050405020304" pitchFamily="18" charset="0"/>
                <a:cs typeface="Times New Roman" panose="02020603050405020304" pitchFamily="18" charset="0"/>
              </a:rPr>
              <a:t>VARSHINI SREE J K</a:t>
            </a:r>
          </a:p>
          <a:p>
            <a:pPr algn="ctr"/>
            <a:endParaRPr lang="en-US" sz="2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05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A8C1-C37C-9750-0858-E14C8A78415C}"/>
              </a:ext>
            </a:extLst>
          </p:cNvPr>
          <p:cNvSpPr>
            <a:spLocks noGrp="1"/>
          </p:cNvSpPr>
          <p:nvPr>
            <p:ph type="title"/>
          </p:nvPr>
        </p:nvSpPr>
        <p:spPr>
          <a:xfrm>
            <a:off x="677334" y="286870"/>
            <a:ext cx="8596668" cy="1320800"/>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RANDOM FOREST – WITHOUT HYPERPARAMETER TUNING</a:t>
            </a:r>
          </a:p>
        </p:txBody>
      </p:sp>
      <p:pic>
        <p:nvPicPr>
          <p:cNvPr id="7" name="Content Placeholder 6">
            <a:extLst>
              <a:ext uri="{FF2B5EF4-FFF2-40B4-BE49-F238E27FC236}">
                <a16:creationId xmlns:a16="http://schemas.microsoft.com/office/drawing/2014/main" id="{AD7C8613-D660-0D79-9F67-9BB64F8451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6518" y="1963271"/>
            <a:ext cx="4484407" cy="4078091"/>
          </a:xfrm>
        </p:spPr>
      </p:pic>
      <p:sp>
        <p:nvSpPr>
          <p:cNvPr id="5" name="Content Placeholder 4">
            <a:extLst>
              <a:ext uri="{FF2B5EF4-FFF2-40B4-BE49-F238E27FC236}">
                <a16:creationId xmlns:a16="http://schemas.microsoft.com/office/drawing/2014/main" id="{743E3997-CB28-EB54-AA45-C720EFAC9785}"/>
              </a:ext>
            </a:extLst>
          </p:cNvPr>
          <p:cNvSpPr>
            <a:spLocks noGrp="1"/>
          </p:cNvSpPr>
          <p:nvPr>
            <p:ph sz="half" idx="2"/>
          </p:nvPr>
        </p:nvSpPr>
        <p:spPr>
          <a:xfrm>
            <a:off x="5089970" y="1963271"/>
            <a:ext cx="4184034" cy="4078091"/>
          </a:xfrm>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The model achieved an overall accuracy of </a:t>
            </a:r>
            <a:r>
              <a:rPr lang="en-IN" b="1" i="0" dirty="0">
                <a:solidFill>
                  <a:srgbClr val="002060"/>
                </a:solidFill>
                <a:effectLst/>
                <a:latin typeface="Times New Roman" panose="02020603050405020304" pitchFamily="18" charset="0"/>
                <a:cs typeface="Times New Roman" panose="02020603050405020304" pitchFamily="18" charset="0"/>
              </a:rPr>
              <a:t>81.52%, </a:t>
            </a:r>
            <a:r>
              <a:rPr lang="en-IN" b="0" i="0" dirty="0">
                <a:solidFill>
                  <a:srgbClr val="002060"/>
                </a:solidFill>
                <a:effectLst/>
                <a:latin typeface="Times New Roman" panose="02020603050405020304" pitchFamily="18" charset="0"/>
                <a:cs typeface="Times New Roman" panose="02020603050405020304" pitchFamily="18" charset="0"/>
              </a:rPr>
              <a:t>indicating that it correctly predicted the target variable for approximately 81.52% of the samples.</a:t>
            </a:r>
          </a:p>
          <a:p>
            <a:r>
              <a:rPr lang="en-IN" b="0" i="0" dirty="0">
                <a:solidFill>
                  <a:srgbClr val="002060"/>
                </a:solidFill>
                <a:effectLst/>
                <a:latin typeface="Times New Roman" panose="02020603050405020304" pitchFamily="18" charset="0"/>
                <a:cs typeface="Times New Roman" panose="02020603050405020304" pitchFamily="18" charset="0"/>
              </a:rPr>
              <a:t>The model shows high precision for Class 0 but struggles to correctly identify instances of Class 1</a:t>
            </a:r>
            <a:endParaRPr lang="en-IN" dirty="0">
              <a:solidFill>
                <a:srgbClr val="002060"/>
              </a:solidFill>
              <a:latin typeface="Times New Roman" panose="02020603050405020304" pitchFamily="18" charset="0"/>
              <a:cs typeface="Times New Roman" panose="02020603050405020304" pitchFamily="18" charset="0"/>
            </a:endParaRPr>
          </a:p>
          <a:p>
            <a:r>
              <a:rPr lang="en-IN" b="0" i="0" dirty="0">
                <a:solidFill>
                  <a:srgbClr val="002060"/>
                </a:solidFill>
                <a:effectLst/>
                <a:latin typeface="Times New Roman" panose="02020603050405020304" pitchFamily="18" charset="0"/>
                <a:cs typeface="Times New Roman" panose="02020603050405020304" pitchFamily="18" charset="0"/>
              </a:rPr>
              <a:t>The model has a trade-off between precision and recall, particularly for Class 1</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43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1822-A1BB-B781-906D-5496CB10BFCE}"/>
              </a:ext>
            </a:extLst>
          </p:cNvPr>
          <p:cNvSpPr>
            <a:spLocks noGrp="1"/>
          </p:cNvSpPr>
          <p:nvPr>
            <p:ph type="title"/>
          </p:nvPr>
        </p:nvSpPr>
        <p:spPr>
          <a:xfrm>
            <a:off x="677334" y="274273"/>
            <a:ext cx="8596668" cy="1084729"/>
          </a:xfrm>
        </p:spPr>
        <p:txBody>
          <a:bodyPr>
            <a:normAutofit fontScale="90000"/>
          </a:bodyPr>
          <a:lstStyle/>
          <a:p>
            <a:pPr algn="ctr"/>
            <a:r>
              <a:rPr lang="en-US" b="1" dirty="0">
                <a:solidFill>
                  <a:srgbClr val="002060"/>
                </a:solidFill>
                <a:latin typeface="Times New Roman" panose="02020603050405020304" pitchFamily="18" charset="0"/>
                <a:cs typeface="Times New Roman" panose="02020603050405020304" pitchFamily="18" charset="0"/>
              </a:rPr>
              <a:t>RANDOM FOREST ROC CURVE – WITHOUT HYPERPARAMTER TUNING</a:t>
            </a:r>
            <a:br>
              <a:rPr lang="en-US" dirty="0"/>
            </a:br>
            <a:endParaRPr lang="en-US" dirty="0"/>
          </a:p>
        </p:txBody>
      </p:sp>
      <p:pic>
        <p:nvPicPr>
          <p:cNvPr id="7" name="Content Placeholder 6">
            <a:extLst>
              <a:ext uri="{FF2B5EF4-FFF2-40B4-BE49-F238E27FC236}">
                <a16:creationId xmlns:a16="http://schemas.microsoft.com/office/drawing/2014/main" id="{3A4E0DFB-BA95-E008-ED82-DBD7EA25F1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922929"/>
            <a:ext cx="4403725" cy="4235824"/>
          </a:xfrm>
        </p:spPr>
      </p:pic>
      <p:sp>
        <p:nvSpPr>
          <p:cNvPr id="5" name="Content Placeholder 4">
            <a:extLst>
              <a:ext uri="{FF2B5EF4-FFF2-40B4-BE49-F238E27FC236}">
                <a16:creationId xmlns:a16="http://schemas.microsoft.com/office/drawing/2014/main" id="{17BC07E5-7D20-B65E-53F9-06502560DB03}"/>
              </a:ext>
            </a:extLst>
          </p:cNvPr>
          <p:cNvSpPr>
            <a:spLocks noGrp="1"/>
          </p:cNvSpPr>
          <p:nvPr>
            <p:ph sz="half" idx="2"/>
          </p:nvPr>
        </p:nvSpPr>
        <p:spPr/>
        <p:txBody>
          <a:bodyPr>
            <a:normAutofit lnSpcReduction="10000"/>
          </a:bodyPr>
          <a:lstStyle/>
          <a:p>
            <a:pPr algn="l">
              <a:buFont typeface="Wingdings" panose="05000000000000000000" pitchFamily="2" charset="2"/>
              <a:buChar char="Ø"/>
            </a:pPr>
            <a:r>
              <a:rPr lang="en-IN" b="0" i="0" dirty="0">
                <a:solidFill>
                  <a:srgbClr val="002060"/>
                </a:solidFill>
                <a:effectLst/>
                <a:latin typeface="Times New Roman" panose="02020603050405020304" pitchFamily="18" charset="0"/>
                <a:cs typeface="Times New Roman" panose="02020603050405020304" pitchFamily="18" charset="0"/>
              </a:rPr>
              <a:t>The Area Under the Receiver Operating Characteristic (ROC) Curve (AUC-ROC) score for the Random Forest model is </a:t>
            </a:r>
            <a:r>
              <a:rPr lang="en-IN" b="1" i="0" dirty="0">
                <a:solidFill>
                  <a:srgbClr val="002060"/>
                </a:solidFill>
                <a:effectLst/>
                <a:latin typeface="Times New Roman" panose="02020603050405020304" pitchFamily="18" charset="0"/>
                <a:cs typeface="Times New Roman" panose="02020603050405020304" pitchFamily="18" charset="0"/>
              </a:rPr>
              <a:t>0.7969, </a:t>
            </a:r>
            <a:r>
              <a:rPr lang="en-IN" b="0" i="0" dirty="0">
                <a:solidFill>
                  <a:srgbClr val="002060"/>
                </a:solidFill>
                <a:effectLst/>
                <a:latin typeface="Times New Roman" panose="02020603050405020304" pitchFamily="18" charset="0"/>
                <a:cs typeface="Times New Roman" panose="02020603050405020304" pitchFamily="18" charset="0"/>
              </a:rPr>
              <a:t>which is approximately </a:t>
            </a:r>
            <a:r>
              <a:rPr lang="en-IN" b="1" i="0" dirty="0">
                <a:solidFill>
                  <a:srgbClr val="002060"/>
                </a:solidFill>
                <a:effectLst/>
                <a:latin typeface="Times New Roman" panose="02020603050405020304" pitchFamily="18" charset="0"/>
                <a:cs typeface="Times New Roman" panose="02020603050405020304" pitchFamily="18" charset="0"/>
              </a:rPr>
              <a:t>80%.</a:t>
            </a:r>
          </a:p>
          <a:p>
            <a:pPr algn="l">
              <a:buFont typeface="Wingdings" panose="05000000000000000000" pitchFamily="2" charset="2"/>
              <a:buChar char="Ø"/>
            </a:pPr>
            <a:r>
              <a:rPr lang="en-IN" b="0" i="0" dirty="0">
                <a:solidFill>
                  <a:srgbClr val="002060"/>
                </a:solidFill>
                <a:effectLst/>
                <a:latin typeface="Times New Roman" panose="02020603050405020304" pitchFamily="18" charset="0"/>
                <a:cs typeface="Times New Roman" panose="02020603050405020304" pitchFamily="18" charset="0"/>
              </a:rPr>
              <a:t>This score represents the model's ability to distinguish between the two classes. A higher AUC-ROC score indicates better performance</a:t>
            </a:r>
          </a:p>
          <a:p>
            <a:pPr>
              <a:buFont typeface="Wingdings" panose="05000000000000000000" pitchFamily="2" charset="2"/>
              <a:buChar char="Ø"/>
            </a:pPr>
            <a:r>
              <a:rPr lang="en-IN" b="0" i="0" dirty="0">
                <a:solidFill>
                  <a:srgbClr val="002060"/>
                </a:solidFill>
                <a:effectLst/>
                <a:latin typeface="Times New Roman" panose="02020603050405020304" pitchFamily="18" charset="0"/>
                <a:cs typeface="Times New Roman" panose="02020603050405020304" pitchFamily="18" charset="0"/>
              </a:rPr>
              <a:t>The model demonstrates a strong ability to discriminate between employees with attrition and those without.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44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BCAF-78BD-14AB-301D-BB96FB485321}"/>
              </a:ext>
            </a:extLst>
          </p:cNvPr>
          <p:cNvSpPr>
            <a:spLocks noGrp="1"/>
          </p:cNvSpPr>
          <p:nvPr>
            <p:ph type="title"/>
          </p:nvPr>
        </p:nvSpPr>
        <p:spPr>
          <a:xfrm>
            <a:off x="677334" y="407895"/>
            <a:ext cx="8596668" cy="1320800"/>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RANDOM FOREST WITH HYPERPARAMTER TUNING</a:t>
            </a:r>
          </a:p>
        </p:txBody>
      </p:sp>
      <p:pic>
        <p:nvPicPr>
          <p:cNvPr id="7" name="Content Placeholder 6">
            <a:extLst>
              <a:ext uri="{FF2B5EF4-FFF2-40B4-BE49-F238E27FC236}">
                <a16:creationId xmlns:a16="http://schemas.microsoft.com/office/drawing/2014/main" id="{3AA3B787-EB4F-0DAA-17D5-EA5C93AA3B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160589"/>
            <a:ext cx="4183062" cy="3594752"/>
          </a:xfrm>
        </p:spPr>
      </p:pic>
      <p:sp>
        <p:nvSpPr>
          <p:cNvPr id="5" name="Content Placeholder 4">
            <a:extLst>
              <a:ext uri="{FF2B5EF4-FFF2-40B4-BE49-F238E27FC236}">
                <a16:creationId xmlns:a16="http://schemas.microsoft.com/office/drawing/2014/main" id="{DC558652-2F43-8A75-636F-BB8D3848E1FD}"/>
              </a:ext>
            </a:extLst>
          </p:cNvPr>
          <p:cNvSpPr>
            <a:spLocks noGrp="1"/>
          </p:cNvSpPr>
          <p:nvPr>
            <p:ph sz="half" idx="2"/>
          </p:nvPr>
        </p:nvSpPr>
        <p:spPr/>
        <p:txBody>
          <a:bodyPr>
            <a:normAutofit lnSpcReduction="10000"/>
          </a:bodyPr>
          <a:lstStyle/>
          <a:p>
            <a:r>
              <a:rPr lang="en-IN" b="0" i="0" dirty="0">
                <a:solidFill>
                  <a:srgbClr val="002060"/>
                </a:solidFill>
                <a:effectLst/>
                <a:latin typeface="Times New Roman" panose="02020603050405020304" pitchFamily="18" charset="0"/>
                <a:cs typeface="Times New Roman" panose="02020603050405020304" pitchFamily="18" charset="0"/>
              </a:rPr>
              <a:t>The accuracy of the Random Forest model with hyperparameter tuning is approximately </a:t>
            </a:r>
            <a:r>
              <a:rPr lang="en-IN" b="1" i="0" dirty="0">
                <a:solidFill>
                  <a:srgbClr val="002060"/>
                </a:solidFill>
                <a:effectLst/>
                <a:latin typeface="Times New Roman" panose="02020603050405020304" pitchFamily="18" charset="0"/>
                <a:cs typeface="Times New Roman" panose="02020603050405020304" pitchFamily="18" charset="0"/>
              </a:rPr>
              <a:t>80.43%. </a:t>
            </a:r>
            <a:r>
              <a:rPr lang="en-IN" b="0" i="0" dirty="0">
                <a:solidFill>
                  <a:srgbClr val="002060"/>
                </a:solidFill>
                <a:effectLst/>
                <a:latin typeface="Times New Roman" panose="02020603050405020304" pitchFamily="18" charset="0"/>
                <a:cs typeface="Times New Roman" panose="02020603050405020304" pitchFamily="18" charset="0"/>
              </a:rPr>
              <a:t>This metric reflects the overall correctness of the model's predictions.</a:t>
            </a:r>
          </a:p>
          <a:p>
            <a:r>
              <a:rPr lang="en-IN" b="0" i="0" dirty="0">
                <a:solidFill>
                  <a:srgbClr val="002060"/>
                </a:solidFill>
                <a:effectLst/>
                <a:latin typeface="Times New Roman" panose="02020603050405020304" pitchFamily="18" charset="0"/>
                <a:cs typeface="Times New Roman" panose="02020603050405020304" pitchFamily="18" charset="0"/>
              </a:rPr>
              <a:t>The model performs well in predicting instances of employees who did not leave the company (high precision and recall for Class 0).</a:t>
            </a:r>
            <a:endParaRPr lang="en-IN" dirty="0">
              <a:solidFill>
                <a:srgbClr val="002060"/>
              </a:solidFill>
              <a:latin typeface="Times New Roman" panose="02020603050405020304" pitchFamily="18" charset="0"/>
              <a:cs typeface="Times New Roman" panose="02020603050405020304" pitchFamily="18" charset="0"/>
            </a:endParaRPr>
          </a:p>
          <a:p>
            <a:r>
              <a:rPr lang="en-IN" b="0" i="0" dirty="0">
                <a:solidFill>
                  <a:srgbClr val="002060"/>
                </a:solidFill>
                <a:effectLst/>
                <a:latin typeface="Times New Roman" panose="02020603050405020304" pitchFamily="18" charset="0"/>
                <a:cs typeface="Times New Roman" panose="02020603050405020304" pitchFamily="18" charset="0"/>
              </a:rPr>
              <a:t>F1-Score highlights the trade-off between precision and recall, providing a comprehensive metric for model evaluation</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11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3D3C-D342-1D9D-1296-59BB832B053A}"/>
              </a:ext>
            </a:extLst>
          </p:cNvPr>
          <p:cNvSpPr>
            <a:spLocks noGrp="1"/>
          </p:cNvSpPr>
          <p:nvPr>
            <p:ph type="title"/>
          </p:nvPr>
        </p:nvSpPr>
        <p:spPr>
          <a:xfrm>
            <a:off x="677334" y="327212"/>
            <a:ext cx="8596668" cy="1320800"/>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RANDOM FOREST ROC CURVE – WITH HYPERPARAMETER TUNING</a:t>
            </a:r>
          </a:p>
        </p:txBody>
      </p:sp>
      <p:sp>
        <p:nvSpPr>
          <p:cNvPr id="4" name="Content Placeholder 3">
            <a:extLst>
              <a:ext uri="{FF2B5EF4-FFF2-40B4-BE49-F238E27FC236}">
                <a16:creationId xmlns:a16="http://schemas.microsoft.com/office/drawing/2014/main" id="{5084B42E-337E-1967-C93B-5D128EB7D084}"/>
              </a:ext>
            </a:extLst>
          </p:cNvPr>
          <p:cNvSpPr>
            <a:spLocks noGrp="1"/>
          </p:cNvSpPr>
          <p:nvPr>
            <p:ph sz="half" idx="1"/>
          </p:nvPr>
        </p:nvSpPr>
        <p:spPr>
          <a:xfrm>
            <a:off x="677334" y="2160589"/>
            <a:ext cx="4184035" cy="3880772"/>
          </a:xfrm>
        </p:spPr>
        <p:txBody>
          <a:bodyPr>
            <a:normAutofit/>
          </a:bodyPr>
          <a:lstStyle/>
          <a:p>
            <a:endParaRPr lang="en-IN" b="0" i="0" dirty="0">
              <a:solidFill>
                <a:srgbClr val="002060"/>
              </a:solidFill>
              <a:effectLst/>
              <a:latin typeface="Times New Roman" panose="02020603050405020304" pitchFamily="18" charset="0"/>
              <a:cs typeface="Times New Roman" panose="02020603050405020304" pitchFamily="18" charset="0"/>
            </a:endParaRPr>
          </a:p>
          <a:p>
            <a:r>
              <a:rPr lang="en-IN" b="0" i="0" dirty="0">
                <a:solidFill>
                  <a:srgbClr val="002060"/>
                </a:solidFill>
                <a:effectLst/>
                <a:latin typeface="Times New Roman" panose="02020603050405020304" pitchFamily="18" charset="0"/>
                <a:cs typeface="Times New Roman" panose="02020603050405020304" pitchFamily="18" charset="0"/>
              </a:rPr>
              <a:t>An AUC-ROC score of 0.78 indicates a satisfactory performance, with a significant area under the ROC curve</a:t>
            </a:r>
          </a:p>
          <a:p>
            <a:r>
              <a:rPr lang="en-IN" b="0" i="0" dirty="0">
                <a:solidFill>
                  <a:srgbClr val="002060"/>
                </a:solidFill>
                <a:effectLst/>
                <a:latin typeface="Times New Roman" panose="02020603050405020304" pitchFamily="18" charset="0"/>
                <a:cs typeface="Times New Roman" panose="02020603050405020304" pitchFamily="18" charset="0"/>
              </a:rPr>
              <a:t>The ROC curve area, combined with the AUC-ROC score, demonstrates the model's effectiveness in differentiating between positive and negative instances.</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6FA8FD0-BC5D-9726-9EF6-468404CDB1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77654" y="2160589"/>
            <a:ext cx="4184650" cy="3661987"/>
          </a:xfrm>
        </p:spPr>
      </p:pic>
    </p:spTree>
    <p:extLst>
      <p:ext uri="{BB962C8B-B14F-4D97-AF65-F5344CB8AC3E}">
        <p14:creationId xmlns:p14="http://schemas.microsoft.com/office/powerpoint/2010/main" val="328499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104D7-A223-90EC-36BF-DFD40FDAEBCE}"/>
              </a:ext>
            </a:extLst>
          </p:cNvPr>
          <p:cNvSpPr>
            <a:spLocks noGrp="1"/>
          </p:cNvSpPr>
          <p:nvPr>
            <p:ph type="title"/>
          </p:nvPr>
        </p:nvSpPr>
        <p:spPr>
          <a:xfrm>
            <a:off x="675788" y="237331"/>
            <a:ext cx="8596668" cy="1320800"/>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FEATURE IMPORTANCE – DECISION TREE AND RANDOM FOREST</a:t>
            </a:r>
          </a:p>
        </p:txBody>
      </p:sp>
      <p:sp>
        <p:nvSpPr>
          <p:cNvPr id="9" name="Text Placeholder 8">
            <a:extLst>
              <a:ext uri="{FF2B5EF4-FFF2-40B4-BE49-F238E27FC236}">
                <a16:creationId xmlns:a16="http://schemas.microsoft.com/office/drawing/2014/main" id="{4D865C02-9C97-54E7-498E-EE6C302D9DE9}"/>
              </a:ext>
            </a:extLst>
          </p:cNvPr>
          <p:cNvSpPr>
            <a:spLocks noGrp="1"/>
          </p:cNvSpPr>
          <p:nvPr>
            <p:ph type="body" idx="1"/>
          </p:nvPr>
        </p:nvSpPr>
        <p:spPr>
          <a:xfrm>
            <a:off x="675788" y="1930400"/>
            <a:ext cx="4185623" cy="576262"/>
          </a:xfrm>
        </p:spPr>
        <p:txBody>
          <a:bodyPr/>
          <a:lstStyle/>
          <a:p>
            <a:r>
              <a:rPr lang="en-US" dirty="0"/>
              <a:t>DECISION TREE</a:t>
            </a:r>
          </a:p>
        </p:txBody>
      </p:sp>
      <p:pic>
        <p:nvPicPr>
          <p:cNvPr id="8" name="Content Placeholder 7">
            <a:extLst>
              <a:ext uri="{FF2B5EF4-FFF2-40B4-BE49-F238E27FC236}">
                <a16:creationId xmlns:a16="http://schemas.microsoft.com/office/drawing/2014/main" id="{29A9D945-D817-7318-B858-A6914FFFD5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8816" y="2506662"/>
            <a:ext cx="4390748" cy="3741738"/>
          </a:xfrm>
        </p:spPr>
      </p:pic>
      <p:sp>
        <p:nvSpPr>
          <p:cNvPr id="10" name="Text Placeholder 9">
            <a:extLst>
              <a:ext uri="{FF2B5EF4-FFF2-40B4-BE49-F238E27FC236}">
                <a16:creationId xmlns:a16="http://schemas.microsoft.com/office/drawing/2014/main" id="{7F84A7FD-F1FF-84C9-DD82-8993352444C7}"/>
              </a:ext>
            </a:extLst>
          </p:cNvPr>
          <p:cNvSpPr>
            <a:spLocks noGrp="1"/>
          </p:cNvSpPr>
          <p:nvPr>
            <p:ph type="body" sz="quarter" idx="3"/>
          </p:nvPr>
        </p:nvSpPr>
        <p:spPr>
          <a:xfrm>
            <a:off x="5088383" y="1930400"/>
            <a:ext cx="4185618" cy="576262"/>
          </a:xfrm>
        </p:spPr>
        <p:txBody>
          <a:bodyPr/>
          <a:lstStyle/>
          <a:p>
            <a:r>
              <a:rPr lang="en-US" dirty="0"/>
              <a:t>RANDOM FOREST</a:t>
            </a:r>
          </a:p>
        </p:txBody>
      </p:sp>
      <p:pic>
        <p:nvPicPr>
          <p:cNvPr id="13" name="Content Placeholder 12">
            <a:extLst>
              <a:ext uri="{FF2B5EF4-FFF2-40B4-BE49-F238E27FC236}">
                <a16:creationId xmlns:a16="http://schemas.microsoft.com/office/drawing/2014/main" id="{D65AFE84-0474-66DB-028B-770C7696127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07999" y="2541834"/>
            <a:ext cx="4390747" cy="3741738"/>
          </a:xfrm>
        </p:spPr>
      </p:pic>
    </p:spTree>
    <p:extLst>
      <p:ext uri="{BB962C8B-B14F-4D97-AF65-F5344CB8AC3E}">
        <p14:creationId xmlns:p14="http://schemas.microsoft.com/office/powerpoint/2010/main" val="98783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0FB9-6F4E-93A3-F48C-E9543A12B0E4}"/>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MODEL COMPARISON</a:t>
            </a:r>
            <a:br>
              <a:rPr lang="en-US" b="1" dirty="0">
                <a:solidFill>
                  <a:srgbClr val="002060"/>
                </a:solidFill>
                <a:latin typeface="Times New Roman" panose="02020603050405020304" pitchFamily="18" charset="0"/>
                <a:cs typeface="Times New Roman" panose="02020603050405020304" pitchFamily="18" charset="0"/>
              </a:rPr>
            </a:b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65E9C43-3184-58DA-2050-413149910ED7}"/>
              </a:ext>
            </a:extLst>
          </p:cNvPr>
          <p:cNvSpPr>
            <a:spLocks noGrp="1"/>
          </p:cNvSpPr>
          <p:nvPr>
            <p:ph sz="half" idx="2"/>
          </p:nvPr>
        </p:nvSpPr>
        <p:spPr>
          <a:xfrm>
            <a:off x="5345464" y="1930400"/>
            <a:ext cx="4184034" cy="3880773"/>
          </a:xfrm>
        </p:spPr>
        <p:txBody>
          <a:bodyPr>
            <a:normAutofit lnSpcReduction="10000"/>
          </a:bodyPr>
          <a:lstStyle/>
          <a:p>
            <a:r>
              <a:rPr lang="en-IN" b="0" i="0" dirty="0">
                <a:solidFill>
                  <a:srgbClr val="002060"/>
                </a:solidFill>
                <a:effectLst/>
                <a:latin typeface="Söhne"/>
              </a:rPr>
              <a:t>Both Decision Tree and Random Forest models demonstrated improvements with hyperparameter tuning</a:t>
            </a:r>
          </a:p>
          <a:p>
            <a:r>
              <a:rPr lang="en-IN" b="0" i="0" dirty="0">
                <a:solidFill>
                  <a:srgbClr val="002060"/>
                </a:solidFill>
                <a:effectLst/>
                <a:latin typeface="Söhne"/>
              </a:rPr>
              <a:t>The Decision Tree model with tuning outperformed the Random Forest model in terms of accuracy (82.07% vs. 80.43%) but had a similar AUC-ROC score.</a:t>
            </a:r>
            <a:endParaRPr lang="en-IN" dirty="0">
              <a:solidFill>
                <a:srgbClr val="002060"/>
              </a:solidFill>
              <a:latin typeface="Söhne"/>
            </a:endParaRPr>
          </a:p>
          <a:p>
            <a:r>
              <a:rPr lang="en-IN" b="0" i="0" dirty="0">
                <a:solidFill>
                  <a:srgbClr val="002060"/>
                </a:solidFill>
                <a:effectLst/>
                <a:latin typeface="Söhne"/>
              </a:rPr>
              <a:t>In summary, the Decision Tree model, particularly after hyperparameter tuning, seems to strike a balance between interpretability and performance</a:t>
            </a:r>
            <a:endParaRPr lang="en-US" dirty="0">
              <a:solidFill>
                <a:srgbClr val="002060"/>
              </a:solidFill>
            </a:endParaRPr>
          </a:p>
        </p:txBody>
      </p:sp>
      <p:pic>
        <p:nvPicPr>
          <p:cNvPr id="12" name="Content Placeholder 11">
            <a:extLst>
              <a:ext uri="{FF2B5EF4-FFF2-40B4-BE49-F238E27FC236}">
                <a16:creationId xmlns:a16="http://schemas.microsoft.com/office/drawing/2014/main" id="{991D6285-E375-0CCD-AFC9-8B3F56B748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746" y="1694329"/>
            <a:ext cx="4847922" cy="2918011"/>
          </a:xfrm>
          <a:prstGeom prst="roundRect">
            <a:avLst>
              <a:gd name="adj" fmla="val 8594"/>
            </a:avLst>
          </a:prstGeom>
          <a:solidFill>
            <a:srgbClr val="FFFFFF">
              <a:shade val="85000"/>
            </a:srgbClr>
          </a:solidFill>
          <a:ln>
            <a:solidFill>
              <a:schemeClr val="tx1">
                <a:lumMod val="65000"/>
                <a:lumOff val="3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42731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5941-7F89-7AA5-BD79-708455A1A875}"/>
              </a:ext>
            </a:extLst>
          </p:cNvPr>
          <p:cNvSpPr>
            <a:spLocks noGrp="1"/>
          </p:cNvSpPr>
          <p:nvPr>
            <p:ph type="title"/>
          </p:nvPr>
        </p:nvSpPr>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POST MODEL CONCLUSION – CHOOSING THE BEST MODEL</a:t>
            </a:r>
          </a:p>
        </p:txBody>
      </p:sp>
      <p:sp>
        <p:nvSpPr>
          <p:cNvPr id="4" name="Content Placeholder 3">
            <a:extLst>
              <a:ext uri="{FF2B5EF4-FFF2-40B4-BE49-F238E27FC236}">
                <a16:creationId xmlns:a16="http://schemas.microsoft.com/office/drawing/2014/main" id="{B873FE9D-5EBD-9B4D-F425-3229267AB2D9}"/>
              </a:ext>
            </a:extLst>
          </p:cNvPr>
          <p:cNvSpPr>
            <a:spLocks noGrp="1"/>
          </p:cNvSpPr>
          <p:nvPr>
            <p:ph sz="half" idx="1"/>
          </p:nvPr>
        </p:nvSpPr>
        <p:spPr/>
        <p:txBody>
          <a:bodyPr>
            <a:normAutofit lnSpcReduction="10000"/>
          </a:bodyPr>
          <a:lstStyle/>
          <a:p>
            <a:r>
              <a:rPr lang="en-IN" b="0" i="0" dirty="0">
                <a:solidFill>
                  <a:srgbClr val="002060"/>
                </a:solidFill>
                <a:effectLst/>
                <a:latin typeface="Times New Roman" panose="02020603050405020304" pitchFamily="18" charset="0"/>
                <a:cs typeface="Times New Roman" panose="02020603050405020304" pitchFamily="18" charset="0"/>
              </a:rPr>
              <a:t>The Decision Tree with Hyperparameter Tuning outperformed other models in terms of accuracy and AUC-ROC on the given dataset.</a:t>
            </a:r>
          </a:p>
          <a:p>
            <a:r>
              <a:rPr lang="en-IN" b="0" i="0" dirty="0">
                <a:solidFill>
                  <a:srgbClr val="002060"/>
                </a:solidFill>
                <a:effectLst/>
                <a:latin typeface="Times New Roman" panose="02020603050405020304" pitchFamily="18" charset="0"/>
                <a:cs typeface="Times New Roman" panose="02020603050405020304" pitchFamily="18" charset="0"/>
              </a:rPr>
              <a:t>Decision Trees provide a good balance between interpretability and performance.</a:t>
            </a:r>
          </a:p>
          <a:p>
            <a:r>
              <a:rPr lang="en-IN" dirty="0">
                <a:solidFill>
                  <a:srgbClr val="002060"/>
                </a:solidFill>
                <a:latin typeface="Times New Roman" panose="02020603050405020304" pitchFamily="18" charset="0"/>
                <a:cs typeface="Times New Roman" panose="02020603050405020304" pitchFamily="18" charset="0"/>
              </a:rPr>
              <a:t>Suggestions to the organisation:</a:t>
            </a:r>
          </a:p>
          <a:p>
            <a:pPr lvl="2"/>
            <a:r>
              <a:rPr lang="en-IN" dirty="0">
                <a:solidFill>
                  <a:srgbClr val="002060"/>
                </a:solidFill>
                <a:latin typeface="Times New Roman" panose="02020603050405020304" pitchFamily="18" charset="0"/>
                <a:cs typeface="Times New Roman" panose="02020603050405020304" pitchFamily="18" charset="0"/>
              </a:rPr>
              <a:t>Implement decision tree model with hyperparameter tuning</a:t>
            </a:r>
          </a:p>
          <a:p>
            <a:pPr lvl="2"/>
            <a:r>
              <a:rPr lang="en-IN" dirty="0">
                <a:solidFill>
                  <a:srgbClr val="002060"/>
                </a:solidFill>
                <a:latin typeface="Times New Roman" panose="02020603050405020304" pitchFamily="18" charset="0"/>
                <a:cs typeface="Times New Roman" panose="02020603050405020304" pitchFamily="18" charset="0"/>
              </a:rPr>
              <a:t>Continuous monitoring of the model’s performance.</a:t>
            </a:r>
          </a:p>
          <a:p>
            <a:pPr lvl="2"/>
            <a:r>
              <a:rPr lang="en-IN" dirty="0">
                <a:solidFill>
                  <a:srgbClr val="002060"/>
                </a:solidFill>
                <a:latin typeface="Times New Roman" panose="02020603050405020304" pitchFamily="18" charset="0"/>
                <a:cs typeface="Times New Roman" panose="02020603050405020304" pitchFamily="18" charset="0"/>
              </a:rPr>
              <a:t>Performing ensemble techniques.</a:t>
            </a:r>
          </a:p>
          <a:p>
            <a:pPr lvl="2"/>
            <a:endParaRPr lang="en-IN" dirty="0">
              <a:solidFill>
                <a:srgbClr val="D1D5DB"/>
              </a:solidFill>
              <a:latin typeface="Söhne"/>
            </a:endParaRPr>
          </a:p>
          <a:p>
            <a:pPr lvl="2"/>
            <a:endParaRPr lang="en-IN" dirty="0">
              <a:solidFill>
                <a:srgbClr val="D1D5DB"/>
              </a:solidFill>
              <a:latin typeface="Söhne"/>
            </a:endParaRPr>
          </a:p>
          <a:p>
            <a:endParaRPr lang="en-US" dirty="0"/>
          </a:p>
          <a:p>
            <a:endParaRPr lang="en-US" dirty="0"/>
          </a:p>
        </p:txBody>
      </p:sp>
      <p:sp>
        <p:nvSpPr>
          <p:cNvPr id="5" name="Content Placeholder 4">
            <a:extLst>
              <a:ext uri="{FF2B5EF4-FFF2-40B4-BE49-F238E27FC236}">
                <a16:creationId xmlns:a16="http://schemas.microsoft.com/office/drawing/2014/main" id="{F18EBECF-86B3-1EDA-654B-3808B827B574}"/>
              </a:ext>
            </a:extLst>
          </p:cNvPr>
          <p:cNvSpPr>
            <a:spLocks noGrp="1"/>
          </p:cNvSpPr>
          <p:nvPr>
            <p:ph sz="half" idx="2"/>
          </p:nvPr>
        </p:nvSpPr>
        <p:spPr/>
        <p:txBody>
          <a:bodyPr>
            <a:normAutofit lnSpcReduction="10000"/>
          </a:bodyPr>
          <a:lstStyle/>
          <a:p>
            <a:r>
              <a:rPr lang="en-IN" b="0" i="0" dirty="0">
                <a:solidFill>
                  <a:srgbClr val="002060"/>
                </a:solidFill>
                <a:effectLst/>
                <a:latin typeface="Times New Roman" panose="02020603050405020304" pitchFamily="18" charset="0"/>
                <a:cs typeface="Times New Roman" panose="02020603050405020304" pitchFamily="18" charset="0"/>
              </a:rPr>
              <a:t>By implementing the Decision Tree model with Hyperparameter Tuning and incorporating the suggested strategies, the organization can make informed decisions to mitigate employee attrition and foster a healthier work environment.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2392155-064C-368E-072C-E673FBA59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278" y="4174188"/>
            <a:ext cx="3420709" cy="1922751"/>
          </a:xfrm>
          <a:prstGeom prst="ellipse">
            <a:avLst/>
          </a:prstGeom>
          <a:ln w="63500" cap="rnd">
            <a:no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0586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ED7E8-FCA8-C8E1-11EB-74ED59CF4B24}"/>
              </a:ext>
            </a:extLst>
          </p:cNvPr>
          <p:cNvSpPr>
            <a:spLocks noGrp="1"/>
          </p:cNvSpPr>
          <p:nvPr>
            <p:ph type="title"/>
          </p:nvPr>
        </p:nvSpPr>
        <p:spPr/>
        <p:txBody>
          <a:bodyPr>
            <a:normAutofit fontScale="90000"/>
          </a:bodyPr>
          <a:lstStyle/>
          <a:p>
            <a:pPr algn="ctr"/>
            <a:r>
              <a:rPr lang="en-US" b="1" dirty="0">
                <a:solidFill>
                  <a:srgbClr val="002060"/>
                </a:solidFill>
                <a:latin typeface="Times New Roman" panose="02020603050405020304" pitchFamily="18" charset="0"/>
                <a:cs typeface="Times New Roman" panose="02020603050405020304" pitchFamily="18" charset="0"/>
              </a:rPr>
              <a:t>PROBLEM STATEMENT - </a:t>
            </a:r>
            <a:r>
              <a:rPr lang="en-IN" b="1" i="0" dirty="0">
                <a:effectLst/>
                <a:latin typeface="Times New Roman" panose="02020603050405020304" pitchFamily="18" charset="0"/>
                <a:cs typeface="Times New Roman" panose="02020603050405020304" pitchFamily="18" charset="0"/>
              </a:rPr>
              <a:t>Uncovering Employee Attrition Patterns in the HR Dataset</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4D3EB9-7306-912C-99A6-7E1624D05712}"/>
              </a:ext>
            </a:extLst>
          </p:cNvPr>
          <p:cNvSpPr>
            <a:spLocks noGrp="1"/>
          </p:cNvSpPr>
          <p:nvPr>
            <p:ph idx="1"/>
          </p:nvPr>
        </p:nvSpPr>
        <p:spPr/>
        <p:txBody>
          <a:bodyPr>
            <a:normAutofit/>
          </a:bodyPr>
          <a:lstStyle/>
          <a:p>
            <a:pPr algn="l"/>
            <a:r>
              <a:rPr lang="en-IN" sz="2000" b="0" i="0" dirty="0">
                <a:solidFill>
                  <a:srgbClr val="002060"/>
                </a:solidFill>
                <a:effectLst/>
                <a:latin typeface="Times New Roman" panose="02020603050405020304" pitchFamily="18" charset="0"/>
                <a:cs typeface="Times New Roman" panose="02020603050405020304" pitchFamily="18" charset="0"/>
              </a:rPr>
              <a:t>Employee attrition poses a significant challenge for organizations, impacting productivity, morale, and overall business performance. The HR dataset provides valuable attributes that can be leveraged to uncover insights into the factors influencing employee attrition. </a:t>
            </a:r>
            <a:endParaRPr lang="en-US" sz="2000" b="0" i="0" dirty="0">
              <a:solidFill>
                <a:srgbClr val="002060"/>
              </a:solidFill>
              <a:effectLst/>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p>
            <a:pPr algn="l"/>
            <a:r>
              <a:rPr lang="en-IN" sz="2000" b="1" i="0" dirty="0">
                <a:solidFill>
                  <a:srgbClr val="002060"/>
                </a:solidFill>
                <a:effectLst/>
                <a:latin typeface="Times New Roman" panose="02020603050405020304" pitchFamily="18" charset="0"/>
                <a:cs typeface="Times New Roman" panose="02020603050405020304" pitchFamily="18" charset="0"/>
              </a:rPr>
              <a:t>Objective: </a:t>
            </a:r>
          </a:p>
          <a:p>
            <a:pPr lvl="1"/>
            <a:r>
              <a:rPr lang="en-IN" sz="2000" b="0" i="0" dirty="0">
                <a:solidFill>
                  <a:srgbClr val="002060"/>
                </a:solidFill>
                <a:effectLst/>
                <a:latin typeface="Times New Roman" panose="02020603050405020304" pitchFamily="18" charset="0"/>
                <a:cs typeface="Times New Roman" panose="02020603050405020304" pitchFamily="18" charset="0"/>
              </a:rPr>
              <a:t>The primary objective of this study is to analyse the HR dataset to identify patterns and trends associated with employee attrition. By delving into the provided attributes, we aim to answer key questions and provide actionable insights for the organization:</a:t>
            </a:r>
          </a:p>
        </p:txBody>
      </p:sp>
    </p:spTree>
    <p:extLst>
      <p:ext uri="{BB962C8B-B14F-4D97-AF65-F5344CB8AC3E}">
        <p14:creationId xmlns:p14="http://schemas.microsoft.com/office/powerpoint/2010/main" val="330423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B6EB-DD11-1528-6A29-60ABA88419E0}"/>
              </a:ext>
            </a:extLst>
          </p:cNvPr>
          <p:cNvSpPr>
            <a:spLocks noGrp="1"/>
          </p:cNvSpPr>
          <p:nvPr>
            <p:ph type="title"/>
          </p:nvPr>
        </p:nvSpPr>
        <p:spPr>
          <a:xfrm>
            <a:off x="677334" y="609600"/>
            <a:ext cx="8596668" cy="909918"/>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DATASET OVERVIEW</a:t>
            </a:r>
          </a:p>
        </p:txBody>
      </p:sp>
      <p:sp>
        <p:nvSpPr>
          <p:cNvPr id="5" name="Arrow: Left 4">
            <a:extLst>
              <a:ext uri="{FF2B5EF4-FFF2-40B4-BE49-F238E27FC236}">
                <a16:creationId xmlns:a16="http://schemas.microsoft.com/office/drawing/2014/main" id="{BBE053EB-B6B8-116C-266B-5328977E09B3}"/>
              </a:ext>
            </a:extLst>
          </p:cNvPr>
          <p:cNvSpPr/>
          <p:nvPr/>
        </p:nvSpPr>
        <p:spPr>
          <a:xfrm>
            <a:off x="5373842" y="2407025"/>
            <a:ext cx="3285565" cy="186914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It comprises of </a:t>
            </a:r>
            <a:r>
              <a:rPr lang="en-US" b="1" dirty="0">
                <a:solidFill>
                  <a:srgbClr val="002060"/>
                </a:solidFill>
                <a:latin typeface="Times New Roman" panose="02020603050405020304" pitchFamily="18" charset="0"/>
                <a:cs typeface="Times New Roman" panose="02020603050405020304" pitchFamily="18" charset="0"/>
              </a:rPr>
              <a:t>35 columns</a:t>
            </a:r>
          </a:p>
        </p:txBody>
      </p:sp>
      <p:sp>
        <p:nvSpPr>
          <p:cNvPr id="6" name="Arrow: Right 5">
            <a:extLst>
              <a:ext uri="{FF2B5EF4-FFF2-40B4-BE49-F238E27FC236}">
                <a16:creationId xmlns:a16="http://schemas.microsoft.com/office/drawing/2014/main" id="{B34A6C00-6B62-3EF5-C034-A00C882EE5C9}"/>
              </a:ext>
            </a:extLst>
          </p:cNvPr>
          <p:cNvSpPr/>
          <p:nvPr/>
        </p:nvSpPr>
        <p:spPr>
          <a:xfrm>
            <a:off x="1512793" y="3610727"/>
            <a:ext cx="3294530" cy="15551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Further, the size of the dataset is </a:t>
            </a:r>
            <a:r>
              <a:rPr lang="en-US" b="1" dirty="0">
                <a:solidFill>
                  <a:srgbClr val="002060"/>
                </a:solidFill>
                <a:latin typeface="Times New Roman" panose="02020603050405020304" pitchFamily="18" charset="0"/>
                <a:cs typeface="Times New Roman" panose="02020603050405020304" pitchFamily="18" charset="0"/>
              </a:rPr>
              <a:t>30295</a:t>
            </a:r>
          </a:p>
        </p:txBody>
      </p:sp>
      <p:sp>
        <p:nvSpPr>
          <p:cNvPr id="7" name="Arrow: Right 6">
            <a:extLst>
              <a:ext uri="{FF2B5EF4-FFF2-40B4-BE49-F238E27FC236}">
                <a16:creationId xmlns:a16="http://schemas.microsoft.com/office/drawing/2014/main" id="{9B6D147F-372D-BBBE-34FD-46F4D3E585AC}"/>
              </a:ext>
            </a:extLst>
          </p:cNvPr>
          <p:cNvSpPr/>
          <p:nvPr/>
        </p:nvSpPr>
        <p:spPr>
          <a:xfrm>
            <a:off x="1378323" y="1515131"/>
            <a:ext cx="3294530" cy="15551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The dataset comprises of </a:t>
            </a:r>
            <a:r>
              <a:rPr lang="en-US" b="1" dirty="0">
                <a:solidFill>
                  <a:srgbClr val="002060"/>
                </a:solidFill>
                <a:latin typeface="Times New Roman" panose="02020603050405020304" pitchFamily="18" charset="0"/>
                <a:cs typeface="Times New Roman" panose="02020603050405020304" pitchFamily="18" charset="0"/>
              </a:rPr>
              <a:t>917 rows.</a:t>
            </a:r>
          </a:p>
        </p:txBody>
      </p:sp>
      <p:sp>
        <p:nvSpPr>
          <p:cNvPr id="8" name="Title 1">
            <a:extLst>
              <a:ext uri="{FF2B5EF4-FFF2-40B4-BE49-F238E27FC236}">
                <a16:creationId xmlns:a16="http://schemas.microsoft.com/office/drawing/2014/main" id="{BFF0E806-ACF3-E505-7687-B732394BE7BB}"/>
              </a:ext>
            </a:extLst>
          </p:cNvPr>
          <p:cNvSpPr txBox="1">
            <a:spLocks/>
          </p:cNvSpPr>
          <p:nvPr/>
        </p:nvSpPr>
        <p:spPr>
          <a:xfrm>
            <a:off x="3814981" y="5112124"/>
            <a:ext cx="8596668" cy="90991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AFF7C715-7B2D-E900-B1B6-1B94FB735D12}"/>
              </a:ext>
            </a:extLst>
          </p:cNvPr>
          <p:cNvSpPr txBox="1">
            <a:spLocks/>
          </p:cNvSpPr>
          <p:nvPr/>
        </p:nvSpPr>
        <p:spPr>
          <a:xfrm>
            <a:off x="1400236" y="5567083"/>
            <a:ext cx="8596668" cy="90991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0" i="0" dirty="0">
                <a:solidFill>
                  <a:srgbClr val="002060"/>
                </a:solidFill>
                <a:effectLst/>
                <a:latin typeface="Times New Roman" panose="02020603050405020304" pitchFamily="18" charset="0"/>
                <a:cs typeface="Times New Roman" panose="02020603050405020304" pitchFamily="18" charset="0"/>
              </a:rPr>
              <a:t>This analysis aims to equip the organization with data-driven insights to implement effective retention strategies and enhance overall employee satisfaction and engagement.</a:t>
            </a:r>
            <a:endParaRPr 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03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95F-C64F-F643-CD05-E0976D7298FC}"/>
              </a:ext>
            </a:extLst>
          </p:cNvPr>
          <p:cNvSpPr>
            <a:spLocks noGrp="1"/>
          </p:cNvSpPr>
          <p:nvPr>
            <p:ph type="title"/>
          </p:nvPr>
        </p:nvSpPr>
        <p:spPr>
          <a:xfrm>
            <a:off x="675744" y="300269"/>
            <a:ext cx="8596668" cy="1320800"/>
          </a:xfrm>
        </p:spPr>
        <p:txBody>
          <a:bodyPr>
            <a:normAutofit fontScale="90000"/>
          </a:bodyPr>
          <a:lstStyle/>
          <a:p>
            <a:pPr algn="ctr"/>
            <a:r>
              <a:rPr lang="en-US" b="1" dirty="0">
                <a:solidFill>
                  <a:srgbClr val="002060"/>
                </a:solidFill>
                <a:latin typeface="Times New Roman" panose="02020603050405020304" pitchFamily="18" charset="0"/>
                <a:cs typeface="Times New Roman" panose="02020603050405020304" pitchFamily="18" charset="0"/>
              </a:rPr>
              <a:t>ATTIRITION – HANDLING IMBALANCED DATA</a:t>
            </a:r>
            <a:br>
              <a:rPr lang="en-US" dirty="0"/>
            </a:br>
            <a:br>
              <a:rPr lang="en-US" dirty="0"/>
            </a:br>
            <a:br>
              <a:rPr lang="en-US" dirty="0"/>
            </a:br>
            <a:endParaRPr lang="en-US" dirty="0"/>
          </a:p>
        </p:txBody>
      </p:sp>
      <p:sp>
        <p:nvSpPr>
          <p:cNvPr id="6" name="Text Placeholder 5">
            <a:extLst>
              <a:ext uri="{FF2B5EF4-FFF2-40B4-BE49-F238E27FC236}">
                <a16:creationId xmlns:a16="http://schemas.microsoft.com/office/drawing/2014/main" id="{CA3C1117-3008-A28D-F25C-E619FE5DE677}"/>
              </a:ext>
            </a:extLst>
          </p:cNvPr>
          <p:cNvSpPr>
            <a:spLocks noGrp="1"/>
          </p:cNvSpPr>
          <p:nvPr>
            <p:ph type="body" idx="1"/>
          </p:nvPr>
        </p:nvSpPr>
        <p:spPr>
          <a:xfrm>
            <a:off x="675744" y="1621069"/>
            <a:ext cx="4185623" cy="576262"/>
          </a:xfrm>
        </p:spPr>
        <p:txBody>
          <a:bodyPr/>
          <a:lstStyle/>
          <a:p>
            <a:r>
              <a:rPr lang="en-US" b="1" dirty="0">
                <a:solidFill>
                  <a:srgbClr val="002060"/>
                </a:solidFill>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89665853-B7EF-6AAB-058B-165B1D4412D4}"/>
              </a:ext>
            </a:extLst>
          </p:cNvPr>
          <p:cNvSpPr>
            <a:spLocks noGrp="1"/>
          </p:cNvSpPr>
          <p:nvPr>
            <p:ph sz="half" idx="2"/>
          </p:nvPr>
        </p:nvSpPr>
        <p:spPr>
          <a:xfrm>
            <a:off x="675745" y="2160983"/>
            <a:ext cx="4185623" cy="3880379"/>
          </a:xfrm>
        </p:spPr>
        <p:txBody>
          <a:bodyPr>
            <a:normAutofit/>
          </a:bodyPr>
          <a:lstStyle/>
          <a:p>
            <a:r>
              <a:rPr lang="en-US" dirty="0">
                <a:solidFill>
                  <a:srgbClr val="002060"/>
                </a:solidFill>
                <a:latin typeface="Times New Roman" panose="02020603050405020304" pitchFamily="18" charset="0"/>
                <a:cs typeface="Times New Roman" panose="02020603050405020304" pitchFamily="18" charset="0"/>
              </a:rPr>
              <a:t>Majority of the instances in Attrition falls under ‘No’ which indicates that the employees haven’t experienced attrition. </a:t>
            </a:r>
          </a:p>
          <a:p>
            <a:r>
              <a:rPr lang="en-US" dirty="0">
                <a:solidFill>
                  <a:srgbClr val="002060"/>
                </a:solidFill>
                <a:latin typeface="Times New Roman" panose="02020603050405020304" pitchFamily="18" charset="0"/>
                <a:cs typeface="Times New Roman" panose="02020603050405020304" pitchFamily="18" charset="0"/>
              </a:rPr>
              <a:t>The target variable Attrition possess imbalance dataset</a:t>
            </a:r>
          </a:p>
          <a:p>
            <a:r>
              <a:rPr lang="en-US" dirty="0">
                <a:solidFill>
                  <a:srgbClr val="002060"/>
                </a:solidFill>
                <a:latin typeface="Times New Roman" panose="02020603050405020304" pitchFamily="18" charset="0"/>
                <a:cs typeface="Times New Roman" panose="02020603050405020304" pitchFamily="18" charset="0"/>
              </a:rPr>
              <a:t>To balance the dataset the following process are done</a:t>
            </a:r>
          </a:p>
          <a:p>
            <a:pPr lvl="2"/>
            <a:r>
              <a:rPr lang="en-US" sz="1600" dirty="0">
                <a:solidFill>
                  <a:srgbClr val="002060"/>
                </a:solidFill>
                <a:latin typeface="Times New Roman" panose="02020603050405020304" pitchFamily="18" charset="0"/>
                <a:cs typeface="Times New Roman" panose="02020603050405020304" pitchFamily="18" charset="0"/>
              </a:rPr>
              <a:t>Handling zero values </a:t>
            </a:r>
          </a:p>
          <a:p>
            <a:pPr lvl="2"/>
            <a:r>
              <a:rPr lang="en-US" sz="1600" dirty="0">
                <a:solidFill>
                  <a:srgbClr val="002060"/>
                </a:solidFill>
                <a:latin typeface="Times New Roman" panose="02020603050405020304" pitchFamily="18" charset="0"/>
                <a:cs typeface="Times New Roman" panose="02020603050405020304" pitchFamily="18" charset="0"/>
              </a:rPr>
              <a:t>Performing Data Transformation (Log transformation and Square root transformation)</a:t>
            </a:r>
          </a:p>
        </p:txBody>
      </p:sp>
      <p:sp>
        <p:nvSpPr>
          <p:cNvPr id="7" name="Text Placeholder 6">
            <a:extLst>
              <a:ext uri="{FF2B5EF4-FFF2-40B4-BE49-F238E27FC236}">
                <a16:creationId xmlns:a16="http://schemas.microsoft.com/office/drawing/2014/main" id="{52F47824-5345-B491-77F6-652065EAD3C3}"/>
              </a:ext>
            </a:extLst>
          </p:cNvPr>
          <p:cNvSpPr>
            <a:spLocks noGrp="1"/>
          </p:cNvSpPr>
          <p:nvPr>
            <p:ph type="body" sz="quarter" idx="3"/>
          </p:nvPr>
        </p:nvSpPr>
        <p:spPr>
          <a:xfrm>
            <a:off x="4861370" y="1525298"/>
            <a:ext cx="4185618" cy="576262"/>
          </a:xfrm>
        </p:spPr>
        <p:txBody>
          <a:bodyPr/>
          <a:lstStyle/>
          <a:p>
            <a:r>
              <a:rPr lang="en-US" sz="2000" b="1" dirty="0">
                <a:solidFill>
                  <a:srgbClr val="002060"/>
                </a:solidFill>
                <a:latin typeface="Times New Roman" panose="02020603050405020304" pitchFamily="18" charset="0"/>
                <a:cs typeface="Times New Roman" panose="02020603050405020304" pitchFamily="18" charset="0"/>
              </a:rPr>
              <a:t>ATTRITION DISTRIBUTION</a:t>
            </a:r>
          </a:p>
        </p:txBody>
      </p:sp>
      <p:pic>
        <p:nvPicPr>
          <p:cNvPr id="12" name="Content Placeholder 11">
            <a:extLst>
              <a:ext uri="{FF2B5EF4-FFF2-40B4-BE49-F238E27FC236}">
                <a16:creationId xmlns:a16="http://schemas.microsoft.com/office/drawing/2014/main" id="{C3B39EA0-F4EF-1362-A107-6C74F7D2BAE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12723" y="2132710"/>
            <a:ext cx="5035822" cy="3813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2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D295-74F6-95EA-619C-620B921750FE}"/>
              </a:ext>
            </a:extLst>
          </p:cNvPr>
          <p:cNvSpPr>
            <a:spLocks noGrp="1"/>
          </p:cNvSpPr>
          <p:nvPr>
            <p:ph type="title"/>
          </p:nvPr>
        </p:nvSpPr>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CORRELATION ANALYSIS</a:t>
            </a:r>
          </a:p>
        </p:txBody>
      </p:sp>
      <p:pic>
        <p:nvPicPr>
          <p:cNvPr id="11" name="Content Placeholder 10">
            <a:extLst>
              <a:ext uri="{FF2B5EF4-FFF2-40B4-BE49-F238E27FC236}">
                <a16:creationId xmlns:a16="http://schemas.microsoft.com/office/drawing/2014/main" id="{467B67EC-258C-5446-3DC1-483FAF3F60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918" y="1667436"/>
            <a:ext cx="5100387" cy="4143738"/>
          </a:xfrm>
        </p:spPr>
      </p:pic>
      <p:sp>
        <p:nvSpPr>
          <p:cNvPr id="12" name="Content Placeholder 11">
            <a:extLst>
              <a:ext uri="{FF2B5EF4-FFF2-40B4-BE49-F238E27FC236}">
                <a16:creationId xmlns:a16="http://schemas.microsoft.com/office/drawing/2014/main" id="{5EAA9E9D-A079-0F36-0303-B570EF538BEC}"/>
              </a:ext>
            </a:extLst>
          </p:cNvPr>
          <p:cNvSpPr>
            <a:spLocks noGrp="1"/>
          </p:cNvSpPr>
          <p:nvPr>
            <p:ph sz="half" idx="2"/>
          </p:nvPr>
        </p:nvSpPr>
        <p:spPr>
          <a:xfrm>
            <a:off x="5337952" y="1667436"/>
            <a:ext cx="4612871" cy="4300714"/>
          </a:xfrm>
        </p:spPr>
        <p:txBody>
          <a:bodyPr>
            <a:normAutofit lnSpcReduction="10000"/>
          </a:bodyPr>
          <a:lstStyle/>
          <a:p>
            <a:r>
              <a:rPr lang="en-US" dirty="0"/>
              <a:t>Based on the correlation matrix there are 5 features which posses high correlation (threshold &gt; 07.5)</a:t>
            </a:r>
          </a:p>
          <a:p>
            <a:pPr lvl="1"/>
            <a:r>
              <a:rPr lang="en-US" dirty="0" err="1"/>
              <a:t>MonthlyIncomeLog</a:t>
            </a:r>
            <a:endParaRPr lang="en-US" dirty="0"/>
          </a:p>
          <a:p>
            <a:pPr lvl="1"/>
            <a:r>
              <a:rPr lang="en-US" dirty="0" err="1"/>
              <a:t>TotalWorkingYears</a:t>
            </a:r>
            <a:endParaRPr lang="en-US" dirty="0"/>
          </a:p>
          <a:p>
            <a:pPr lvl="1"/>
            <a:r>
              <a:rPr lang="en-US" dirty="0" err="1"/>
              <a:t>TotalWorkingYearsLog</a:t>
            </a:r>
            <a:endParaRPr lang="en-US" dirty="0"/>
          </a:p>
          <a:p>
            <a:pPr lvl="1"/>
            <a:r>
              <a:rPr lang="en-US" dirty="0" err="1"/>
              <a:t>YearsInCurrentRole</a:t>
            </a:r>
            <a:endParaRPr lang="en-US" dirty="0"/>
          </a:p>
          <a:p>
            <a:pPr lvl="1"/>
            <a:r>
              <a:rPr lang="en-US" dirty="0" err="1"/>
              <a:t>YearsWithCurrentManager</a:t>
            </a:r>
            <a:endParaRPr lang="en-US" dirty="0"/>
          </a:p>
          <a:p>
            <a:r>
              <a:rPr lang="en-US" dirty="0"/>
              <a:t>These features are dropped in order to remove redundancy it would carry on the target variable ‘Attrition’.</a:t>
            </a:r>
          </a:p>
          <a:p>
            <a:r>
              <a:rPr lang="en-US" dirty="0"/>
              <a:t>Also, removing highly correlated features can improve model performance.</a:t>
            </a:r>
          </a:p>
          <a:p>
            <a:endParaRPr lang="en-US" dirty="0"/>
          </a:p>
        </p:txBody>
      </p:sp>
    </p:spTree>
    <p:extLst>
      <p:ext uri="{BB962C8B-B14F-4D97-AF65-F5344CB8AC3E}">
        <p14:creationId xmlns:p14="http://schemas.microsoft.com/office/powerpoint/2010/main" val="36510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7C6B-0041-9EC5-B474-F302F3A3783A}"/>
              </a:ext>
            </a:extLst>
          </p:cNvPr>
          <p:cNvSpPr>
            <a:spLocks noGrp="1"/>
          </p:cNvSpPr>
          <p:nvPr>
            <p:ph type="title"/>
          </p:nvPr>
        </p:nvSpPr>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DECISION TREE – WITHOUT HYPERPARAMETER TUNING</a:t>
            </a:r>
          </a:p>
        </p:txBody>
      </p:sp>
      <p:pic>
        <p:nvPicPr>
          <p:cNvPr id="11" name="Content Placeholder 10">
            <a:extLst>
              <a:ext uri="{FF2B5EF4-FFF2-40B4-BE49-F238E27FC236}">
                <a16:creationId xmlns:a16="http://schemas.microsoft.com/office/drawing/2014/main" id="{DAA6BF2B-EEB8-04D5-8D56-C771DFA773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3753" y="2160590"/>
            <a:ext cx="4417172" cy="3880772"/>
          </a:xfrm>
        </p:spPr>
      </p:pic>
      <p:sp>
        <p:nvSpPr>
          <p:cNvPr id="9" name="Content Placeholder 8">
            <a:extLst>
              <a:ext uri="{FF2B5EF4-FFF2-40B4-BE49-F238E27FC236}">
                <a16:creationId xmlns:a16="http://schemas.microsoft.com/office/drawing/2014/main" id="{00F7C5FB-D83A-B1CC-6286-75865B238081}"/>
              </a:ext>
            </a:extLst>
          </p:cNvPr>
          <p:cNvSpPr>
            <a:spLocks noGrp="1"/>
          </p:cNvSpPr>
          <p:nvPr>
            <p:ph sz="half" idx="2"/>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The confusion matrix with TP-15, TN-120, FP-27, FN-22 shows that there is some ability to correctly identify cases of ‘No’ Attrition but struggles in predicting ‘Attrition’.</a:t>
            </a:r>
          </a:p>
          <a:p>
            <a:r>
              <a:rPr lang="en-IN" b="0" i="0" dirty="0">
                <a:solidFill>
                  <a:srgbClr val="002060"/>
                </a:solidFill>
                <a:effectLst/>
                <a:latin typeface="Times New Roman" panose="02020603050405020304" pitchFamily="18" charset="0"/>
                <a:cs typeface="Times New Roman" panose="02020603050405020304" pitchFamily="18" charset="0"/>
              </a:rPr>
              <a:t>The AUC-ROC score is 0.61, indicating a modest ability of the model to distinguish between the two classes.</a:t>
            </a:r>
            <a:endParaRPr lang="en-US" b="0" i="0" dirty="0">
              <a:solidFill>
                <a:srgbClr val="002060"/>
              </a:solidFill>
              <a:effectLst/>
              <a:latin typeface="Times New Roman" panose="02020603050405020304" pitchFamily="18" charset="0"/>
              <a:cs typeface="Times New Roman" panose="02020603050405020304" pitchFamily="18" charset="0"/>
            </a:endParaRPr>
          </a:p>
          <a:p>
            <a:r>
              <a:rPr lang="en-IN" b="0" i="0" dirty="0">
                <a:solidFill>
                  <a:srgbClr val="002060"/>
                </a:solidFill>
                <a:effectLst/>
                <a:latin typeface="Times New Roman" panose="02020603050405020304" pitchFamily="18" charset="0"/>
                <a:cs typeface="Times New Roman" panose="02020603050405020304" pitchFamily="18" charset="0"/>
              </a:rPr>
              <a:t>The overall accuracy of the model is 73.37%, representing the proportion of correctly predicted instances over the total.</a:t>
            </a:r>
            <a:endParaRPr lang="en-US" dirty="0">
              <a:solidFill>
                <a:srgbClr val="00206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5271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F95B-87F0-65BB-B962-E5170DAAE1E8}"/>
              </a:ext>
            </a:extLst>
          </p:cNvPr>
          <p:cNvSpPr>
            <a:spLocks noGrp="1"/>
          </p:cNvSpPr>
          <p:nvPr>
            <p:ph type="title"/>
          </p:nvPr>
        </p:nvSpPr>
        <p:spPr>
          <a:xfrm>
            <a:off x="731122" y="236921"/>
            <a:ext cx="8596668" cy="1320800"/>
          </a:xfrm>
        </p:spPr>
        <p:txBody>
          <a:bodyPr>
            <a:normAutofit fontScale="90000"/>
          </a:bodyPr>
          <a:lstStyle/>
          <a:p>
            <a:pPr algn="ctr"/>
            <a:r>
              <a:rPr lang="en-US" b="1" dirty="0">
                <a:solidFill>
                  <a:srgbClr val="002060"/>
                </a:solidFill>
                <a:latin typeface="Times New Roman" panose="02020603050405020304" pitchFamily="18" charset="0"/>
                <a:cs typeface="Times New Roman" panose="02020603050405020304" pitchFamily="18" charset="0"/>
              </a:rPr>
              <a:t>DECISION TREE ROC CURVE – WITHOUT HYPERPARAMETER TUNING</a:t>
            </a:r>
          </a:p>
        </p:txBody>
      </p:sp>
      <p:pic>
        <p:nvPicPr>
          <p:cNvPr id="7" name="Content Placeholder 6">
            <a:extLst>
              <a:ext uri="{FF2B5EF4-FFF2-40B4-BE49-F238E27FC236}">
                <a16:creationId xmlns:a16="http://schemas.microsoft.com/office/drawing/2014/main" id="{3C3F07B3-232D-2D43-AC39-6AFEC20FC00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5850" y="1846336"/>
            <a:ext cx="5216534" cy="4114343"/>
          </a:xfrm>
        </p:spPr>
      </p:pic>
      <p:sp>
        <p:nvSpPr>
          <p:cNvPr id="5" name="Content Placeholder 4">
            <a:extLst>
              <a:ext uri="{FF2B5EF4-FFF2-40B4-BE49-F238E27FC236}">
                <a16:creationId xmlns:a16="http://schemas.microsoft.com/office/drawing/2014/main" id="{0765F40F-CD8B-9A31-A731-CDE42045BF03}"/>
              </a:ext>
            </a:extLst>
          </p:cNvPr>
          <p:cNvSpPr>
            <a:spLocks noGrp="1"/>
          </p:cNvSpPr>
          <p:nvPr>
            <p:ph sz="half" idx="2"/>
          </p:nvPr>
        </p:nvSpPr>
        <p:spPr>
          <a:xfrm>
            <a:off x="5789217" y="2079906"/>
            <a:ext cx="4184034" cy="3880773"/>
          </a:xfrm>
        </p:spPr>
        <p:txBody>
          <a:bodyPr/>
          <a:lstStyle/>
          <a:p>
            <a:pPr algn="l">
              <a:buFont typeface="Arial" panose="020B0604020202020204" pitchFamily="34" charset="0"/>
              <a:buChar char="•"/>
            </a:pPr>
            <a:r>
              <a:rPr lang="en-IN" b="0" i="0" dirty="0">
                <a:solidFill>
                  <a:srgbClr val="002060"/>
                </a:solidFill>
                <a:effectLst/>
                <a:latin typeface="Times New Roman" panose="02020603050405020304" pitchFamily="18" charset="0"/>
                <a:cs typeface="Times New Roman" panose="02020603050405020304" pitchFamily="18" charset="0"/>
              </a:rPr>
              <a:t>The ROC Curve visualizes the trade-off between True Positive Rate (Sensitivity) and False Positive Rate (1 - Specificity) across different classification thresholds.</a:t>
            </a:r>
          </a:p>
          <a:p>
            <a:pPr algn="l">
              <a:buFont typeface="Arial" panose="020B0604020202020204" pitchFamily="34" charset="0"/>
              <a:buChar char="•"/>
            </a:pPr>
            <a:r>
              <a:rPr lang="en-IN" b="0" i="0" dirty="0">
                <a:solidFill>
                  <a:srgbClr val="002060"/>
                </a:solidFill>
                <a:effectLst/>
                <a:latin typeface="Times New Roman" panose="02020603050405020304" pitchFamily="18" charset="0"/>
                <a:cs typeface="Times New Roman" panose="02020603050405020304" pitchFamily="18" charset="0"/>
              </a:rPr>
              <a:t>An AUC of 0.61 indicates a modest ability of the model to distinguish between the two classes (Attrition and No Attrition).</a:t>
            </a:r>
          </a:p>
          <a:p>
            <a:endParaRPr lang="en-US" dirty="0"/>
          </a:p>
        </p:txBody>
      </p:sp>
    </p:spTree>
    <p:extLst>
      <p:ext uri="{BB962C8B-B14F-4D97-AF65-F5344CB8AC3E}">
        <p14:creationId xmlns:p14="http://schemas.microsoft.com/office/powerpoint/2010/main" val="231505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9A78-8F5D-F4AC-B90E-9E486B2F1CA6}"/>
              </a:ext>
            </a:extLst>
          </p:cNvPr>
          <p:cNvSpPr>
            <a:spLocks noGrp="1"/>
          </p:cNvSpPr>
          <p:nvPr>
            <p:ph type="title"/>
          </p:nvPr>
        </p:nvSpPr>
        <p:spPr>
          <a:xfrm>
            <a:off x="677334" y="327212"/>
            <a:ext cx="8596668" cy="1320800"/>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DECISION TREE – WITH HYPERPARAMTER TUNING</a:t>
            </a:r>
          </a:p>
        </p:txBody>
      </p:sp>
      <p:pic>
        <p:nvPicPr>
          <p:cNvPr id="7" name="Content Placeholder 6">
            <a:extLst>
              <a:ext uri="{FF2B5EF4-FFF2-40B4-BE49-F238E27FC236}">
                <a16:creationId xmlns:a16="http://schemas.microsoft.com/office/drawing/2014/main" id="{95AC0D21-2B74-D185-DD96-B3E4789E26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1329" y="2160589"/>
            <a:ext cx="4309596" cy="3756117"/>
          </a:xfrm>
        </p:spPr>
      </p:pic>
      <p:sp>
        <p:nvSpPr>
          <p:cNvPr id="5" name="Content Placeholder 4">
            <a:extLst>
              <a:ext uri="{FF2B5EF4-FFF2-40B4-BE49-F238E27FC236}">
                <a16:creationId xmlns:a16="http://schemas.microsoft.com/office/drawing/2014/main" id="{E48BB05A-135A-CB91-2244-FC0600CC764B}"/>
              </a:ext>
            </a:extLst>
          </p:cNvPr>
          <p:cNvSpPr>
            <a:spLocks noGrp="1"/>
          </p:cNvSpPr>
          <p:nvPr>
            <p:ph sz="half" idx="2"/>
          </p:nvPr>
        </p:nvSpPr>
        <p:spPr/>
        <p:txBody>
          <a:bodyPr>
            <a:normAutofit lnSpcReduction="10000"/>
          </a:bodyPr>
          <a:lstStyle/>
          <a:p>
            <a:r>
              <a:rPr lang="en-IN" b="0" i="0" dirty="0">
                <a:solidFill>
                  <a:srgbClr val="002060"/>
                </a:solidFill>
                <a:effectLst/>
                <a:latin typeface="Times New Roman" panose="02020603050405020304" pitchFamily="18" charset="0"/>
                <a:cs typeface="Times New Roman" panose="02020603050405020304" pitchFamily="18" charset="0"/>
              </a:rPr>
              <a:t>The AUC-ROC score is 0.63, indicating a moderate ability of the tuned model to discriminate between the two classes. This score ranges from 0 to 1, with higher values suggesting better discrimination</a:t>
            </a:r>
          </a:p>
          <a:p>
            <a:r>
              <a:rPr lang="en-IN" b="0" i="0" dirty="0">
                <a:solidFill>
                  <a:srgbClr val="002060"/>
                </a:solidFill>
                <a:effectLst/>
                <a:latin typeface="Times New Roman" panose="02020603050405020304" pitchFamily="18" charset="0"/>
                <a:cs typeface="Times New Roman" panose="02020603050405020304" pitchFamily="18" charset="0"/>
              </a:rPr>
              <a:t>The tuned model achieves an accuracy of 82.07%, representing the proportion of correctly classified instances out of the total.</a:t>
            </a:r>
            <a:endParaRPr lang="en-IN" dirty="0">
              <a:solidFill>
                <a:srgbClr val="002060"/>
              </a:solidFill>
              <a:latin typeface="Times New Roman" panose="02020603050405020304" pitchFamily="18" charset="0"/>
              <a:cs typeface="Times New Roman" panose="02020603050405020304" pitchFamily="18" charset="0"/>
            </a:endParaRPr>
          </a:p>
          <a:p>
            <a:r>
              <a:rPr lang="en-IN" b="0" i="0" dirty="0">
                <a:solidFill>
                  <a:srgbClr val="002060"/>
                </a:solidFill>
                <a:effectLst/>
                <a:latin typeface="Times New Roman" panose="02020603050405020304" pitchFamily="18" charset="0"/>
                <a:cs typeface="Times New Roman" panose="02020603050405020304" pitchFamily="18" charset="0"/>
              </a:rPr>
              <a:t>The model achieved 82% accuracy with the best hyperparameters after tuning</a:t>
            </a:r>
          </a:p>
          <a:p>
            <a:endParaRPr lang="en-US" dirty="0"/>
          </a:p>
        </p:txBody>
      </p:sp>
    </p:spTree>
    <p:extLst>
      <p:ext uri="{BB962C8B-B14F-4D97-AF65-F5344CB8AC3E}">
        <p14:creationId xmlns:p14="http://schemas.microsoft.com/office/powerpoint/2010/main" val="46574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8F17-DAF7-5E18-07AA-B307E35683E2}"/>
              </a:ext>
            </a:extLst>
          </p:cNvPr>
          <p:cNvSpPr>
            <a:spLocks noGrp="1"/>
          </p:cNvSpPr>
          <p:nvPr>
            <p:ph type="title"/>
          </p:nvPr>
        </p:nvSpPr>
        <p:spPr>
          <a:xfrm>
            <a:off x="677336" y="415555"/>
            <a:ext cx="8596668" cy="1320800"/>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DECISION TREE ROC CURVE – WITH HYPERPARAMETER TUNING</a:t>
            </a:r>
          </a:p>
        </p:txBody>
      </p:sp>
      <p:sp>
        <p:nvSpPr>
          <p:cNvPr id="5" name="Content Placeholder 4">
            <a:extLst>
              <a:ext uri="{FF2B5EF4-FFF2-40B4-BE49-F238E27FC236}">
                <a16:creationId xmlns:a16="http://schemas.microsoft.com/office/drawing/2014/main" id="{42F05ACF-1C80-DD33-97E2-0D09F722128D}"/>
              </a:ext>
            </a:extLst>
          </p:cNvPr>
          <p:cNvSpPr>
            <a:spLocks noGrp="1"/>
          </p:cNvSpPr>
          <p:nvPr>
            <p:ph sz="half" idx="2"/>
          </p:nvPr>
        </p:nvSpPr>
        <p:spPr/>
        <p:txBody>
          <a:bodyPr>
            <a:normAutofit/>
          </a:bodyPr>
          <a:lstStyle/>
          <a:p>
            <a:pPr algn="l">
              <a:buFont typeface="Arial" panose="020B0604020202020204" pitchFamily="34" charset="0"/>
              <a:buChar char="•"/>
            </a:pPr>
            <a:r>
              <a:rPr lang="en-IN" b="0" i="0" dirty="0">
                <a:solidFill>
                  <a:srgbClr val="002060"/>
                </a:solidFill>
                <a:effectLst/>
                <a:latin typeface="Times New Roman" panose="02020603050405020304" pitchFamily="18" charset="0"/>
                <a:cs typeface="Times New Roman" panose="02020603050405020304" pitchFamily="18" charset="0"/>
              </a:rPr>
              <a:t>The model with hyperparameter tuning shows a significant improvement in accuracy (73.37% to 82.07%).</a:t>
            </a:r>
          </a:p>
          <a:p>
            <a:pPr algn="l">
              <a:buFont typeface="Arial" panose="020B0604020202020204" pitchFamily="34" charset="0"/>
              <a:buChar char="•"/>
            </a:pPr>
            <a:r>
              <a:rPr lang="en-IN" b="0" i="0" dirty="0">
                <a:solidFill>
                  <a:srgbClr val="002060"/>
                </a:solidFill>
                <a:effectLst/>
                <a:latin typeface="Söhne"/>
              </a:rPr>
              <a:t>The model with hyperparameter tuning continues to demonstrate higher accuracy and improved predictive capabilities compared to the model without hyperparameter tuning.</a:t>
            </a:r>
          </a:p>
          <a:p>
            <a:pPr algn="l">
              <a:buFont typeface="Arial" panose="020B0604020202020204" pitchFamily="34" charset="0"/>
              <a:buChar char="•"/>
            </a:pPr>
            <a:r>
              <a:rPr lang="en-IN" b="0" i="0" dirty="0">
                <a:solidFill>
                  <a:srgbClr val="002060"/>
                </a:solidFill>
                <a:effectLst/>
                <a:latin typeface="Söhne"/>
              </a:rPr>
              <a:t>The ROC curve area of 0.62 indicates good discriminative power in identifying instances of attrition.</a:t>
            </a:r>
          </a:p>
          <a:p>
            <a:endParaRPr lang="en-US" dirty="0"/>
          </a:p>
        </p:txBody>
      </p:sp>
      <p:pic>
        <p:nvPicPr>
          <p:cNvPr id="11" name="Content Placeholder 10">
            <a:extLst>
              <a:ext uri="{FF2B5EF4-FFF2-40B4-BE49-F238E27FC236}">
                <a16:creationId xmlns:a16="http://schemas.microsoft.com/office/drawing/2014/main" id="{109F4AD5-D739-4FA0-7421-32F53D512D8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8429" y="2024529"/>
            <a:ext cx="4764117" cy="3757516"/>
          </a:xfrm>
        </p:spPr>
      </p:pic>
    </p:spTree>
    <p:extLst>
      <p:ext uri="{BB962C8B-B14F-4D97-AF65-F5344CB8AC3E}">
        <p14:creationId xmlns:p14="http://schemas.microsoft.com/office/powerpoint/2010/main" val="35844134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1419</TotalTime>
  <Words>972</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Söhne</vt:lpstr>
      <vt:lpstr>Times New Roman</vt:lpstr>
      <vt:lpstr>Trebuchet MS</vt:lpstr>
      <vt:lpstr>Wingdings</vt:lpstr>
      <vt:lpstr>Wingdings 3</vt:lpstr>
      <vt:lpstr>Facet</vt:lpstr>
      <vt:lpstr>MACHINE LEARNING MICRO PROJECT – HR DATASET ANALYSIS </vt:lpstr>
      <vt:lpstr>PROBLEM STATEMENT - Uncovering Employee Attrition Patterns in the HR Dataset</vt:lpstr>
      <vt:lpstr>DATASET OVERVIEW</vt:lpstr>
      <vt:lpstr>ATTIRITION – HANDLING IMBALANCED DATA   </vt:lpstr>
      <vt:lpstr>CORRELATION ANALYSIS</vt:lpstr>
      <vt:lpstr>DECISION TREE – WITHOUT HYPERPARAMETER TUNING</vt:lpstr>
      <vt:lpstr>DECISION TREE ROC CURVE – WITHOUT HYPERPARAMETER TUNING</vt:lpstr>
      <vt:lpstr>DECISION TREE – WITH HYPERPARAMTER TUNING</vt:lpstr>
      <vt:lpstr>DECISION TREE ROC CURVE – WITH HYPERPARAMETER TUNING</vt:lpstr>
      <vt:lpstr>RANDOM FOREST – WITHOUT HYPERPARAMETER TUNING</vt:lpstr>
      <vt:lpstr>RANDOM FOREST ROC CURVE – WITHOUT HYPERPARAMTER TUNING </vt:lpstr>
      <vt:lpstr>RANDOM FOREST WITH HYPERPARAMTER TUNING</vt:lpstr>
      <vt:lpstr>RANDOM FOREST ROC CURVE – WITH HYPERPARAMETER TUNING</vt:lpstr>
      <vt:lpstr>FEATURE IMPORTANCE – DECISION TREE AND RANDOM FOREST</vt:lpstr>
      <vt:lpstr>MODEL COMPARISON </vt:lpstr>
      <vt:lpstr>POST MODEL CONCLUSION – CHOOSING THE BEST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Microproject – HR DATASET ANALYSIS </dc:title>
  <dc:creator>Varshini Sree</dc:creator>
  <cp:lastModifiedBy>Varshini Sree</cp:lastModifiedBy>
  <cp:revision>3</cp:revision>
  <dcterms:created xsi:type="dcterms:W3CDTF">2023-12-02T19:25:16Z</dcterms:created>
  <dcterms:modified xsi:type="dcterms:W3CDTF">2024-02-24T14:50:16Z</dcterms:modified>
</cp:coreProperties>
</file>