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7" r:id="rId5"/>
    <p:sldId id="260"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32148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63634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2702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61864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712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86485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3243859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77235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222451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1C882-AAE7-4197-B647-7DDCE807472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4753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1C882-AAE7-4197-B647-7DDCE8074725}"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284059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1C882-AAE7-4197-B647-7DDCE8074725}"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95074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1C882-AAE7-4197-B647-7DDCE8074725}"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306224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1C882-AAE7-4197-B647-7DDCE8074725}"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62624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A1C882-AAE7-4197-B647-7DDCE8074725}"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135559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1C882-AAE7-4197-B647-7DDCE8074725}"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AF1C9-6F4B-418C-8D20-F2F5C13A90DA}" type="slidenum">
              <a:rPr lang="en-US" smtClean="0"/>
              <a:t>‹#›</a:t>
            </a:fld>
            <a:endParaRPr lang="en-US"/>
          </a:p>
        </p:txBody>
      </p:sp>
    </p:spTree>
    <p:extLst>
      <p:ext uri="{BB962C8B-B14F-4D97-AF65-F5344CB8AC3E}">
        <p14:creationId xmlns:p14="http://schemas.microsoft.com/office/powerpoint/2010/main" val="202588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A1C882-AAE7-4197-B647-7DDCE8074725}" type="datetimeFigureOut">
              <a:rPr lang="en-US" smtClean="0"/>
              <a:t>2/24/2024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CAF1C9-6F4B-418C-8D20-F2F5C13A90DA}" type="slidenum">
              <a:rPr lang="en-US" smtClean="0"/>
              <a:t>‹#›</a:t>
            </a:fld>
            <a:endParaRPr lang="en-US"/>
          </a:p>
        </p:txBody>
      </p:sp>
    </p:spTree>
    <p:extLst>
      <p:ext uri="{BB962C8B-B14F-4D97-AF65-F5344CB8AC3E}">
        <p14:creationId xmlns:p14="http://schemas.microsoft.com/office/powerpoint/2010/main" val="28223591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BA57-8FB6-01F9-E10D-671B50EF727A}"/>
              </a:ext>
            </a:extLst>
          </p:cNvPr>
          <p:cNvSpPr>
            <a:spLocks noGrp="1"/>
          </p:cNvSpPr>
          <p:nvPr>
            <p:ph type="ctrTitle"/>
          </p:nvPr>
        </p:nvSpPr>
        <p:spPr>
          <a:xfrm>
            <a:off x="489082" y="1160865"/>
            <a:ext cx="9802905" cy="164630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MACHINE LEARNING ASSIGNMENT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 LIFE EXPECTANCY DATASET ANALYSIS</a:t>
            </a:r>
          </a:p>
        </p:txBody>
      </p:sp>
      <p:sp>
        <p:nvSpPr>
          <p:cNvPr id="3" name="Subtitle 2">
            <a:extLst>
              <a:ext uri="{FF2B5EF4-FFF2-40B4-BE49-F238E27FC236}">
                <a16:creationId xmlns:a16="http://schemas.microsoft.com/office/drawing/2014/main" id="{DBC89B0A-F6B2-42E5-5597-9EBDF6A96BE6}"/>
              </a:ext>
            </a:extLst>
          </p:cNvPr>
          <p:cNvSpPr>
            <a:spLocks noGrp="1"/>
          </p:cNvSpPr>
          <p:nvPr>
            <p:ph type="subTitle" idx="1"/>
          </p:nvPr>
        </p:nvSpPr>
        <p:spPr/>
        <p:txBody>
          <a:bodyPr/>
          <a:lstStyle/>
          <a:p>
            <a:pPr algn="ctr"/>
            <a:r>
              <a:rPr lang="en-US" b="1">
                <a:solidFill>
                  <a:srgbClr val="C00000"/>
                </a:solidFill>
                <a:latin typeface="Times New Roman" panose="02020603050405020304" pitchFamily="18" charset="0"/>
                <a:cs typeface="Times New Roman" panose="02020603050405020304" pitchFamily="18" charset="0"/>
              </a:rPr>
              <a:t>By- </a:t>
            </a:r>
            <a:r>
              <a:rPr lang="en-US" b="1" dirty="0">
                <a:solidFill>
                  <a:srgbClr val="C00000"/>
                </a:solidFill>
                <a:latin typeface="Times New Roman" panose="02020603050405020304" pitchFamily="18" charset="0"/>
                <a:cs typeface="Times New Roman" panose="02020603050405020304" pitchFamily="18" charset="0"/>
              </a:rPr>
              <a:t>VARSHINI SREE J K</a:t>
            </a:r>
          </a:p>
          <a:p>
            <a:pPr algn="ctr"/>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45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993D-A16E-CE6F-3CDF-3458240857C9}"/>
              </a:ext>
            </a:extLst>
          </p:cNvPr>
          <p:cNvSpPr>
            <a:spLocks noGrp="1"/>
          </p:cNvSpPr>
          <p:nvPr>
            <p:ph type="title"/>
          </p:nvPr>
        </p:nvSpPr>
        <p:spPr>
          <a:xfrm>
            <a:off x="791636" y="156238"/>
            <a:ext cx="8596668"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RANDOM FOREST FEATURE IMPORTANCE</a:t>
            </a:r>
          </a:p>
        </p:txBody>
      </p:sp>
      <p:pic>
        <p:nvPicPr>
          <p:cNvPr id="6" name="Content Placeholder 5">
            <a:extLst>
              <a:ext uri="{FF2B5EF4-FFF2-40B4-BE49-F238E27FC236}">
                <a16:creationId xmlns:a16="http://schemas.microsoft.com/office/drawing/2014/main" id="{91B5553C-7A4D-8CDF-868B-A850EA4A877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2729" y="1814975"/>
            <a:ext cx="4881283" cy="4571999"/>
          </a:xfrm>
        </p:spPr>
      </p:pic>
      <p:sp>
        <p:nvSpPr>
          <p:cNvPr id="4" name="Content Placeholder 3">
            <a:extLst>
              <a:ext uri="{FF2B5EF4-FFF2-40B4-BE49-F238E27FC236}">
                <a16:creationId xmlns:a16="http://schemas.microsoft.com/office/drawing/2014/main" id="{A0A23C1B-96CF-0296-5A26-B912990B2AA8}"/>
              </a:ext>
            </a:extLst>
          </p:cNvPr>
          <p:cNvSpPr>
            <a:spLocks noGrp="1"/>
          </p:cNvSpPr>
          <p:nvPr>
            <p:ph sz="half" idx="2"/>
          </p:nvPr>
        </p:nvSpPr>
        <p:spPr>
          <a:xfrm>
            <a:off x="5089969" y="2043953"/>
            <a:ext cx="4981877" cy="3997409"/>
          </a:xfrm>
        </p:spPr>
        <p:txBody>
          <a:bodyPr>
            <a:normAutofit/>
          </a:bodyPr>
          <a:lstStyle/>
          <a:p>
            <a:pPr algn="l">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The most influential features, along with their respective importance scores, are as follows: </a:t>
            </a:r>
          </a:p>
          <a:p>
            <a:pPr lvl="1">
              <a:buFont typeface="Arial" panose="020B0604020202020204" pitchFamily="34" charset="0"/>
              <a:buChar char="•"/>
            </a:pPr>
            <a:r>
              <a:rPr lang="en-IN" b="0" i="0" dirty="0">
                <a:solidFill>
                  <a:srgbClr val="C00000"/>
                </a:solidFill>
                <a:effectLst/>
                <a:latin typeface="Times New Roman" panose="02020603050405020304" pitchFamily="18" charset="0"/>
                <a:cs typeface="Times New Roman" panose="02020603050405020304" pitchFamily="18" charset="0"/>
              </a:rPr>
              <a:t>HIV:</a:t>
            </a:r>
            <a:r>
              <a:rPr lang="en-IN" b="1" i="0" dirty="0">
                <a:solidFill>
                  <a:srgbClr val="C00000"/>
                </a:solidFill>
                <a:effectLst/>
                <a:latin typeface="Times New Roman" panose="02020603050405020304" pitchFamily="18" charset="0"/>
                <a:cs typeface="Times New Roman" panose="02020603050405020304" pitchFamily="18" charset="0"/>
              </a:rPr>
              <a:t> 0.547406 ~ 54%</a:t>
            </a:r>
          </a:p>
          <a:p>
            <a:pPr lvl="1">
              <a:buFont typeface="Arial" panose="020B0604020202020204" pitchFamily="34" charset="0"/>
              <a:buChar char="•"/>
            </a:pPr>
            <a:r>
              <a:rPr lang="en-IN" b="0" i="0" dirty="0">
                <a:solidFill>
                  <a:srgbClr val="C00000"/>
                </a:solidFill>
                <a:effectLst/>
                <a:latin typeface="Times New Roman" panose="02020603050405020304" pitchFamily="18" charset="0"/>
                <a:cs typeface="Times New Roman" panose="02020603050405020304" pitchFamily="18" charset="0"/>
              </a:rPr>
              <a:t>Adult Mortality: </a:t>
            </a:r>
            <a:r>
              <a:rPr lang="en-IN" b="1" i="0" dirty="0">
                <a:solidFill>
                  <a:srgbClr val="C00000"/>
                </a:solidFill>
                <a:effectLst/>
                <a:latin typeface="Times New Roman" panose="02020603050405020304" pitchFamily="18" charset="0"/>
                <a:cs typeface="Times New Roman" panose="02020603050405020304" pitchFamily="18" charset="0"/>
              </a:rPr>
              <a:t>0.221290 ~ 22%</a:t>
            </a:r>
          </a:p>
          <a:p>
            <a:pPr lvl="1">
              <a:buFont typeface="Arial" panose="020B0604020202020204" pitchFamily="34" charset="0"/>
              <a:buChar char="•"/>
            </a:pPr>
            <a:r>
              <a:rPr lang="en-IN" b="0" i="0" dirty="0">
                <a:solidFill>
                  <a:srgbClr val="C00000"/>
                </a:solidFill>
                <a:effectLst/>
                <a:latin typeface="Times New Roman" panose="02020603050405020304" pitchFamily="18" charset="0"/>
                <a:cs typeface="Times New Roman" panose="02020603050405020304" pitchFamily="18" charset="0"/>
              </a:rPr>
              <a:t>Income Index: </a:t>
            </a:r>
            <a:r>
              <a:rPr lang="en-IN" b="1" i="0" dirty="0">
                <a:solidFill>
                  <a:srgbClr val="C00000"/>
                </a:solidFill>
                <a:effectLst/>
                <a:latin typeface="Times New Roman" panose="02020603050405020304" pitchFamily="18" charset="0"/>
                <a:cs typeface="Times New Roman" panose="02020603050405020304" pitchFamily="18" charset="0"/>
              </a:rPr>
              <a:t>0.121018 ~ 12%</a:t>
            </a:r>
          </a:p>
          <a:p>
            <a:pPr lvl="1">
              <a:buFont typeface="Arial" panose="020B0604020202020204" pitchFamily="34" charset="0"/>
              <a:buChar char="•"/>
            </a:pPr>
            <a:r>
              <a:rPr lang="en-IN" b="0" i="0" dirty="0">
                <a:solidFill>
                  <a:srgbClr val="C00000"/>
                </a:solidFill>
                <a:effectLst/>
                <a:latin typeface="Times New Roman" panose="02020603050405020304" pitchFamily="18" charset="0"/>
                <a:cs typeface="Times New Roman" panose="02020603050405020304" pitchFamily="18" charset="0"/>
              </a:rPr>
              <a:t>Schooling: </a:t>
            </a:r>
            <a:r>
              <a:rPr lang="en-IN" b="1" i="0" dirty="0">
                <a:solidFill>
                  <a:srgbClr val="C00000"/>
                </a:solidFill>
                <a:effectLst/>
                <a:latin typeface="Times New Roman" panose="02020603050405020304" pitchFamily="18" charset="0"/>
                <a:cs typeface="Times New Roman" panose="02020603050405020304" pitchFamily="18" charset="0"/>
              </a:rPr>
              <a:t>0.031049 ~ 31%</a:t>
            </a:r>
          </a:p>
          <a:p>
            <a:pPr lvl="1">
              <a:buFont typeface="Arial" panose="020B0604020202020204" pitchFamily="34" charset="0"/>
              <a:buChar char="•"/>
            </a:pPr>
            <a:r>
              <a:rPr lang="en-IN" b="0" i="0" dirty="0">
                <a:solidFill>
                  <a:srgbClr val="C00000"/>
                </a:solidFill>
                <a:effectLst/>
                <a:latin typeface="Times New Roman" panose="02020603050405020304" pitchFamily="18" charset="0"/>
                <a:cs typeface="Times New Roman" panose="02020603050405020304" pitchFamily="18" charset="0"/>
              </a:rPr>
              <a:t>GDP: </a:t>
            </a:r>
            <a:r>
              <a:rPr lang="en-IN" b="1" i="0" dirty="0">
                <a:solidFill>
                  <a:srgbClr val="C00000"/>
                </a:solidFill>
                <a:effectLst/>
                <a:latin typeface="Times New Roman" panose="02020603050405020304" pitchFamily="18" charset="0"/>
                <a:cs typeface="Times New Roman" panose="02020603050405020304" pitchFamily="18" charset="0"/>
              </a:rPr>
              <a:t>0.021273 ~ 21%</a:t>
            </a:r>
          </a:p>
          <a:p>
            <a:r>
              <a:rPr lang="en-IN" b="0" i="0" dirty="0">
                <a:solidFill>
                  <a:srgbClr val="C00000"/>
                </a:solidFill>
                <a:effectLst/>
                <a:latin typeface="Times New Roman" panose="02020603050405020304" pitchFamily="18" charset="0"/>
                <a:cs typeface="Times New Roman" panose="02020603050405020304" pitchFamily="18" charset="0"/>
              </a:rPr>
              <a:t>HIV stands out as the most impactful feature, followed by Adult Mortality and Income Index. This suggests that factors related to HIV prevalence have the most significant influence on our model's predictions</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C6F6-5DE1-313F-4181-5F2E0ED0C036}"/>
              </a:ext>
            </a:extLst>
          </p:cNvPr>
          <p:cNvSpPr>
            <a:spLocks noGrp="1"/>
          </p:cNvSpPr>
          <p:nvPr>
            <p:ph type="title"/>
          </p:nvPr>
        </p:nvSpPr>
        <p:spPr>
          <a:xfrm>
            <a:off x="791636" y="265009"/>
            <a:ext cx="8596668" cy="946421"/>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MODEL</a:t>
            </a:r>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COMPARISON</a:t>
            </a:r>
          </a:p>
        </p:txBody>
      </p:sp>
      <p:graphicFrame>
        <p:nvGraphicFramePr>
          <p:cNvPr id="6" name="Content Placeholder 5">
            <a:extLst>
              <a:ext uri="{FF2B5EF4-FFF2-40B4-BE49-F238E27FC236}">
                <a16:creationId xmlns:a16="http://schemas.microsoft.com/office/drawing/2014/main" id="{F216AE75-3E64-39BC-6186-4E1EDCFCF160}"/>
              </a:ext>
            </a:extLst>
          </p:cNvPr>
          <p:cNvGraphicFramePr>
            <a:graphicFrameLocks noGrp="1"/>
          </p:cNvGraphicFramePr>
          <p:nvPr>
            <p:ph sz="half" idx="1"/>
            <p:extLst>
              <p:ext uri="{D42A27DB-BD31-4B8C-83A1-F6EECF244321}">
                <p14:modId xmlns:p14="http://schemas.microsoft.com/office/powerpoint/2010/main" val="3783175114"/>
              </p:ext>
            </p:extLst>
          </p:nvPr>
        </p:nvGraphicFramePr>
        <p:xfrm>
          <a:off x="476156" y="1592730"/>
          <a:ext cx="4335686" cy="3810000"/>
        </p:xfrm>
        <a:graphic>
          <a:graphicData uri="http://schemas.openxmlformats.org/drawingml/2006/table">
            <a:tbl>
              <a:tblPr firstRow="1" bandRow="1">
                <a:tableStyleId>{8799B23B-EC83-4686-B30A-512413B5E67A}</a:tableStyleId>
              </a:tblPr>
              <a:tblGrid>
                <a:gridCol w="478585">
                  <a:extLst>
                    <a:ext uri="{9D8B030D-6E8A-4147-A177-3AD203B41FA5}">
                      <a16:colId xmlns:a16="http://schemas.microsoft.com/office/drawing/2014/main" val="3610188690"/>
                    </a:ext>
                  </a:extLst>
                </a:gridCol>
                <a:gridCol w="1761565">
                  <a:extLst>
                    <a:ext uri="{9D8B030D-6E8A-4147-A177-3AD203B41FA5}">
                      <a16:colId xmlns:a16="http://schemas.microsoft.com/office/drawing/2014/main" val="1500399390"/>
                    </a:ext>
                  </a:extLst>
                </a:gridCol>
                <a:gridCol w="860612">
                  <a:extLst>
                    <a:ext uri="{9D8B030D-6E8A-4147-A177-3AD203B41FA5}">
                      <a16:colId xmlns:a16="http://schemas.microsoft.com/office/drawing/2014/main" val="2440900381"/>
                    </a:ext>
                  </a:extLst>
                </a:gridCol>
                <a:gridCol w="591669">
                  <a:extLst>
                    <a:ext uri="{9D8B030D-6E8A-4147-A177-3AD203B41FA5}">
                      <a16:colId xmlns:a16="http://schemas.microsoft.com/office/drawing/2014/main" val="2022082705"/>
                    </a:ext>
                  </a:extLst>
                </a:gridCol>
                <a:gridCol w="643255">
                  <a:extLst>
                    <a:ext uri="{9D8B030D-6E8A-4147-A177-3AD203B41FA5}">
                      <a16:colId xmlns:a16="http://schemas.microsoft.com/office/drawing/2014/main" val="2665817094"/>
                    </a:ext>
                  </a:extLst>
                </a:gridCol>
              </a:tblGrid>
              <a:tr h="370840">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SI.NO</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 NAME</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R2 SCORE</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MSE</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MAE</a:t>
                      </a:r>
                    </a:p>
                  </a:txBody>
                  <a:tcPr/>
                </a:tc>
                <a:extLst>
                  <a:ext uri="{0D108BD9-81ED-4DB2-BD59-A6C34878D82A}">
                    <a16:rowId xmlns:a16="http://schemas.microsoft.com/office/drawing/2014/main" val="9226459"/>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Linear Regression Full</a:t>
                      </a:r>
                    </a:p>
                  </a:txBody>
                  <a:tcP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0.712388</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0.272235</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0.400302</a:t>
                      </a:r>
                    </a:p>
                  </a:txBody>
                  <a:tcPr anchor="ctr"/>
                </a:tc>
                <a:extLst>
                  <a:ext uri="{0D108BD9-81ED-4DB2-BD59-A6C34878D82A}">
                    <a16:rowId xmlns:a16="http://schemas.microsoft.com/office/drawing/2014/main" val="2387529123"/>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2. </a:t>
                      </a:r>
                    </a:p>
                  </a:txBody>
                  <a:tcP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Linear Regression Significant</a:t>
                      </a:r>
                    </a:p>
                  </a:txBody>
                  <a:tcPr anchor="ctr"/>
                </a:tc>
                <a:tc>
                  <a:txBody>
                    <a:bodyPr/>
                    <a:lstStyle/>
                    <a:p>
                      <a:pPr algn="ctr" fontAlgn="ctr"/>
                      <a:r>
                        <a:rPr lang="en-US" sz="1600">
                          <a:solidFill>
                            <a:schemeClr val="tx1"/>
                          </a:solidFill>
                          <a:effectLst/>
                          <a:latin typeface="Times New Roman" panose="02020603050405020304" pitchFamily="18" charset="0"/>
                          <a:cs typeface="Times New Roman" panose="02020603050405020304" pitchFamily="18" charset="0"/>
                        </a:rPr>
                        <a:t>0.683653</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0.299433</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0.392669</a:t>
                      </a:r>
                    </a:p>
                  </a:txBody>
                  <a:tcPr anchor="ctr"/>
                </a:tc>
                <a:extLst>
                  <a:ext uri="{0D108BD9-81ED-4DB2-BD59-A6C34878D82A}">
                    <a16:rowId xmlns:a16="http://schemas.microsoft.com/office/drawing/2014/main" val="3600822817"/>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3. </a:t>
                      </a:r>
                    </a:p>
                  </a:txBody>
                  <a:tcP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Random Forest without hyperparameter tuning</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0.901675</a:t>
                      </a:r>
                    </a:p>
                  </a:txBody>
                  <a:tcPr anchor="ctr"/>
                </a:tc>
                <a:tc>
                  <a:txBody>
                    <a:bodyPr/>
                    <a:lstStyle/>
                    <a:p>
                      <a:pPr algn="ctr" fontAlgn="ctr"/>
                      <a:r>
                        <a:rPr lang="en-US" sz="1600">
                          <a:solidFill>
                            <a:schemeClr val="tx1"/>
                          </a:solidFill>
                          <a:effectLst/>
                          <a:latin typeface="Times New Roman" panose="02020603050405020304" pitchFamily="18" charset="0"/>
                          <a:cs typeface="Times New Roman" panose="02020603050405020304" pitchFamily="18" charset="0"/>
                        </a:rPr>
                        <a:t>0.093067</a:t>
                      </a:r>
                    </a:p>
                  </a:txBody>
                  <a:tcPr anchor="ctr"/>
                </a:tc>
                <a:tc>
                  <a:txBody>
                    <a:bodyPr/>
                    <a:lstStyle/>
                    <a:p>
                      <a:pPr algn="ctr" fontAlgn="ctr"/>
                      <a:r>
                        <a:rPr lang="en-US" sz="1600" dirty="0">
                          <a:solidFill>
                            <a:schemeClr val="tx1"/>
                          </a:solidFill>
                          <a:effectLst/>
                          <a:latin typeface="Times New Roman" panose="02020603050405020304" pitchFamily="18" charset="0"/>
                          <a:cs typeface="Times New Roman" panose="02020603050405020304" pitchFamily="18" charset="0"/>
                        </a:rPr>
                        <a:t>0.221564</a:t>
                      </a:r>
                    </a:p>
                  </a:txBody>
                  <a:tcPr anchor="ctr"/>
                </a:tc>
                <a:extLst>
                  <a:ext uri="{0D108BD9-81ED-4DB2-BD59-A6C34878D82A}">
                    <a16:rowId xmlns:a16="http://schemas.microsoft.com/office/drawing/2014/main" val="3731291161"/>
                  </a:ext>
                </a:extLst>
              </a:tr>
              <a:tr h="370840">
                <a:tc>
                  <a:txBody>
                    <a:bodyPr/>
                    <a:lstStyle/>
                    <a:p>
                      <a:pPr algn="ctr"/>
                      <a:r>
                        <a:rPr lang="en-US" sz="1600" b="1" dirty="0">
                          <a:solidFill>
                            <a:schemeClr val="accent6">
                              <a:lumMod val="50000"/>
                            </a:schemeClr>
                          </a:solidFill>
                          <a:latin typeface="Times New Roman" panose="02020603050405020304" pitchFamily="18" charset="0"/>
                          <a:cs typeface="Times New Roman" panose="02020603050405020304" pitchFamily="18" charset="0"/>
                        </a:rPr>
                        <a:t>4.</a:t>
                      </a:r>
                    </a:p>
                  </a:txBody>
                  <a:tcPr/>
                </a:tc>
                <a:tc>
                  <a:txBody>
                    <a:bodyPr/>
                    <a:lstStyle/>
                    <a:p>
                      <a:pPr algn="ctr" fontAlgn="ctr"/>
                      <a:r>
                        <a:rPr lang="en-US" sz="1600" b="1" dirty="0">
                          <a:solidFill>
                            <a:schemeClr val="accent6">
                              <a:lumMod val="50000"/>
                            </a:schemeClr>
                          </a:solidFill>
                          <a:effectLst/>
                          <a:latin typeface="Times New Roman" panose="02020603050405020304" pitchFamily="18" charset="0"/>
                          <a:cs typeface="Times New Roman" panose="02020603050405020304" pitchFamily="18" charset="0"/>
                        </a:rPr>
                        <a:t>Random Forest with hyperparameter tuning</a:t>
                      </a:r>
                    </a:p>
                  </a:txBody>
                  <a:tcPr anchor="ctr"/>
                </a:tc>
                <a:tc>
                  <a:txBody>
                    <a:bodyPr/>
                    <a:lstStyle/>
                    <a:p>
                      <a:pPr algn="ctr" fontAlgn="ctr"/>
                      <a:r>
                        <a:rPr lang="en-US" sz="1600" b="1">
                          <a:solidFill>
                            <a:schemeClr val="accent6">
                              <a:lumMod val="50000"/>
                            </a:schemeClr>
                          </a:solidFill>
                          <a:effectLst/>
                          <a:latin typeface="Times New Roman" panose="02020603050405020304" pitchFamily="18" charset="0"/>
                          <a:cs typeface="Times New Roman" panose="02020603050405020304" pitchFamily="18" charset="0"/>
                        </a:rPr>
                        <a:t>0.913010</a:t>
                      </a:r>
                    </a:p>
                  </a:txBody>
                  <a:tcPr anchor="ctr"/>
                </a:tc>
                <a:tc>
                  <a:txBody>
                    <a:bodyPr/>
                    <a:lstStyle/>
                    <a:p>
                      <a:pPr algn="ctr" fontAlgn="ctr"/>
                      <a:r>
                        <a:rPr lang="en-US" sz="1600" b="1">
                          <a:solidFill>
                            <a:schemeClr val="accent6">
                              <a:lumMod val="50000"/>
                            </a:schemeClr>
                          </a:solidFill>
                          <a:effectLst/>
                          <a:latin typeface="Times New Roman" panose="02020603050405020304" pitchFamily="18" charset="0"/>
                          <a:cs typeface="Times New Roman" panose="02020603050405020304" pitchFamily="18" charset="0"/>
                        </a:rPr>
                        <a:t>0.082339</a:t>
                      </a:r>
                    </a:p>
                  </a:txBody>
                  <a:tcPr anchor="ctr"/>
                </a:tc>
                <a:tc>
                  <a:txBody>
                    <a:bodyPr/>
                    <a:lstStyle/>
                    <a:p>
                      <a:pPr algn="ctr" fontAlgn="ctr"/>
                      <a:r>
                        <a:rPr lang="en-US" sz="1600" b="1" dirty="0">
                          <a:solidFill>
                            <a:schemeClr val="accent6">
                              <a:lumMod val="50000"/>
                            </a:schemeClr>
                          </a:solidFill>
                          <a:effectLst/>
                          <a:latin typeface="Times New Roman" panose="02020603050405020304" pitchFamily="18" charset="0"/>
                          <a:cs typeface="Times New Roman" panose="02020603050405020304" pitchFamily="18" charset="0"/>
                        </a:rPr>
                        <a:t>0.213277</a:t>
                      </a:r>
                    </a:p>
                  </a:txBody>
                  <a:tcPr anchor="ctr"/>
                </a:tc>
                <a:extLst>
                  <a:ext uri="{0D108BD9-81ED-4DB2-BD59-A6C34878D82A}">
                    <a16:rowId xmlns:a16="http://schemas.microsoft.com/office/drawing/2014/main" val="1677331612"/>
                  </a:ext>
                </a:extLst>
              </a:tr>
            </a:tbl>
          </a:graphicData>
        </a:graphic>
      </p:graphicFrame>
      <p:sp>
        <p:nvSpPr>
          <p:cNvPr id="4" name="Content Placeholder 3">
            <a:extLst>
              <a:ext uri="{FF2B5EF4-FFF2-40B4-BE49-F238E27FC236}">
                <a16:creationId xmlns:a16="http://schemas.microsoft.com/office/drawing/2014/main" id="{02F6AE99-A3FF-D60D-DE3B-9693167C4757}"/>
              </a:ext>
            </a:extLst>
          </p:cNvPr>
          <p:cNvSpPr>
            <a:spLocks noGrp="1"/>
          </p:cNvSpPr>
          <p:nvPr>
            <p:ph sz="half" idx="2"/>
          </p:nvPr>
        </p:nvSpPr>
        <p:spPr>
          <a:xfrm>
            <a:off x="5089970" y="1211430"/>
            <a:ext cx="5479418" cy="5381561"/>
          </a:xfrm>
        </p:spPr>
        <p:txBody>
          <a:bodyPr/>
          <a:lstStyle/>
          <a:p>
            <a:endParaRPr lang="en-IN" b="0" i="0" dirty="0">
              <a:solidFill>
                <a:srgbClr val="C00000"/>
              </a:solidFill>
              <a:effectLst/>
              <a:latin typeface="Times New Roman" panose="02020603050405020304" pitchFamily="18" charset="0"/>
              <a:cs typeface="Times New Roman" panose="02020603050405020304" pitchFamily="18" charset="0"/>
            </a:endParaRPr>
          </a:p>
          <a:p>
            <a:endParaRPr lang="en-IN" dirty="0">
              <a:solidFill>
                <a:srgbClr val="C00000"/>
              </a:solidFill>
              <a:latin typeface="Times New Roman" panose="02020603050405020304" pitchFamily="18" charset="0"/>
              <a:cs typeface="Times New Roman" panose="02020603050405020304" pitchFamily="18" charset="0"/>
            </a:endParaRPr>
          </a:p>
          <a:p>
            <a:r>
              <a:rPr lang="en-IN" b="0" i="0" dirty="0">
                <a:solidFill>
                  <a:srgbClr val="C00000"/>
                </a:solidFill>
                <a:effectLst/>
                <a:latin typeface="Times New Roman" panose="02020603050405020304" pitchFamily="18" charset="0"/>
                <a:cs typeface="Times New Roman" panose="02020603050405020304" pitchFamily="18" charset="0"/>
              </a:rPr>
              <a:t>Random Forest models outperform Linear Regression, underscoring the advantages of ensemble learning in capturing complex relationships within the data.</a:t>
            </a:r>
          </a:p>
          <a:p>
            <a:r>
              <a:rPr lang="en-IN" b="0" i="0" dirty="0">
                <a:solidFill>
                  <a:srgbClr val="C00000"/>
                </a:solidFill>
                <a:effectLst/>
                <a:latin typeface="Times New Roman" panose="02020603050405020304" pitchFamily="18" charset="0"/>
                <a:cs typeface="Times New Roman" panose="02020603050405020304" pitchFamily="18" charset="0"/>
              </a:rPr>
              <a:t>The significant improvement in model performance with hyperparameter tuning emphasizes the importance of optimization for fine-tuning predictive accuracy.</a:t>
            </a:r>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T</a:t>
            </a:r>
            <a:r>
              <a:rPr lang="en-IN" b="0" i="0" dirty="0">
                <a:solidFill>
                  <a:srgbClr val="C00000"/>
                </a:solidFill>
                <a:effectLst/>
                <a:latin typeface="Times New Roman" panose="02020603050405020304" pitchFamily="18" charset="0"/>
                <a:cs typeface="Times New Roman" panose="02020603050405020304" pitchFamily="18" charset="0"/>
              </a:rPr>
              <a:t>he Random Forest model with hyperparameter tuning emerges as the optimal choice for our predictive task, offering a fine balance between accuracy, complexity, and generalizability.</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8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1254-07E6-7EDC-BF5D-9EBEB8D348D5}"/>
              </a:ext>
            </a:extLst>
          </p:cNvPr>
          <p:cNvSpPr>
            <a:spLocks noGrp="1"/>
          </p:cNvSpPr>
          <p:nvPr>
            <p:ph type="ctrTitle"/>
          </p:nvPr>
        </p:nvSpPr>
        <p:spPr>
          <a:xfrm>
            <a:off x="1507067" y="242046"/>
            <a:ext cx="7766936" cy="1146271"/>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POST MODEL CONCLUSION – CHOOSING THE BEST MODEL</a:t>
            </a:r>
          </a:p>
        </p:txBody>
      </p:sp>
      <p:sp>
        <p:nvSpPr>
          <p:cNvPr id="3" name="Subtitle 2">
            <a:extLst>
              <a:ext uri="{FF2B5EF4-FFF2-40B4-BE49-F238E27FC236}">
                <a16:creationId xmlns:a16="http://schemas.microsoft.com/office/drawing/2014/main" id="{0563A4C6-71F1-044C-EE2D-A57D37F3165D}"/>
              </a:ext>
            </a:extLst>
          </p:cNvPr>
          <p:cNvSpPr>
            <a:spLocks noGrp="1"/>
          </p:cNvSpPr>
          <p:nvPr>
            <p:ph type="subTitle" idx="1"/>
          </p:nvPr>
        </p:nvSpPr>
        <p:spPr>
          <a:xfrm>
            <a:off x="1507067" y="1721225"/>
            <a:ext cx="7766936" cy="4141694"/>
          </a:xfrm>
        </p:spPr>
        <p:txBody>
          <a:bodyPr>
            <a:normAutofit fontScale="25000" lnSpcReduction="20000"/>
          </a:bodyPr>
          <a:lstStyle/>
          <a:p>
            <a:pPr algn="l"/>
            <a:r>
              <a:rPr lang="en-US" sz="7200" dirty="0">
                <a:solidFill>
                  <a:srgbClr val="C00000"/>
                </a:solidFill>
                <a:latin typeface="Times New Roman" panose="02020603050405020304" pitchFamily="18" charset="0"/>
                <a:cs typeface="Times New Roman" panose="02020603050405020304" pitchFamily="18" charset="0"/>
              </a:rPr>
              <a:t>Choosing Random Forest with Hyperparameter Tuning as the best model has the below mentioned reasons </a:t>
            </a:r>
          </a:p>
          <a:p>
            <a:pPr marL="342900" indent="-342900" algn="l">
              <a:buAutoNum type="arabicPeriod"/>
            </a:pPr>
            <a:r>
              <a:rPr lang="en-US" sz="7200" b="1" dirty="0">
                <a:solidFill>
                  <a:srgbClr val="C00000"/>
                </a:solidFill>
                <a:latin typeface="Times New Roman" panose="02020603050405020304" pitchFamily="18" charset="0"/>
                <a:cs typeface="Times New Roman" panose="02020603050405020304" pitchFamily="18" charset="0"/>
              </a:rPr>
              <a:t>Higher predictive accuracy </a:t>
            </a:r>
          </a:p>
          <a:p>
            <a:pPr marL="800100" lvl="1" indent="-342900" algn="l">
              <a:buAutoNum type="arabicPeriod"/>
            </a:pPr>
            <a:r>
              <a:rPr lang="en-IN" sz="7200" b="0" i="0" dirty="0">
                <a:solidFill>
                  <a:srgbClr val="C00000"/>
                </a:solidFill>
                <a:effectLst/>
                <a:latin typeface="Times New Roman" panose="02020603050405020304" pitchFamily="18" charset="0"/>
                <a:cs typeface="Times New Roman" panose="02020603050405020304" pitchFamily="18" charset="0"/>
              </a:rPr>
              <a:t>Random Forest, especially when fine-tuned through hyperparameter optimization, often delivers higher predictive accuracy compared to other models. The achieved R2-score of 0.913010 indicates a superior ability to explain the variance in the target variable.</a:t>
            </a:r>
          </a:p>
          <a:p>
            <a:pPr marL="342900" indent="-342900" algn="l">
              <a:buAutoNum type="arabicPeriod"/>
            </a:pPr>
            <a:r>
              <a:rPr lang="en-IN" sz="7200" b="1" dirty="0">
                <a:solidFill>
                  <a:srgbClr val="C00000"/>
                </a:solidFill>
                <a:latin typeface="Times New Roman" panose="02020603050405020304" pitchFamily="18" charset="0"/>
                <a:cs typeface="Times New Roman" panose="02020603050405020304" pitchFamily="18" charset="0"/>
              </a:rPr>
              <a:t>Consistent Performance across Metrics:</a:t>
            </a:r>
          </a:p>
          <a:p>
            <a:pPr marL="800100" lvl="1" indent="-342900" algn="l">
              <a:buFont typeface="Wingdings 3" charset="2"/>
              <a:buAutoNum type="arabicPeriod"/>
            </a:pPr>
            <a:r>
              <a:rPr lang="en-IN" sz="7200" b="0" i="0" dirty="0">
                <a:solidFill>
                  <a:srgbClr val="C00000"/>
                </a:solidFill>
                <a:effectLst/>
                <a:latin typeface="Times New Roman" panose="02020603050405020304" pitchFamily="18" charset="0"/>
                <a:cs typeface="Times New Roman" panose="02020603050405020304" pitchFamily="18" charset="0"/>
              </a:rPr>
              <a:t>The model exhibits consistently low values for both Mean Squared Error (MSE) and Mean Absolute Error (MAE). These metrics, coupled with the high R2-score, indicate that the Random Forest with hyperparameter tuning consistently outperforms other models in terms of accuracy and precision</a:t>
            </a:r>
          </a:p>
          <a:p>
            <a:pPr marL="342900" indent="-342900" algn="l">
              <a:buFont typeface="Wingdings 3" charset="2"/>
              <a:buAutoNum type="arabicPeriod"/>
            </a:pPr>
            <a:r>
              <a:rPr lang="en-IN" sz="7200" b="1" dirty="0">
                <a:solidFill>
                  <a:srgbClr val="C00000"/>
                </a:solidFill>
                <a:latin typeface="Times New Roman" panose="02020603050405020304" pitchFamily="18" charset="0"/>
                <a:cs typeface="Times New Roman" panose="02020603050405020304" pitchFamily="18" charset="0"/>
              </a:rPr>
              <a:t>Reduction in Overfitting:</a:t>
            </a:r>
          </a:p>
          <a:p>
            <a:pPr marL="800100" lvl="1" indent="-342900" algn="l">
              <a:buFont typeface="Wingdings 3" charset="2"/>
              <a:buAutoNum type="arabicPeriod"/>
            </a:pPr>
            <a:r>
              <a:rPr lang="en-IN" sz="7200" b="0" i="0" dirty="0">
                <a:solidFill>
                  <a:srgbClr val="C00000"/>
                </a:solidFill>
                <a:effectLst/>
                <a:latin typeface="Times New Roman" panose="02020603050405020304" pitchFamily="18" charset="0"/>
                <a:cs typeface="Times New Roman" panose="02020603050405020304" pitchFamily="18" charset="0"/>
              </a:rPr>
              <a:t>Hyperparameter tuning helps in optimizing model parameters, reducing the risk of overfitting. By finding the right balance between model complexity and generalization, the tuned Random Forest is more likely to perform well on unseen data.</a:t>
            </a:r>
            <a:endParaRPr lang="en-IN" sz="7200" b="1" dirty="0">
              <a:solidFill>
                <a:srgbClr val="C00000"/>
              </a:solidFill>
              <a:latin typeface="Times New Roman" panose="02020603050405020304" pitchFamily="18" charset="0"/>
              <a:cs typeface="Times New Roman" panose="02020603050405020304" pitchFamily="18" charset="0"/>
            </a:endParaRPr>
          </a:p>
          <a:p>
            <a:pPr algn="l"/>
            <a:r>
              <a:rPr lang="en-IN" sz="7200" b="0" i="0" dirty="0">
                <a:solidFill>
                  <a:srgbClr val="C00000"/>
                </a:solidFill>
                <a:effectLst/>
                <a:latin typeface="Times New Roman" panose="02020603050405020304" pitchFamily="18" charset="0"/>
                <a:cs typeface="Times New Roman" panose="02020603050405020304" pitchFamily="18" charset="0"/>
              </a:rPr>
              <a:t>.</a:t>
            </a:r>
          </a:p>
          <a:p>
            <a:pPr marL="800100" lvl="1" indent="-342900" algn="l">
              <a:buFont typeface="Wingdings 3" charset="2"/>
              <a:buAutoNum type="arabicPeriod"/>
            </a:pPr>
            <a:endParaRPr lang="en-IN" b="1" dirty="0">
              <a:solidFill>
                <a:srgbClr val="C00000"/>
              </a:solidFill>
              <a:latin typeface="Times New Roman" panose="02020603050405020304" pitchFamily="18" charset="0"/>
              <a:cs typeface="Times New Roman" panose="02020603050405020304" pitchFamily="18" charset="0"/>
            </a:endParaRPr>
          </a:p>
          <a:p>
            <a:pPr algn="l"/>
            <a:r>
              <a:rPr lang="en-IN" dirty="0">
                <a:solidFill>
                  <a:srgbClr val="C00000"/>
                </a:solidFill>
                <a:latin typeface="Times New Roman" panose="02020603050405020304" pitchFamily="18" charset="0"/>
                <a:cs typeface="Times New Roman" panose="02020603050405020304" pitchFamily="18" charset="0"/>
              </a:rPr>
              <a:t>	</a:t>
            </a:r>
            <a:endParaRPr lang="en-IN" dirty="0">
              <a:solidFill>
                <a:srgbClr val="D1D5DB"/>
              </a:solidFill>
              <a:latin typeface="Söhne"/>
            </a:endParaRPr>
          </a:p>
          <a:p>
            <a:pPr lvl="1" algn="l"/>
            <a:endParaRPr lang="en-IN" b="0" i="0" dirty="0">
              <a:solidFill>
                <a:srgbClr val="D1D5DB"/>
              </a:solidFill>
              <a:effectLst/>
              <a:latin typeface="Söhne"/>
            </a:endParaRPr>
          </a:p>
        </p:txBody>
      </p:sp>
    </p:spTree>
    <p:extLst>
      <p:ext uri="{BB962C8B-B14F-4D97-AF65-F5344CB8AC3E}">
        <p14:creationId xmlns:p14="http://schemas.microsoft.com/office/powerpoint/2010/main" val="368105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0303-AA46-AD90-9887-6C05A3E81642}"/>
              </a:ext>
            </a:extLst>
          </p:cNvPr>
          <p:cNvSpPr>
            <a:spLocks noGrp="1"/>
          </p:cNvSpPr>
          <p:nvPr>
            <p:ph type="ctrTitle"/>
          </p:nvPr>
        </p:nvSpPr>
        <p:spPr>
          <a:xfrm>
            <a:off x="1386044" y="820271"/>
            <a:ext cx="7766936" cy="889996"/>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37FBA2AF-9793-2D39-903F-090EFE338F03}"/>
              </a:ext>
            </a:extLst>
          </p:cNvPr>
          <p:cNvSpPr>
            <a:spLocks noGrp="1"/>
          </p:cNvSpPr>
          <p:nvPr>
            <p:ph type="subTitle" idx="1"/>
          </p:nvPr>
        </p:nvSpPr>
        <p:spPr>
          <a:xfrm>
            <a:off x="1507067" y="2070847"/>
            <a:ext cx="7766936" cy="3966882"/>
          </a:xfrm>
        </p:spPr>
        <p:txBody>
          <a:bodyPr>
            <a:normAutofit/>
          </a:bodyPr>
          <a:lstStyle/>
          <a:p>
            <a:pPr marL="342900" indent="-342900" algn="l">
              <a:buFont typeface="Wingdings" panose="05000000000000000000" pitchFamily="2" charset="2"/>
              <a:buChar char="Ø"/>
            </a:pPr>
            <a:endParaRPr lang="en-IN" sz="2400" b="0" i="0" dirty="0">
              <a:solidFill>
                <a:srgbClr val="C00000"/>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dirty="0">
              <a:solidFill>
                <a:srgbClr val="C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b="0" i="0" dirty="0">
                <a:solidFill>
                  <a:srgbClr val="C00000"/>
                </a:solidFill>
                <a:effectLst/>
                <a:latin typeface="Times New Roman" panose="02020603050405020304" pitchFamily="18" charset="0"/>
                <a:cs typeface="Times New Roman" panose="02020603050405020304" pitchFamily="18" charset="0"/>
              </a:rPr>
              <a:t>Random Forest with hyperparameter tuning is recommended for its superior predictive accuracy, robust handling of complex relationships, reduced overfitting, fine-tuned configuration, and consistent performance across evaluation metrics</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86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DBC3-D141-EEFB-FE9A-2A3C87A5AB68}"/>
              </a:ext>
            </a:extLst>
          </p:cNvPr>
          <p:cNvSpPr>
            <a:spLocks noGrp="1"/>
          </p:cNvSpPr>
          <p:nvPr>
            <p:ph type="title"/>
          </p:nvPr>
        </p:nvSpPr>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PROBLEM STATEMENT </a:t>
            </a:r>
            <a:br>
              <a:rPr lang="en-US" b="1" dirty="0">
                <a:solidFill>
                  <a:srgbClr val="C00000"/>
                </a:solidFill>
                <a:latin typeface="Times New Roman" panose="02020603050405020304" pitchFamily="18" charset="0"/>
                <a:cs typeface="Times New Roman" panose="02020603050405020304" pitchFamily="18" charset="0"/>
              </a:rPr>
            </a:br>
            <a:br>
              <a:rPr lang="en-US" sz="2700" b="1" dirty="0">
                <a:solidFill>
                  <a:srgbClr val="C00000"/>
                </a:solidFill>
                <a:latin typeface="Times New Roman" panose="02020603050405020304" pitchFamily="18" charset="0"/>
                <a:cs typeface="Times New Roman" panose="02020603050405020304" pitchFamily="18" charset="0"/>
              </a:rPr>
            </a:br>
            <a:r>
              <a:rPr lang="en-US" sz="2700" b="1" dirty="0">
                <a:solidFill>
                  <a:srgbClr val="C00000"/>
                </a:solidFill>
                <a:latin typeface="Times New Roman" panose="02020603050405020304" pitchFamily="18" charset="0"/>
                <a:cs typeface="Times New Roman" panose="02020603050405020304" pitchFamily="18" charset="0"/>
              </a:rPr>
              <a:t>DATA SET – Life Expectancy</a:t>
            </a:r>
          </a:p>
        </p:txBody>
      </p:sp>
      <p:sp>
        <p:nvSpPr>
          <p:cNvPr id="3" name="Content Placeholder 2">
            <a:extLst>
              <a:ext uri="{FF2B5EF4-FFF2-40B4-BE49-F238E27FC236}">
                <a16:creationId xmlns:a16="http://schemas.microsoft.com/office/drawing/2014/main" id="{1FF654B5-788C-EDAD-97A1-2EB1245129B2}"/>
              </a:ext>
            </a:extLst>
          </p:cNvPr>
          <p:cNvSpPr>
            <a:spLocks noGrp="1"/>
          </p:cNvSpPr>
          <p:nvPr>
            <p:ph idx="1"/>
          </p:nvPr>
        </p:nvSpPr>
        <p:spPr/>
        <p:txBody>
          <a:bodyPr>
            <a:normAutofit/>
          </a:bodyPr>
          <a:lstStyle/>
          <a:p>
            <a:r>
              <a:rPr lang="en-IN" sz="2400" b="0" i="0" dirty="0">
                <a:solidFill>
                  <a:schemeClr val="accent1">
                    <a:lumMod val="75000"/>
                  </a:schemeClr>
                </a:solidFill>
                <a:effectLst/>
                <a:latin typeface="Times New Roman" panose="02020603050405020304" pitchFamily="18" charset="0"/>
                <a:cs typeface="Times New Roman" panose="02020603050405020304" pitchFamily="18" charset="0"/>
              </a:rPr>
              <a:t>The objective of this study is to analyse the 'Life Expectancy' dataset, which encompasses a comprehensive range of health and economic indicators across various countries. The primary goal is to investigate the intricate relationships and influences of these diverse factors on the average life expectancy in each country. </a:t>
            </a:r>
          </a:p>
          <a:p>
            <a:r>
              <a:rPr lang="en-IN" sz="2400" b="0" i="0" dirty="0">
                <a:solidFill>
                  <a:schemeClr val="accent1">
                    <a:lumMod val="75000"/>
                  </a:schemeClr>
                </a:solidFill>
                <a:effectLst/>
                <a:latin typeface="Times New Roman" panose="02020603050405020304" pitchFamily="18" charset="0"/>
                <a:cs typeface="Times New Roman" panose="02020603050405020304" pitchFamily="18" charset="0"/>
              </a:rPr>
              <a:t>This research endeavours to offer actionable insights, contributing to informed decision-making in the realms of public health and policy formulation.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84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7542-DAD2-3981-9C6B-B044BBAFB364}"/>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DATASET OVERVIEW </a:t>
            </a:r>
          </a:p>
        </p:txBody>
      </p:sp>
      <p:sp>
        <p:nvSpPr>
          <p:cNvPr id="3" name="Content Placeholder 2">
            <a:extLst>
              <a:ext uri="{FF2B5EF4-FFF2-40B4-BE49-F238E27FC236}">
                <a16:creationId xmlns:a16="http://schemas.microsoft.com/office/drawing/2014/main" id="{2DDA652B-E070-E3C3-002B-17A0E3644027}"/>
              </a:ext>
            </a:extLst>
          </p:cNvPr>
          <p:cNvSpPr>
            <a:spLocks noGrp="1"/>
          </p:cNvSpPr>
          <p:nvPr>
            <p:ph idx="1"/>
          </p:nvPr>
        </p:nvSpPr>
        <p:spPr>
          <a:xfrm>
            <a:off x="677334" y="1344707"/>
            <a:ext cx="8596668" cy="4696656"/>
          </a:xfrm>
        </p:spPr>
        <p:txBody>
          <a:bodyPr/>
          <a:lstStyle/>
          <a:p>
            <a:r>
              <a:rPr lang="en-IN" dirty="0">
                <a:solidFill>
                  <a:schemeClr val="tx1"/>
                </a:solidFill>
                <a:latin typeface="Times New Roman" panose="02020603050405020304" pitchFamily="18" charset="0"/>
                <a:cs typeface="Times New Roman" panose="02020603050405020304" pitchFamily="18" charset="0"/>
              </a:rPr>
              <a:t>This analysis involves</a:t>
            </a:r>
            <a:r>
              <a:rPr lang="en-IN" b="0" i="0" dirty="0">
                <a:solidFill>
                  <a:schemeClr val="tx1"/>
                </a:solidFill>
                <a:effectLst/>
                <a:latin typeface="Times New Roman" panose="02020603050405020304" pitchFamily="18" charset="0"/>
                <a:cs typeface="Times New Roman" panose="02020603050405020304" pitchFamily="18" charset="0"/>
              </a:rPr>
              <a:t> employing advanced analytical methodologies, to pinpoint the pivotal elements that exert substantial influence on life expectancy in each country.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A9CF73DD-26FB-C689-1E67-4FC09ED95163}"/>
              </a:ext>
            </a:extLst>
          </p:cNvPr>
          <p:cNvSpPr/>
          <p:nvPr/>
        </p:nvSpPr>
        <p:spPr>
          <a:xfrm>
            <a:off x="1102774" y="2094007"/>
            <a:ext cx="3630448" cy="11430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The dataset comprises </a:t>
            </a:r>
            <a:r>
              <a:rPr lang="en-US" b="1" dirty="0">
                <a:solidFill>
                  <a:schemeClr val="bg1"/>
                </a:solidFill>
                <a:latin typeface="Times New Roman" panose="02020603050405020304" pitchFamily="18" charset="0"/>
                <a:cs typeface="Times New Roman" panose="02020603050405020304" pitchFamily="18" charset="0"/>
              </a:rPr>
              <a:t>124 rows </a:t>
            </a:r>
            <a:r>
              <a:rPr lang="en-US" dirty="0">
                <a:solidFill>
                  <a:schemeClr val="bg1"/>
                </a:solidFill>
                <a:latin typeface="Times New Roman" panose="02020603050405020304" pitchFamily="18" charset="0"/>
                <a:cs typeface="Times New Roman" panose="02020603050405020304" pitchFamily="18" charset="0"/>
              </a:rPr>
              <a:t>each representing a unique country.</a:t>
            </a:r>
          </a:p>
        </p:txBody>
      </p:sp>
      <p:sp>
        <p:nvSpPr>
          <p:cNvPr id="5" name="Arrow: Pentagon 4">
            <a:extLst>
              <a:ext uri="{FF2B5EF4-FFF2-40B4-BE49-F238E27FC236}">
                <a16:creationId xmlns:a16="http://schemas.microsoft.com/office/drawing/2014/main" id="{127F2D4A-70A6-4D77-9495-C4163119F1D1}"/>
              </a:ext>
            </a:extLst>
          </p:cNvPr>
          <p:cNvSpPr/>
          <p:nvPr/>
        </p:nvSpPr>
        <p:spPr>
          <a:xfrm>
            <a:off x="5643553" y="3414381"/>
            <a:ext cx="3630449" cy="11430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It encompasses </a:t>
            </a:r>
            <a:r>
              <a:rPr lang="en-US" b="1" dirty="0">
                <a:latin typeface="Times New Roman" panose="02020603050405020304" pitchFamily="18" charset="0"/>
                <a:cs typeface="Times New Roman" panose="02020603050405020304" pitchFamily="18" charset="0"/>
              </a:rPr>
              <a:t>18 columns </a:t>
            </a:r>
            <a:r>
              <a:rPr lang="en-US" dirty="0">
                <a:latin typeface="Times New Roman" panose="02020603050405020304" pitchFamily="18" charset="0"/>
                <a:cs typeface="Times New Roman" panose="02020603050405020304" pitchFamily="18" charset="0"/>
              </a:rPr>
              <a:t>featuring a diverse range of health and economic indicators</a:t>
            </a:r>
          </a:p>
        </p:txBody>
      </p:sp>
      <p:sp>
        <p:nvSpPr>
          <p:cNvPr id="6" name="Arrow: Pentagon 5">
            <a:extLst>
              <a:ext uri="{FF2B5EF4-FFF2-40B4-BE49-F238E27FC236}">
                <a16:creationId xmlns:a16="http://schemas.microsoft.com/office/drawing/2014/main" id="{8E478EF8-E369-D03D-2C36-4CB13620A1B8}"/>
              </a:ext>
            </a:extLst>
          </p:cNvPr>
          <p:cNvSpPr/>
          <p:nvPr/>
        </p:nvSpPr>
        <p:spPr>
          <a:xfrm>
            <a:off x="1430141" y="4720988"/>
            <a:ext cx="4213412" cy="129604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 size of </a:t>
            </a:r>
            <a:r>
              <a:rPr lang="en-US" b="1" dirty="0">
                <a:latin typeface="Times New Roman" panose="02020603050405020304" pitchFamily="18" charset="0"/>
                <a:cs typeface="Times New Roman" panose="02020603050405020304" pitchFamily="18" charset="0"/>
              </a:rPr>
              <a:t>2232</a:t>
            </a:r>
            <a:r>
              <a:rPr lang="en-US" dirty="0">
                <a:latin typeface="Times New Roman" panose="02020603050405020304" pitchFamily="18" charset="0"/>
                <a:cs typeface="Times New Roman" panose="02020603050405020304" pitchFamily="18" charset="0"/>
              </a:rPr>
              <a:t> indicates that this dataset offers a comprehensive perspective on factors influencing life expectancy</a:t>
            </a:r>
          </a:p>
        </p:txBody>
      </p:sp>
    </p:spTree>
    <p:extLst>
      <p:ext uri="{BB962C8B-B14F-4D97-AF65-F5344CB8AC3E}">
        <p14:creationId xmlns:p14="http://schemas.microsoft.com/office/powerpoint/2010/main" val="322120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F26E-ADAD-7812-0221-270F44F2F020}"/>
              </a:ext>
            </a:extLst>
          </p:cNvPr>
          <p:cNvSpPr>
            <a:spLocks noGrp="1"/>
          </p:cNvSpPr>
          <p:nvPr>
            <p:ph type="title"/>
          </p:nvPr>
        </p:nvSpPr>
        <p:spPr>
          <a:xfrm>
            <a:off x="677334" y="193756"/>
            <a:ext cx="8596668" cy="869576"/>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OUTLIER CHECK </a:t>
            </a:r>
          </a:p>
        </p:txBody>
      </p:sp>
      <p:sp>
        <p:nvSpPr>
          <p:cNvPr id="3" name="Content Placeholder 2">
            <a:extLst>
              <a:ext uri="{FF2B5EF4-FFF2-40B4-BE49-F238E27FC236}">
                <a16:creationId xmlns:a16="http://schemas.microsoft.com/office/drawing/2014/main" id="{392626FE-DA3B-831D-E917-20EB9171ECAE}"/>
              </a:ext>
            </a:extLst>
          </p:cNvPr>
          <p:cNvSpPr>
            <a:spLocks noGrp="1"/>
          </p:cNvSpPr>
          <p:nvPr>
            <p:ph idx="1"/>
          </p:nvPr>
        </p:nvSpPr>
        <p:spPr>
          <a:xfrm>
            <a:off x="677334" y="1317812"/>
            <a:ext cx="8596668" cy="4199115"/>
          </a:xfrm>
        </p:spPr>
        <p:txBody>
          <a:bodyPr/>
          <a:lstStyle/>
          <a:p>
            <a:r>
              <a:rPr lang="en-US" dirty="0">
                <a:solidFill>
                  <a:srgbClr val="C00000"/>
                </a:solidFill>
                <a:latin typeface="Times New Roman" panose="02020603050405020304" pitchFamily="18" charset="0"/>
                <a:cs typeface="Times New Roman" panose="02020603050405020304" pitchFamily="18" charset="0"/>
              </a:rPr>
              <a:t>On performing the outlier check using boxplot ‘Population’ tends to have potential outliers with extreme values</a:t>
            </a:r>
          </a:p>
          <a:p>
            <a:r>
              <a:rPr lang="en-US" dirty="0">
                <a:solidFill>
                  <a:srgbClr val="C00000"/>
                </a:solidFill>
                <a:latin typeface="Times New Roman" panose="02020603050405020304" pitchFamily="18" charset="0"/>
                <a:cs typeface="Times New Roman" panose="02020603050405020304" pitchFamily="18" charset="0"/>
              </a:rPr>
              <a:t>Considering the risk, the outliers present in ‘Population’ have been removed</a:t>
            </a:r>
          </a:p>
          <a:p>
            <a:pPr marL="0" indent="0">
              <a:buNone/>
            </a:pPr>
            <a:endParaRPr lang="en-US" dirty="0"/>
          </a:p>
        </p:txBody>
      </p:sp>
      <p:pic>
        <p:nvPicPr>
          <p:cNvPr id="7" name="Picture 6">
            <a:extLst>
              <a:ext uri="{FF2B5EF4-FFF2-40B4-BE49-F238E27FC236}">
                <a16:creationId xmlns:a16="http://schemas.microsoft.com/office/drawing/2014/main" id="{C733EF8F-9A69-4BBB-9456-9F3A839C0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457" y="2481196"/>
            <a:ext cx="5217457" cy="4008365"/>
          </a:xfrm>
          <a:prstGeom prst="rect">
            <a:avLst/>
          </a:prstGeom>
          <a:ln>
            <a:solidFill>
              <a:schemeClr val="tx1"/>
            </a:solidFill>
            <a:prstDash val="dashDot"/>
          </a:ln>
        </p:spPr>
      </p:pic>
    </p:spTree>
    <p:extLst>
      <p:ext uri="{BB962C8B-B14F-4D97-AF65-F5344CB8AC3E}">
        <p14:creationId xmlns:p14="http://schemas.microsoft.com/office/powerpoint/2010/main" val="3925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39E5-1F25-EF4A-B7AA-ABB1C0262A1F}"/>
              </a:ext>
            </a:extLst>
          </p:cNvPr>
          <p:cNvSpPr>
            <a:spLocks noGrp="1"/>
          </p:cNvSpPr>
          <p:nvPr>
            <p:ph type="title"/>
          </p:nvPr>
        </p:nvSpPr>
        <p:spPr>
          <a:xfrm>
            <a:off x="677333" y="156238"/>
            <a:ext cx="8596668" cy="1320800"/>
          </a:xfrm>
        </p:spPr>
        <p:txBody>
          <a:bodyPr>
            <a:normAutofit/>
          </a:bodyPr>
          <a:lstStyle/>
          <a:p>
            <a:r>
              <a:rPr lang="en-US" sz="2000" b="1" dirty="0">
                <a:solidFill>
                  <a:srgbClr val="C00000"/>
                </a:solidFill>
                <a:latin typeface="Times New Roman" panose="02020603050405020304" pitchFamily="18" charset="0"/>
                <a:cs typeface="Times New Roman" panose="02020603050405020304" pitchFamily="18" charset="0"/>
              </a:rPr>
              <a:t>EXPLORATORY ANALYSIS OF LIFE EXPECTANCY VARIABLES</a:t>
            </a:r>
            <a:br>
              <a:rPr lang="en-US" sz="2000" b="1" dirty="0">
                <a:solidFill>
                  <a:srgbClr val="C00000"/>
                </a:solidFill>
                <a:latin typeface="Times New Roman" panose="02020603050405020304" pitchFamily="18" charset="0"/>
                <a:cs typeface="Times New Roman" panose="02020603050405020304" pitchFamily="18" charset="0"/>
              </a:rPr>
            </a:br>
            <a:br>
              <a:rPr lang="en-US" sz="2000" b="1" dirty="0">
                <a:solidFill>
                  <a:srgbClr val="C00000"/>
                </a:solidFill>
                <a:latin typeface="Times New Roman" panose="02020603050405020304" pitchFamily="18" charset="0"/>
                <a:cs typeface="Times New Roman" panose="02020603050405020304" pitchFamily="18" charset="0"/>
              </a:rPr>
            </a:br>
            <a:r>
              <a:rPr lang="en-US" sz="2000" b="1" dirty="0">
                <a:solidFill>
                  <a:srgbClr val="C00000"/>
                </a:solidFill>
                <a:latin typeface="Times New Roman" panose="02020603050405020304" pitchFamily="18" charset="0"/>
                <a:cs typeface="Times New Roman" panose="02020603050405020304" pitchFamily="18" charset="0"/>
              </a:rPr>
              <a:t>- INSIGHTS FROM PAIR PLOT ANALYSIS BY COUNTRY STATUS</a:t>
            </a:r>
          </a:p>
        </p:txBody>
      </p:sp>
      <p:sp>
        <p:nvSpPr>
          <p:cNvPr id="7" name="Text Placeholder 6">
            <a:extLst>
              <a:ext uri="{FF2B5EF4-FFF2-40B4-BE49-F238E27FC236}">
                <a16:creationId xmlns:a16="http://schemas.microsoft.com/office/drawing/2014/main" id="{44874676-68F2-C974-7A3D-17BB8A1D349B}"/>
              </a:ext>
            </a:extLst>
          </p:cNvPr>
          <p:cNvSpPr>
            <a:spLocks noGrp="1"/>
          </p:cNvSpPr>
          <p:nvPr>
            <p:ph type="body" idx="1"/>
          </p:nvPr>
        </p:nvSpPr>
        <p:spPr>
          <a:xfrm>
            <a:off x="1056718" y="1508075"/>
            <a:ext cx="4185618" cy="576262"/>
          </a:xfrm>
        </p:spPr>
        <p:txBody>
          <a:bodyPr/>
          <a:lstStyle/>
          <a:p>
            <a:r>
              <a:rPr lang="en-US" sz="1600" b="1" dirty="0">
                <a:solidFill>
                  <a:srgbClr val="C00000"/>
                </a:solidFill>
                <a:latin typeface="Times New Roman" panose="02020603050405020304" pitchFamily="18" charset="0"/>
                <a:cs typeface="Times New Roman" panose="02020603050405020304" pitchFamily="18" charset="0"/>
              </a:rPr>
              <a:t>PAIRPLOT</a:t>
            </a:r>
          </a:p>
        </p:txBody>
      </p:sp>
      <p:sp>
        <p:nvSpPr>
          <p:cNvPr id="8" name="Text Placeholder 7">
            <a:extLst>
              <a:ext uri="{FF2B5EF4-FFF2-40B4-BE49-F238E27FC236}">
                <a16:creationId xmlns:a16="http://schemas.microsoft.com/office/drawing/2014/main" id="{ED02F6C5-AC25-150A-FD0F-F7BBD2F10642}"/>
              </a:ext>
            </a:extLst>
          </p:cNvPr>
          <p:cNvSpPr>
            <a:spLocks noGrp="1"/>
          </p:cNvSpPr>
          <p:nvPr>
            <p:ph type="body" sz="quarter" idx="3"/>
          </p:nvPr>
        </p:nvSpPr>
        <p:spPr>
          <a:xfrm>
            <a:off x="5714999" y="1499280"/>
            <a:ext cx="4185618" cy="576262"/>
          </a:xfrm>
        </p:spPr>
        <p:txBody>
          <a:bodyPr/>
          <a:lstStyle/>
          <a:p>
            <a:r>
              <a:rPr lang="en-US" sz="1600" b="1" dirty="0">
                <a:solidFill>
                  <a:srgbClr val="C00000"/>
                </a:solidFill>
                <a:latin typeface="Times New Roman" panose="02020603050405020304" pitchFamily="18" charset="0"/>
                <a:cs typeface="Times New Roman" panose="02020603050405020304" pitchFamily="18" charset="0"/>
              </a:rPr>
              <a:t>INSIGHTS</a:t>
            </a:r>
          </a:p>
        </p:txBody>
      </p:sp>
      <p:sp>
        <p:nvSpPr>
          <p:cNvPr id="9" name="Content Placeholder 8">
            <a:extLst>
              <a:ext uri="{FF2B5EF4-FFF2-40B4-BE49-F238E27FC236}">
                <a16:creationId xmlns:a16="http://schemas.microsoft.com/office/drawing/2014/main" id="{CF324C62-998C-B9AF-CA4B-0751279ACAB0}"/>
              </a:ext>
            </a:extLst>
          </p:cNvPr>
          <p:cNvSpPr>
            <a:spLocks noGrp="1"/>
          </p:cNvSpPr>
          <p:nvPr>
            <p:ph sz="quarter" idx="4"/>
          </p:nvPr>
        </p:nvSpPr>
        <p:spPr>
          <a:xfrm>
            <a:off x="5714999" y="2140758"/>
            <a:ext cx="4185617" cy="4065005"/>
          </a:xfrm>
        </p:spPr>
        <p:txBody>
          <a:bodyPr>
            <a:normAutofit fontScale="85000" lnSpcReduction="20000"/>
          </a:bodyPr>
          <a:lstStyle/>
          <a:p>
            <a:r>
              <a:rPr lang="en-IN" b="0" i="0" dirty="0">
                <a:solidFill>
                  <a:srgbClr val="C00000"/>
                </a:solidFill>
                <a:effectLst/>
                <a:latin typeface="Söhne"/>
              </a:rPr>
              <a:t>To understand the relationships between various health and economic variables and life expectancy, with a focus on differentiating between 'Developed' and 'Developing' countries</a:t>
            </a:r>
          </a:p>
          <a:p>
            <a:r>
              <a:rPr lang="en-IN" b="0" i="0" dirty="0">
                <a:solidFill>
                  <a:srgbClr val="C00000"/>
                </a:solidFill>
                <a:effectLst/>
                <a:latin typeface="Söhne"/>
              </a:rPr>
              <a:t>The pair plot visually represents relationships between key variables influencing life expectancy</a:t>
            </a:r>
          </a:p>
          <a:p>
            <a:r>
              <a:rPr lang="en-IN" b="0" i="0" dirty="0">
                <a:solidFill>
                  <a:srgbClr val="C00000"/>
                </a:solidFill>
                <a:effectLst/>
                <a:latin typeface="Söhne"/>
              </a:rPr>
              <a:t>Blue markers represent 'Developed' countries, while red markers represent 'Developing' countries</a:t>
            </a:r>
            <a:endParaRPr lang="en-IN" dirty="0">
              <a:solidFill>
                <a:srgbClr val="C00000"/>
              </a:solidFill>
              <a:latin typeface="Söhne"/>
            </a:endParaRPr>
          </a:p>
          <a:p>
            <a:r>
              <a:rPr lang="en-IN" b="0" i="0" dirty="0" err="1">
                <a:solidFill>
                  <a:srgbClr val="C00000"/>
                </a:solidFill>
                <a:effectLst/>
                <a:latin typeface="Söhne"/>
              </a:rPr>
              <a:t>Eg.</a:t>
            </a:r>
            <a:r>
              <a:rPr lang="en-IN" b="0" i="0" dirty="0">
                <a:solidFill>
                  <a:srgbClr val="C00000"/>
                </a:solidFill>
                <a:effectLst/>
                <a:latin typeface="Söhne"/>
              </a:rPr>
              <a:t> Life Expectancy with respect to adult mortality is higher in developed countries compared to developing countries.</a:t>
            </a:r>
          </a:p>
          <a:p>
            <a:r>
              <a:rPr lang="en-US" dirty="0">
                <a:solidFill>
                  <a:srgbClr val="C00000"/>
                </a:solidFill>
              </a:rPr>
              <a:t>Developed c</a:t>
            </a:r>
            <a:r>
              <a:rPr lang="en-US" sz="1800" b="0" i="0" dirty="0">
                <a:solidFill>
                  <a:srgbClr val="C00000"/>
                </a:solidFill>
                <a:effectLst/>
                <a:latin typeface="+mn-lt"/>
              </a:rPr>
              <a:t>ountries have fewer deaths due to HIV and have have higher life expectancies. </a:t>
            </a:r>
            <a:r>
              <a:rPr lang="en-US" sz="1800" b="0" i="0" dirty="0">
                <a:solidFill>
                  <a:schemeClr val="bg1"/>
                </a:solidFill>
                <a:effectLst/>
                <a:latin typeface="+mn-lt"/>
              </a:rPr>
              <a:t>treatment strategies.</a:t>
            </a:r>
            <a:endParaRPr lang="en-IN" sz="2000" dirty="0">
              <a:solidFill>
                <a:schemeClr val="bg1"/>
              </a:solidFill>
              <a:latin typeface="+mn-lt"/>
            </a:endParaRPr>
          </a:p>
          <a:p>
            <a:endParaRPr lang="en-IN" b="0" i="0" dirty="0">
              <a:solidFill>
                <a:srgbClr val="C00000"/>
              </a:solidFill>
              <a:effectLst/>
              <a:latin typeface="Söhne"/>
            </a:endParaRPr>
          </a:p>
          <a:p>
            <a:pPr marL="0" indent="0">
              <a:buNone/>
            </a:pPr>
            <a:endParaRPr lang="en-US" dirty="0"/>
          </a:p>
        </p:txBody>
      </p:sp>
      <p:pic>
        <p:nvPicPr>
          <p:cNvPr id="23" name="Content Placeholder 22">
            <a:extLst>
              <a:ext uri="{FF2B5EF4-FFF2-40B4-BE49-F238E27FC236}">
                <a16:creationId xmlns:a16="http://schemas.microsoft.com/office/drawing/2014/main" id="{9DE9CD54-AC96-C8E3-C080-9DCC4F897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9966" y="2053299"/>
            <a:ext cx="5354850" cy="4239925"/>
          </a:xfrm>
        </p:spPr>
      </p:pic>
    </p:spTree>
    <p:extLst>
      <p:ext uri="{BB962C8B-B14F-4D97-AF65-F5344CB8AC3E}">
        <p14:creationId xmlns:p14="http://schemas.microsoft.com/office/powerpoint/2010/main" val="169883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CA8E-90D1-3CF7-CAFD-45159F415BC5}"/>
              </a:ext>
            </a:extLst>
          </p:cNvPr>
          <p:cNvSpPr>
            <a:spLocks noGrp="1"/>
          </p:cNvSpPr>
          <p:nvPr>
            <p:ph type="title"/>
          </p:nvPr>
        </p:nvSpPr>
        <p:spPr>
          <a:xfrm>
            <a:off x="1047129" y="138772"/>
            <a:ext cx="8596668" cy="642827"/>
          </a:xfrm>
        </p:spPr>
        <p:txBody>
          <a:bodyPr>
            <a:norm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Linear Regression – Feature Importance</a:t>
            </a:r>
          </a:p>
        </p:txBody>
      </p:sp>
      <p:pic>
        <p:nvPicPr>
          <p:cNvPr id="7" name="Content Placeholder 6">
            <a:extLst>
              <a:ext uri="{FF2B5EF4-FFF2-40B4-BE49-F238E27FC236}">
                <a16:creationId xmlns:a16="http://schemas.microsoft.com/office/drawing/2014/main" id="{91E5D5EB-E4ED-BA50-56E3-BA4A577167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73675" y="3698227"/>
            <a:ext cx="3061796" cy="3023987"/>
          </a:xfrm>
          <a:ln>
            <a:solidFill>
              <a:schemeClr val="tx1"/>
            </a:solidFill>
            <a:prstDash val="lgDash"/>
          </a:ln>
        </p:spPr>
      </p:pic>
      <p:sp>
        <p:nvSpPr>
          <p:cNvPr id="5" name="Content Placeholder 4">
            <a:extLst>
              <a:ext uri="{FF2B5EF4-FFF2-40B4-BE49-F238E27FC236}">
                <a16:creationId xmlns:a16="http://schemas.microsoft.com/office/drawing/2014/main" id="{43E7F443-EE51-0D50-B59D-9795B57D6E85}"/>
              </a:ext>
            </a:extLst>
          </p:cNvPr>
          <p:cNvSpPr>
            <a:spLocks noGrp="1"/>
          </p:cNvSpPr>
          <p:nvPr>
            <p:ph sz="half" idx="2"/>
          </p:nvPr>
        </p:nvSpPr>
        <p:spPr>
          <a:xfrm>
            <a:off x="31726" y="1101058"/>
            <a:ext cx="4753277" cy="5351929"/>
          </a:xfrm>
        </p:spPr>
        <p:txBody>
          <a:bodyPr/>
          <a:lstStyle/>
          <a:p>
            <a:endParaRPr lang="en-IN" b="0" i="0" dirty="0">
              <a:solidFill>
                <a:srgbClr val="C00000"/>
              </a:solidFill>
              <a:effectLst/>
              <a:latin typeface="Times New Roman" panose="02020603050405020304" pitchFamily="18" charset="0"/>
              <a:cs typeface="Times New Roman" panose="02020603050405020304" pitchFamily="18" charset="0"/>
            </a:endParaRPr>
          </a:p>
          <a:p>
            <a:r>
              <a:rPr lang="en-IN" b="1" i="0" dirty="0">
                <a:solidFill>
                  <a:srgbClr val="C00000"/>
                </a:solidFill>
                <a:effectLst/>
                <a:latin typeface="Times New Roman" panose="02020603050405020304" pitchFamily="18" charset="0"/>
                <a:cs typeface="Times New Roman" panose="02020603050405020304" pitchFamily="18" charset="0"/>
              </a:rPr>
              <a:t>The R2-score</a:t>
            </a:r>
            <a:r>
              <a:rPr lang="en-IN" b="0" i="0" dirty="0">
                <a:solidFill>
                  <a:srgbClr val="C00000"/>
                </a:solidFill>
                <a:effectLst/>
                <a:latin typeface="Times New Roman" panose="02020603050405020304" pitchFamily="18" charset="0"/>
                <a:cs typeface="Times New Roman" panose="02020603050405020304" pitchFamily="18" charset="0"/>
              </a:rPr>
              <a:t>, a measure of goodness of fit, is </a:t>
            </a:r>
            <a:r>
              <a:rPr lang="en-IN" b="1" i="0" dirty="0">
                <a:solidFill>
                  <a:srgbClr val="C00000"/>
                </a:solidFill>
                <a:effectLst/>
                <a:latin typeface="Times New Roman" panose="02020603050405020304" pitchFamily="18" charset="0"/>
                <a:cs typeface="Times New Roman" panose="02020603050405020304" pitchFamily="18" charset="0"/>
              </a:rPr>
              <a:t>0.712. </a:t>
            </a:r>
            <a:r>
              <a:rPr lang="en-IN" b="0" i="0" dirty="0">
                <a:solidFill>
                  <a:srgbClr val="C00000"/>
                </a:solidFill>
                <a:effectLst/>
                <a:latin typeface="Times New Roman" panose="02020603050405020304" pitchFamily="18" charset="0"/>
                <a:cs typeface="Times New Roman" panose="02020603050405020304" pitchFamily="18" charset="0"/>
              </a:rPr>
              <a:t>This suggests that approximately </a:t>
            </a:r>
            <a:r>
              <a:rPr lang="en-IN" b="1" i="0" dirty="0">
                <a:solidFill>
                  <a:srgbClr val="C00000"/>
                </a:solidFill>
                <a:effectLst/>
                <a:latin typeface="Times New Roman" panose="02020603050405020304" pitchFamily="18" charset="0"/>
                <a:cs typeface="Times New Roman" panose="02020603050405020304" pitchFamily="18" charset="0"/>
              </a:rPr>
              <a:t>71.2% </a:t>
            </a:r>
            <a:r>
              <a:rPr lang="en-IN" b="0" i="0" dirty="0">
                <a:solidFill>
                  <a:srgbClr val="C00000"/>
                </a:solidFill>
                <a:effectLst/>
                <a:latin typeface="Times New Roman" panose="02020603050405020304" pitchFamily="18" charset="0"/>
                <a:cs typeface="Times New Roman" panose="02020603050405020304" pitchFamily="18" charset="0"/>
              </a:rPr>
              <a:t>of the variance in our dependent variable is explained by the features in our linear regression model.</a:t>
            </a:r>
          </a:p>
          <a:p>
            <a:r>
              <a:rPr lang="en-IN" b="1" i="0" dirty="0">
                <a:solidFill>
                  <a:srgbClr val="C00000"/>
                </a:solidFill>
                <a:effectLst/>
                <a:latin typeface="Times New Roman" panose="02020603050405020304" pitchFamily="18" charset="0"/>
                <a:cs typeface="Times New Roman" panose="02020603050405020304" pitchFamily="18" charset="0"/>
              </a:rPr>
              <a:t>The Mean Squared Error (MSE) </a:t>
            </a:r>
            <a:r>
              <a:rPr lang="en-IN" b="0" i="0" dirty="0">
                <a:solidFill>
                  <a:srgbClr val="C00000"/>
                </a:solidFill>
                <a:effectLst/>
                <a:latin typeface="Times New Roman" panose="02020603050405020304" pitchFamily="18" charset="0"/>
                <a:cs typeface="Times New Roman" panose="02020603050405020304" pitchFamily="18" charset="0"/>
              </a:rPr>
              <a:t>is </a:t>
            </a:r>
            <a:r>
              <a:rPr lang="en-IN" b="1" i="0" dirty="0">
                <a:solidFill>
                  <a:srgbClr val="C00000"/>
                </a:solidFill>
                <a:effectLst/>
                <a:latin typeface="Times New Roman" panose="02020603050405020304" pitchFamily="18" charset="0"/>
                <a:cs typeface="Times New Roman" panose="02020603050405020304" pitchFamily="18" charset="0"/>
              </a:rPr>
              <a:t>0.272235. </a:t>
            </a:r>
            <a:r>
              <a:rPr lang="en-IN" b="0" i="0" dirty="0">
                <a:solidFill>
                  <a:srgbClr val="C00000"/>
                </a:solidFill>
                <a:effectLst/>
                <a:latin typeface="Times New Roman" panose="02020603050405020304" pitchFamily="18" charset="0"/>
                <a:cs typeface="Times New Roman" panose="02020603050405020304" pitchFamily="18" charset="0"/>
              </a:rPr>
              <a:t>This metric quantifies the average squared difference between our model's predictions and the actual values, indicating a relatively accurate fit</a:t>
            </a:r>
            <a:endParaRPr lang="en-IN" dirty="0">
              <a:solidFill>
                <a:srgbClr val="C00000"/>
              </a:solidFill>
              <a:latin typeface="Times New Roman" panose="02020603050405020304" pitchFamily="18" charset="0"/>
              <a:cs typeface="Times New Roman" panose="02020603050405020304" pitchFamily="18" charset="0"/>
            </a:endParaRPr>
          </a:p>
          <a:p>
            <a:r>
              <a:rPr lang="en-IN" b="1" i="0" dirty="0">
                <a:solidFill>
                  <a:srgbClr val="C00000"/>
                </a:solidFill>
                <a:effectLst/>
                <a:latin typeface="Times New Roman" panose="02020603050405020304" pitchFamily="18" charset="0"/>
                <a:cs typeface="Times New Roman" panose="02020603050405020304" pitchFamily="18" charset="0"/>
              </a:rPr>
              <a:t>The Mean Absolute Error (MAE) </a:t>
            </a:r>
            <a:r>
              <a:rPr lang="en-IN" b="0" i="0" dirty="0">
                <a:solidFill>
                  <a:srgbClr val="C00000"/>
                </a:solidFill>
                <a:effectLst/>
                <a:latin typeface="Times New Roman" panose="02020603050405020304" pitchFamily="18" charset="0"/>
                <a:cs typeface="Times New Roman" panose="02020603050405020304" pitchFamily="18" charset="0"/>
              </a:rPr>
              <a:t>is </a:t>
            </a:r>
            <a:r>
              <a:rPr lang="en-IN" b="1" i="0" dirty="0">
                <a:solidFill>
                  <a:srgbClr val="C00000"/>
                </a:solidFill>
                <a:effectLst/>
                <a:latin typeface="Times New Roman" panose="02020603050405020304" pitchFamily="18" charset="0"/>
                <a:cs typeface="Times New Roman" panose="02020603050405020304" pitchFamily="18" charset="0"/>
              </a:rPr>
              <a:t>0.400302, </a:t>
            </a:r>
            <a:r>
              <a:rPr lang="en-IN" b="0" i="0" dirty="0">
                <a:solidFill>
                  <a:srgbClr val="C00000"/>
                </a:solidFill>
                <a:effectLst/>
                <a:latin typeface="Times New Roman" panose="02020603050405020304" pitchFamily="18" charset="0"/>
                <a:cs typeface="Times New Roman" panose="02020603050405020304" pitchFamily="18" charset="0"/>
              </a:rPr>
              <a:t>providing an average absolute difference between predicted and actual values. This measure gives us a clearer sense of the model's prediction accuracy</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76D04C1-C3B4-D883-0B3C-A28B38252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392" y="899637"/>
            <a:ext cx="3719020" cy="2562515"/>
          </a:xfrm>
          <a:prstGeom prst="rect">
            <a:avLst/>
          </a:prstGeom>
          <a:ln>
            <a:solidFill>
              <a:schemeClr val="tx1"/>
            </a:solidFill>
            <a:prstDash val="lgDash"/>
          </a:ln>
        </p:spPr>
      </p:pic>
    </p:spTree>
    <p:extLst>
      <p:ext uri="{BB962C8B-B14F-4D97-AF65-F5344CB8AC3E}">
        <p14:creationId xmlns:p14="http://schemas.microsoft.com/office/powerpoint/2010/main" val="169911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F60B-60C3-63A0-E33A-1FEF1439CD5D}"/>
              </a:ext>
            </a:extLst>
          </p:cNvPr>
          <p:cNvSpPr>
            <a:spLocks noGrp="1"/>
          </p:cNvSpPr>
          <p:nvPr>
            <p:ph type="title"/>
          </p:nvPr>
        </p:nvSpPr>
        <p:spPr>
          <a:xfrm>
            <a:off x="677334" y="219635"/>
            <a:ext cx="8596668" cy="909918"/>
          </a:xfrm>
        </p:spPr>
        <p:txBody>
          <a:bodyPr>
            <a:norm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RESIDUAL CALCULATION FOR LINEAR REGRESSION SIGNIFICANT MODEL</a:t>
            </a:r>
          </a:p>
        </p:txBody>
      </p:sp>
      <p:pic>
        <p:nvPicPr>
          <p:cNvPr id="6" name="Content Placeholder 5">
            <a:extLst>
              <a:ext uri="{FF2B5EF4-FFF2-40B4-BE49-F238E27FC236}">
                <a16:creationId xmlns:a16="http://schemas.microsoft.com/office/drawing/2014/main" id="{2BE851C8-86BD-B278-9A13-34DDF56862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3052" y="1359301"/>
            <a:ext cx="4183062" cy="3228154"/>
          </a:xfrm>
        </p:spPr>
      </p:pic>
      <p:pic>
        <p:nvPicPr>
          <p:cNvPr id="8" name="Content Placeholder 7">
            <a:extLst>
              <a:ext uri="{FF2B5EF4-FFF2-40B4-BE49-F238E27FC236}">
                <a16:creationId xmlns:a16="http://schemas.microsoft.com/office/drawing/2014/main" id="{2F01C259-1631-1183-BC28-6414460D6C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17952" y="1290679"/>
            <a:ext cx="4184650" cy="3296776"/>
          </a:xfrm>
        </p:spPr>
      </p:pic>
      <p:sp>
        <p:nvSpPr>
          <p:cNvPr id="9" name="Title 1">
            <a:extLst>
              <a:ext uri="{FF2B5EF4-FFF2-40B4-BE49-F238E27FC236}">
                <a16:creationId xmlns:a16="http://schemas.microsoft.com/office/drawing/2014/main" id="{B8C7A326-4518-8B6C-E9A0-262B640BE0E5}"/>
              </a:ext>
            </a:extLst>
          </p:cNvPr>
          <p:cNvSpPr txBox="1">
            <a:spLocks/>
          </p:cNvSpPr>
          <p:nvPr/>
        </p:nvSpPr>
        <p:spPr>
          <a:xfrm>
            <a:off x="677334" y="4587455"/>
            <a:ext cx="9004562" cy="227054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n-IN" sz="1600" b="0" i="0" dirty="0">
                <a:solidFill>
                  <a:srgbClr val="C00000"/>
                </a:solidFill>
                <a:effectLst/>
                <a:latin typeface="Times New Roman" panose="02020603050405020304" pitchFamily="18" charset="0"/>
                <a:cs typeface="Times New Roman" panose="02020603050405020304" pitchFamily="18" charset="0"/>
              </a:rPr>
              <a:t>The R2-score for significant LR model is </a:t>
            </a:r>
            <a:r>
              <a:rPr lang="en-IN" sz="1600" b="1" i="0" dirty="0">
                <a:solidFill>
                  <a:srgbClr val="C00000"/>
                </a:solidFill>
                <a:effectLst/>
                <a:latin typeface="Times New Roman" panose="02020603050405020304" pitchFamily="18" charset="0"/>
                <a:cs typeface="Times New Roman" panose="02020603050405020304" pitchFamily="18" charset="0"/>
              </a:rPr>
              <a:t>0.683653</a:t>
            </a:r>
            <a:r>
              <a:rPr lang="en-IN" sz="1600" b="0" i="0" dirty="0">
                <a:solidFill>
                  <a:srgbClr val="C00000"/>
                </a:solidFill>
                <a:effectLst/>
                <a:latin typeface="Times New Roman" panose="02020603050405020304" pitchFamily="18" charset="0"/>
                <a:cs typeface="Times New Roman" panose="02020603050405020304" pitchFamily="18" charset="0"/>
              </a:rPr>
              <a:t>, indicating that </a:t>
            </a:r>
            <a:r>
              <a:rPr lang="en-IN" sz="1600" b="1" i="0" dirty="0">
                <a:solidFill>
                  <a:srgbClr val="C00000"/>
                </a:solidFill>
                <a:effectLst/>
                <a:latin typeface="Times New Roman" panose="02020603050405020304" pitchFamily="18" charset="0"/>
                <a:cs typeface="Times New Roman" panose="02020603050405020304" pitchFamily="18" charset="0"/>
              </a:rPr>
              <a:t>approximately 68.4% </a:t>
            </a:r>
            <a:r>
              <a:rPr lang="en-IN" sz="1600" b="0" i="0" dirty="0">
                <a:solidFill>
                  <a:srgbClr val="C00000"/>
                </a:solidFill>
                <a:effectLst/>
                <a:latin typeface="Times New Roman" panose="02020603050405020304" pitchFamily="18" charset="0"/>
                <a:cs typeface="Times New Roman" panose="02020603050405020304" pitchFamily="18" charset="0"/>
              </a:rPr>
              <a:t>of the variance in the dependent variable is explained by the features in our linear regression model.</a:t>
            </a:r>
          </a:p>
          <a:p>
            <a:pPr marL="171450" indent="-171450">
              <a:buFont typeface="Arial" panose="020B0604020202020204" pitchFamily="34" charset="0"/>
              <a:buChar char="•"/>
            </a:pPr>
            <a:r>
              <a:rPr lang="en-IN" sz="1600" b="1" i="0" dirty="0">
                <a:solidFill>
                  <a:srgbClr val="C00000"/>
                </a:solidFill>
                <a:effectLst/>
                <a:latin typeface="Times New Roman" panose="02020603050405020304" pitchFamily="18" charset="0"/>
                <a:cs typeface="Times New Roman" panose="02020603050405020304" pitchFamily="18" charset="0"/>
              </a:rPr>
              <a:t>The Mean Squared Error (MSE) is 0.299433</a:t>
            </a:r>
            <a:r>
              <a:rPr lang="en-IN" sz="1600" b="0" i="0" dirty="0">
                <a:solidFill>
                  <a:srgbClr val="C00000"/>
                </a:solidFill>
                <a:effectLst/>
                <a:latin typeface="Times New Roman" panose="02020603050405020304" pitchFamily="18" charset="0"/>
                <a:cs typeface="Times New Roman" panose="02020603050405020304" pitchFamily="18" charset="0"/>
              </a:rPr>
              <a:t>. This metric measures the average squared difference between our model's predictions and the actual values, providing an assessment of prediction accuracy</a:t>
            </a:r>
            <a:endParaRPr lang="en-IN" sz="1600" dirty="0">
              <a:solidFill>
                <a:srgbClr val="C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600" b="1" i="0" dirty="0">
                <a:solidFill>
                  <a:srgbClr val="C00000"/>
                </a:solidFill>
                <a:effectLst/>
                <a:latin typeface="Times New Roman" panose="02020603050405020304" pitchFamily="18" charset="0"/>
                <a:cs typeface="Times New Roman" panose="02020603050405020304" pitchFamily="18" charset="0"/>
              </a:rPr>
              <a:t>The Mean Absolute Error (MAE) is 0.392669. </a:t>
            </a:r>
            <a:r>
              <a:rPr lang="en-IN" sz="1600" b="0" i="0" dirty="0">
                <a:solidFill>
                  <a:srgbClr val="C00000"/>
                </a:solidFill>
                <a:effectLst/>
                <a:latin typeface="Times New Roman" panose="02020603050405020304" pitchFamily="18" charset="0"/>
                <a:cs typeface="Times New Roman" panose="02020603050405020304" pitchFamily="18" charset="0"/>
              </a:rPr>
              <a:t>This represents the average absolute difference between our model's predictions and the actual values, offering a more interpretable scale for prediction accuracy</a:t>
            </a:r>
          </a:p>
          <a:p>
            <a:pPr marL="171450" indent="-171450">
              <a:buFont typeface="Arial" panose="020B0604020202020204" pitchFamily="34" charset="0"/>
              <a:buChar char="•"/>
            </a:pPr>
            <a:r>
              <a:rPr lang="en-IN" sz="1600" b="0" i="0" dirty="0">
                <a:solidFill>
                  <a:srgbClr val="C00000"/>
                </a:solidFill>
                <a:effectLst/>
                <a:latin typeface="Times New Roman" panose="02020603050405020304" pitchFamily="18" charset="0"/>
                <a:cs typeface="Times New Roman" panose="02020603050405020304" pitchFamily="18" charset="0"/>
              </a:rPr>
              <a:t>While slightly lower than the previous model</a:t>
            </a:r>
            <a:r>
              <a:rPr lang="en-IN" sz="1600" b="1" i="0" dirty="0">
                <a:solidFill>
                  <a:srgbClr val="C00000"/>
                </a:solidFill>
                <a:effectLst/>
                <a:latin typeface="Times New Roman" panose="02020603050405020304" pitchFamily="18" charset="0"/>
                <a:cs typeface="Times New Roman" panose="02020603050405020304" pitchFamily="18" charset="0"/>
              </a:rPr>
              <a:t>, the R2-score of 0.683653 </a:t>
            </a:r>
            <a:r>
              <a:rPr lang="en-IN" sz="1600" b="0" i="0" dirty="0">
                <a:solidFill>
                  <a:srgbClr val="C00000"/>
                </a:solidFill>
                <a:effectLst/>
                <a:latin typeface="Times New Roman" panose="02020603050405020304" pitchFamily="18" charset="0"/>
                <a:cs typeface="Times New Roman" panose="02020603050405020304" pitchFamily="18" charset="0"/>
              </a:rPr>
              <a:t>still indicates a substantial explanatory power of the included features in our linear regression model</a:t>
            </a:r>
            <a:endParaRPr lang="en-US" sz="1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09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ACCB-9590-9F95-7C1D-B50B000FEF6F}"/>
              </a:ext>
            </a:extLst>
          </p:cNvPr>
          <p:cNvSpPr>
            <a:spLocks noGrp="1"/>
          </p:cNvSpPr>
          <p:nvPr>
            <p:ph type="title"/>
          </p:nvPr>
        </p:nvSpPr>
        <p:spPr/>
        <p:txBody>
          <a:bodyPr>
            <a:normAutofit fontScale="90000"/>
          </a:bodyPr>
          <a:lstStyle/>
          <a:p>
            <a:pPr algn="ctr"/>
            <a:r>
              <a:rPr lang="en-US" sz="2700" b="1" dirty="0">
                <a:solidFill>
                  <a:srgbClr val="C00000"/>
                </a:solidFill>
                <a:latin typeface="Times New Roman" panose="02020603050405020304" pitchFamily="18" charset="0"/>
                <a:cs typeface="Times New Roman" panose="02020603050405020304" pitchFamily="18" charset="0"/>
              </a:rPr>
              <a:t>RANDOM FOREST REGRESSION – WITHOUT HYPERPARAMETER TUNING</a:t>
            </a:r>
            <a:br>
              <a:rPr lang="en-US" sz="2800" b="1" dirty="0">
                <a:solidFill>
                  <a:srgbClr val="C00000"/>
                </a:solidFill>
                <a:latin typeface="Times New Roman" panose="02020603050405020304" pitchFamily="18" charset="0"/>
                <a:cs typeface="Times New Roman" panose="02020603050405020304" pitchFamily="18" charset="0"/>
              </a:rPr>
            </a:br>
            <a:br>
              <a:rPr lang="en-US" sz="2800" b="1" dirty="0">
                <a:solidFill>
                  <a:srgbClr val="C00000"/>
                </a:solidFill>
                <a:latin typeface="Times New Roman" panose="02020603050405020304" pitchFamily="18" charset="0"/>
                <a:cs typeface="Times New Roman" panose="02020603050405020304" pitchFamily="18" charset="0"/>
              </a:rPr>
            </a:b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6399709-CE32-B4A4-2C46-D812880FD23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8496" y="1941975"/>
            <a:ext cx="4647172" cy="4318000"/>
          </a:xfrm>
        </p:spPr>
      </p:pic>
      <p:sp>
        <p:nvSpPr>
          <p:cNvPr id="4" name="Content Placeholder 3">
            <a:extLst>
              <a:ext uri="{FF2B5EF4-FFF2-40B4-BE49-F238E27FC236}">
                <a16:creationId xmlns:a16="http://schemas.microsoft.com/office/drawing/2014/main" id="{4542B02E-93EB-5996-7E65-5FCB89C515F9}"/>
              </a:ext>
            </a:extLst>
          </p:cNvPr>
          <p:cNvSpPr>
            <a:spLocks noGrp="1"/>
          </p:cNvSpPr>
          <p:nvPr>
            <p:ph sz="half" idx="2"/>
          </p:nvPr>
        </p:nvSpPr>
        <p:spPr>
          <a:xfrm>
            <a:off x="5116863" y="1941975"/>
            <a:ext cx="4901195" cy="4697411"/>
          </a:xfrm>
        </p:spPr>
        <p:txBody>
          <a:bodyPr>
            <a:noAutofit/>
          </a:bodyPr>
          <a:lstStyle/>
          <a:p>
            <a:r>
              <a:rPr lang="en-IN" sz="1600" b="0" i="0" dirty="0">
                <a:solidFill>
                  <a:srgbClr val="C00000"/>
                </a:solidFill>
                <a:effectLst/>
                <a:latin typeface="Times New Roman" panose="02020603050405020304" pitchFamily="18" charset="0"/>
                <a:cs typeface="Times New Roman" panose="02020603050405020304" pitchFamily="18" charset="0"/>
              </a:rPr>
              <a:t>The R2-score for  Random Forest model is exceptionally high at 0.901675. This signifies that approximately 90.2% of the variance in the dependent variable is explained by the features, indicating a strong predictive capability.</a:t>
            </a:r>
          </a:p>
          <a:p>
            <a:r>
              <a:rPr lang="en-IN" sz="1600" b="0" i="0" dirty="0">
                <a:solidFill>
                  <a:srgbClr val="C00000"/>
                </a:solidFill>
                <a:effectLst/>
                <a:latin typeface="Times New Roman" panose="02020603050405020304" pitchFamily="18" charset="0"/>
                <a:cs typeface="Times New Roman" panose="02020603050405020304" pitchFamily="18" charset="0"/>
              </a:rPr>
              <a:t>The (MSE) is impressively low at 0.093067. indicating a high level of accuracy.“</a:t>
            </a:r>
            <a:endParaRPr lang="en-IN" sz="1600" dirty="0">
              <a:solidFill>
                <a:srgbClr val="C00000"/>
              </a:solidFill>
              <a:latin typeface="Times New Roman" panose="02020603050405020304" pitchFamily="18" charset="0"/>
              <a:cs typeface="Times New Roman" panose="02020603050405020304" pitchFamily="18" charset="0"/>
            </a:endParaRPr>
          </a:p>
          <a:p>
            <a:r>
              <a:rPr lang="en-IN" sz="1600" b="0" i="0" dirty="0">
                <a:solidFill>
                  <a:srgbClr val="C00000"/>
                </a:solidFill>
                <a:effectLst/>
                <a:latin typeface="Times New Roman" panose="02020603050405020304" pitchFamily="18" charset="0"/>
                <a:cs typeface="Times New Roman" panose="02020603050405020304" pitchFamily="18" charset="0"/>
              </a:rPr>
              <a:t>The Mean Absolute Error (MAE) is 0.221564 providing a clear understanding of the model's precision.“</a:t>
            </a:r>
          </a:p>
          <a:p>
            <a:r>
              <a:rPr lang="en-IN" sz="1600" b="0" i="0" dirty="0">
                <a:solidFill>
                  <a:srgbClr val="C00000"/>
                </a:solidFill>
                <a:effectLst/>
                <a:latin typeface="Times New Roman" panose="02020603050405020304" pitchFamily="18" charset="0"/>
                <a:cs typeface="Times New Roman" panose="02020603050405020304" pitchFamily="18" charset="0"/>
              </a:rPr>
              <a:t>The Random Forest model, even without hyperparameter tuning, demonstrates remarkable strength in capturing the underlying patterns within the data, as evidenced by the high R2-score and low MSE and MAE values</a:t>
            </a:r>
            <a:endParaRPr lang="en-US" sz="1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47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0440-C862-8EC4-955C-BAE66124D019}"/>
              </a:ext>
            </a:extLst>
          </p:cNvPr>
          <p:cNvSpPr>
            <a:spLocks noGrp="1"/>
          </p:cNvSpPr>
          <p:nvPr>
            <p:ph type="title"/>
          </p:nvPr>
        </p:nvSpPr>
        <p:spPr>
          <a:xfrm>
            <a:off x="677334" y="300318"/>
            <a:ext cx="8596668" cy="1320800"/>
          </a:xfrm>
        </p:spPr>
        <p:txBody>
          <a:bodyPr>
            <a:norm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RANDOM FOREST REGRESSION WITH HYPERPARAMETER TUNING</a:t>
            </a:r>
          </a:p>
        </p:txBody>
      </p:sp>
      <p:pic>
        <p:nvPicPr>
          <p:cNvPr id="6" name="Content Placeholder 5">
            <a:extLst>
              <a:ext uri="{FF2B5EF4-FFF2-40B4-BE49-F238E27FC236}">
                <a16:creationId xmlns:a16="http://schemas.microsoft.com/office/drawing/2014/main" id="{AE7E38F9-55F9-F19C-C870-26A535FF0F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0069" y="1621118"/>
            <a:ext cx="4739901" cy="4585447"/>
          </a:xfrm>
        </p:spPr>
      </p:pic>
      <p:sp>
        <p:nvSpPr>
          <p:cNvPr id="4" name="Content Placeholder 3">
            <a:extLst>
              <a:ext uri="{FF2B5EF4-FFF2-40B4-BE49-F238E27FC236}">
                <a16:creationId xmlns:a16="http://schemas.microsoft.com/office/drawing/2014/main" id="{93806023-278B-AE6E-EC2B-E54608295423}"/>
              </a:ext>
            </a:extLst>
          </p:cNvPr>
          <p:cNvSpPr>
            <a:spLocks noGrp="1"/>
          </p:cNvSpPr>
          <p:nvPr>
            <p:ph sz="half" idx="2"/>
          </p:nvPr>
        </p:nvSpPr>
        <p:spPr>
          <a:xfrm>
            <a:off x="5089969" y="1621119"/>
            <a:ext cx="5102901" cy="4712446"/>
          </a:xfrm>
        </p:spPr>
        <p:txBody>
          <a:bodyPr>
            <a:normAutofit/>
          </a:bodyPr>
          <a:lstStyle/>
          <a:p>
            <a:r>
              <a:rPr lang="en-IN" b="0" i="0" dirty="0">
                <a:solidFill>
                  <a:srgbClr val="C00000"/>
                </a:solidFill>
                <a:effectLst/>
                <a:latin typeface="Söhne"/>
              </a:rPr>
              <a:t>The R2-score for tuned Random Forest model is notably high at </a:t>
            </a:r>
            <a:r>
              <a:rPr lang="en-IN" b="1" i="0" dirty="0">
                <a:solidFill>
                  <a:srgbClr val="C00000"/>
                </a:solidFill>
                <a:effectLst/>
                <a:latin typeface="Söhne"/>
              </a:rPr>
              <a:t>0.913010, </a:t>
            </a:r>
            <a:r>
              <a:rPr lang="en-IN" b="0" i="0" dirty="0">
                <a:solidFill>
                  <a:srgbClr val="C00000"/>
                </a:solidFill>
                <a:effectLst/>
                <a:latin typeface="Söhne"/>
              </a:rPr>
              <a:t>indicating that approximately </a:t>
            </a:r>
            <a:r>
              <a:rPr lang="en-IN" b="1" i="0" dirty="0">
                <a:solidFill>
                  <a:srgbClr val="C00000"/>
                </a:solidFill>
                <a:effectLst/>
                <a:latin typeface="Söhne"/>
              </a:rPr>
              <a:t>91.3% </a:t>
            </a:r>
            <a:r>
              <a:rPr lang="en-IN" b="0" i="0" dirty="0">
                <a:solidFill>
                  <a:srgbClr val="C00000"/>
                </a:solidFill>
                <a:effectLst/>
                <a:latin typeface="Söhne"/>
              </a:rPr>
              <a:t>of the variance in the dependent variable is explained by the features.</a:t>
            </a:r>
          </a:p>
          <a:p>
            <a:r>
              <a:rPr lang="en-IN" b="0" i="0" dirty="0">
                <a:solidFill>
                  <a:srgbClr val="C00000"/>
                </a:solidFill>
                <a:effectLst/>
                <a:latin typeface="Söhne"/>
              </a:rPr>
              <a:t>The (MSE) is impressively low at </a:t>
            </a:r>
            <a:r>
              <a:rPr lang="en-IN" b="1" i="0" dirty="0">
                <a:solidFill>
                  <a:srgbClr val="C00000"/>
                </a:solidFill>
                <a:effectLst/>
                <a:latin typeface="Söhne"/>
              </a:rPr>
              <a:t>0.082339</a:t>
            </a:r>
            <a:r>
              <a:rPr lang="en-IN" b="0" i="0" dirty="0">
                <a:solidFill>
                  <a:srgbClr val="C00000"/>
                </a:solidFill>
                <a:effectLst/>
                <a:latin typeface="Söhne"/>
              </a:rPr>
              <a:t>,showcasing a significant improvement in accuracy.</a:t>
            </a:r>
            <a:endParaRPr lang="en-IN" dirty="0">
              <a:solidFill>
                <a:srgbClr val="C00000"/>
              </a:solidFill>
              <a:latin typeface="Söhne"/>
            </a:endParaRPr>
          </a:p>
          <a:p>
            <a:r>
              <a:rPr lang="en-IN" b="0" i="0" dirty="0">
                <a:solidFill>
                  <a:srgbClr val="C00000"/>
                </a:solidFill>
                <a:effectLst/>
                <a:latin typeface="Söhne"/>
              </a:rPr>
              <a:t>The (MAE) is </a:t>
            </a:r>
            <a:r>
              <a:rPr lang="en-IN" b="1" i="0" dirty="0">
                <a:solidFill>
                  <a:srgbClr val="C00000"/>
                </a:solidFill>
                <a:effectLst/>
                <a:latin typeface="Söhne"/>
              </a:rPr>
              <a:t>0.213277,</a:t>
            </a:r>
            <a:r>
              <a:rPr lang="en-IN" b="0" i="0" dirty="0">
                <a:solidFill>
                  <a:srgbClr val="C00000"/>
                </a:solidFill>
                <a:effectLst/>
                <a:latin typeface="Söhne"/>
              </a:rPr>
              <a:t>suggests enhanced precision in our tuned model</a:t>
            </a:r>
          </a:p>
          <a:p>
            <a:r>
              <a:rPr lang="en-IN" b="0" i="0" dirty="0">
                <a:solidFill>
                  <a:srgbClr val="C00000"/>
                </a:solidFill>
                <a:effectLst/>
                <a:latin typeface="Söhne"/>
              </a:rPr>
              <a:t>The hyperparameter tuning process has resulted in a Random Forest model with superior performance, as evidenced by the higher R2-score and the substantial reduction in MSE and MAE values</a:t>
            </a:r>
            <a:endParaRPr lang="en-US" dirty="0">
              <a:solidFill>
                <a:srgbClr val="C00000"/>
              </a:solidFill>
            </a:endParaRPr>
          </a:p>
        </p:txBody>
      </p:sp>
    </p:spTree>
    <p:extLst>
      <p:ext uri="{BB962C8B-B14F-4D97-AF65-F5344CB8AC3E}">
        <p14:creationId xmlns:p14="http://schemas.microsoft.com/office/powerpoint/2010/main" val="419352717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978</TotalTime>
  <Words>1153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Söhne</vt:lpstr>
      <vt:lpstr>Times New Roman</vt:lpstr>
      <vt:lpstr>Trebuchet MS</vt:lpstr>
      <vt:lpstr>Wingdings</vt:lpstr>
      <vt:lpstr>Wingdings 3</vt:lpstr>
      <vt:lpstr>Facet</vt:lpstr>
      <vt:lpstr>MACHINE LEARNING ASSIGNMENT -  LIFE EXPECTANCY DATASET ANALYSIS</vt:lpstr>
      <vt:lpstr>PROBLEM STATEMENT   DATA SET – Life Expectancy</vt:lpstr>
      <vt:lpstr>DATASET OVERVIEW </vt:lpstr>
      <vt:lpstr>OUTLIER CHECK </vt:lpstr>
      <vt:lpstr>EXPLORATORY ANALYSIS OF LIFE EXPECTANCY VARIABLES  - INSIGHTS FROM PAIR PLOT ANALYSIS BY COUNTRY STATUS</vt:lpstr>
      <vt:lpstr>Linear Regression – Feature Importance</vt:lpstr>
      <vt:lpstr>RESIDUAL CALCULATION FOR LINEAR REGRESSION SIGNIFICANT MODEL</vt:lpstr>
      <vt:lpstr>RANDOM FOREST REGRESSION – WITHOUT HYPERPARAMETER TUNING  </vt:lpstr>
      <vt:lpstr>RANDOM FOREST REGRESSION WITH HYPERPARAMETER TUNING</vt:lpstr>
      <vt:lpstr>RANDOM FOREST FEATURE IMPORTANCE</vt:lpstr>
      <vt:lpstr>MODEL COMPARISON</vt:lpstr>
      <vt:lpstr>POST MODEL CONCLUSION – CHOOSING THE BEST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ASSIGNMENT -  LIFE EXPECTANCY DATASET ANALYSIS</dc:title>
  <dc:creator>Varshini Sree</dc:creator>
  <cp:lastModifiedBy>Varshini Sree</cp:lastModifiedBy>
  <cp:revision>3</cp:revision>
  <dcterms:created xsi:type="dcterms:W3CDTF">2023-12-02T16:33:38Z</dcterms:created>
  <dcterms:modified xsi:type="dcterms:W3CDTF">2024-02-24T14:46:01Z</dcterms:modified>
</cp:coreProperties>
</file>