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599525" cy="327596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18">
          <p15:clr>
            <a:srgbClr val="A4A3A4"/>
          </p15:clr>
        </p15:guide>
        <p15:guide id="2" pos="67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RM15jjGMJrtqi6CRjiNDrA60w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7A19C-C1C6-4840-81D8-68AB56770BE1}">
  <a:tblStyle styleId="{D647A19C-C1C6-4840-81D8-68AB56770B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8F3670-A080-48E2-BE4F-9B8DD972446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274" y="39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685800"/>
            <a:ext cx="226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 b="1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 b="1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 b="1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 b="1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08596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marL="914400" lvl="1" indent="-648589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marL="1371600" lvl="2" indent="-588581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marL="1828800" lvl="3" indent="-528574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marL="2286000" lvl="4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marL="2743200" lvl="5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marL="3200400" lvl="6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marL="3657600" lvl="7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marL="4114800" lvl="8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sz="103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648589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858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28574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sz="47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8602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98602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2910" y="4044780"/>
            <a:ext cx="21617235" cy="6084154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35598" y="10083138"/>
            <a:ext cx="21635124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42228" y="15866559"/>
            <a:ext cx="21662246" cy="620713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87" name="Google Shape;87;p1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51756" y="27284505"/>
            <a:ext cx="21684935" cy="5690142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74299" y="4245398"/>
            <a:ext cx="3272861" cy="695068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522585"/>
            <a:ext cx="2159952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74299" y="15932578"/>
            <a:ext cx="2008824" cy="7983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78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20993" y="22099880"/>
            <a:ext cx="5886194" cy="9858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46941" y="27450576"/>
            <a:ext cx="3108508" cy="943088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74299" y="2650554"/>
            <a:ext cx="20573326" cy="2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for Automated Aero Assist Recommendation using Random Forest and Compared with AdaBoost Classification with Improved Accuracy</a:t>
            </a:r>
          </a:p>
          <a:p>
            <a:br>
              <a:rPr lang="en-US" sz="3600" dirty="0"/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11354" y="10222229"/>
            <a:ext cx="5309112" cy="8106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8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Ms. Poorani.S            </a:t>
            </a:r>
            <a:endParaRPr sz="2488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8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Guided by Dr. Mary Valantina. G</a:t>
            </a:r>
            <a:endParaRPr sz="2488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18919" y="5006527"/>
            <a:ext cx="16072100" cy="514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research project focuses on enhancing the accuracy of automated airline recommendations using machine learning algorithms, specifically Random Forest and Adaboost classifiers.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primary objective is to improve the precision of automated recommendations for airline selection, considering factors like price, schedule, airline reputation, and passenger preferences.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is an ensemble learning method that constructs multiple decision trees during training, while Adaboost combines multiple weak classifiers to form a strong one.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study aims to fill the gap in automated airline recommendations by employing advanced machine learning techniques, addressing issues of precision and personalization in methods.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comparing the performance of Random Forest and Adaboost classifiers and demonstrating improved accuracy, the research aims to contribute to advancements in travel systems.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9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18919" y="23151378"/>
            <a:ext cx="20692237" cy="57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independent sample test, there is a significant difference in accuracy attained by the algorithm is 0.0016(p&lt;0.05). 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with the help of machine learning methods revealed that the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algorithm perform 96.57% better that the AdaBoost Classification , Which had an accuracy of 92.37%.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CDCB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hardware and algorithmic optimizations can mitigate computational resource demands</a:t>
            </a:r>
            <a:endParaRPr lang="en-IN" sz="2190" b="1" dirty="0">
              <a:highlight>
                <a:srgbClr val="FCDCB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and AdaBoost may have reduced interpretability compared to simpler models, and training them on large datasets or in real-time may demand significant computational resources.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high accuracy of Random Forest is attributed to its insight into feature importance, aiding in understanding the underlying factors driving recommendations for Aeroassist, compared to other machine learning algorithms.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19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11354" y="28393665"/>
            <a:ext cx="20508463" cy="514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Association for Food Protection. 2016. Procedures to Investigate Waterborne Illness. Springer.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Civil Aviation Organization. 2004. Manual on the Regulation of International Air Transport.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Jayakumari, J., George K. Karagiannidis, Maode Ma, and Syed Akhter Hossain. 2020. Advances in Communication Systems and Networks: Select Proceedings of ComNet 2019. Springer Nature.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Joseph Pine, B., Joseph Pine, and James H. Gilmore. 1999. The Experience Economy: Work Is Theatre &amp; Every Business a Stage. Harvard Business Press.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Kasabov, E., and A. Warlow. 2012. The Compliance Business and Its Customers: Gaining Competitive Advantage by Controlling Your Customers. Springer.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Krajangta, Jurairat, Mahāwitthayālai Mahidon, and Mahāwitthayālai Mahidon Khana Witthayāsāt. 1997. Self Service Airline Reservation System VIA Internet.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Marwedel, Peter. 2021. Embedded System Design: Embedded Systems Foundations of Cyber-Physical Systems, and the Internet of Things. Springer Nature.</a:t>
            </a:r>
            <a:endParaRPr lang="en-IN" sz="219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19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19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59771" y="20734593"/>
            <a:ext cx="5260695" cy="110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2.Comparison of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and </a:t>
            </a:r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Adaboost classification Algorithm.</a:t>
            </a:r>
            <a:endParaRPr sz="218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6316222" y="9028476"/>
            <a:ext cx="5309112" cy="131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89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 1: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for Automated Aero Assist Recommendation</a:t>
            </a:r>
            <a:endParaRPr lang="en-IN" sz="219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"/>
          <p:cNvSpPr/>
          <p:nvPr/>
        </p:nvSpPr>
        <p:spPr>
          <a:xfrm>
            <a:off x="0" y="-5976"/>
            <a:ext cx="21615631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31" y="21592"/>
            <a:ext cx="20939802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 rot="10800000" flipV="1">
            <a:off x="5921132" y="16455829"/>
            <a:ext cx="9029307" cy="160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statistics of accuracy for the Novel Random Forest and AdaBoost Classification Algorithms . The above  Novel Random Forest has 96.57% accuracy the AdaBoost Classification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96.42%.</a:t>
            </a:r>
          </a:p>
        </p:txBody>
      </p:sp>
      <p:sp>
        <p:nvSpPr>
          <p:cNvPr id="136" name="Google Shape;136;p1"/>
          <p:cNvSpPr txBox="1"/>
          <p:nvPr/>
        </p:nvSpPr>
        <p:spPr>
          <a:xfrm>
            <a:off x="7976706" y="16532625"/>
            <a:ext cx="5017399" cy="79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90170" lvl="0" algn="just" rtl="0">
              <a:spcBef>
                <a:spcPts val="0"/>
              </a:spcBef>
              <a:spcAft>
                <a:spcPts val="0"/>
              </a:spcAft>
            </a:pP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8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F5F93-0A4F-CF62-3DB0-BE49EE1B8E7C}"/>
              </a:ext>
            </a:extLst>
          </p:cNvPr>
          <p:cNvSpPr txBox="1"/>
          <p:nvPr/>
        </p:nvSpPr>
        <p:spPr>
          <a:xfrm>
            <a:off x="9921240" y="1545336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6A863-EC69-9485-947E-07F575214A10}"/>
              </a:ext>
            </a:extLst>
          </p:cNvPr>
          <p:cNvSpPr txBox="1"/>
          <p:nvPr/>
        </p:nvSpPr>
        <p:spPr>
          <a:xfrm>
            <a:off x="16657644" y="20777935"/>
            <a:ext cx="4596889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83DFF-87DD-B8C3-C2CF-D6B764B32C74}"/>
              </a:ext>
            </a:extLst>
          </p:cNvPr>
          <p:cNvSpPr txBox="1"/>
          <p:nvPr/>
        </p:nvSpPr>
        <p:spPr>
          <a:xfrm>
            <a:off x="14234160" y="1473509"/>
            <a:ext cx="6937355" cy="131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 K. Varshini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number:19211556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By-Dr.K.Sashi Rekha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Rectangles 2"/>
          <p:cNvSpPr/>
          <p:nvPr/>
        </p:nvSpPr>
        <p:spPr>
          <a:xfrm>
            <a:off x="184731" y="12346305"/>
            <a:ext cx="1714184" cy="1185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Information</a:t>
            </a:r>
          </a:p>
        </p:txBody>
      </p:sp>
      <p:sp>
        <p:nvSpPr>
          <p:cNvPr id="27" name="Right Arrow 26"/>
          <p:cNvSpPr/>
          <p:nvPr/>
        </p:nvSpPr>
        <p:spPr>
          <a:xfrm flipV="1">
            <a:off x="2066925" y="12543155"/>
            <a:ext cx="979170" cy="803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8D9C4-D477-D17C-8201-E021703B123B}"/>
              </a:ext>
            </a:extLst>
          </p:cNvPr>
          <p:cNvSpPr txBox="1"/>
          <p:nvPr/>
        </p:nvSpPr>
        <p:spPr>
          <a:xfrm>
            <a:off x="4297680" y="15293231"/>
            <a:ext cx="11125200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F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ig </a:t>
            </a:r>
            <a:r>
              <a:rPr lang="en-IN" alt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Automated Aero Assist Recommendation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machine learning algorithms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AD635-08B9-DDD6-5D03-3306E34D8D13}"/>
              </a:ext>
            </a:extLst>
          </p:cNvPr>
          <p:cNvSpPr txBox="1"/>
          <p:nvPr/>
        </p:nvSpPr>
        <p:spPr>
          <a:xfrm>
            <a:off x="379558" y="13927857"/>
            <a:ext cx="1519357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1E5EF9-9D3F-A735-76FA-9B4ADDBAD1B0}"/>
              </a:ext>
            </a:extLst>
          </p:cNvPr>
          <p:cNvSpPr/>
          <p:nvPr/>
        </p:nvSpPr>
        <p:spPr>
          <a:xfrm>
            <a:off x="18243100" y="12574179"/>
            <a:ext cx="3308720" cy="13627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SPSS is used for statical analysis of mean square error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727B-8C66-AB64-B66C-FAF931F8993C}"/>
              </a:ext>
            </a:extLst>
          </p:cNvPr>
          <p:cNvSpPr txBox="1"/>
          <p:nvPr/>
        </p:nvSpPr>
        <p:spPr>
          <a:xfrm>
            <a:off x="14432280" y="10731748"/>
            <a:ext cx="5933012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flight services it provided the airlines.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best airlines based on satisfaction.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9AAE8A1-92DA-6992-5C5E-B4DD60B57979}"/>
              </a:ext>
            </a:extLst>
          </p:cNvPr>
          <p:cNvSpPr/>
          <p:nvPr/>
        </p:nvSpPr>
        <p:spPr>
          <a:xfrm>
            <a:off x="16062959" y="14629068"/>
            <a:ext cx="1886955" cy="92738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4EEC783-806C-3F2E-1507-061521523897}"/>
              </a:ext>
            </a:extLst>
          </p:cNvPr>
          <p:cNvSpPr/>
          <p:nvPr/>
        </p:nvSpPr>
        <p:spPr>
          <a:xfrm flipH="1" flipV="1">
            <a:off x="18394680" y="14185821"/>
            <a:ext cx="1215169" cy="134546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A38DA5C-A4D0-C76A-440F-ACA6A3C47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1465"/>
              </p:ext>
            </p:extLst>
          </p:nvPr>
        </p:nvGraphicFramePr>
        <p:xfrm>
          <a:off x="6065521" y="18268666"/>
          <a:ext cx="8884920" cy="3453458"/>
        </p:xfrm>
        <a:graphic>
          <a:graphicData uri="http://schemas.openxmlformats.org/drawingml/2006/table">
            <a:tbl>
              <a:tblPr/>
              <a:tblGrid>
                <a:gridCol w="1470859">
                  <a:extLst>
                    <a:ext uri="{9D8B030D-6E8A-4147-A177-3AD203B41FA5}">
                      <a16:colId xmlns:a16="http://schemas.microsoft.com/office/drawing/2014/main" val="2005700427"/>
                    </a:ext>
                  </a:extLst>
                </a:gridCol>
                <a:gridCol w="1668643">
                  <a:extLst>
                    <a:ext uri="{9D8B030D-6E8A-4147-A177-3AD203B41FA5}">
                      <a16:colId xmlns:a16="http://schemas.microsoft.com/office/drawing/2014/main" val="3123685425"/>
                    </a:ext>
                  </a:extLst>
                </a:gridCol>
                <a:gridCol w="1100959">
                  <a:extLst>
                    <a:ext uri="{9D8B030D-6E8A-4147-A177-3AD203B41FA5}">
                      <a16:colId xmlns:a16="http://schemas.microsoft.com/office/drawing/2014/main" val="3573588449"/>
                    </a:ext>
                  </a:extLst>
                </a:gridCol>
                <a:gridCol w="1455791">
                  <a:extLst>
                    <a:ext uri="{9D8B030D-6E8A-4147-A177-3AD203B41FA5}">
                      <a16:colId xmlns:a16="http://schemas.microsoft.com/office/drawing/2014/main" val="2157676260"/>
                    </a:ext>
                  </a:extLst>
                </a:gridCol>
                <a:gridCol w="1588660">
                  <a:extLst>
                    <a:ext uri="{9D8B030D-6E8A-4147-A177-3AD203B41FA5}">
                      <a16:colId xmlns:a16="http://schemas.microsoft.com/office/drawing/2014/main" val="632437475"/>
                    </a:ext>
                  </a:extLst>
                </a:gridCol>
                <a:gridCol w="1600008">
                  <a:extLst>
                    <a:ext uri="{9D8B030D-6E8A-4147-A177-3AD203B41FA5}">
                      <a16:colId xmlns:a16="http://schemas.microsoft.com/office/drawing/2014/main" val="1145364383"/>
                    </a:ext>
                  </a:extLst>
                </a:gridCol>
              </a:tblGrid>
              <a:tr h="117961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Std.Deviation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Std . Error Mean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16453"/>
                  </a:ext>
                </a:extLst>
              </a:tr>
              <a:tr h="1094232">
                <a:tc rowSpan="2">
                  <a:txBody>
                    <a:bodyPr/>
                    <a:lstStyle/>
                    <a:p>
                      <a:pPr marL="0" marR="0" lvl="0" indent="0" algn="ctr" defTabSz="16459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 Random Forest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27592"/>
                  </a:ext>
                </a:extLst>
              </a:tr>
              <a:tr h="1179613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19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 Classification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2641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C03042E-E80C-4B89-7E8B-4EC3515E3A3B}"/>
              </a:ext>
            </a:extLst>
          </p:cNvPr>
          <p:cNvSpPr txBox="1"/>
          <p:nvPr/>
        </p:nvSpPr>
        <p:spPr>
          <a:xfrm>
            <a:off x="5502480" y="15927340"/>
            <a:ext cx="9661320" cy="98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 1.Mean table for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and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Classification</a:t>
            </a:r>
          </a:p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Algorithms.</a:t>
            </a:r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77481-1726-C8B1-58D3-74B2D03478CE}"/>
              </a:ext>
            </a:extLst>
          </p:cNvPr>
          <p:cNvSpPr txBox="1"/>
          <p:nvPr/>
        </p:nvSpPr>
        <p:spPr>
          <a:xfrm>
            <a:off x="15049680" y="16547583"/>
            <a:ext cx="6537949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1C5C257-A645-4C8A-5688-6B0352E1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57448"/>
              </p:ext>
            </p:extLst>
          </p:nvPr>
        </p:nvGraphicFramePr>
        <p:xfrm>
          <a:off x="15285068" y="16933934"/>
          <a:ext cx="6000318" cy="4687509"/>
        </p:xfrm>
        <a:graphic>
          <a:graphicData uri="http://schemas.openxmlformats.org/drawingml/2006/table">
            <a:tbl>
              <a:tblPr/>
              <a:tblGrid>
                <a:gridCol w="155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2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459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 Classification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96.16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92.96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96.61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92.38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96.02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92.39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96.99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92.92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96.34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92.36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96.76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92.29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96.93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92.59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96.97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92.65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96.83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92.86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96.66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92.83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9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96.57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92.37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1C1E373-1E61-A3A0-7F06-B30B05180E3B}"/>
              </a:ext>
            </a:extLst>
          </p:cNvPr>
          <p:cNvSpPr txBox="1"/>
          <p:nvPr/>
        </p:nvSpPr>
        <p:spPr>
          <a:xfrm>
            <a:off x="14761157" y="15981784"/>
            <a:ext cx="6752734" cy="76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accuracy of  Random Forest and</a:t>
            </a:r>
          </a:p>
          <a:p>
            <a:pPr algn="ctr"/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Classification.</a:t>
            </a:r>
            <a:endParaRPr lang="en-IN" sz="219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651C2A6-BD71-E948-0D43-79601D22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456" y="5234734"/>
            <a:ext cx="4683263" cy="3793742"/>
          </a:xfrm>
          <a:prstGeom prst="rect">
            <a:avLst/>
          </a:prstGeom>
        </p:spPr>
      </p:pic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59A7A60-CD0D-993F-EF7A-089098BFCC48}"/>
              </a:ext>
            </a:extLst>
          </p:cNvPr>
          <p:cNvSpPr/>
          <p:nvPr/>
        </p:nvSpPr>
        <p:spPr>
          <a:xfrm>
            <a:off x="3423682" y="12629823"/>
            <a:ext cx="2118306" cy="707056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42" name="Rectangles 26"/>
          <p:cNvSpPr/>
          <p:nvPr/>
        </p:nvSpPr>
        <p:spPr>
          <a:xfrm>
            <a:off x="6364467" y="10928890"/>
            <a:ext cx="2442195" cy="113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Request for Reservation</a:t>
            </a:r>
          </a:p>
        </p:txBody>
      </p:sp>
      <p:sp>
        <p:nvSpPr>
          <p:cNvPr id="43" name="Rectangles 27"/>
          <p:cNvSpPr/>
          <p:nvPr/>
        </p:nvSpPr>
        <p:spPr>
          <a:xfrm>
            <a:off x="6065521" y="14038022"/>
            <a:ext cx="265112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No.of Seats</a:t>
            </a:r>
          </a:p>
        </p:txBody>
      </p:sp>
      <p:sp>
        <p:nvSpPr>
          <p:cNvPr id="44" name="Bent Arrow 63">
            <a:extLst>
              <a:ext uri="{FF2B5EF4-FFF2-40B4-BE49-F238E27FC236}">
                <a16:creationId xmlns:a16="http://schemas.microsoft.com/office/drawing/2014/main" id="{C7113E67-8CFE-01E8-B290-3939DF561648}"/>
              </a:ext>
            </a:extLst>
          </p:cNvPr>
          <p:cNvSpPr/>
          <p:nvPr/>
        </p:nvSpPr>
        <p:spPr>
          <a:xfrm>
            <a:off x="4583241" y="11142783"/>
            <a:ext cx="1100525" cy="122575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62">
            <a:extLst>
              <a:ext uri="{FF2B5EF4-FFF2-40B4-BE49-F238E27FC236}">
                <a16:creationId xmlns:a16="http://schemas.microsoft.com/office/drawing/2014/main" id="{3434E4CE-8ECF-DD59-86DE-6ABE60F332D5}"/>
              </a:ext>
            </a:extLst>
          </p:cNvPr>
          <p:cNvSpPr/>
          <p:nvPr/>
        </p:nvSpPr>
        <p:spPr>
          <a:xfrm flipV="1">
            <a:off x="4523310" y="13679847"/>
            <a:ext cx="979170" cy="1205308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inus 43"/>
          <p:cNvSpPr/>
          <p:nvPr/>
        </p:nvSpPr>
        <p:spPr>
          <a:xfrm>
            <a:off x="8404792" y="10932935"/>
            <a:ext cx="4793254" cy="1038523"/>
          </a:xfrm>
          <a:prstGeom prst="mathMin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Minus 43">
            <a:extLst>
              <a:ext uri="{FF2B5EF4-FFF2-40B4-BE49-F238E27FC236}">
                <a16:creationId xmlns:a16="http://schemas.microsoft.com/office/drawing/2014/main" id="{E803A47A-B4D3-F8E7-6CC8-96EB27A525C0}"/>
              </a:ext>
            </a:extLst>
          </p:cNvPr>
          <p:cNvSpPr/>
          <p:nvPr/>
        </p:nvSpPr>
        <p:spPr>
          <a:xfrm>
            <a:off x="8495257" y="14226004"/>
            <a:ext cx="4793254" cy="1038523"/>
          </a:xfrm>
          <a:prstGeom prst="mathMin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Down Arrow 44"/>
          <p:cNvSpPr/>
          <p:nvPr/>
        </p:nvSpPr>
        <p:spPr>
          <a:xfrm>
            <a:off x="12241032" y="11332979"/>
            <a:ext cx="510913" cy="884983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s 28"/>
          <p:cNvSpPr/>
          <p:nvPr/>
        </p:nvSpPr>
        <p:spPr>
          <a:xfrm>
            <a:off x="10648157" y="12360439"/>
            <a:ext cx="2933700" cy="1811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reservation System</a:t>
            </a:r>
          </a:p>
        </p:txBody>
      </p:sp>
      <p:sp>
        <p:nvSpPr>
          <p:cNvPr id="55" name="Up Arrow 48"/>
          <p:cNvSpPr/>
          <p:nvPr/>
        </p:nvSpPr>
        <p:spPr>
          <a:xfrm>
            <a:off x="12329035" y="14215385"/>
            <a:ext cx="422910" cy="65468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49"/>
          <p:cNvSpPr/>
          <p:nvPr/>
        </p:nvSpPr>
        <p:spPr>
          <a:xfrm>
            <a:off x="13669542" y="13067126"/>
            <a:ext cx="1280898" cy="417361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s 31"/>
          <p:cNvSpPr/>
          <p:nvPr/>
        </p:nvSpPr>
        <p:spPr>
          <a:xfrm>
            <a:off x="15119481" y="12474382"/>
            <a:ext cx="1886955" cy="1671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Seats Reserved</a:t>
            </a:r>
          </a:p>
        </p:txBody>
      </p:sp>
      <p:sp>
        <p:nvSpPr>
          <p:cNvPr id="60" name="Right Arrow 49">
            <a:extLst>
              <a:ext uri="{FF2B5EF4-FFF2-40B4-BE49-F238E27FC236}">
                <a16:creationId xmlns:a16="http://schemas.microsoft.com/office/drawing/2014/main" id="{BC855D33-4C34-6355-B884-261F55FFB5F7}"/>
              </a:ext>
            </a:extLst>
          </p:cNvPr>
          <p:cNvSpPr/>
          <p:nvPr/>
        </p:nvSpPr>
        <p:spPr>
          <a:xfrm>
            <a:off x="17279464" y="13057475"/>
            <a:ext cx="815088" cy="4743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337A7-ECE1-3A6C-9B57-7D5C123C256E}"/>
              </a:ext>
            </a:extLst>
          </p:cNvPr>
          <p:cNvSpPr txBox="1"/>
          <p:nvPr/>
        </p:nvSpPr>
        <p:spPr>
          <a:xfrm>
            <a:off x="6619968" y="12629823"/>
            <a:ext cx="293370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12C338-87F2-97BB-D8FD-FD1D993B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9" y="17320360"/>
            <a:ext cx="5357257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701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kethu varshini</cp:lastModifiedBy>
  <cp:revision>29</cp:revision>
  <dcterms:created xsi:type="dcterms:W3CDTF">2023-04-19T08:35:00Z</dcterms:created>
  <dcterms:modified xsi:type="dcterms:W3CDTF">2024-04-26T11:31:17Z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