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599525" cy="32759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RM15jjGMJrtqi6CRjiNDrA60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7A19C-C1C6-4840-81D8-68AB56770BE1}">
  <a:tblStyle styleId="{D647A19C-C1C6-4840-81D8-68AB56770B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8F3670-A080-48E2-BE4F-9B8DD972446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73" y="-1962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85800"/>
            <a:ext cx="226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 b="1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 b="1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8596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marL="914400" lvl="1" indent="-648589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marL="1371600" lvl="2" indent="-588581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marL="1828800" lvl="3" indent="-528574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marL="2286000" lvl="4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marL="2743200" lvl="5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marL="3200400" lvl="6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marL="3657600" lvl="7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marL="4114800" lvl="8" indent="-528573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marL="1371600" lvl="2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marL="2286000" lvl="4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marL="2743200" lvl="5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marL="3200400" lvl="6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marL="3657600" lvl="7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marL="4114800" lvl="8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sz="103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8589" algn="l" rtl="0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858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857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sz="47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8601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8602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sz="42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3978186"/>
            <a:ext cx="21599525" cy="607470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10056892"/>
            <a:ext cx="21615631" cy="5853439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2910" y="15789982"/>
            <a:ext cx="21599525" cy="620713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12910" y="21968050"/>
            <a:ext cx="21628541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74298" y="4222526"/>
            <a:ext cx="3349062" cy="628821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522585"/>
            <a:ext cx="2159952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74299" y="15932578"/>
            <a:ext cx="2008824" cy="7983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78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46941" y="22099880"/>
            <a:ext cx="5760246" cy="985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74297" y="27450576"/>
            <a:ext cx="2981151" cy="943088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48725" y="2650554"/>
            <a:ext cx="20898900" cy="119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Aero Assist Recommendation using Random Forest and Compared with Logistic Regression  with Improved Accuracy</a:t>
            </a:r>
            <a:endParaRPr sz="35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74298" y="10222229"/>
            <a:ext cx="5452182" cy="8106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sz="2787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8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sz="2488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8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sz="2488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7409" y="4898532"/>
            <a:ext cx="16300565" cy="514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AreoAssist recommendation  system is a computional model design to suggest optimal flight options to users based on their parameters and historical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study is to improve the accruacy of an automated AreoAssist recommendation system by comparing the performance of RF and LG.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accuracy of the AreoAssist recommendation system is crucial for improving user experience, increasing customer satisfaction, and optimizing airline.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employs multiple decision trees to predict classes, while logistic regression analyzes datasets with independent variables to determine outcomes.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Pervious research might focuses soley on the one algorithm or lacked a direct comparison between random forest and logistic regression in context of AreoAssist system</a:t>
            </a:r>
            <a:endParaRPr lang="en-US" sz="219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290221" y="10987028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18919" y="23151378"/>
            <a:ext cx="20692237" cy="413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independent sample test, there is a significant difference in accuracy attained by the algorithm is 0.0016(p&lt;0.05).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with the help of machine learning methods revealed that 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algorithm perform 96.57% better that the Logistic regression, Which had an accuracy of 94.39%.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user experience enhancement and addressing regulatory and ethical considerations will ensure responsible deployment and widespread adoption.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potential dependencies on data quality and availability, addressing challenges in interpretability, especially with random forest, may impact users' understanding and trust in the recommendations.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work, it is concluded that the Random forest attains the high accuracy when comparing with other machine learning algorithms in </a:t>
            </a: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Aero Assist Recommendation</a:t>
            </a:r>
            <a:r>
              <a:rPr lang="en-IN" alt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100" name="Google Shape;100;p1"/>
          <p:cNvSpPr txBox="1"/>
          <p:nvPr/>
        </p:nvSpPr>
        <p:spPr>
          <a:xfrm>
            <a:off x="418919" y="28321857"/>
            <a:ext cx="20500898" cy="440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Cheverton, Peter. 2008. Global Account Management: A Complete Action Kit of Tools and Techniques for Managing Key Global Customers. Kogan Page Publishers.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Christou, Anastasia. 2006. Narratives of Place, Culture and Identity: Second-Generation Greek-Americans Return “Home.” Amsterdam University Press.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Davison, Michelle, Jason Chan, Meg Clarke, Caroline Mitchell, Alan Yan, and Elwyn Henaway. 2023. “Yarning to Reduce Take Own Leave Events in First Nations Patients Presenting to the Emergency Department-Presenting the Qualitative Themes and Co-Design of the Deadly RED Project.” Health Promotion Journal of Australia: Official Journal of Australian Association of Health Promotion Professionals, December. https://doi.org/10.1002/hpja.835.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Davison, Michelle, Jason Chan, Meg Clarke, Caroline Mitchell, Alan Yan, and Elwyn Henaway.</a:t>
            </a:r>
          </a:p>
          <a:p>
            <a:pPr marL="381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19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44993" y="21013257"/>
            <a:ext cx="4832442" cy="151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 3. Comparison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and Logistic Regression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6129849" y="9103479"/>
            <a:ext cx="5569043" cy="98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189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1. Automated Aero Assist Recommendation</a:t>
            </a:r>
            <a:endParaRPr lang="en-IN" sz="219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"/>
          <p:cNvSpPr/>
          <p:nvPr/>
        </p:nvSpPr>
        <p:spPr>
          <a:xfrm>
            <a:off x="-12910" y="-35357"/>
            <a:ext cx="21628541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7976706" y="16532625"/>
            <a:ext cx="5017399" cy="79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90170" lvl="0" algn="just" rtl="0">
              <a:spcBef>
                <a:spcPts val="0"/>
              </a:spcBef>
              <a:spcAft>
                <a:spcPts val="0"/>
              </a:spcAft>
            </a:pP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F5F93-0A4F-CF62-3DB0-BE49EE1B8E7C}"/>
              </a:ext>
            </a:extLst>
          </p:cNvPr>
          <p:cNvSpPr txBox="1"/>
          <p:nvPr/>
        </p:nvSpPr>
        <p:spPr>
          <a:xfrm>
            <a:off x="9921240" y="1545336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6A863-EC69-9485-947E-07F575214A10}"/>
              </a:ext>
            </a:extLst>
          </p:cNvPr>
          <p:cNvSpPr txBox="1"/>
          <p:nvPr/>
        </p:nvSpPr>
        <p:spPr>
          <a:xfrm>
            <a:off x="16657644" y="20777935"/>
            <a:ext cx="459688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3DFF-87DD-B8C3-C2CF-D6B764B32C74}"/>
              </a:ext>
            </a:extLst>
          </p:cNvPr>
          <p:cNvSpPr txBox="1"/>
          <p:nvPr/>
        </p:nvSpPr>
        <p:spPr>
          <a:xfrm>
            <a:off x="11141029" y="1473509"/>
            <a:ext cx="9795137" cy="131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 K. Varshini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number:1911556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By-Dr.K.Sashi Rekha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9144C-F980-73F7-0BD1-BFBAE0AD5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407" y="5223591"/>
            <a:ext cx="4447863" cy="3675111"/>
          </a:xfrm>
          <a:prstGeom prst="rect">
            <a:avLst/>
          </a:prstGeom>
        </p:spPr>
      </p:pic>
      <p:pic>
        <p:nvPicPr>
          <p:cNvPr id="1026" name="Picture 2" descr="Using Machine Learning Models to recommend airline carriers — Part I | by  Monika Sharma |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07" y="11676561"/>
            <a:ext cx="1939148" cy="12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ED96CE-5F0A-4021-AD2C-C6FE73790167}"/>
              </a:ext>
            </a:extLst>
          </p:cNvPr>
          <p:cNvSpPr/>
          <p:nvPr/>
        </p:nvSpPr>
        <p:spPr>
          <a:xfrm>
            <a:off x="3296417" y="120369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4657487" y="11617056"/>
            <a:ext cx="3508248" cy="12651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67AA671-F129-8F0E-7849-E424D8833EF5}"/>
              </a:ext>
            </a:extLst>
          </p:cNvPr>
          <p:cNvSpPr/>
          <p:nvPr/>
        </p:nvSpPr>
        <p:spPr>
          <a:xfrm>
            <a:off x="8344887" y="12080715"/>
            <a:ext cx="1445400" cy="42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Sustainability | Free Full-Text | Understanding Customer Experience and  Satisfaction through Airline Passengers' Online Review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389" y="11662404"/>
            <a:ext cx="3237302" cy="12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4841CE0-9E70-7D47-A687-07A77A4F6102}"/>
              </a:ext>
            </a:extLst>
          </p:cNvPr>
          <p:cNvSpPr/>
          <p:nvPr/>
        </p:nvSpPr>
        <p:spPr>
          <a:xfrm>
            <a:off x="13658178" y="12169299"/>
            <a:ext cx="978408" cy="51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Arrow 49"/>
          <p:cNvSpPr/>
          <p:nvPr/>
        </p:nvSpPr>
        <p:spPr>
          <a:xfrm rot="5400000">
            <a:off x="11210984" y="13096813"/>
            <a:ext cx="925005" cy="525961"/>
          </a:xfrm>
          <a:prstGeom prst="rightArrow">
            <a:avLst>
              <a:gd name="adj1" fmla="val 50000"/>
              <a:gd name="adj2" fmla="val 4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37" y="13862843"/>
            <a:ext cx="3762375" cy="1219200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 rot="10800000">
            <a:off x="8839199" y="14337523"/>
            <a:ext cx="921679" cy="520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ounded Rectangle 72"/>
          <p:cNvSpPr/>
          <p:nvPr/>
        </p:nvSpPr>
        <p:spPr>
          <a:xfrm>
            <a:off x="6342084" y="14084698"/>
            <a:ext cx="2254147" cy="8992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data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E5EF9-9D3F-A735-76FA-9B4ADDBAD1B0}"/>
              </a:ext>
            </a:extLst>
          </p:cNvPr>
          <p:cNvSpPr/>
          <p:nvPr/>
        </p:nvSpPr>
        <p:spPr>
          <a:xfrm>
            <a:off x="938262" y="14103710"/>
            <a:ext cx="3933370" cy="914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SPSS is used for statical analysis of mean square error</a:t>
            </a:r>
          </a:p>
        </p:txBody>
      </p:sp>
      <p:sp>
        <p:nvSpPr>
          <p:cNvPr id="23" name="Right Arrow 50">
            <a:extLst>
              <a:ext uri="{FF2B5EF4-FFF2-40B4-BE49-F238E27FC236}">
                <a16:creationId xmlns:a16="http://schemas.microsoft.com/office/drawing/2014/main" id="{46388B78-9671-D4EE-C9CB-3B0A271B9273}"/>
              </a:ext>
            </a:extLst>
          </p:cNvPr>
          <p:cNvSpPr/>
          <p:nvPr/>
        </p:nvSpPr>
        <p:spPr>
          <a:xfrm rot="10800000" flipV="1">
            <a:off x="5177436" y="14333532"/>
            <a:ext cx="745489" cy="445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91D4A-E783-F8A9-0A5B-A40C579AA972}"/>
              </a:ext>
            </a:extLst>
          </p:cNvPr>
          <p:cNvSpPr txBox="1"/>
          <p:nvPr/>
        </p:nvSpPr>
        <p:spPr>
          <a:xfrm>
            <a:off x="1384372" y="13081735"/>
            <a:ext cx="1529383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8F43F3-7265-3A37-DE7D-9FBAE6293DB9}"/>
              </a:ext>
            </a:extLst>
          </p:cNvPr>
          <p:cNvSpPr txBox="1"/>
          <p:nvPr/>
        </p:nvSpPr>
        <p:spPr>
          <a:xfrm>
            <a:off x="10410092" y="11093403"/>
            <a:ext cx="305275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8FBCB8-37B2-5D21-40CA-A790E1E55A14}"/>
              </a:ext>
            </a:extLst>
          </p:cNvPr>
          <p:cNvSpPr txBox="1"/>
          <p:nvPr/>
        </p:nvSpPr>
        <p:spPr>
          <a:xfrm>
            <a:off x="13709793" y="13337329"/>
            <a:ext cx="509553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Train, Test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81964-31AF-E346-97A4-2E6CB37CC0E9}"/>
              </a:ext>
            </a:extLst>
          </p:cNvPr>
          <p:cNvSpPr txBox="1"/>
          <p:nvPr/>
        </p:nvSpPr>
        <p:spPr>
          <a:xfrm>
            <a:off x="5177435" y="15275157"/>
            <a:ext cx="15455179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2.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Aero Assist Recommendation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17033529"/>
            <a:ext cx="5437188" cy="38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F777481-1726-C8B1-58D3-74B2D03478CE}"/>
              </a:ext>
            </a:extLst>
          </p:cNvPr>
          <p:cNvSpPr txBox="1"/>
          <p:nvPr/>
        </p:nvSpPr>
        <p:spPr>
          <a:xfrm>
            <a:off x="5648324" y="16385153"/>
            <a:ext cx="9695951" cy="154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statistics of accuracy for the Novel Random Forest and Logistic Regression Algorithms . The above  Novel Random Forest has 96.57% accuracy and   the Logistic Regression has 96.42% of accuracy.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38DA5C-A4D0-C76A-440F-ACA6A3C4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1555"/>
              </p:ext>
            </p:extLst>
          </p:nvPr>
        </p:nvGraphicFramePr>
        <p:xfrm>
          <a:off x="5781674" y="18201008"/>
          <a:ext cx="8711563" cy="3486658"/>
        </p:xfrm>
        <a:graphic>
          <a:graphicData uri="http://schemas.openxmlformats.org/drawingml/2006/table">
            <a:tbl>
              <a:tblPr/>
              <a:tblGrid>
                <a:gridCol w="1442160">
                  <a:extLst>
                    <a:ext uri="{9D8B030D-6E8A-4147-A177-3AD203B41FA5}">
                      <a16:colId xmlns:a16="http://schemas.microsoft.com/office/drawing/2014/main" val="2005700427"/>
                    </a:ext>
                  </a:extLst>
                </a:gridCol>
                <a:gridCol w="1636087">
                  <a:extLst>
                    <a:ext uri="{9D8B030D-6E8A-4147-A177-3AD203B41FA5}">
                      <a16:colId xmlns:a16="http://schemas.microsoft.com/office/drawing/2014/main" val="3123685425"/>
                    </a:ext>
                  </a:extLst>
                </a:gridCol>
                <a:gridCol w="1079477">
                  <a:extLst>
                    <a:ext uri="{9D8B030D-6E8A-4147-A177-3AD203B41FA5}">
                      <a16:colId xmlns:a16="http://schemas.microsoft.com/office/drawing/2014/main" val="3573588449"/>
                    </a:ext>
                  </a:extLst>
                </a:gridCol>
                <a:gridCol w="1427386">
                  <a:extLst>
                    <a:ext uri="{9D8B030D-6E8A-4147-A177-3AD203B41FA5}">
                      <a16:colId xmlns:a16="http://schemas.microsoft.com/office/drawing/2014/main" val="2157676260"/>
                    </a:ext>
                  </a:extLst>
                </a:gridCol>
                <a:gridCol w="1557664">
                  <a:extLst>
                    <a:ext uri="{9D8B030D-6E8A-4147-A177-3AD203B41FA5}">
                      <a16:colId xmlns:a16="http://schemas.microsoft.com/office/drawing/2014/main" val="632437475"/>
                    </a:ext>
                  </a:extLst>
                </a:gridCol>
                <a:gridCol w="1568789">
                  <a:extLst>
                    <a:ext uri="{9D8B030D-6E8A-4147-A177-3AD203B41FA5}">
                      <a16:colId xmlns:a16="http://schemas.microsoft.com/office/drawing/2014/main" val="1145364383"/>
                    </a:ext>
                  </a:extLst>
                </a:gridCol>
              </a:tblGrid>
              <a:tr h="11909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Std.Deviation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Std . Error Mean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16453"/>
                  </a:ext>
                </a:extLst>
              </a:tr>
              <a:tr h="1104752">
                <a:tc rowSpan="2">
                  <a:txBody>
                    <a:bodyPr/>
                    <a:lstStyle/>
                    <a:p>
                      <a:pPr marL="0" marR="0" lvl="0" indent="0" algn="ctr" defTabSz="16459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 Random Forest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27592"/>
                  </a:ext>
                </a:extLst>
              </a:tr>
              <a:tr h="1190953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19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94.39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264182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1C5C257-A645-4C8A-5688-6B0352E1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13650"/>
              </p:ext>
            </p:extLst>
          </p:nvPr>
        </p:nvGraphicFramePr>
        <p:xfrm>
          <a:off x="14988079" y="17063395"/>
          <a:ext cx="6209679" cy="4616328"/>
        </p:xfrm>
        <a:graphic>
          <a:graphicData uri="http://schemas.openxmlformats.org/drawingml/2006/table">
            <a:tbl>
              <a:tblPr/>
              <a:tblGrid>
                <a:gridCol w="160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6459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96.16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94.72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96.61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94.93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96.02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94.95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96.99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94.04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96.34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94.79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96.76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94.03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96.93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94.71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96.97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94.18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96.83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94.93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96.66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94.35</a:t>
                      </a:r>
                      <a:endParaRPr lang="en-IN" sz="1600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69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96.57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8900"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94.72</a:t>
                      </a:r>
                      <a:endParaRPr lang="en-IN" sz="16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B6D597D-6C09-B710-2AD9-413F2B99A50C}"/>
              </a:ext>
            </a:extLst>
          </p:cNvPr>
          <p:cNvSpPr txBox="1"/>
          <p:nvPr/>
        </p:nvSpPr>
        <p:spPr>
          <a:xfrm>
            <a:off x="6307187" y="21300877"/>
            <a:ext cx="8186050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sz="219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2CEE9-206D-022F-1C34-8CAE9B97493C}"/>
              </a:ext>
            </a:extLst>
          </p:cNvPr>
          <p:cNvSpPr txBox="1"/>
          <p:nvPr/>
        </p:nvSpPr>
        <p:spPr>
          <a:xfrm>
            <a:off x="15344276" y="21300877"/>
            <a:ext cx="5288338" cy="50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CC314F63-EBA9-2D60-6F3E-B875275B3A83}"/>
              </a:ext>
            </a:extLst>
          </p:cNvPr>
          <p:cNvSpPr/>
          <p:nvPr/>
        </p:nvSpPr>
        <p:spPr>
          <a:xfrm>
            <a:off x="19449088" y="11718493"/>
            <a:ext cx="1854013" cy="119141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9532E29-8FA2-26C1-6068-634033AEEC83}"/>
              </a:ext>
            </a:extLst>
          </p:cNvPr>
          <p:cNvSpPr/>
          <p:nvPr/>
        </p:nvSpPr>
        <p:spPr>
          <a:xfrm>
            <a:off x="18237760" y="12130201"/>
            <a:ext cx="803249" cy="51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DE46FAD-8FAE-BCBE-09D4-110DC3B98A4D}"/>
              </a:ext>
            </a:extLst>
          </p:cNvPr>
          <p:cNvSpPr/>
          <p:nvPr/>
        </p:nvSpPr>
        <p:spPr>
          <a:xfrm>
            <a:off x="16657645" y="13937025"/>
            <a:ext cx="2255196" cy="952134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Prediction</a:t>
            </a:r>
          </a:p>
        </p:txBody>
      </p:sp>
      <p:sp>
        <p:nvSpPr>
          <p:cNvPr id="43" name="Right Arrow 50">
            <a:extLst>
              <a:ext uri="{FF2B5EF4-FFF2-40B4-BE49-F238E27FC236}">
                <a16:creationId xmlns:a16="http://schemas.microsoft.com/office/drawing/2014/main" id="{9B55454E-988A-EF8F-E4FD-D2DB7A7C2215}"/>
              </a:ext>
            </a:extLst>
          </p:cNvPr>
          <p:cNvSpPr/>
          <p:nvPr/>
        </p:nvSpPr>
        <p:spPr>
          <a:xfrm rot="10800000">
            <a:off x="14688201" y="14214130"/>
            <a:ext cx="1377644" cy="520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74EEC783-806C-3F2E-1507-061521523897}"/>
              </a:ext>
            </a:extLst>
          </p:cNvPr>
          <p:cNvSpPr/>
          <p:nvPr/>
        </p:nvSpPr>
        <p:spPr>
          <a:xfrm flipH="1" flipV="1">
            <a:off x="19449088" y="13405933"/>
            <a:ext cx="1030738" cy="134546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3C82704-FDA0-3E9B-E377-A8DDFA79F69A}"/>
              </a:ext>
            </a:extLst>
          </p:cNvPr>
          <p:cNvSpPr/>
          <p:nvPr/>
        </p:nvSpPr>
        <p:spPr>
          <a:xfrm>
            <a:off x="15044665" y="12038101"/>
            <a:ext cx="2528819" cy="773316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8E349-905A-62B9-6AFF-1212BF9231AF}"/>
              </a:ext>
            </a:extLst>
          </p:cNvPr>
          <p:cNvSpPr txBox="1"/>
          <p:nvPr/>
        </p:nvSpPr>
        <p:spPr>
          <a:xfrm>
            <a:off x="13323847" y="10117250"/>
            <a:ext cx="797925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outperforms Logistic Regression in accuracy for automated aero assist recommendations.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demonstrates improved accuracy in automated aero assist recommendation through Random Forest compared to Logistic Regression.</a:t>
            </a:r>
          </a:p>
          <a:p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CEA37-0F46-1922-C333-C88A388B8B74}"/>
              </a:ext>
            </a:extLst>
          </p:cNvPr>
          <p:cNvSpPr txBox="1"/>
          <p:nvPr/>
        </p:nvSpPr>
        <p:spPr>
          <a:xfrm>
            <a:off x="5921132" y="15915935"/>
            <a:ext cx="8366367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 1.Mean table for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and Logistic Regression</a:t>
            </a:r>
            <a:endParaRPr lang="en-IN" sz="219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2CC5-D46B-E29B-FB25-A5890EE61602}"/>
              </a:ext>
            </a:extLst>
          </p:cNvPr>
          <p:cNvSpPr txBox="1"/>
          <p:nvPr/>
        </p:nvSpPr>
        <p:spPr>
          <a:xfrm>
            <a:off x="14688200" y="15966235"/>
            <a:ext cx="6317309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2. The accuracy of  Random Forest and Logistic Regression.</a:t>
            </a:r>
            <a:endParaRPr lang="en-IN" sz="2190" dirty="0"/>
          </a:p>
          <a:p>
            <a:endParaRPr lang="en-IN" sz="21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668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kethu varshini</cp:lastModifiedBy>
  <cp:revision>30</cp:revision>
  <dcterms:created xsi:type="dcterms:W3CDTF">2023-04-19T08:35:00Z</dcterms:created>
  <dcterms:modified xsi:type="dcterms:W3CDTF">2024-04-27T03:48:01Z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