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EB Garamond" panose="00000500000000000000" pitchFamily="2" charset="0"/>
      <p:regular r:id="rId15"/>
      <p:bold r:id="rId16"/>
      <p:italic r:id="rId17"/>
      <p:boldItalic r:id="rId18"/>
    </p:embeddedFont>
    <p:embeddedFont>
      <p:font typeface="EB Garamond ExtraBold" panose="00000900000000000000" pitchFamily="2" charset="0"/>
      <p:bold r:id="rId19"/>
      <p:boldItalic r:id="rId20"/>
    </p:embeddedFont>
    <p:embeddedFont>
      <p:font typeface="EB Garamond Medium" panose="00000600000000000000" pitchFamily="2" charset="0"/>
      <p:regular r:id="rId21"/>
      <p:bold r:id="rId22"/>
      <p:italic r:id="rId23"/>
      <p:boldItalic r:id="rId24"/>
    </p:embeddedFont>
    <p:embeddedFont>
      <p:font typeface="Montserrat ExtraBold" panose="00000900000000000000" pitchFamily="2" charset="0"/>
      <p:bold r:id="rId25"/>
      <p:boldItalic r:id="rId26"/>
    </p:embeddedFont>
    <p:embeddedFont>
      <p:font typeface="Public Sans" panose="020B0604020202020204" charset="0"/>
      <p:regular r:id="rId27"/>
      <p:bold r:id="rId28"/>
      <p:italic r:id="rId29"/>
      <p:boldItalic r:id="rId30"/>
    </p:embeddedFont>
    <p:embeddedFont>
      <p:font typeface="Roboto" panose="02000000000000000000"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804" y="56"/>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21" Type="http://schemas.openxmlformats.org/officeDocument/2006/relationships/font" Target="fonts/font11.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102" Type="http://schemas.openxmlformats.org/officeDocument/2006/relationships/slideLayout" Target="../slideLayouts/slideLayout219.xml"/><Relationship Id="rId5" Type="http://schemas.openxmlformats.org/officeDocument/2006/relationships/slideLayout" Target="../slideLayouts/slideLayout122.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113" Type="http://schemas.openxmlformats.org/officeDocument/2006/relationships/slideLayout" Target="../slideLayouts/slideLayout230.xml"/><Relationship Id="rId118" Type="http://schemas.openxmlformats.org/officeDocument/2006/relationships/theme" Target="../theme/theme2.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59" Type="http://schemas.openxmlformats.org/officeDocument/2006/relationships/slideLayout" Target="../slideLayouts/slideLayout176.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54" Type="http://schemas.openxmlformats.org/officeDocument/2006/relationships/slideLayout" Target="../slideLayouts/slideLayout171.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49" Type="http://schemas.openxmlformats.org/officeDocument/2006/relationships/slideLayout" Target="../slideLayouts/slideLayout166.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 Id="rId24" Type="http://schemas.openxmlformats.org/officeDocument/2006/relationships/slideLayout" Target="../slideLayouts/slideLayout141.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66" Type="http://schemas.openxmlformats.org/officeDocument/2006/relationships/slideLayout" Target="../slideLayouts/slideLayout183.xml"/><Relationship Id="rId87" Type="http://schemas.openxmlformats.org/officeDocument/2006/relationships/slideLayout" Target="../slideLayouts/slideLayout204.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56" Type="http://schemas.openxmlformats.org/officeDocument/2006/relationships/slideLayout" Target="../slideLayouts/slideLayout173.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25" Type="http://schemas.openxmlformats.org/officeDocument/2006/relationships/slideLayout" Target="../slideLayouts/slideLayout142.xml"/><Relationship Id="rId46" Type="http://schemas.openxmlformats.org/officeDocument/2006/relationships/slideLayout" Target="../slideLayouts/slideLayout163.xml"/><Relationship Id="rId67" Type="http://schemas.openxmlformats.org/officeDocument/2006/relationships/slideLayout" Target="../slideLayouts/slideLayout184.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62" Type="http://schemas.openxmlformats.org/officeDocument/2006/relationships/slideLayout" Target="../slideLayouts/slideLayout179.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111" Type="http://schemas.openxmlformats.org/officeDocument/2006/relationships/slideLayout" Target="../slideLayouts/slideLayout228.xml"/><Relationship Id="rId15" Type="http://schemas.openxmlformats.org/officeDocument/2006/relationships/slideLayout" Target="../slideLayouts/slideLayout132.xml"/><Relationship Id="rId36" Type="http://schemas.openxmlformats.org/officeDocument/2006/relationships/slideLayout" Target="../slideLayouts/slideLayout153.xml"/><Relationship Id="rId57" Type="http://schemas.openxmlformats.org/officeDocument/2006/relationships/slideLayout" Target="../slideLayouts/slideLayout174.xml"/><Relationship Id="rId106" Type="http://schemas.openxmlformats.org/officeDocument/2006/relationships/slideLayout" Target="../slideLayouts/slideLayout2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GROCERY DELIVERY</a:t>
            </a:r>
            <a:endParaRPr dirty="0"/>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- 4</a:t>
            </a:r>
            <a:endParaRPr/>
          </a:p>
        </p:txBody>
      </p:sp>
      <p:pic>
        <p:nvPicPr>
          <p:cNvPr id="3657" name="Google Shape;3657;p209"/>
          <p:cNvPicPr preferRelativeResize="0"/>
          <p:nvPr/>
        </p:nvPicPr>
        <p:blipFill rotWithShape="1">
          <a:blip r:embed="rId3">
            <a:alphaModFix/>
          </a:blip>
          <a:srcRect l="-43430" t="2430" r="43429" b="-2428"/>
          <a:stretch/>
        </p:blipFill>
        <p:spPr>
          <a:xfrm>
            <a:off x="5113020" y="0"/>
            <a:ext cx="403098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a:solidFill>
                  <a:schemeClr val="lt2"/>
                </a:solidFill>
                <a:latin typeface="EB Garamond"/>
                <a:ea typeface="EB Garamond"/>
                <a:cs typeface="EB Garamond"/>
                <a:sym typeface="EB Garamond"/>
              </a:rPr>
              <a:t>Your Project Name</a:t>
            </a:r>
            <a:endParaRPr sz="1829">
              <a:solidFill>
                <a:schemeClr val="lt2"/>
              </a:solidFill>
              <a:latin typeface="EB Garamond"/>
              <a:ea typeface="EB Garamond"/>
              <a:cs typeface="EB Garamond"/>
              <a:sym typeface="EB Garamond"/>
            </a:endParaRPr>
          </a:p>
        </p:txBody>
      </p:sp>
      <p:sp>
        <p:nvSpPr>
          <p:cNvPr id="3663" name="Google Shape;3663;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285750" indent="-285750">
              <a:buFont typeface="EB Garamond Medium"/>
              <a:buChar char="▪"/>
            </a:pPr>
            <a:r>
              <a:rPr lang="en-US" sz="1400" b="1" dirty="0">
                <a:solidFill>
                  <a:srgbClr val="1F1F1F"/>
                </a:solidFill>
                <a:highlight>
                  <a:schemeClr val="lt1"/>
                </a:highlight>
                <a:latin typeface="Roboto"/>
                <a:ea typeface="Roboto"/>
                <a:cs typeface="Roboto"/>
                <a:sym typeface="Roboto"/>
              </a:rPr>
              <a:t>The grocery delivery mobile app provides an alternative mode to order groceries and have them delivered to their doorstep. They can schedule the deliveries at their convenience and even make the payment with numerous </a:t>
            </a:r>
            <a:r>
              <a:rPr lang="en-US" sz="1400" b="1" dirty="0" err="1">
                <a:solidFill>
                  <a:srgbClr val="1F1F1F"/>
                </a:solidFill>
                <a:highlight>
                  <a:schemeClr val="lt1"/>
                </a:highlight>
                <a:latin typeface="Roboto"/>
                <a:ea typeface="Roboto"/>
                <a:cs typeface="Roboto"/>
                <a:sym typeface="Roboto"/>
              </a:rPr>
              <a:t>methods</a:t>
            </a:r>
            <a:r>
              <a:rPr lang="en-US" sz="1000" b="1" dirty="0" err="1">
                <a:solidFill>
                  <a:srgbClr val="FFFFFF"/>
                </a:solidFill>
                <a:highlight>
                  <a:schemeClr val="lt1"/>
                </a:highlight>
              </a:rPr>
              <a:t>T</a:t>
            </a:r>
            <a:r>
              <a:rPr lang="en-US" sz="1000" b="1" dirty="0">
                <a:solidFill>
                  <a:srgbClr val="FFFFFF"/>
                </a:solidFill>
                <a:highlight>
                  <a:schemeClr val="lt1"/>
                </a:highlight>
              </a:rPr>
              <a:t> </a:t>
            </a:r>
            <a:endParaRPr lang="en-US" sz="1000" b="1" dirty="0">
              <a:highlight>
                <a:schemeClr val="lt1"/>
              </a:highlight>
            </a:endParaRPr>
          </a:p>
          <a:p>
            <a:pPr marL="285750" lvl="0" indent="-285750" algn="l" rtl="0">
              <a:lnSpc>
                <a:spcPct val="100000"/>
              </a:lnSpc>
              <a:spcBef>
                <a:spcPts val="0"/>
              </a:spcBef>
              <a:spcAft>
                <a:spcPts val="0"/>
              </a:spcAft>
              <a:buClr>
                <a:schemeClr val="lt1"/>
              </a:buClr>
              <a:buSzPts val="1400"/>
              <a:buFont typeface="EB Garamond Medium"/>
              <a:buChar char="▪"/>
            </a:pPr>
            <a:endParaRPr dirty="0">
              <a:latin typeface="EB Garamond Medium"/>
              <a:ea typeface="EB Garamond Medium"/>
              <a:cs typeface="EB Garamond Medium"/>
              <a:sym typeface="EB Garamond Medium"/>
            </a:endParaRPr>
          </a:p>
        </p:txBody>
      </p:sp>
      <p:pic>
        <p:nvPicPr>
          <p:cNvPr id="3664" name="Google Shape;3664;p210"/>
          <p:cNvPicPr preferRelativeResize="0"/>
          <p:nvPr/>
        </p:nvPicPr>
        <p:blipFill rotWithShape="1">
          <a:blip r:embed="rId3">
            <a:alphaModFix/>
          </a:blip>
          <a:srcRect/>
          <a:stretch/>
        </p:blipFill>
        <p:spPr>
          <a:xfrm>
            <a:off x="4267275" y="242113"/>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a:solidFill>
                <a:srgbClr val="0B5394"/>
              </a:solidFill>
              <a:latin typeface="Montserrat ExtraBold"/>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a:solidFill>
                  <a:schemeClr val="dk1"/>
                </a:solidFill>
                <a:latin typeface="EB Garamond"/>
                <a:ea typeface="EB Garamond"/>
                <a:cs typeface="EB Garamond"/>
                <a:sym typeface="EB Garamond"/>
              </a:rPr>
              <a:t>Point base api to the severs base url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a:solidFill>
                  <a:schemeClr val="dk1"/>
                </a:solidFill>
                <a:latin typeface="EB Garamond"/>
                <a:ea typeface="EB Garamond"/>
                <a:cs typeface="EB Garamond"/>
                <a:sym typeface="EB Garamond"/>
              </a:rPr>
              <a:t>Design api calls for each element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a:solidFill>
                  <a:schemeClr val="dk1"/>
                </a:solidFill>
                <a:latin typeface="EB Garamond"/>
                <a:ea typeface="EB Garamond"/>
                <a:cs typeface="EB Garamond"/>
                <a:sym typeface="EB Garamond"/>
              </a:rPr>
              <a:t>Handle errors in the output</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a:solidFill>
                  <a:schemeClr val="dk1"/>
                </a:solidFill>
                <a:latin typeface="EB Garamond"/>
                <a:ea typeface="EB Garamond"/>
                <a:cs typeface="EB Garamond"/>
                <a:sym typeface="EB Garamond"/>
              </a:rPr>
              <a:t>Render output of apis to different low level components</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a:solidFill>
                  <a:schemeClr val="dk1"/>
                </a:solidFill>
                <a:latin typeface="EB Garamond"/>
                <a:ea typeface="EB Garamond"/>
                <a:cs typeface="EB Garamond"/>
                <a:sym typeface="EB Garamond"/>
              </a:rPr>
              <a:t>Secure content of post apis</a:t>
            </a:r>
            <a:endParaRPr>
              <a:latin typeface="EB Garamond"/>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sp>
        <p:nvSpPr>
          <p:cNvPr id="3681" name="Google Shape;3681;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3" name="TextBox 2">
            <a:extLst>
              <a:ext uri="{FF2B5EF4-FFF2-40B4-BE49-F238E27FC236}">
                <a16:creationId xmlns:a16="http://schemas.microsoft.com/office/drawing/2014/main" id="{7E668F64-4559-3D5C-8AB9-FA839FAD2360}"/>
              </a:ext>
            </a:extLst>
          </p:cNvPr>
          <p:cNvSpPr txBox="1"/>
          <p:nvPr/>
        </p:nvSpPr>
        <p:spPr>
          <a:xfrm>
            <a:off x="667659" y="700100"/>
            <a:ext cx="4648200" cy="2638992"/>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Choose a Service</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Create an Account</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Enter Your Address</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Browse Products</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Review and Edi</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Choose Delivery Time</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Payment</a:t>
            </a:r>
          </a:p>
          <a:p>
            <a:pPr marL="0" lvl="0" indent="0" algn="l" rtl="0">
              <a:lnSpc>
                <a:spcPct val="150000"/>
              </a:lnSpc>
              <a:spcBef>
                <a:spcPts val="0"/>
              </a:spcBef>
              <a:spcAft>
                <a:spcPts val="0"/>
              </a:spcAft>
              <a:buClr>
                <a:schemeClr val="dk1"/>
              </a:buClr>
              <a:buSzPts val="1100"/>
              <a:buFont typeface="Arial"/>
              <a:buNone/>
            </a:pPr>
            <a:r>
              <a:rPr lang="en-US" sz="1400" dirty="0">
                <a:solidFill>
                  <a:srgbClr val="222222"/>
                </a:solidFill>
                <a:highlight>
                  <a:srgbClr val="FFFFFF"/>
                </a:highlight>
                <a:latin typeface="Times New Roman"/>
                <a:ea typeface="Times New Roman"/>
                <a:cs typeface="Times New Roman"/>
                <a:sym typeface="Times New Roman"/>
              </a:rPr>
              <a:t>Place Order</a:t>
            </a:r>
          </a:p>
        </p:txBody>
      </p:sp>
      <p:sp>
        <p:nvSpPr>
          <p:cNvPr id="5" name="TextBox 4">
            <a:extLst>
              <a:ext uri="{FF2B5EF4-FFF2-40B4-BE49-F238E27FC236}">
                <a16:creationId xmlns:a16="http://schemas.microsoft.com/office/drawing/2014/main" id="{CA791FFA-6D46-0083-E97D-2DDDF23F9B81}"/>
              </a:ext>
            </a:extLst>
          </p:cNvPr>
          <p:cNvSpPr txBox="1"/>
          <p:nvPr/>
        </p:nvSpPr>
        <p:spPr>
          <a:xfrm>
            <a:off x="546804" y="3870157"/>
            <a:ext cx="8437176" cy="523220"/>
          </a:xfrm>
          <a:prstGeom prst="rect">
            <a:avLst/>
          </a:prstGeom>
          <a:noFill/>
        </p:spPr>
        <p:txBody>
          <a:bodyPr wrap="square">
            <a:spAutoFit/>
          </a:bodyPr>
          <a:lstStyle/>
          <a:p>
            <a:r>
              <a:rPr lang="en-US" sz="1400" dirty="0">
                <a:solidFill>
                  <a:srgbClr val="1F1F1F"/>
                </a:solidFill>
                <a:highlight>
                  <a:srgbClr val="FFFFFF"/>
                </a:highlight>
                <a:latin typeface="Times New Roman"/>
                <a:ea typeface="Times New Roman"/>
                <a:cs typeface="Times New Roman"/>
                <a:sym typeface="Times New Roman"/>
              </a:rPr>
              <a:t>A grocery store is a retail shop that primarily sells food, either fresh or preserved along with significant amounts of non-food products, such as household items like soaps, detergents, hygiene products and day to day essentials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 Placeholder 2">
            <a:extLst>
              <a:ext uri="{FF2B5EF4-FFF2-40B4-BE49-F238E27FC236}">
                <a16:creationId xmlns:a16="http://schemas.microsoft.com/office/drawing/2014/main" id="{24ABF963-6BC4-5D0E-1636-E0F4A0D02FBC}"/>
              </a:ext>
            </a:extLst>
          </p:cNvPr>
          <p:cNvSpPr>
            <a:spLocks noGrp="1"/>
          </p:cNvSpPr>
          <p:nvPr>
            <p:ph type="body" idx="2"/>
          </p:nvPr>
        </p:nvSpPr>
        <p:spPr/>
        <p:txBody>
          <a:bodyPr>
            <a:normAutofit fontScale="92500" lnSpcReduction="10000"/>
          </a:bodyPr>
          <a:lstStyle/>
          <a:p>
            <a:r>
              <a:rPr lang="en-US" b="1" dirty="0">
                <a:solidFill>
                  <a:srgbClr val="BD8738"/>
                </a:solidFill>
                <a:latin typeface="Times New Roman"/>
                <a:ea typeface="Times New Roman"/>
                <a:cs typeface="Times New Roman"/>
                <a:sym typeface="Times New Roman"/>
              </a:rPr>
              <a:t>https://github.com/Varshiniv09/Grocery-delivery.git</a:t>
            </a:r>
            <a:endParaRPr lang="en-US" sz="1400" b="1" dirty="0">
              <a:solidFill>
                <a:srgbClr val="BD8738"/>
              </a:solidFill>
              <a:latin typeface="Times New Roman"/>
              <a:ea typeface="Times New Roman"/>
              <a:cs typeface="Times New Roman"/>
              <a:sym typeface="Times New Roman"/>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On-screen Show (16:9)</PresentationFormat>
  <Paragraphs>42</Paragraphs>
  <Slides>7</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Public Sans</vt:lpstr>
      <vt:lpstr>Calibri</vt:lpstr>
      <vt:lpstr>EB Garamond ExtraBold</vt:lpstr>
      <vt:lpstr>Roboto</vt:lpstr>
      <vt:lpstr>EB Garamond Medium</vt:lpstr>
      <vt:lpstr>Noto Sans Symbols</vt:lpstr>
      <vt:lpstr>Arial</vt:lpstr>
      <vt:lpstr>Arial</vt:lpstr>
      <vt:lpstr>Times New Roman</vt:lpstr>
      <vt:lpstr>EB Garamond</vt:lpstr>
      <vt:lpstr>Montserrat ExtraBold</vt:lpstr>
      <vt:lpstr>Simple Light</vt:lpstr>
      <vt:lpstr>Simple Light</vt:lpstr>
      <vt:lpstr>PowerPoint Presentation</vt:lpstr>
      <vt:lpstr>Your Project Name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harini narayanan</cp:lastModifiedBy>
  <cp:revision>1</cp:revision>
  <dcterms:created xsi:type="dcterms:W3CDTF">2020-08-13T11:21:46Z</dcterms:created>
  <dcterms:modified xsi:type="dcterms:W3CDTF">2023-11-25T11:55:47Z</dcterms:modified>
</cp:coreProperties>
</file>