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5143500"/>
  <p:notesSz cx="9144000" cy="5143500"/>
  <p:embeddedFontLst>
    <p:embeddedFont>
      <p:font typeface="WHSIAW+PublicSans-Bold"/>
      <p:regular r:id="rId20"/>
    </p:embeddedFont>
    <p:embeddedFont>
      <p:font typeface="KVAARN+EBGaramond-Bold"/>
      <p:regular r:id="rId21"/>
    </p:embeddedFont>
    <p:embeddedFont>
      <p:font typeface="ONQWMP+Arial-BoldMT"/>
      <p:regular r:id="rId22"/>
    </p:embeddedFont>
    <p:embeddedFont>
      <p:font typeface="CSURDB+ArialMT"/>
      <p:regular r:id="rId23"/>
    </p:embeddedFont>
    <p:embeddedFont>
      <p:font typeface="PQOUBR+ArialMT"/>
      <p:regular r:id="rId24"/>
    </p:embeddedFont>
    <p:embeddedFont>
      <p:font typeface="SNBKTA+PublicSans-Regular"/>
      <p:regular r:id="rId25"/>
    </p:embeddedFont>
    <p:embeddedFont>
      <p:font typeface="DPIUMG+PublicSans-BoldItalic"/>
      <p:regular r:id="rId26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font" Target="fonts/font1.fntdata" /><Relationship Id="rId21" Type="http://schemas.openxmlformats.org/officeDocument/2006/relationships/font" Target="fonts/font2.fntdata" /><Relationship Id="rId22" Type="http://schemas.openxmlformats.org/officeDocument/2006/relationships/font" Target="fonts/font3.fntdata" /><Relationship Id="rId23" Type="http://schemas.openxmlformats.org/officeDocument/2006/relationships/font" Target="fonts/font4.fntdata" /><Relationship Id="rId24" Type="http://schemas.openxmlformats.org/officeDocument/2006/relationships/font" Target="fonts/font5.fntdata" /><Relationship Id="rId25" Type="http://schemas.openxmlformats.org/officeDocument/2006/relationships/font" Target="fonts/font6.fntdata" /><Relationship Id="rId26" Type="http://schemas.openxmlformats.org/officeDocument/2006/relationships/font" Target="fonts/font7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2680" y="2319323"/>
            <a:ext cx="2746552" cy="739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3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223669"/>
                </a:solidFill>
                <a:latin typeface="WHSIAW+PublicSans-Bold"/>
                <a:cs typeface="WHSIAW+PublicSans-Bold"/>
              </a:rPr>
              <a:t>“Grocery</a:t>
            </a:r>
            <a:r>
              <a:rPr dirty="0" sz="2400" b="1">
                <a:solidFill>
                  <a:srgbClr val="223669"/>
                </a:solidFill>
                <a:latin typeface="WHSIAW+PublicSans-Bold"/>
                <a:cs typeface="WHSIAW+PublicSans-Bold"/>
              </a:rPr>
              <a:t> </a:t>
            </a:r>
            <a:r>
              <a:rPr dirty="0" sz="2400" b="1">
                <a:solidFill>
                  <a:srgbClr val="223669"/>
                </a:solidFill>
                <a:latin typeface="WHSIAW+PublicSans-Bold"/>
                <a:cs typeface="WHSIAW+PublicSans-Bold"/>
              </a:rPr>
              <a:t>Delivery</a:t>
            </a:r>
          </a:p>
          <a:p>
            <a:pPr marL="0" marR="0">
              <a:lnSpc>
                <a:spcPts val="2639"/>
              </a:lnSpc>
              <a:spcBef>
                <a:spcPts val="290"/>
              </a:spcBef>
              <a:spcAft>
                <a:spcPts val="0"/>
              </a:spcAft>
            </a:pPr>
            <a:r>
              <a:rPr dirty="0" sz="2400" b="1">
                <a:solidFill>
                  <a:srgbClr val="223669"/>
                </a:solidFill>
                <a:latin typeface="WHSIAW+PublicSans-Bold"/>
                <a:cs typeface="WHSIAW+PublicSans-Bold"/>
              </a:rPr>
              <a:t>Website”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2692" y="3419637"/>
            <a:ext cx="1237183" cy="3733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3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223669"/>
                </a:solidFill>
                <a:latin typeface="WHSIAW+PublicSans-Bold"/>
                <a:cs typeface="WHSIAW+PublicSans-Bold"/>
              </a:rPr>
              <a:t>Task</a:t>
            </a:r>
            <a:r>
              <a:rPr dirty="0" sz="2400" b="1">
                <a:solidFill>
                  <a:srgbClr val="223669"/>
                </a:solidFill>
                <a:latin typeface="WHSIAW+PublicSans-Bold"/>
                <a:cs typeface="WHSIAW+PublicSans-Bold"/>
              </a:rPr>
              <a:t> </a:t>
            </a:r>
            <a:r>
              <a:rPr dirty="0" sz="2400" b="1">
                <a:solidFill>
                  <a:srgbClr val="223669"/>
                </a:solidFill>
                <a:latin typeface="WHSIAW+PublicSans-Bold"/>
                <a:cs typeface="WHSIAW+PublicSans-Bold"/>
              </a:rPr>
              <a:t>-</a:t>
            </a:r>
            <a:r>
              <a:rPr dirty="0" sz="2400" b="1">
                <a:solidFill>
                  <a:srgbClr val="223669"/>
                </a:solidFill>
                <a:latin typeface="WHSIAW+PublicSans-Bold"/>
                <a:cs typeface="WHSIAW+PublicSans-Bold"/>
              </a:rPr>
              <a:t> </a:t>
            </a:r>
            <a:r>
              <a:rPr dirty="0" sz="2400" b="1">
                <a:solidFill>
                  <a:srgbClr val="223669"/>
                </a:solidFill>
                <a:latin typeface="WHSIAW+PublicSans-Bold"/>
                <a:cs typeface="WHSIAW+PublicSans-Bold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7155" y="255956"/>
            <a:ext cx="3489293" cy="247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SRS</a:t>
            </a: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 </a:t>
            </a: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for</a:t>
            </a: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 </a:t>
            </a: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“Grocery</a:t>
            </a:r>
            <a:r>
              <a:rPr dirty="0" sz="1500" spc="336" b="1">
                <a:solidFill>
                  <a:srgbClr val="22366a"/>
                </a:solidFill>
                <a:latin typeface="WHSIAW+PublicSans-Bold"/>
                <a:cs typeface="WHSIAW+PublicSans-Bold"/>
              </a:rPr>
              <a:t> </a:t>
            </a: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Delivery</a:t>
            </a:r>
            <a:r>
              <a:rPr dirty="0" sz="1500" spc="336" b="1">
                <a:solidFill>
                  <a:srgbClr val="22366a"/>
                </a:solidFill>
                <a:latin typeface="WHSIAW+PublicSans-Bold"/>
                <a:cs typeface="WHSIAW+PublicSans-Bold"/>
              </a:rPr>
              <a:t> </a:t>
            </a: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Website"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6856" y="848176"/>
            <a:ext cx="215429" cy="8532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QOUBR+ArialMT"/>
                <a:cs typeface="PQOUBR+ArialMT"/>
              </a:rPr>
              <a:t>▪</a:t>
            </a:r>
          </a:p>
          <a:p>
            <a:pPr marL="0" marR="0">
              <a:lnSpc>
                <a:spcPts val="1389"/>
              </a:lnSpc>
              <a:spcBef>
                <a:spcPts val="364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QOUBR+ArialMT"/>
                <a:cs typeface="PQOUBR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4357" y="821993"/>
            <a:ext cx="2186698" cy="233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DPIUMG+PublicSans-BoldItalic"/>
                <a:cs typeface="DPIUMG+PublicSans-BoldItalic"/>
              </a:rPr>
              <a:t>Hardware</a:t>
            </a:r>
            <a:r>
              <a:rPr dirty="0" sz="1400" spc="-35" b="1">
                <a:solidFill>
                  <a:srgbClr val="000000"/>
                </a:solidFill>
                <a:latin typeface="DPIUMG+PublicSans-BoldItalic"/>
                <a:cs typeface="DPIUMG+PublicSans-BoldItalic"/>
              </a:rPr>
              <a:t> </a:t>
            </a:r>
            <a:r>
              <a:rPr dirty="0" sz="1400" b="1">
                <a:solidFill>
                  <a:srgbClr val="000000"/>
                </a:solidFill>
                <a:latin typeface="DPIUMG+PublicSans-BoldItalic"/>
                <a:cs typeface="DPIUMG+PublicSans-BoldItalic"/>
              </a:rPr>
              <a:t>Requirements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4356" y="1460748"/>
            <a:ext cx="5273130" cy="1087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Hardware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requirements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for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insurance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on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internet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will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be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same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for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both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parties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which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are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as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follows: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Processor:Dual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Core.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RAM:2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GB.</a:t>
            </a:r>
          </a:p>
          <a:p>
            <a:pPr marL="0" marR="0">
              <a:lnSpc>
                <a:spcPts val="1539"/>
              </a:lnSpc>
              <a:spcBef>
                <a:spcPts val="18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Hard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Disk:320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GB.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66856" y="1913651"/>
            <a:ext cx="215428" cy="854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QOUBR+ArialMT"/>
                <a:cs typeface="PQOUBR+ArialMT"/>
              </a:rPr>
              <a:t>▪</a:t>
            </a:r>
          </a:p>
          <a:p>
            <a:pPr marL="0" marR="0">
              <a:lnSpc>
                <a:spcPts val="1389"/>
              </a:lnSpc>
              <a:spcBef>
                <a:spcPts val="29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QOUBR+ArialMT"/>
                <a:cs typeface="PQOUBR+ArialMT"/>
              </a:rPr>
              <a:t>▪</a:t>
            </a:r>
          </a:p>
          <a:p>
            <a:pPr marL="0" marR="0">
              <a:lnSpc>
                <a:spcPts val="1389"/>
              </a:lnSpc>
              <a:spcBef>
                <a:spcPts val="24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QOUBR+ArialMT"/>
                <a:cs typeface="PQOUBR+ArialMT"/>
              </a:rPr>
              <a:t>▪</a:t>
            </a:r>
          </a:p>
          <a:p>
            <a:pPr marL="0" marR="0">
              <a:lnSpc>
                <a:spcPts val="1389"/>
              </a:lnSpc>
              <a:spcBef>
                <a:spcPts val="29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QOUBR+ArialMT"/>
                <a:cs typeface="PQOUBR+ArialMT"/>
              </a:rPr>
              <a:t>▪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4356" y="2527548"/>
            <a:ext cx="1736953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NIC:For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each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party.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7155" y="255956"/>
            <a:ext cx="3489293" cy="247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SRS</a:t>
            </a: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 </a:t>
            </a: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for</a:t>
            </a: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 </a:t>
            </a: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“Grocery</a:t>
            </a:r>
            <a:r>
              <a:rPr dirty="0" sz="1500" spc="336" b="1">
                <a:solidFill>
                  <a:srgbClr val="22366a"/>
                </a:solidFill>
                <a:latin typeface="WHSIAW+PublicSans-Bold"/>
                <a:cs typeface="WHSIAW+PublicSans-Bold"/>
              </a:rPr>
              <a:t> </a:t>
            </a: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Delivery</a:t>
            </a:r>
            <a:r>
              <a:rPr dirty="0" sz="1500" spc="336" b="1">
                <a:solidFill>
                  <a:srgbClr val="22366a"/>
                </a:solidFill>
                <a:latin typeface="WHSIAW+PublicSans-Bold"/>
                <a:cs typeface="WHSIAW+PublicSans-Bold"/>
              </a:rPr>
              <a:t> </a:t>
            </a: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Website"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6856" y="848176"/>
            <a:ext cx="215429" cy="6399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QOUBR+ArialMT"/>
                <a:cs typeface="PQOUBR+ArialMT"/>
              </a:rPr>
              <a:t>▪</a:t>
            </a:r>
          </a:p>
          <a:p>
            <a:pPr marL="0" marR="0">
              <a:lnSpc>
                <a:spcPts val="1389"/>
              </a:lnSpc>
              <a:spcBef>
                <a:spcPts val="191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QOUBR+ArialMT"/>
                <a:cs typeface="PQOUBR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4357" y="821993"/>
            <a:ext cx="1115631" cy="233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DPIUMG+PublicSans-BoldItalic"/>
                <a:cs typeface="DPIUMG+PublicSans-BoldItalic"/>
              </a:rPr>
              <a:t>Description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4356" y="1247388"/>
            <a:ext cx="5287176" cy="4470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Online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application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enables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vendors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to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set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up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online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shops,</a:t>
            </a:r>
          </a:p>
          <a:p>
            <a:pPr marL="0" marR="0">
              <a:lnSpc>
                <a:spcPts val="1539"/>
              </a:lnSpc>
              <a:spcBef>
                <a:spcPts val="18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customers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to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browse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through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shops,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and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system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4356" y="1674108"/>
            <a:ext cx="5504626" cy="13004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administrator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to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approve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and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reject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requests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for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new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shops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and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maintain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lists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of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shop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categories.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Also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developer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is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designing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an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online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shopping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site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to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manage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items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in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shop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and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also</a:t>
            </a:r>
          </a:p>
          <a:p>
            <a:pPr marL="0" marR="0">
              <a:lnSpc>
                <a:spcPts val="1539"/>
              </a:lnSpc>
              <a:spcBef>
                <a:spcPts val="18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help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customers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to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purchase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them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online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without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visiting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the</a:t>
            </a:r>
          </a:p>
          <a:p>
            <a:pPr marL="0" marR="0">
              <a:lnSpc>
                <a:spcPts val="1539"/>
              </a:lnSpc>
              <a:spcBef>
                <a:spcPts val="18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shop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physically.The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online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shopping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system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will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use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internet</a:t>
            </a:r>
          </a:p>
          <a:p>
            <a:pPr marL="0" marR="0">
              <a:lnSpc>
                <a:spcPts val="1539"/>
              </a:lnSpc>
              <a:spcBef>
                <a:spcPts val="14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as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sole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method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for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selling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goods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to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its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consumers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7155" y="255956"/>
            <a:ext cx="3489293" cy="247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SRS</a:t>
            </a: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 </a:t>
            </a: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for</a:t>
            </a: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 </a:t>
            </a: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“Grocery</a:t>
            </a:r>
            <a:r>
              <a:rPr dirty="0" sz="1500" spc="336" b="1">
                <a:solidFill>
                  <a:srgbClr val="22366a"/>
                </a:solidFill>
                <a:latin typeface="WHSIAW+PublicSans-Bold"/>
                <a:cs typeface="WHSIAW+PublicSans-Bold"/>
              </a:rPr>
              <a:t> </a:t>
            </a: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Delivery</a:t>
            </a:r>
            <a:r>
              <a:rPr dirty="0" sz="1500" spc="336" b="1">
                <a:solidFill>
                  <a:srgbClr val="22366a"/>
                </a:solidFill>
                <a:latin typeface="WHSIAW+PublicSans-Bold"/>
                <a:cs typeface="WHSIAW+PublicSans-Bold"/>
              </a:rPr>
              <a:t> </a:t>
            </a: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Website"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6856" y="752164"/>
            <a:ext cx="215429" cy="7359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QOUBR+ArialMT"/>
                <a:cs typeface="PQOUBR+ArialMT"/>
              </a:rPr>
              <a:t>▪</a:t>
            </a:r>
          </a:p>
          <a:p>
            <a:pPr marL="0" marR="0">
              <a:lnSpc>
                <a:spcPts val="1389"/>
              </a:lnSpc>
              <a:spcBef>
                <a:spcPts val="271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QOUBR+ArialMT"/>
                <a:cs typeface="PQOUBR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4357" y="725981"/>
            <a:ext cx="959523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DPIUMG+PublicSans-BoldItalic"/>
                <a:cs typeface="DPIUMG+PublicSans-BoldItalic"/>
              </a:rPr>
              <a:t>Summary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4356" y="1247388"/>
            <a:ext cx="4874057" cy="873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In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short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this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document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is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to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provide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detail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overview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of</a:t>
            </a:r>
          </a:p>
          <a:p>
            <a:pPr marL="0" marR="0">
              <a:lnSpc>
                <a:spcPts val="1539"/>
              </a:lnSpc>
              <a:spcBef>
                <a:spcPts val="18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our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software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product,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its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parameters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and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goals.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This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describes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about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website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which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is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used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to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provide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complete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solution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for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vendors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as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well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as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the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4356" y="2100828"/>
            <a:ext cx="4914951" cy="17271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customers.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It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enables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customer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to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browse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their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need</a:t>
            </a:r>
          </a:p>
          <a:p>
            <a:pPr marL="0" marR="0">
              <a:lnSpc>
                <a:spcPts val="1539"/>
              </a:lnSpc>
              <a:spcBef>
                <a:spcPts val="18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and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add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to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cart.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If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order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is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placed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then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vendor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can</a:t>
            </a:r>
          </a:p>
          <a:p>
            <a:pPr marL="0" marR="0">
              <a:lnSpc>
                <a:spcPts val="1539"/>
              </a:lnSpc>
              <a:spcBef>
                <a:spcPts val="18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deliver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their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groceries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on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time.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It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maker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more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for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both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customer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and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vendors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,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their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work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will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be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done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smoothly.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Whenever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you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purchase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your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groceries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online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you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will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be</a:t>
            </a:r>
          </a:p>
          <a:p>
            <a:pPr marL="0" marR="0">
              <a:lnSpc>
                <a:spcPts val="1539"/>
              </a:lnSpc>
              <a:spcBef>
                <a:spcPts val="14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able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to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shop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any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time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of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day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or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night,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at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your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own</a:t>
            </a:r>
          </a:p>
          <a:p>
            <a:pPr marL="0" marR="0">
              <a:lnSpc>
                <a:spcPts val="1539"/>
              </a:lnSpc>
              <a:spcBef>
                <a:spcPts val="18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convenience,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regardless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of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what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weather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outside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may</a:t>
            </a:r>
          </a:p>
          <a:p>
            <a:pPr marL="0" marR="0">
              <a:lnSpc>
                <a:spcPts val="1539"/>
              </a:lnSpc>
              <a:spcBef>
                <a:spcPts val="18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be,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and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still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get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everything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that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you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need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and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want.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9445" y="899206"/>
            <a:ext cx="2183510" cy="289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DPIUMG+PublicSans-BoldItalic"/>
                <a:cs typeface="DPIUMG+PublicSans-BoldItalic"/>
              </a:rPr>
              <a:t>Submission</a:t>
            </a:r>
            <a:r>
              <a:rPr dirty="0" sz="1800" spc="-45" b="1">
                <a:solidFill>
                  <a:srgbClr val="ffffff"/>
                </a:solidFill>
                <a:latin typeface="DPIUMG+PublicSans-BoldItalic"/>
                <a:cs typeface="DPIUMG+PublicSans-BoldItalic"/>
              </a:rPr>
              <a:t> </a:t>
            </a:r>
            <a:r>
              <a:rPr dirty="0" sz="1800" b="1">
                <a:solidFill>
                  <a:srgbClr val="ffffff"/>
                </a:solidFill>
                <a:latin typeface="DPIUMG+PublicSans-BoldItalic"/>
                <a:cs typeface="DPIUMG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86595" y="2010482"/>
            <a:ext cx="2331605" cy="4470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bd8738"/>
                </a:solidFill>
                <a:latin typeface="SNBKTA+PublicSans-Regular"/>
                <a:cs typeface="SNBKTA+PublicSans-Regular"/>
              </a:rPr>
              <a:t>https://github.com/Akshu-</a:t>
            </a:r>
          </a:p>
          <a:p>
            <a:pPr marL="2105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dirty="0" sz="1400">
                <a:solidFill>
                  <a:srgbClr val="bd8738"/>
                </a:solidFill>
                <a:latin typeface="SNBKTA+PublicSans-Regular"/>
                <a:cs typeface="SNBKTA+PublicSans-Regular"/>
              </a:rPr>
              <a:t>2003/grocery-delivery.git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47013" y="2673243"/>
            <a:ext cx="2927828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SURDB+ArialMT"/>
                <a:cs typeface="CSURDB+ArialMT"/>
              </a:rPr>
              <a:t>Your</a:t>
            </a:r>
            <a:r>
              <a:rPr dirty="0" sz="1400">
                <a:solidFill>
                  <a:srgbClr val="000000"/>
                </a:solidFill>
                <a:latin typeface="CSURDB+ArialMT"/>
                <a:cs typeface="CSURDB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CSURDB+ArialMT"/>
                <a:cs typeface="CSURDB+ArialMT"/>
              </a:rPr>
              <a:t>github</a:t>
            </a:r>
            <a:r>
              <a:rPr dirty="0" sz="1400">
                <a:solidFill>
                  <a:srgbClr val="000000"/>
                </a:solidFill>
                <a:latin typeface="CSURDB+ArialMT"/>
                <a:cs typeface="CSURDB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CSURDB+ArialMT"/>
                <a:cs typeface="CSURDB+ArialMT"/>
              </a:rPr>
              <a:t>should</a:t>
            </a:r>
            <a:r>
              <a:rPr dirty="0" sz="1400">
                <a:solidFill>
                  <a:srgbClr val="000000"/>
                </a:solidFill>
                <a:latin typeface="CSURDB+ArialMT"/>
                <a:cs typeface="CSURDB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CSURDB+ArialMT"/>
                <a:cs typeface="CSURDB+ArialMT"/>
              </a:rPr>
              <a:t>contain</a:t>
            </a:r>
            <a:r>
              <a:rPr dirty="0" sz="1400">
                <a:solidFill>
                  <a:srgbClr val="000000"/>
                </a:solidFill>
                <a:latin typeface="CSURDB+ArialMT"/>
                <a:cs typeface="CSURDB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CSURDB+ArialMT"/>
                <a:cs typeface="CSURDB+ArialMT"/>
              </a:rPr>
              <a:t>this</a:t>
            </a:r>
            <a:r>
              <a:rPr dirty="0" sz="1400">
                <a:solidFill>
                  <a:srgbClr val="000000"/>
                </a:solidFill>
                <a:latin typeface="CSURDB+ArialMT"/>
                <a:cs typeface="CSURDB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CSURDB+ArialMT"/>
                <a:cs typeface="CSURDB+ArialMT"/>
              </a:rPr>
              <a:t>ppt,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SURDB+ArialMT"/>
                <a:cs typeface="CSURDB+ArialMT"/>
              </a:rPr>
              <a:t>readme</a:t>
            </a:r>
            <a:r>
              <a:rPr dirty="0" sz="1400">
                <a:solidFill>
                  <a:srgbClr val="000000"/>
                </a:solidFill>
                <a:latin typeface="CSURDB+ArialMT"/>
                <a:cs typeface="CSURDB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CSURDB+ArialMT"/>
                <a:cs typeface="CSURDB+ArialMT"/>
              </a:rPr>
              <a:t>file.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4710" y="847429"/>
            <a:ext cx="2665005" cy="318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 b="1">
                <a:solidFill>
                  <a:srgbClr val="c88c32"/>
                </a:solidFill>
                <a:latin typeface="KVAARN+EBGaramond-Bold"/>
                <a:cs typeface="KVAARN+EBGaramond-Bold"/>
              </a:rPr>
              <a:t>GroceryꢀDeliveryꢀWebsite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134" y="2058174"/>
            <a:ext cx="1573068" cy="18215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6925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c88c32"/>
                </a:solidFill>
                <a:latin typeface="ONQWMP+Arial-BoldMT"/>
                <a:cs typeface="ONQWMP+Arial-BoldMT"/>
              </a:rPr>
              <a:t>LMS</a:t>
            </a:r>
            <a:r>
              <a:rPr dirty="0" sz="1400" b="1">
                <a:solidFill>
                  <a:srgbClr val="c88c32"/>
                </a:solidFill>
                <a:latin typeface="ONQWMP+Arial-BoldMT"/>
                <a:cs typeface="ONQWMP+Arial-BoldMT"/>
              </a:rPr>
              <a:t> </a:t>
            </a:r>
            <a:r>
              <a:rPr dirty="0" sz="1400" b="1">
                <a:solidFill>
                  <a:srgbClr val="c88c32"/>
                </a:solidFill>
                <a:latin typeface="ONQWMP+Arial-BoldMT"/>
                <a:cs typeface="ONQWMP+Arial-BoldMT"/>
              </a:rPr>
              <a:t>Username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SURDB+ArialMT"/>
                <a:cs typeface="CSURDB+ArialMT"/>
              </a:rPr>
              <a:t>2108a33264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SURDB+ArialMT"/>
                <a:cs typeface="CSURDB+ArialMT"/>
              </a:rPr>
              <a:t>2108a33275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SURDB+ArialMT"/>
                <a:cs typeface="CSURDB+ArialMT"/>
              </a:rPr>
              <a:t>2108a33279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SURDB+ArialMT"/>
                <a:cs typeface="CSURDB+ArialMT"/>
              </a:rPr>
              <a:t>2108a33296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04916" y="2058174"/>
            <a:ext cx="636661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c88c32"/>
                </a:solidFill>
                <a:latin typeface="ONQWMP+Arial-BoldMT"/>
                <a:cs typeface="ONQWMP+Arial-BoldMT"/>
              </a:rPr>
              <a:t>Name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01334" y="2058174"/>
            <a:ext cx="715975" cy="6329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9675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c88c32"/>
                </a:solidFill>
                <a:latin typeface="ONQWMP+Arial-BoldMT"/>
                <a:cs typeface="ONQWMP+Arial-BoldMT"/>
              </a:rPr>
              <a:t>Batch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SURDB+ArialMT"/>
                <a:cs typeface="CSURDB+ArialMT"/>
              </a:rPr>
              <a:t>A33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75535" y="2454385"/>
            <a:ext cx="1001279" cy="6329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SURDB+ArialMT"/>
                <a:cs typeface="CSURDB+ArialMT"/>
              </a:rPr>
              <a:t>Akshaya</a:t>
            </a:r>
            <a:r>
              <a:rPr dirty="0" sz="1400">
                <a:solidFill>
                  <a:srgbClr val="ffffff"/>
                </a:solidFill>
                <a:latin typeface="CSURDB+ArialMT"/>
                <a:cs typeface="CSURDB+ArialMT"/>
              </a:rPr>
              <a:t> </a:t>
            </a:r>
            <a:r>
              <a:rPr dirty="0" sz="1400">
                <a:solidFill>
                  <a:srgbClr val="ffffff"/>
                </a:solidFill>
                <a:latin typeface="CSURDB+ArialMT"/>
                <a:cs typeface="CSURDB+ArialMT"/>
              </a:rPr>
              <a:t>V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SURDB+ArialMT"/>
                <a:cs typeface="CSURDB+ArialMT"/>
              </a:rPr>
              <a:t>Janani</a:t>
            </a:r>
            <a:r>
              <a:rPr dirty="0" sz="1400" spc="-12">
                <a:solidFill>
                  <a:srgbClr val="ffffff"/>
                </a:solidFill>
                <a:latin typeface="CSURDB+ArialMT"/>
                <a:cs typeface="CSURDB+ArialMT"/>
              </a:rPr>
              <a:t> </a:t>
            </a:r>
            <a:r>
              <a:rPr dirty="0" sz="1400">
                <a:solidFill>
                  <a:srgbClr val="ffffff"/>
                </a:solidFill>
                <a:latin typeface="CSURDB+ArialMT"/>
                <a:cs typeface="CSURDB+ArialMT"/>
              </a:rPr>
              <a:t>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01334" y="2850595"/>
            <a:ext cx="46875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SURDB+ArialMT"/>
                <a:cs typeface="CSURDB+ArialMT"/>
              </a:rPr>
              <a:t>A33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75535" y="3246804"/>
            <a:ext cx="1147614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SURDB+ArialMT"/>
                <a:cs typeface="CSURDB+ArialMT"/>
              </a:rPr>
              <a:t>Keerthana</a:t>
            </a:r>
            <a:r>
              <a:rPr dirty="0" sz="1400" spc="-20">
                <a:solidFill>
                  <a:srgbClr val="ffffff"/>
                </a:solidFill>
                <a:latin typeface="CSURDB+ArialMT"/>
                <a:cs typeface="CSURDB+ArialMT"/>
              </a:rPr>
              <a:t> </a:t>
            </a:r>
            <a:r>
              <a:rPr dirty="0" sz="1400">
                <a:solidFill>
                  <a:srgbClr val="ffffff"/>
                </a:solidFill>
                <a:latin typeface="CSURDB+ArialMT"/>
                <a:cs typeface="CSURDB+ArialMT"/>
              </a:rPr>
              <a:t>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701334" y="3246804"/>
            <a:ext cx="46875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SURDB+ArialMT"/>
                <a:cs typeface="CSURDB+ArialMT"/>
              </a:rPr>
              <a:t>A33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75535" y="3643015"/>
            <a:ext cx="1555091" cy="4500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SURDB+ArialMT"/>
                <a:cs typeface="CSURDB+ArialMT"/>
              </a:rPr>
              <a:t>Shabana</a:t>
            </a:r>
            <a:r>
              <a:rPr dirty="0" sz="1400">
                <a:solidFill>
                  <a:srgbClr val="ffffff"/>
                </a:solidFill>
                <a:latin typeface="CSURDB+ArialMT"/>
                <a:cs typeface="CSURDB+ArialMT"/>
              </a:rPr>
              <a:t> </a:t>
            </a:r>
            <a:r>
              <a:rPr dirty="0" sz="1400">
                <a:solidFill>
                  <a:srgbClr val="ffffff"/>
                </a:solidFill>
                <a:latin typeface="CSURDB+ArialMT"/>
                <a:cs typeface="CSURDB+ArialMT"/>
              </a:rPr>
              <a:t>Fathima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SURDB+ArialMT"/>
                <a:cs typeface="CSURDB+ArialMT"/>
              </a:rPr>
              <a:t>K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701334" y="3643015"/>
            <a:ext cx="46875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CSURDB+ArialMT"/>
                <a:cs typeface="CSURDB+ArialMT"/>
              </a:rPr>
              <a:t>A33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4710" y="876406"/>
            <a:ext cx="2475642" cy="247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ffffff"/>
                </a:solidFill>
                <a:latin typeface="WHSIAW+PublicSans-Bold"/>
                <a:cs typeface="WHSIAW+PublicSans-Bold"/>
              </a:rPr>
              <a:t>Grocery</a:t>
            </a:r>
            <a:r>
              <a:rPr dirty="0" sz="1500" b="1">
                <a:solidFill>
                  <a:srgbClr val="ffffff"/>
                </a:solidFill>
                <a:latin typeface="WHSIAW+PublicSans-Bold"/>
                <a:cs typeface="WHSIAW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WHSIAW+PublicSans-Bold"/>
                <a:cs typeface="WHSIAW+PublicSans-Bold"/>
              </a:rPr>
              <a:t>Delivery</a:t>
            </a:r>
            <a:r>
              <a:rPr dirty="0" sz="1500" b="1">
                <a:solidFill>
                  <a:srgbClr val="ffffff"/>
                </a:solidFill>
                <a:latin typeface="WHSIAW+PublicSans-Bold"/>
                <a:cs typeface="WHSIAW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WHSIAW+PublicSans-Bold"/>
                <a:cs typeface="WHSIAW+PublicSans-Bold"/>
              </a:rPr>
              <a:t>Website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5835" y="1374868"/>
            <a:ext cx="215428" cy="214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PQOUBR+ArialMT"/>
                <a:cs typeface="PQOUBR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3335" y="1348685"/>
            <a:ext cx="3603485" cy="4470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Purpose</a:t>
            </a:r>
          </a:p>
          <a:p>
            <a:pPr marL="457200" marR="0">
              <a:lnSpc>
                <a:spcPts val="1539"/>
              </a:lnSpc>
              <a:spcBef>
                <a:spcPts val="189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This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document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is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meant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to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delineate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3335" y="1775405"/>
            <a:ext cx="3702621" cy="8737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the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features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of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OSS,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so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as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to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as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a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guide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to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the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developers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on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one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hand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and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a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software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validation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document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for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the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prospective</a:t>
            </a:r>
          </a:p>
          <a:p>
            <a:pPr marL="0" marR="0">
              <a:lnSpc>
                <a:spcPts val="1539"/>
              </a:lnSpc>
              <a:spcBef>
                <a:spcPts val="189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client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on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the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other.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3335" y="2842205"/>
            <a:ext cx="3793439" cy="8737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16991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The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grocery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delivery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web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application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is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intended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to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provide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complete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solutions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for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vendors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as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well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as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customers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through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a</a:t>
            </a:r>
          </a:p>
          <a:p>
            <a:pPr marL="0" marR="0">
              <a:lnSpc>
                <a:spcPts val="1539"/>
              </a:lnSpc>
              <a:spcBef>
                <a:spcPts val="189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single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get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way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using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the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internet.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4710" y="876406"/>
            <a:ext cx="2561368" cy="247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ffffff"/>
                </a:solidFill>
                <a:latin typeface="WHSIAW+PublicSans-Bold"/>
                <a:cs typeface="WHSIAW+PublicSans-Bold"/>
              </a:rPr>
              <a:t>Grocery</a:t>
            </a:r>
            <a:r>
              <a:rPr dirty="0" sz="1500" spc="336" b="1">
                <a:solidFill>
                  <a:srgbClr val="ffffff"/>
                </a:solidFill>
                <a:latin typeface="WHSIAW+PublicSans-Bold"/>
                <a:cs typeface="WHSIAW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WHSIAW+PublicSans-Bold"/>
                <a:cs typeface="WHSIAW+PublicSans-Bold"/>
              </a:rPr>
              <a:t>Delivery</a:t>
            </a:r>
            <a:r>
              <a:rPr dirty="0" sz="1500" spc="336" b="1">
                <a:solidFill>
                  <a:srgbClr val="ffffff"/>
                </a:solidFill>
                <a:latin typeface="WHSIAW+PublicSans-Bold"/>
                <a:cs typeface="WHSIAW+PublicSans-Bold"/>
              </a:rPr>
              <a:t> </a:t>
            </a:r>
            <a:r>
              <a:rPr dirty="0" sz="1500" b="1">
                <a:solidFill>
                  <a:srgbClr val="ffffff"/>
                </a:solidFill>
                <a:latin typeface="WHSIAW+PublicSans-Bold"/>
                <a:cs typeface="WHSIAW+PublicSans-Bold"/>
              </a:rPr>
              <a:t>Website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5835" y="1374868"/>
            <a:ext cx="215428" cy="214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PQOUBR+ArialMT"/>
                <a:cs typeface="PQOUBR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3335" y="1348685"/>
            <a:ext cx="3657358" cy="4470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Scope</a:t>
            </a:r>
          </a:p>
          <a:p>
            <a:pPr marL="457200" marR="0">
              <a:lnSpc>
                <a:spcPts val="1539"/>
              </a:lnSpc>
              <a:spcBef>
                <a:spcPts val="189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This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system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allows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the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customer’s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to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3335" y="1775405"/>
            <a:ext cx="3875709" cy="8737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maintain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their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cart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for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add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or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remove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the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product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over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the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internet.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This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system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makes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grocery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delivery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easy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by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adding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their</a:t>
            </a:r>
          </a:p>
          <a:p>
            <a:pPr marL="0" marR="0">
              <a:lnSpc>
                <a:spcPts val="1539"/>
              </a:lnSpc>
              <a:spcBef>
                <a:spcPts val="189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SNBKTA+PublicSans-Regular"/>
                <a:cs typeface="SNBKTA+PublicSans-Regular"/>
              </a:rPr>
              <a:t>address.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7155" y="255956"/>
            <a:ext cx="3486464" cy="247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SRS</a:t>
            </a: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 </a:t>
            </a: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for</a:t>
            </a:r>
            <a:r>
              <a:rPr dirty="0" sz="1500" spc="-21" b="1">
                <a:solidFill>
                  <a:srgbClr val="22366a"/>
                </a:solidFill>
                <a:latin typeface="WHSIAW+PublicSans-Bold"/>
                <a:cs typeface="WHSIAW+PublicSans-Bold"/>
              </a:rPr>
              <a:t> </a:t>
            </a: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“Grocery</a:t>
            </a:r>
            <a:r>
              <a:rPr dirty="0" sz="1500" spc="336" b="1">
                <a:solidFill>
                  <a:srgbClr val="22366a"/>
                </a:solidFill>
                <a:latin typeface="WHSIAW+PublicSans-Bold"/>
                <a:cs typeface="WHSIAW+PublicSans-Bold"/>
              </a:rPr>
              <a:t> </a:t>
            </a: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Delivery</a:t>
            </a:r>
            <a:r>
              <a:rPr dirty="0" sz="1500" spc="336" b="1">
                <a:solidFill>
                  <a:srgbClr val="22366a"/>
                </a:solidFill>
                <a:latin typeface="WHSIAW+PublicSans-Bold"/>
                <a:cs typeface="WHSIAW+PublicSans-Bold"/>
              </a:rPr>
              <a:t> </a:t>
            </a: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Website"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6856" y="848176"/>
            <a:ext cx="215429" cy="6275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QOUBR+ArialMT"/>
                <a:cs typeface="PQOUBR+ArialMT"/>
              </a:rPr>
              <a:t>▪</a:t>
            </a:r>
          </a:p>
          <a:p>
            <a:pPr marL="0" marR="0">
              <a:lnSpc>
                <a:spcPts val="1389"/>
              </a:lnSpc>
              <a:spcBef>
                <a:spcPts val="1813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QOUBR+ArialMT"/>
                <a:cs typeface="PQOUBR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4357" y="821993"/>
            <a:ext cx="2259774" cy="233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DPIUMG+PublicSans-BoldItalic"/>
                <a:cs typeface="DPIUMG+PublicSans-BoldItalic"/>
              </a:rPr>
              <a:t>Functional</a:t>
            </a:r>
            <a:r>
              <a:rPr dirty="0" sz="1400" spc="-35" b="1">
                <a:solidFill>
                  <a:srgbClr val="000000"/>
                </a:solidFill>
                <a:latin typeface="DPIUMG+PublicSans-BoldItalic"/>
                <a:cs typeface="DPIUMG+PublicSans-BoldItalic"/>
              </a:rPr>
              <a:t> </a:t>
            </a:r>
            <a:r>
              <a:rPr dirty="0" sz="1400" b="1">
                <a:solidFill>
                  <a:srgbClr val="000000"/>
                </a:solidFill>
                <a:latin typeface="DPIUMG+PublicSans-BoldItalic"/>
                <a:cs typeface="DPIUMG+PublicSans-BoldItalic"/>
              </a:rPr>
              <a:t>Requirements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4356" y="1246865"/>
            <a:ext cx="5218164" cy="417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This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section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provides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requirement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overview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of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the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system.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Various</a:t>
            </a:r>
          </a:p>
          <a:p>
            <a:pPr marL="0" marR="0">
              <a:lnSpc>
                <a:spcPts val="1429"/>
              </a:lnSpc>
              <a:spcBef>
                <a:spcPts val="18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functional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modules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that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can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be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implemented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bythe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system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will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be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4003" y="1643105"/>
            <a:ext cx="1106347" cy="219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b="1">
                <a:solidFill>
                  <a:srgbClr val="000000"/>
                </a:solidFill>
                <a:latin typeface="WHSIAW+PublicSans-Bold"/>
                <a:cs typeface="WHSIAW+PublicSans-Bold"/>
              </a:rPr>
              <a:t>Description: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66856" y="1855610"/>
            <a:ext cx="215428" cy="14032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QOUBR+ArialMT"/>
                <a:cs typeface="PQOUBR+ArialMT"/>
              </a:rPr>
              <a:t>▪</a:t>
            </a:r>
          </a:p>
          <a:p>
            <a:pPr marL="0" marR="0">
              <a:lnSpc>
                <a:spcPts val="1389"/>
              </a:lnSpc>
              <a:spcBef>
                <a:spcPts val="329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QOUBR+ArialMT"/>
                <a:cs typeface="PQOUBR+ArialMT"/>
              </a:rPr>
              <a:t>▪</a:t>
            </a:r>
          </a:p>
          <a:p>
            <a:pPr marL="0" marR="0">
              <a:lnSpc>
                <a:spcPts val="1389"/>
              </a:lnSpc>
              <a:spcBef>
                <a:spcPts val="324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QOUBR+ArialMT"/>
                <a:cs typeface="PQOUBR+ArialMT"/>
              </a:rPr>
              <a:t>▪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21503" y="1841225"/>
            <a:ext cx="1133424" cy="219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b="1">
                <a:solidFill>
                  <a:srgbClr val="000000"/>
                </a:solidFill>
                <a:latin typeface="WHSIAW+PublicSans-Bold"/>
                <a:cs typeface="WHSIAW+PublicSans-Bold"/>
              </a:rPr>
              <a:t>Registration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24056" y="2053730"/>
            <a:ext cx="215428" cy="214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QOUBR+ArialMT"/>
                <a:cs typeface="PQOUBR+ArialMT"/>
              </a:rPr>
              <a:t>▪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41556" y="2039345"/>
            <a:ext cx="4678451" cy="417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If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customer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wants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to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buy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the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product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then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he/she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must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be</a:t>
            </a:r>
          </a:p>
          <a:p>
            <a:pPr marL="0" marR="0">
              <a:lnSpc>
                <a:spcPts val="1429"/>
              </a:lnSpc>
              <a:spcBef>
                <a:spcPts val="18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registered,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unregistered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user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can’t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go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to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the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shopping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cart.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4356" y="2435585"/>
            <a:ext cx="633006" cy="219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b="1">
                <a:solidFill>
                  <a:srgbClr val="000000"/>
                </a:solidFill>
                <a:latin typeface="WHSIAW+PublicSans-Bold"/>
                <a:cs typeface="WHSIAW+PublicSans-Bold"/>
              </a:rPr>
              <a:t>Login: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24056" y="2648090"/>
            <a:ext cx="215428" cy="214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QOUBR+ArialMT"/>
                <a:cs typeface="PQOUBR+ArialMT"/>
              </a:rPr>
              <a:t>▪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41556" y="2633705"/>
            <a:ext cx="4658061" cy="417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Customer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logins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to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the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system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by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enteringvalid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user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id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and</a:t>
            </a:r>
          </a:p>
          <a:p>
            <a:pPr marL="0" marR="0">
              <a:lnSpc>
                <a:spcPts val="1429"/>
              </a:lnSpc>
              <a:spcBef>
                <a:spcPts val="18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password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for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the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shopping.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4356" y="3029945"/>
            <a:ext cx="5376533" cy="4178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b="1">
                <a:solidFill>
                  <a:srgbClr val="000000"/>
                </a:solidFill>
                <a:latin typeface="WHSIAW+PublicSans-Bold"/>
                <a:cs typeface="WHSIAW+PublicSans-Bold"/>
              </a:rPr>
              <a:t>Changes</a:t>
            </a:r>
            <a:r>
              <a:rPr dirty="0" sz="1300" b="1">
                <a:solidFill>
                  <a:srgbClr val="000000"/>
                </a:solidFill>
                <a:latin typeface="WHSIAW+PublicSans-Bold"/>
                <a:cs typeface="WHSIAW+PublicSans-Bold"/>
              </a:rPr>
              <a:t> </a:t>
            </a:r>
            <a:r>
              <a:rPr dirty="0" sz="1300" b="1">
                <a:solidFill>
                  <a:srgbClr val="000000"/>
                </a:solidFill>
                <a:latin typeface="WHSIAW+PublicSans-Bold"/>
                <a:cs typeface="WHSIAW+PublicSans-Bold"/>
              </a:rPr>
              <a:t>to</a:t>
            </a:r>
            <a:r>
              <a:rPr dirty="0" sz="1300" b="1">
                <a:solidFill>
                  <a:srgbClr val="000000"/>
                </a:solidFill>
                <a:latin typeface="WHSIAW+PublicSans-Bold"/>
                <a:cs typeface="WHSIAW+PublicSans-Bold"/>
              </a:rPr>
              <a:t> </a:t>
            </a:r>
            <a:r>
              <a:rPr dirty="0" sz="1300" b="1">
                <a:solidFill>
                  <a:srgbClr val="000000"/>
                </a:solidFill>
                <a:latin typeface="WHSIAW+PublicSans-Bold"/>
                <a:cs typeface="WHSIAW+PublicSans-Bold"/>
              </a:rPr>
              <a:t>Cart</a:t>
            </a:r>
          </a:p>
          <a:p>
            <a:pPr marL="457200" marR="0">
              <a:lnSpc>
                <a:spcPts val="1429"/>
              </a:lnSpc>
              <a:spcBef>
                <a:spcPts val="179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Changes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to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cart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means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the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customer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afterlogin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or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registration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24056" y="3242450"/>
            <a:ext cx="215428" cy="214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QOUBR+ArialMT"/>
                <a:cs typeface="PQOUBR+ArialMT"/>
              </a:rPr>
              <a:t>▪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41556" y="3426185"/>
            <a:ext cx="4460271" cy="4178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can</a:t>
            </a:r>
            <a:r>
              <a:rPr dirty="0" sz="1300" spc="632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make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order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or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cancel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order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of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the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product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from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the</a:t>
            </a:r>
          </a:p>
          <a:p>
            <a:pPr marL="0" marR="0">
              <a:lnSpc>
                <a:spcPts val="1429"/>
              </a:lnSpc>
              <a:spcBef>
                <a:spcPts val="18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shopping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cart.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66856" y="3836809"/>
            <a:ext cx="215428" cy="214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QOUBR+ArialMT"/>
                <a:cs typeface="PQOUBR+ArialMT"/>
              </a:rPr>
              <a:t>▪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21503" y="3822425"/>
            <a:ext cx="5409964" cy="615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b="1">
                <a:solidFill>
                  <a:srgbClr val="000000"/>
                </a:solidFill>
                <a:latin typeface="WHSIAW+PublicSans-Bold"/>
                <a:cs typeface="WHSIAW+PublicSans-Bold"/>
              </a:rPr>
              <a:t>Payment</a:t>
            </a:r>
          </a:p>
          <a:p>
            <a:pPr marL="420052" marR="0">
              <a:lnSpc>
                <a:spcPts val="1429"/>
              </a:lnSpc>
              <a:spcBef>
                <a:spcPts val="179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In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this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system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we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are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dealing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the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mode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of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payment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by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Cash.We</a:t>
            </a:r>
          </a:p>
          <a:p>
            <a:pPr marL="420052" marR="0">
              <a:lnSpc>
                <a:spcPts val="1429"/>
              </a:lnSpc>
              <a:spcBef>
                <a:spcPts val="13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will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extend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this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to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credit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card,debit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300">
                <a:solidFill>
                  <a:srgbClr val="000000"/>
                </a:solidFill>
                <a:latin typeface="SNBKTA+PublicSans-Regular"/>
                <a:cs typeface="SNBKTA+PublicSans-Regular"/>
              </a:rPr>
              <a:t>card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24056" y="4034929"/>
            <a:ext cx="215428" cy="214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QOUBR+ArialMT"/>
                <a:cs typeface="PQOUBR+ArialMT"/>
              </a:rPr>
              <a:t>▪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7155" y="255956"/>
            <a:ext cx="3489293" cy="247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SRS</a:t>
            </a: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 </a:t>
            </a: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for</a:t>
            </a: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 </a:t>
            </a: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“Grocery</a:t>
            </a:r>
            <a:r>
              <a:rPr dirty="0" sz="1500" spc="336" b="1">
                <a:solidFill>
                  <a:srgbClr val="22366a"/>
                </a:solidFill>
                <a:latin typeface="WHSIAW+PublicSans-Bold"/>
                <a:cs typeface="WHSIAW+PublicSans-Bold"/>
              </a:rPr>
              <a:t> </a:t>
            </a: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Delivery</a:t>
            </a:r>
            <a:r>
              <a:rPr dirty="0" sz="1500" spc="336" b="1">
                <a:solidFill>
                  <a:srgbClr val="22366a"/>
                </a:solidFill>
                <a:latin typeface="WHSIAW+PublicSans-Bold"/>
                <a:cs typeface="WHSIAW+PublicSans-Bold"/>
              </a:rPr>
              <a:t> </a:t>
            </a: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Website"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6856" y="848176"/>
            <a:ext cx="215429" cy="6399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QOUBR+ArialMT"/>
                <a:cs typeface="PQOUBR+ArialMT"/>
              </a:rPr>
              <a:t>▪</a:t>
            </a:r>
          </a:p>
          <a:p>
            <a:pPr marL="0" marR="0">
              <a:lnSpc>
                <a:spcPts val="1389"/>
              </a:lnSpc>
              <a:spcBef>
                <a:spcPts val="191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QOUBR+ArialMT"/>
                <a:cs typeface="PQOUBR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4044" y="821993"/>
            <a:ext cx="2259774" cy="233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DPIUMG+PublicSans-BoldItalic"/>
                <a:cs typeface="DPIUMG+PublicSans-BoldItalic"/>
              </a:rPr>
              <a:t>Functional</a:t>
            </a:r>
            <a:r>
              <a:rPr dirty="0" sz="1400" spc="-35" b="1">
                <a:solidFill>
                  <a:srgbClr val="000000"/>
                </a:solidFill>
                <a:latin typeface="DPIUMG+PublicSans-BoldItalic"/>
                <a:cs typeface="DPIUMG+PublicSans-BoldItalic"/>
              </a:rPr>
              <a:t> </a:t>
            </a:r>
            <a:r>
              <a:rPr dirty="0" sz="1400" b="1">
                <a:solidFill>
                  <a:srgbClr val="000000"/>
                </a:solidFill>
                <a:latin typeface="DPIUMG+PublicSans-BoldItalic"/>
                <a:cs typeface="DPIUMG+PublicSans-BoldItalic"/>
              </a:rPr>
              <a:t>Requirements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4361" y="1247388"/>
            <a:ext cx="751319" cy="233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WHSIAW+PublicSans-Bold"/>
                <a:cs typeface="WHSIAW+PublicSans-Bold"/>
              </a:rPr>
              <a:t>Logout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4056" y="1486931"/>
            <a:ext cx="215428" cy="214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QOUBR+ArialMT"/>
                <a:cs typeface="PQOUBR+ArialMT"/>
              </a:rPr>
              <a:t>▪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1556" y="1460748"/>
            <a:ext cx="4847298" cy="4470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After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ordering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or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surfing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for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product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customer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has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to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logout.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66856" y="1913651"/>
            <a:ext cx="215428" cy="214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QOUBR+ArialMT"/>
                <a:cs typeface="PQOUBR+ArialMT"/>
              </a:rPr>
              <a:t>▪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4356" y="1887468"/>
            <a:ext cx="5127765" cy="4470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WHSIAW+PublicSans-Bold"/>
                <a:cs typeface="WHSIAW+PublicSans-Bold"/>
              </a:rPr>
              <a:t>Report</a:t>
            </a:r>
            <a:r>
              <a:rPr dirty="0" sz="1400" b="1">
                <a:solidFill>
                  <a:srgbClr val="000000"/>
                </a:solidFill>
                <a:latin typeface="WHSIAW+PublicSans-Bold"/>
                <a:cs typeface="WHSIAW+PublicSans-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WHSIAW+PublicSans-Bold"/>
                <a:cs typeface="WHSIAW+PublicSans-Bold"/>
              </a:rPr>
              <a:t>Generation</a:t>
            </a:r>
          </a:p>
          <a:p>
            <a:pPr marL="45720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After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ordering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for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product,the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system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will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sent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one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24056" y="2127012"/>
            <a:ext cx="215428" cy="214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QOUBR+ArialMT"/>
                <a:cs typeface="PQOUBR+ArialMT"/>
              </a:rPr>
              <a:t>▪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41556" y="2314188"/>
            <a:ext cx="4447248" cy="4470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copy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of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bill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to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customer’s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Email-address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and</a:t>
            </a:r>
          </a:p>
          <a:p>
            <a:pPr marL="0" marR="0">
              <a:lnSpc>
                <a:spcPts val="1539"/>
              </a:lnSpc>
              <a:spcBef>
                <a:spcPts val="18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another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one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for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system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data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base.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7155" y="255956"/>
            <a:ext cx="3489293" cy="247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SRS</a:t>
            </a: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 </a:t>
            </a: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for</a:t>
            </a: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 </a:t>
            </a: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“Grocery</a:t>
            </a:r>
            <a:r>
              <a:rPr dirty="0" sz="1500" spc="336" b="1">
                <a:solidFill>
                  <a:srgbClr val="22366a"/>
                </a:solidFill>
                <a:latin typeface="WHSIAW+PublicSans-Bold"/>
                <a:cs typeface="WHSIAW+PublicSans-Bold"/>
              </a:rPr>
              <a:t> </a:t>
            </a: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Delivery</a:t>
            </a:r>
            <a:r>
              <a:rPr dirty="0" sz="1500" spc="336" b="1">
                <a:solidFill>
                  <a:srgbClr val="22366a"/>
                </a:solidFill>
                <a:latin typeface="WHSIAW+PublicSans-Bold"/>
                <a:cs typeface="WHSIAW+PublicSans-Bold"/>
              </a:rPr>
              <a:t> </a:t>
            </a: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Website"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6856" y="848176"/>
            <a:ext cx="215429" cy="6226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QOUBR+ArialMT"/>
                <a:cs typeface="PQOUBR+ArialMT"/>
              </a:rPr>
              <a:t>▪</a:t>
            </a:r>
          </a:p>
          <a:p>
            <a:pPr marL="0" marR="0">
              <a:lnSpc>
                <a:spcPts val="1389"/>
              </a:lnSpc>
              <a:spcBef>
                <a:spcPts val="1824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QOUBR+ArialMT"/>
                <a:cs typeface="PQOUBR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4357" y="821993"/>
            <a:ext cx="2641155" cy="233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DPIUMG+PublicSans-BoldItalic"/>
                <a:cs typeface="DPIUMG+PublicSans-BoldItalic"/>
              </a:rPr>
              <a:t>Non</a:t>
            </a:r>
            <a:r>
              <a:rPr dirty="0" sz="1400" spc="-35" b="1">
                <a:solidFill>
                  <a:srgbClr val="000000"/>
                </a:solidFill>
                <a:latin typeface="DPIUMG+PublicSans-BoldItalic"/>
                <a:cs typeface="DPIUMG+PublicSans-BoldItalic"/>
              </a:rPr>
              <a:t> </a:t>
            </a:r>
            <a:r>
              <a:rPr dirty="0" sz="1400" b="1">
                <a:solidFill>
                  <a:srgbClr val="000000"/>
                </a:solidFill>
                <a:latin typeface="DPIUMG+PublicSans-BoldItalic"/>
                <a:cs typeface="DPIUMG+PublicSans-BoldItalic"/>
              </a:rPr>
              <a:t>Functional</a:t>
            </a:r>
            <a:r>
              <a:rPr dirty="0" sz="1400" spc="-35" b="1">
                <a:solidFill>
                  <a:srgbClr val="000000"/>
                </a:solidFill>
                <a:latin typeface="DPIUMG+PublicSans-BoldItalic"/>
                <a:cs typeface="DPIUMG+PublicSans-BoldItalic"/>
              </a:rPr>
              <a:t> </a:t>
            </a:r>
            <a:r>
              <a:rPr dirty="0" sz="1400" b="1">
                <a:solidFill>
                  <a:srgbClr val="000000"/>
                </a:solidFill>
                <a:latin typeface="DPIUMG+PublicSans-BoldItalic"/>
                <a:cs typeface="DPIUMG+PublicSans-BoldItalic"/>
              </a:rPr>
              <a:t>Requirements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4356" y="1230138"/>
            <a:ext cx="5063326" cy="4257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Following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Non-Functional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Requirements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will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be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there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in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the</a:t>
            </a:r>
          </a:p>
          <a:p>
            <a:pPr marL="0" marR="0">
              <a:lnSpc>
                <a:spcPts val="1512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insurance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to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internet: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4056" y="1640369"/>
            <a:ext cx="215428" cy="5985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QOUBR+ArialMT"/>
                <a:cs typeface="PQOUBR+ArialMT"/>
              </a:rPr>
              <a:t>▪</a:t>
            </a:r>
          </a:p>
          <a:p>
            <a:pPr marL="0" marR="0">
              <a:lnSpc>
                <a:spcPts val="1389"/>
              </a:lnSpc>
              <a:spcBef>
                <a:spcPts val="122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QOUBR+ArialMT"/>
                <a:cs typeface="PQOUBR+ArialMT"/>
              </a:rPr>
              <a:t>▪</a:t>
            </a:r>
          </a:p>
          <a:p>
            <a:pPr marL="0" marR="0">
              <a:lnSpc>
                <a:spcPts val="1389"/>
              </a:lnSpc>
              <a:spcBef>
                <a:spcPts val="122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QOUBR+ArialMT"/>
                <a:cs typeface="PQOUBR+ArialMT"/>
              </a:rPr>
              <a:t>▪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1556" y="1614186"/>
            <a:ext cx="4742572" cy="8097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(i)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Secure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access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to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consumer’s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confidential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data.</a:t>
            </a:r>
          </a:p>
          <a:p>
            <a:pPr marL="0" marR="0">
              <a:lnSpc>
                <a:spcPts val="1511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(ii)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24X7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availability.</a:t>
            </a:r>
          </a:p>
          <a:p>
            <a:pPr marL="0" marR="0">
              <a:lnSpc>
                <a:spcPts val="1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(iii)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Better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component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design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to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get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better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performance</a:t>
            </a:r>
          </a:p>
          <a:p>
            <a:pPr marL="0" marR="0">
              <a:lnSpc>
                <a:spcPts val="151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at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peak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time.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24056" y="2408465"/>
            <a:ext cx="215428" cy="5985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QOUBR+ArialMT"/>
                <a:cs typeface="PQOUBR+ArialMT"/>
              </a:rPr>
              <a:t>▪</a:t>
            </a:r>
          </a:p>
          <a:p>
            <a:pPr marL="0" marR="0">
              <a:lnSpc>
                <a:spcPts val="1389"/>
              </a:lnSpc>
              <a:spcBef>
                <a:spcPts val="1634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QOUBR+ArialMT"/>
                <a:cs typeface="PQOUBR+ArialMT"/>
              </a:rPr>
              <a:t>▪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41556" y="2382282"/>
            <a:ext cx="4743729" cy="8097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(iv)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Flexible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service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based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architecture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will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be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highly</a:t>
            </a:r>
          </a:p>
          <a:p>
            <a:pPr marL="0" marR="0">
              <a:lnSpc>
                <a:spcPts val="1511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desirable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for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future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extension.</a:t>
            </a:r>
          </a:p>
          <a:p>
            <a:pPr marL="0" marR="0">
              <a:lnSpc>
                <a:spcPts val="1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Non-Functional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Requirements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define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system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properties</a:t>
            </a:r>
          </a:p>
          <a:p>
            <a:pPr marL="0" marR="0">
              <a:lnSpc>
                <a:spcPts val="151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and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constraints.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66856" y="3176561"/>
            <a:ext cx="215428" cy="1558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QOUBR+ArialMT"/>
                <a:cs typeface="PQOUBR+ArialMT"/>
              </a:rPr>
              <a:t>▪</a:t>
            </a:r>
          </a:p>
          <a:p>
            <a:pPr marL="0" marR="0">
              <a:lnSpc>
                <a:spcPts val="1389"/>
              </a:lnSpc>
              <a:spcBef>
                <a:spcPts val="122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QOUBR+ArialMT"/>
                <a:cs typeface="PQOUBR+ArialMT"/>
              </a:rPr>
              <a:t>▪</a:t>
            </a:r>
          </a:p>
          <a:p>
            <a:pPr marL="0" marR="0">
              <a:lnSpc>
                <a:spcPts val="1389"/>
              </a:lnSpc>
              <a:spcBef>
                <a:spcPts val="122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QOUBR+ArialMT"/>
                <a:cs typeface="PQOUBR+ArialMT"/>
              </a:rPr>
              <a:t>▪</a:t>
            </a:r>
          </a:p>
          <a:p>
            <a:pPr marL="0" marR="0">
              <a:lnSpc>
                <a:spcPts val="1389"/>
              </a:lnSpc>
              <a:spcBef>
                <a:spcPts val="122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QOUBR+ArialMT"/>
                <a:cs typeface="PQOUBR+ArialMT"/>
              </a:rPr>
              <a:t>▪</a:t>
            </a:r>
          </a:p>
          <a:p>
            <a:pPr marL="0" marR="0">
              <a:lnSpc>
                <a:spcPts val="1389"/>
              </a:lnSpc>
              <a:spcBef>
                <a:spcPts val="122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QOUBR+ArialMT"/>
                <a:cs typeface="PQOUBR+ArialMT"/>
              </a:rPr>
              <a:t>▪</a:t>
            </a:r>
          </a:p>
          <a:p>
            <a:pPr marL="0" marR="0">
              <a:lnSpc>
                <a:spcPts val="1389"/>
              </a:lnSpc>
              <a:spcBef>
                <a:spcPts val="122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QOUBR+ArialMT"/>
                <a:cs typeface="PQOUBR+ArialMT"/>
              </a:rPr>
              <a:t>▪</a:t>
            </a:r>
          </a:p>
          <a:p>
            <a:pPr marL="0" marR="0">
              <a:lnSpc>
                <a:spcPts val="1389"/>
              </a:lnSpc>
              <a:spcBef>
                <a:spcPts val="172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QOUBR+ArialMT"/>
                <a:cs typeface="PQOUBR+ArialMT"/>
              </a:rPr>
              <a:t>▪</a:t>
            </a:r>
          </a:p>
          <a:p>
            <a:pPr marL="0" marR="0">
              <a:lnSpc>
                <a:spcPts val="1389"/>
              </a:lnSpc>
              <a:spcBef>
                <a:spcPts val="122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QOUBR+ArialMT"/>
                <a:cs typeface="PQOUBR+ArialMT"/>
              </a:rPr>
              <a:t>▪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4356" y="3150378"/>
            <a:ext cx="4141076" cy="15778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Various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other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Non-Functional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Requirements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are:</a:t>
            </a:r>
          </a:p>
          <a:p>
            <a:pPr marL="42862" marR="0">
              <a:lnSpc>
                <a:spcPts val="1511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WHSIAW+PublicSans-Bold"/>
                <a:cs typeface="WHSIAW+PublicSans-Bold"/>
              </a:rPr>
              <a:t>Security</a:t>
            </a:r>
          </a:p>
          <a:p>
            <a:pPr marL="42862" marR="0">
              <a:lnSpc>
                <a:spcPts val="1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WHSIAW+PublicSans-Bold"/>
                <a:cs typeface="WHSIAW+PublicSans-Bold"/>
              </a:rPr>
              <a:t>Reliability</a:t>
            </a:r>
          </a:p>
          <a:p>
            <a:pPr marL="0" marR="0">
              <a:lnSpc>
                <a:spcPts val="151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WHSIAW+PublicSans-Bold"/>
                <a:cs typeface="WHSIAW+PublicSans-Bold"/>
              </a:rPr>
              <a:t>Maintainability</a:t>
            </a:r>
          </a:p>
          <a:p>
            <a:pPr marL="0" marR="0">
              <a:lnSpc>
                <a:spcPts val="151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WHSIAW+PublicSans-Bold"/>
                <a:cs typeface="WHSIAW+PublicSans-Bold"/>
              </a:rPr>
              <a:t>Portability</a:t>
            </a:r>
          </a:p>
          <a:p>
            <a:pPr marL="0" marR="0">
              <a:lnSpc>
                <a:spcPts val="1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WHSIAW+PublicSans-Bold"/>
                <a:cs typeface="WHSIAW+PublicSans-Bold"/>
              </a:rPr>
              <a:t>Extensibility</a:t>
            </a:r>
          </a:p>
          <a:p>
            <a:pPr marL="0" marR="0">
              <a:lnSpc>
                <a:spcPts val="1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WHSIAW+PublicSans-Bold"/>
                <a:cs typeface="WHSIAW+PublicSans-Bold"/>
              </a:rPr>
              <a:t>Resource</a:t>
            </a:r>
            <a:r>
              <a:rPr dirty="0" sz="1400" b="1">
                <a:solidFill>
                  <a:srgbClr val="000000"/>
                </a:solidFill>
                <a:latin typeface="WHSIAW+PublicSans-Bold"/>
                <a:cs typeface="WHSIAW+PublicSans-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WHSIAW+PublicSans-Bold"/>
                <a:cs typeface="WHSIAW+PublicSans-Bold"/>
              </a:rPr>
              <a:t>utilization</a:t>
            </a:r>
          </a:p>
          <a:p>
            <a:pPr marL="0" marR="0">
              <a:lnSpc>
                <a:spcPts val="1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WHSIAW+PublicSans-Bold"/>
                <a:cs typeface="WHSIAW+PublicSans-Bold"/>
              </a:rPr>
              <a:t>Reusabilities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7155" y="255956"/>
            <a:ext cx="3489293" cy="247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SRS</a:t>
            </a: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 </a:t>
            </a: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for</a:t>
            </a: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 </a:t>
            </a: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“Grocery</a:t>
            </a:r>
            <a:r>
              <a:rPr dirty="0" sz="1500" spc="336" b="1">
                <a:solidFill>
                  <a:srgbClr val="22366a"/>
                </a:solidFill>
                <a:latin typeface="WHSIAW+PublicSans-Bold"/>
                <a:cs typeface="WHSIAW+PublicSans-Bold"/>
              </a:rPr>
              <a:t> </a:t>
            </a: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Delivery</a:t>
            </a:r>
            <a:r>
              <a:rPr dirty="0" sz="1500" spc="336" b="1">
                <a:solidFill>
                  <a:srgbClr val="22366a"/>
                </a:solidFill>
                <a:latin typeface="WHSIAW+PublicSans-Bold"/>
                <a:cs typeface="WHSIAW+PublicSans-Bold"/>
              </a:rPr>
              <a:t> </a:t>
            </a: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Website"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6856" y="848176"/>
            <a:ext cx="215429" cy="6399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QOUBR+ArialMT"/>
                <a:cs typeface="PQOUBR+ArialMT"/>
              </a:rPr>
              <a:t>▪</a:t>
            </a:r>
          </a:p>
          <a:p>
            <a:pPr marL="0" marR="0">
              <a:lnSpc>
                <a:spcPts val="1389"/>
              </a:lnSpc>
              <a:spcBef>
                <a:spcPts val="191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QOUBR+ArialMT"/>
                <a:cs typeface="PQOUBR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4357" y="821993"/>
            <a:ext cx="1524926" cy="233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DPIUMG+PublicSans-BoldItalic"/>
                <a:cs typeface="DPIUMG+PublicSans-BoldItalic"/>
              </a:rPr>
              <a:t>Other</a:t>
            </a:r>
            <a:r>
              <a:rPr dirty="0" sz="1400" spc="-35" b="1">
                <a:solidFill>
                  <a:srgbClr val="000000"/>
                </a:solidFill>
                <a:latin typeface="DPIUMG+PublicSans-BoldItalic"/>
                <a:cs typeface="DPIUMG+PublicSans-BoldItalic"/>
              </a:rPr>
              <a:t> </a:t>
            </a:r>
            <a:r>
              <a:rPr dirty="0" sz="1400" b="1">
                <a:solidFill>
                  <a:srgbClr val="000000"/>
                </a:solidFill>
                <a:latin typeface="DPIUMG+PublicSans-BoldItalic"/>
                <a:cs typeface="DPIUMG+PublicSans-BoldItalic"/>
              </a:rPr>
              <a:t>interfaces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4356" y="1247388"/>
            <a:ext cx="2540343" cy="233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WHSIAW+PublicSans-Bold"/>
                <a:cs typeface="WHSIAW+PublicSans-Bold"/>
              </a:rPr>
              <a:t>Performance</a:t>
            </a:r>
            <a:r>
              <a:rPr dirty="0" sz="1400" b="1">
                <a:solidFill>
                  <a:srgbClr val="000000"/>
                </a:solidFill>
                <a:latin typeface="WHSIAW+PublicSans-Bold"/>
                <a:cs typeface="WHSIAW+PublicSans-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WHSIAW+PublicSans-Bold"/>
                <a:cs typeface="WHSIAW+PublicSans-Bold"/>
              </a:rPr>
              <a:t>Requirements: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4056" y="1486931"/>
            <a:ext cx="215428" cy="214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QOUBR+ArialMT"/>
                <a:cs typeface="PQOUBR+ArialMT"/>
              </a:rPr>
              <a:t>▪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1556" y="1460748"/>
            <a:ext cx="4483430" cy="15138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In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order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to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maintain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an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acceptable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speed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at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maximum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number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of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uploads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allowed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from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particular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customer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as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any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number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of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users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can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access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to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system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at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any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time.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Also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the</a:t>
            </a:r>
          </a:p>
          <a:p>
            <a:pPr marL="0" marR="0">
              <a:lnSpc>
                <a:spcPts val="1539"/>
              </a:lnSpc>
              <a:spcBef>
                <a:spcPts val="18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connections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to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servers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will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be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based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on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the</a:t>
            </a:r>
          </a:p>
          <a:p>
            <a:pPr marL="0" marR="0">
              <a:lnSpc>
                <a:spcPts val="1539"/>
              </a:lnSpc>
              <a:spcBef>
                <a:spcPts val="13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attributes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of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user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like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his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location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and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server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will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be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working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24X7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times.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66856" y="2980451"/>
            <a:ext cx="215428" cy="214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QOUBR+ArialMT"/>
                <a:cs typeface="PQOUBR+ArialMT"/>
              </a:rPr>
              <a:t>▪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4361" y="2954268"/>
            <a:ext cx="4784165" cy="4540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WHSIAW+PublicSans-Bold"/>
                <a:cs typeface="WHSIAW+PublicSans-Bold"/>
              </a:rPr>
              <a:t>Technical</a:t>
            </a:r>
            <a:r>
              <a:rPr dirty="0" sz="1400" b="1">
                <a:solidFill>
                  <a:srgbClr val="000000"/>
                </a:solidFill>
                <a:latin typeface="WHSIAW+PublicSans-Bold"/>
                <a:cs typeface="WHSIAW+PublicSans-Bold"/>
              </a:rPr>
              <a:t> </a:t>
            </a:r>
            <a:r>
              <a:rPr dirty="0" sz="1400" b="1">
                <a:solidFill>
                  <a:srgbClr val="000000"/>
                </a:solidFill>
                <a:latin typeface="WHSIAW+PublicSans-Bold"/>
                <a:cs typeface="WHSIAW+PublicSans-Bold"/>
              </a:rPr>
              <a:t>Issues:</a:t>
            </a:r>
          </a:p>
          <a:p>
            <a:pPr marL="99694" marR="0">
              <a:lnSpc>
                <a:spcPts val="1389"/>
              </a:lnSpc>
              <a:spcBef>
                <a:spcPts val="396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QOUBR+ArialMT"/>
                <a:cs typeface="PQOUBR+ArialMT"/>
              </a:rPr>
              <a:t>▪</a:t>
            </a:r>
          </a:p>
          <a:p>
            <a:pPr marL="417194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This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system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will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work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on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client-server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architecture.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41556" y="3380988"/>
            <a:ext cx="4258423" cy="873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It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will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require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an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internet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server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and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which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will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be</a:t>
            </a:r>
          </a:p>
          <a:p>
            <a:pPr marL="0" marR="0">
              <a:lnSpc>
                <a:spcPts val="1539"/>
              </a:lnSpc>
              <a:spcBef>
                <a:spcPts val="18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able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to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run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PHP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application.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system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should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support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some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commonly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used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browser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such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as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IE,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mozzila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firefox,chrome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etc.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7155" y="255956"/>
            <a:ext cx="3489293" cy="247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5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SRS</a:t>
            </a: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 </a:t>
            </a: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for</a:t>
            </a: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 </a:t>
            </a: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“Grocery</a:t>
            </a:r>
            <a:r>
              <a:rPr dirty="0" sz="1500" spc="336" b="1">
                <a:solidFill>
                  <a:srgbClr val="22366a"/>
                </a:solidFill>
                <a:latin typeface="WHSIAW+PublicSans-Bold"/>
                <a:cs typeface="WHSIAW+PublicSans-Bold"/>
              </a:rPr>
              <a:t> </a:t>
            </a: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Delivery</a:t>
            </a:r>
            <a:r>
              <a:rPr dirty="0" sz="1500" spc="336" b="1">
                <a:solidFill>
                  <a:srgbClr val="22366a"/>
                </a:solidFill>
                <a:latin typeface="WHSIAW+PublicSans-Bold"/>
                <a:cs typeface="WHSIAW+PublicSans-Bold"/>
              </a:rPr>
              <a:t> </a:t>
            </a:r>
            <a:r>
              <a:rPr dirty="0" sz="1500" b="1">
                <a:solidFill>
                  <a:srgbClr val="22366a"/>
                </a:solidFill>
                <a:latin typeface="WHSIAW+PublicSans-Bold"/>
                <a:cs typeface="WHSIAW+PublicSans-Bold"/>
              </a:rPr>
              <a:t>Website"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6856" y="848176"/>
            <a:ext cx="215429" cy="10666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QOUBR+ArialMT"/>
                <a:cs typeface="PQOUBR+ArialMT"/>
              </a:rPr>
              <a:t>▪</a:t>
            </a:r>
          </a:p>
          <a:p>
            <a:pPr marL="0" marR="0">
              <a:lnSpc>
                <a:spcPts val="1389"/>
              </a:lnSpc>
              <a:spcBef>
                <a:spcPts val="191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QOUBR+ArialMT"/>
                <a:cs typeface="PQOUBR+ArialMT"/>
              </a:rPr>
              <a:t>▪</a:t>
            </a:r>
          </a:p>
          <a:p>
            <a:pPr marL="0" marR="0">
              <a:lnSpc>
                <a:spcPts val="1389"/>
              </a:lnSpc>
              <a:spcBef>
                <a:spcPts val="197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QOUBR+ArialMT"/>
                <a:cs typeface="PQOUBR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4357" y="821993"/>
            <a:ext cx="2139759" cy="233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DPIUMG+PublicSans-BoldItalic"/>
                <a:cs typeface="DPIUMG+PublicSans-BoldItalic"/>
              </a:rPr>
              <a:t>Software</a:t>
            </a:r>
            <a:r>
              <a:rPr dirty="0" sz="1400" spc="-34" b="1">
                <a:solidFill>
                  <a:srgbClr val="000000"/>
                </a:solidFill>
                <a:latin typeface="DPIUMG+PublicSans-BoldItalic"/>
                <a:cs typeface="DPIUMG+PublicSans-BoldItalic"/>
              </a:rPr>
              <a:t> </a:t>
            </a:r>
            <a:r>
              <a:rPr dirty="0" sz="1400" b="1">
                <a:solidFill>
                  <a:srgbClr val="000000"/>
                </a:solidFill>
                <a:latin typeface="DPIUMG+PublicSans-BoldItalic"/>
                <a:cs typeface="DPIUMG+PublicSans-BoldItalic"/>
              </a:rPr>
              <a:t>Requirements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4356" y="1247388"/>
            <a:ext cx="4799736" cy="660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1.Operating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System:Windows10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Ultimate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which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supports</a:t>
            </a:r>
          </a:p>
          <a:p>
            <a:pPr marL="0" marR="0">
              <a:lnSpc>
                <a:spcPts val="1539"/>
              </a:lnSpc>
              <a:spcBef>
                <a:spcPts val="189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networking.</a:t>
            </a:r>
          </a:p>
          <a:p>
            <a:pPr marL="0" marR="0">
              <a:lnSpc>
                <a:spcPts val="1539"/>
              </a:lnSpc>
              <a:spcBef>
                <a:spcPts val="19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2.JAVA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development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SNBKTA+PublicSans-Regular"/>
                <a:cs typeface="SNBKTA+PublicSans-Regular"/>
              </a:rPr>
              <a:t>toolkit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2023-04-01T05:42:19-05:00</dcterms:modified>
</cp:coreProperties>
</file>