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2847" y="248234"/>
            <a:ext cx="12744704" cy="1487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4488" y="1650568"/>
            <a:ext cx="6946265" cy="444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82295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4677" y="384428"/>
            <a:ext cx="82175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FRAUD</a:t>
            </a:r>
            <a:r>
              <a:rPr spc="-70" dirty="0"/>
              <a:t> </a:t>
            </a:r>
            <a:r>
              <a:rPr dirty="0"/>
              <a:t>DETECTION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spc="-10" dirty="0"/>
              <a:t>BANKING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8568" y="2761488"/>
            <a:ext cx="4078224" cy="24597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26597" y="3548634"/>
            <a:ext cx="16465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Manvitha</a:t>
            </a:r>
            <a:endParaRPr sz="180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Varshita</a:t>
            </a:r>
            <a:endParaRPr sz="180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.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Harshitha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1953" y="1455546"/>
            <a:ext cx="1149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ZENBANKER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961921"/>
            <a:ext cx="10820400" cy="6182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608" y="1827276"/>
            <a:ext cx="2101595" cy="42382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8640" y="1827276"/>
            <a:ext cx="2695956" cy="44424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1711" y="1583436"/>
            <a:ext cx="2859024" cy="45735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17352" y="1446275"/>
            <a:ext cx="3209998" cy="48630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630399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4704" y="2081783"/>
              <a:ext cx="1709927" cy="81838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582536" y="2309621"/>
            <a:ext cx="140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963799"/>
                </a:solidFill>
                <a:latin typeface="Times New Roman"/>
                <a:cs typeface="Times New Roman"/>
              </a:rPr>
              <a:t>ZENBANKER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05"/>
              </a:spcBef>
            </a:pPr>
            <a:r>
              <a:rPr dirty="0"/>
              <a:t>Fraud</a:t>
            </a:r>
            <a:r>
              <a:rPr spc="-25" dirty="0"/>
              <a:t> </a:t>
            </a:r>
            <a:r>
              <a:rPr dirty="0"/>
              <a:t>Detection</a:t>
            </a:r>
            <a:r>
              <a:rPr spc="-55" dirty="0"/>
              <a:t> </a:t>
            </a:r>
            <a:r>
              <a:rPr dirty="0"/>
              <a:t>in</a:t>
            </a:r>
            <a:r>
              <a:rPr spc="-10" dirty="0"/>
              <a:t> Banking:</a:t>
            </a: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pc="-10" dirty="0"/>
          </a:p>
          <a:p>
            <a:pPr marL="12700" marR="405765">
              <a:lnSpc>
                <a:spcPct val="109500"/>
              </a:lnSpc>
            </a:pPr>
            <a:r>
              <a:rPr dirty="0"/>
              <a:t>.</a:t>
            </a:r>
            <a:r>
              <a:rPr sz="2000" b="0" dirty="0">
                <a:latin typeface="Times New Roman"/>
                <a:cs typeface="Times New Roman"/>
              </a:rPr>
              <a:t>Fraud</a:t>
            </a:r>
            <a:r>
              <a:rPr sz="2000" b="0" spc="-4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detection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is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crucial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for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financial</a:t>
            </a:r>
            <a:r>
              <a:rPr sz="2000" b="0" spc="-4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institutions</a:t>
            </a:r>
            <a:r>
              <a:rPr sz="2000" b="0" spc="-4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in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-10" dirty="0">
                <a:latin typeface="Times New Roman"/>
                <a:cs typeface="Times New Roman"/>
              </a:rPr>
              <a:t> digital </a:t>
            </a:r>
            <a:r>
              <a:rPr sz="2000" b="0" dirty="0">
                <a:latin typeface="Times New Roman"/>
                <a:cs typeface="Times New Roman"/>
              </a:rPr>
              <a:t>banking</a:t>
            </a:r>
            <a:r>
              <a:rPr sz="2000" b="0" spc="-45" dirty="0">
                <a:latin typeface="Times New Roman"/>
                <a:cs typeface="Times New Roman"/>
              </a:rPr>
              <a:t> </a:t>
            </a:r>
            <a:r>
              <a:rPr sz="2000" b="0" spc="-20" dirty="0">
                <a:latin typeface="Times New Roman"/>
                <a:cs typeface="Times New Roman"/>
              </a:rPr>
              <a:t>era.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9400"/>
              </a:lnSpc>
              <a:spcBef>
                <a:spcPts val="1910"/>
              </a:spcBef>
            </a:pPr>
            <a:r>
              <a:rPr dirty="0"/>
              <a:t>.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-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evolving</a:t>
            </a:r>
            <a:r>
              <a:rPr sz="2000" b="0" spc="-4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landscape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of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financial</a:t>
            </a:r>
            <a:r>
              <a:rPr sz="2000" b="0" spc="-4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transactions</a:t>
            </a:r>
            <a:r>
              <a:rPr sz="2000" b="0" spc="-4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requires</a:t>
            </a:r>
            <a:r>
              <a:rPr sz="2000" b="0" spc="-4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advanced </a:t>
            </a:r>
            <a:r>
              <a:rPr sz="2000" b="0" dirty="0">
                <a:latin typeface="Times New Roman"/>
                <a:cs typeface="Times New Roman"/>
              </a:rPr>
              <a:t>methods</a:t>
            </a:r>
            <a:r>
              <a:rPr sz="2000" b="0" spc="-4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to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combat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unauthorized</a:t>
            </a:r>
            <a:r>
              <a:rPr sz="2000" b="0" spc="-5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activities.</a:t>
            </a:r>
            <a:endParaRPr sz="2000">
              <a:latin typeface="Times New Roman"/>
              <a:cs typeface="Times New Roman"/>
            </a:endParaRPr>
          </a:p>
          <a:p>
            <a:pPr marL="12700" marR="76200">
              <a:lnSpc>
                <a:spcPct val="109400"/>
              </a:lnSpc>
              <a:spcBef>
                <a:spcPts val="1910"/>
              </a:spcBef>
            </a:pPr>
            <a:r>
              <a:rPr dirty="0"/>
              <a:t>.</a:t>
            </a:r>
            <a:r>
              <a:rPr sz="2000" b="0" dirty="0">
                <a:latin typeface="Times New Roman"/>
                <a:cs typeface="Times New Roman"/>
              </a:rPr>
              <a:t>This</a:t>
            </a:r>
            <a:r>
              <a:rPr sz="2000" b="0" spc="-3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guide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focuses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on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-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threat</a:t>
            </a:r>
            <a:r>
              <a:rPr sz="2000" b="0" spc="-4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of</a:t>
            </a:r>
            <a:r>
              <a:rPr sz="2000" b="0" spc="-125" dirty="0">
                <a:latin typeface="Times New Roman"/>
                <a:cs typeface="Times New Roman"/>
              </a:rPr>
              <a:t> </a:t>
            </a:r>
            <a:r>
              <a:rPr sz="2000" b="0" spc="-60" dirty="0">
                <a:latin typeface="Times New Roman"/>
                <a:cs typeface="Times New Roman"/>
              </a:rPr>
              <a:t>ATM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skimming</a:t>
            </a:r>
            <a:r>
              <a:rPr sz="2000" b="0" spc="-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and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proposes</a:t>
            </a:r>
            <a:r>
              <a:rPr sz="2000" b="0" spc="-50" dirty="0">
                <a:latin typeface="Times New Roman"/>
                <a:cs typeface="Times New Roman"/>
              </a:rPr>
              <a:t> a </a:t>
            </a:r>
            <a:r>
              <a:rPr sz="2000" b="0" dirty="0">
                <a:latin typeface="Times New Roman"/>
                <a:cs typeface="Times New Roman"/>
              </a:rPr>
              <a:t>system</a:t>
            </a:r>
            <a:r>
              <a:rPr sz="2000" b="0" spc="-3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to enhance</a:t>
            </a:r>
            <a:r>
              <a:rPr sz="2000" b="0" spc="-4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security</a:t>
            </a:r>
            <a:r>
              <a:rPr sz="2000" b="0" spc="-3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and</a:t>
            </a:r>
            <a:r>
              <a:rPr sz="2000" b="0" spc="-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build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customer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trust.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6389" y="276859"/>
            <a:ext cx="48920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Problem</a:t>
            </a:r>
            <a:r>
              <a:rPr sz="4500" spc="-210" dirty="0"/>
              <a:t> </a:t>
            </a:r>
            <a:r>
              <a:rPr sz="4500" dirty="0"/>
              <a:t>statement</a:t>
            </a:r>
            <a:r>
              <a:rPr sz="4500" spc="-220" dirty="0"/>
              <a:t> </a:t>
            </a:r>
            <a:r>
              <a:rPr sz="1800" b="0" spc="-50" dirty="0">
                <a:latin typeface="Noto Sans Mono CJK HK"/>
                <a:cs typeface="Noto Sans Mono CJK HK"/>
              </a:rPr>
              <a:t>–</a:t>
            </a:r>
            <a:endParaRPr sz="1800">
              <a:latin typeface="Noto Sans Mono CJK HK"/>
              <a:cs typeface="Noto Sans Mono CJK H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809" y="1481327"/>
            <a:ext cx="5280489" cy="6231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5985"/>
            <a:ext cx="14630399" cy="75636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7726" y="309498"/>
            <a:ext cx="30568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2439" algn="l"/>
              </a:tabLst>
            </a:pPr>
            <a:r>
              <a:rPr sz="4500" spc="-20" dirty="0"/>
              <a:t>MIND</a:t>
            </a:r>
            <a:r>
              <a:rPr sz="4500" dirty="0"/>
              <a:t>	</a:t>
            </a:r>
            <a:r>
              <a:rPr sz="4500" spc="-25" dirty="0"/>
              <a:t>MAP</a:t>
            </a:r>
            <a:endParaRPr sz="4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46320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PERSONAS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332" y="1033270"/>
            <a:ext cx="11247120" cy="71048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85615">
              <a:lnSpc>
                <a:spcPct val="100000"/>
              </a:lnSpc>
              <a:spcBef>
                <a:spcPts val="95"/>
              </a:spcBef>
            </a:pPr>
            <a:r>
              <a:rPr dirty="0"/>
              <a:t>USER</a:t>
            </a:r>
            <a:r>
              <a:rPr spc="-110" dirty="0"/>
              <a:t> </a:t>
            </a:r>
            <a:r>
              <a:rPr spc="-10" dirty="0"/>
              <a:t>JOURNEY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8036" y="1103375"/>
            <a:ext cx="13768069" cy="6303645"/>
            <a:chOff x="288036" y="1103375"/>
            <a:chExt cx="13768069" cy="6303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036" y="1103375"/>
              <a:ext cx="4009644" cy="34122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8807" y="1103375"/>
              <a:ext cx="9877044" cy="6303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412" y="936455"/>
            <a:ext cx="7009014" cy="68981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33335" y="3101162"/>
            <a:ext cx="697801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highlights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prevalence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payment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authorized </a:t>
            </a:r>
            <a:r>
              <a:rPr sz="2000" dirty="0">
                <a:latin typeface="Times New Roman"/>
                <a:cs typeface="Times New Roman"/>
              </a:rPr>
              <a:t>push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payments,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together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comprising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83%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transactions.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Remote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share,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while </a:t>
            </a:r>
            <a:r>
              <a:rPr sz="2000" dirty="0">
                <a:latin typeface="Times New Roman"/>
                <a:cs typeface="Times New Roman"/>
              </a:rPr>
              <a:t>cheques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rarely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used.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3699" rIns="0" bIns="0" rtlCol="0">
            <a:spAutoFit/>
          </a:bodyPr>
          <a:lstStyle/>
          <a:p>
            <a:pPr marL="4452620">
              <a:lnSpc>
                <a:spcPct val="100000"/>
              </a:lnSpc>
              <a:spcBef>
                <a:spcPts val="100"/>
              </a:spcBef>
            </a:pPr>
            <a:r>
              <a:rPr sz="3000" b="0" spc="-60" dirty="0">
                <a:latin typeface="Times New Roman"/>
                <a:cs typeface="Times New Roman"/>
              </a:rPr>
              <a:t>STATISTICS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82295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57599" cy="82295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4863" y="1127886"/>
            <a:ext cx="94786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Proposed</a:t>
            </a:r>
            <a:r>
              <a:rPr sz="3800" spc="-125" dirty="0"/>
              <a:t> </a:t>
            </a:r>
            <a:r>
              <a:rPr sz="3800" dirty="0"/>
              <a:t>System</a:t>
            </a:r>
            <a:r>
              <a:rPr sz="3800" spc="-80" dirty="0"/>
              <a:t> </a:t>
            </a:r>
            <a:r>
              <a:rPr sz="3800" dirty="0"/>
              <a:t>for</a:t>
            </a:r>
            <a:r>
              <a:rPr sz="3800" spc="-130" dirty="0"/>
              <a:t> </a:t>
            </a:r>
            <a:r>
              <a:rPr sz="3800" dirty="0"/>
              <a:t>Enhanced</a:t>
            </a:r>
            <a:r>
              <a:rPr sz="3800" spc="-240" dirty="0"/>
              <a:t> </a:t>
            </a:r>
            <a:r>
              <a:rPr sz="3800" spc="-40" dirty="0"/>
              <a:t>ATM</a:t>
            </a:r>
            <a:r>
              <a:rPr sz="3800" spc="-60" dirty="0"/>
              <a:t> </a:t>
            </a:r>
            <a:r>
              <a:rPr sz="3800" spc="-10" dirty="0"/>
              <a:t>Security</a:t>
            </a:r>
            <a:endParaRPr sz="3800"/>
          </a:p>
        </p:txBody>
      </p:sp>
      <p:grpSp>
        <p:nvGrpSpPr>
          <p:cNvPr id="6" name="object 6"/>
          <p:cNvGrpSpPr/>
          <p:nvPr/>
        </p:nvGrpSpPr>
        <p:grpSpPr>
          <a:xfrm>
            <a:off x="4383023" y="2427732"/>
            <a:ext cx="1085215" cy="4832985"/>
            <a:chOff x="4383023" y="2427732"/>
            <a:chExt cx="1085215" cy="4832985"/>
          </a:xfrm>
        </p:grpSpPr>
        <p:sp>
          <p:nvSpPr>
            <p:cNvPr id="7" name="object 7"/>
            <p:cNvSpPr/>
            <p:nvPr/>
          </p:nvSpPr>
          <p:spPr>
            <a:xfrm>
              <a:off x="4579620" y="2427731"/>
              <a:ext cx="889000" cy="4832985"/>
            </a:xfrm>
            <a:custGeom>
              <a:avLst/>
              <a:gdLst/>
              <a:ahLst/>
              <a:cxnLst/>
              <a:rect l="l" t="t" r="r" b="b"/>
              <a:pathLst>
                <a:path w="889000" h="4832984">
                  <a:moveTo>
                    <a:pt x="38100" y="19050"/>
                  </a:moveTo>
                  <a:lnTo>
                    <a:pt x="36601" y="11633"/>
                  </a:lnTo>
                  <a:lnTo>
                    <a:pt x="32524" y="5575"/>
                  </a:lnTo>
                  <a:lnTo>
                    <a:pt x="26466" y="1498"/>
                  </a:lnTo>
                  <a:lnTo>
                    <a:pt x="19050" y="0"/>
                  </a:lnTo>
                  <a:lnTo>
                    <a:pt x="11620" y="1498"/>
                  </a:lnTo>
                  <a:lnTo>
                    <a:pt x="5562" y="5575"/>
                  </a:lnTo>
                  <a:lnTo>
                    <a:pt x="1485" y="11633"/>
                  </a:lnTo>
                  <a:lnTo>
                    <a:pt x="0" y="19050"/>
                  </a:lnTo>
                  <a:lnTo>
                    <a:pt x="0" y="4813554"/>
                  </a:lnTo>
                  <a:lnTo>
                    <a:pt x="1485" y="4820971"/>
                  </a:lnTo>
                  <a:lnTo>
                    <a:pt x="5562" y="4827028"/>
                  </a:lnTo>
                  <a:lnTo>
                    <a:pt x="11620" y="4831118"/>
                  </a:lnTo>
                  <a:lnTo>
                    <a:pt x="19050" y="4832604"/>
                  </a:lnTo>
                  <a:lnTo>
                    <a:pt x="26466" y="4831118"/>
                  </a:lnTo>
                  <a:lnTo>
                    <a:pt x="32524" y="4827028"/>
                  </a:lnTo>
                  <a:lnTo>
                    <a:pt x="36601" y="4820971"/>
                  </a:lnTo>
                  <a:lnTo>
                    <a:pt x="38100" y="4813554"/>
                  </a:lnTo>
                  <a:lnTo>
                    <a:pt x="38100" y="19050"/>
                  </a:lnTo>
                  <a:close/>
                </a:path>
                <a:path w="889000" h="4832984">
                  <a:moveTo>
                    <a:pt x="888492" y="422910"/>
                  </a:moveTo>
                  <a:lnTo>
                    <a:pt x="886993" y="415493"/>
                  </a:lnTo>
                  <a:lnTo>
                    <a:pt x="882916" y="409435"/>
                  </a:lnTo>
                  <a:lnTo>
                    <a:pt x="876858" y="405358"/>
                  </a:lnTo>
                  <a:lnTo>
                    <a:pt x="869442" y="403860"/>
                  </a:lnTo>
                  <a:lnTo>
                    <a:pt x="249174" y="403860"/>
                  </a:lnTo>
                  <a:lnTo>
                    <a:pt x="241744" y="405358"/>
                  </a:lnTo>
                  <a:lnTo>
                    <a:pt x="235686" y="409435"/>
                  </a:lnTo>
                  <a:lnTo>
                    <a:pt x="231609" y="415493"/>
                  </a:lnTo>
                  <a:lnTo>
                    <a:pt x="230124" y="422910"/>
                  </a:lnTo>
                  <a:lnTo>
                    <a:pt x="231609" y="430339"/>
                  </a:lnTo>
                  <a:lnTo>
                    <a:pt x="235686" y="436397"/>
                  </a:lnTo>
                  <a:lnTo>
                    <a:pt x="241744" y="440474"/>
                  </a:lnTo>
                  <a:lnTo>
                    <a:pt x="249174" y="441960"/>
                  </a:lnTo>
                  <a:lnTo>
                    <a:pt x="869442" y="441960"/>
                  </a:lnTo>
                  <a:lnTo>
                    <a:pt x="876858" y="440474"/>
                  </a:lnTo>
                  <a:lnTo>
                    <a:pt x="882916" y="436397"/>
                  </a:lnTo>
                  <a:lnTo>
                    <a:pt x="886993" y="430339"/>
                  </a:lnTo>
                  <a:lnTo>
                    <a:pt x="888492" y="422910"/>
                  </a:lnTo>
                  <a:close/>
                </a:path>
              </a:pathLst>
            </a:custGeom>
            <a:solidFill>
              <a:srgbClr val="C8C9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86833" y="2640330"/>
              <a:ext cx="424180" cy="422275"/>
            </a:xfrm>
            <a:custGeom>
              <a:avLst/>
              <a:gdLst/>
              <a:ahLst/>
              <a:cxnLst/>
              <a:rect l="l" t="t" r="r" b="b"/>
              <a:pathLst>
                <a:path w="424179" h="422275">
                  <a:moveTo>
                    <a:pt x="339216" y="0"/>
                  </a:moveTo>
                  <a:lnTo>
                    <a:pt x="84454" y="0"/>
                  </a:lnTo>
                  <a:lnTo>
                    <a:pt x="51595" y="6641"/>
                  </a:lnTo>
                  <a:lnTo>
                    <a:pt x="24749" y="24749"/>
                  </a:lnTo>
                  <a:lnTo>
                    <a:pt x="6641" y="51595"/>
                  </a:lnTo>
                  <a:lnTo>
                    <a:pt x="0" y="84455"/>
                  </a:lnTo>
                  <a:lnTo>
                    <a:pt x="0" y="337693"/>
                  </a:lnTo>
                  <a:lnTo>
                    <a:pt x="6641" y="370552"/>
                  </a:lnTo>
                  <a:lnTo>
                    <a:pt x="24749" y="397398"/>
                  </a:lnTo>
                  <a:lnTo>
                    <a:pt x="51595" y="415506"/>
                  </a:lnTo>
                  <a:lnTo>
                    <a:pt x="84454" y="422148"/>
                  </a:lnTo>
                  <a:lnTo>
                    <a:pt x="339216" y="422148"/>
                  </a:lnTo>
                  <a:lnTo>
                    <a:pt x="372076" y="415506"/>
                  </a:lnTo>
                  <a:lnTo>
                    <a:pt x="398922" y="397398"/>
                  </a:lnTo>
                  <a:lnTo>
                    <a:pt x="417030" y="370552"/>
                  </a:lnTo>
                  <a:lnTo>
                    <a:pt x="423671" y="337693"/>
                  </a:lnTo>
                  <a:lnTo>
                    <a:pt x="423671" y="84455"/>
                  </a:lnTo>
                  <a:lnTo>
                    <a:pt x="417030" y="51595"/>
                  </a:lnTo>
                  <a:lnTo>
                    <a:pt x="398922" y="24749"/>
                  </a:lnTo>
                  <a:lnTo>
                    <a:pt x="372076" y="6641"/>
                  </a:lnTo>
                  <a:lnTo>
                    <a:pt x="339216" y="0"/>
                  </a:lnTo>
                  <a:close/>
                </a:path>
              </a:pathLst>
            </a:custGeom>
            <a:solidFill>
              <a:srgbClr val="E2E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86833" y="2640330"/>
              <a:ext cx="424180" cy="422275"/>
            </a:xfrm>
            <a:custGeom>
              <a:avLst/>
              <a:gdLst/>
              <a:ahLst/>
              <a:cxnLst/>
              <a:rect l="l" t="t" r="r" b="b"/>
              <a:pathLst>
                <a:path w="424179" h="422275">
                  <a:moveTo>
                    <a:pt x="0" y="84455"/>
                  </a:moveTo>
                  <a:lnTo>
                    <a:pt x="6641" y="51595"/>
                  </a:lnTo>
                  <a:lnTo>
                    <a:pt x="24749" y="24749"/>
                  </a:lnTo>
                  <a:lnTo>
                    <a:pt x="51595" y="6641"/>
                  </a:lnTo>
                  <a:lnTo>
                    <a:pt x="84454" y="0"/>
                  </a:lnTo>
                  <a:lnTo>
                    <a:pt x="339216" y="0"/>
                  </a:lnTo>
                  <a:lnTo>
                    <a:pt x="372076" y="6641"/>
                  </a:lnTo>
                  <a:lnTo>
                    <a:pt x="398922" y="24749"/>
                  </a:lnTo>
                  <a:lnTo>
                    <a:pt x="417030" y="51595"/>
                  </a:lnTo>
                  <a:lnTo>
                    <a:pt x="423671" y="84455"/>
                  </a:lnTo>
                  <a:lnTo>
                    <a:pt x="423671" y="337693"/>
                  </a:lnTo>
                  <a:lnTo>
                    <a:pt x="417030" y="370552"/>
                  </a:lnTo>
                  <a:lnTo>
                    <a:pt x="398922" y="397398"/>
                  </a:lnTo>
                  <a:lnTo>
                    <a:pt x="372076" y="415506"/>
                  </a:lnTo>
                  <a:lnTo>
                    <a:pt x="339216" y="422148"/>
                  </a:lnTo>
                  <a:lnTo>
                    <a:pt x="84454" y="422148"/>
                  </a:lnTo>
                  <a:lnTo>
                    <a:pt x="51595" y="415506"/>
                  </a:lnTo>
                  <a:lnTo>
                    <a:pt x="24749" y="397398"/>
                  </a:lnTo>
                  <a:lnTo>
                    <a:pt x="6641" y="370552"/>
                  </a:lnTo>
                  <a:lnTo>
                    <a:pt x="0" y="337693"/>
                  </a:lnTo>
                  <a:lnTo>
                    <a:pt x="0" y="84455"/>
                  </a:lnTo>
                  <a:close/>
                </a:path>
              </a:pathLst>
            </a:custGeom>
            <a:ln w="7620">
              <a:solidFill>
                <a:srgbClr val="C8C9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14469" y="2671318"/>
            <a:ext cx="168910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b="1" spc="-50" dirty="0">
                <a:solidFill>
                  <a:srgbClr val="5B5F70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12333" y="2471842"/>
            <a:ext cx="7163434" cy="121158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200" b="1" dirty="0">
                <a:latin typeface="Times New Roman"/>
                <a:cs typeface="Times New Roman"/>
              </a:rPr>
              <a:t>Card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Insertion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inserts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ATM,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unique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25" dirty="0">
                <a:latin typeface="Times New Roman"/>
                <a:cs typeface="Times New Roman"/>
              </a:rPr>
              <a:t> is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generated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bank's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displayed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ATM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screen.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83023" y="4209288"/>
            <a:ext cx="1085215" cy="431800"/>
            <a:chOff x="4383023" y="4209288"/>
            <a:chExt cx="1085215" cy="431800"/>
          </a:xfrm>
        </p:grpSpPr>
        <p:sp>
          <p:nvSpPr>
            <p:cNvPr id="13" name="object 13"/>
            <p:cNvSpPr/>
            <p:nvPr/>
          </p:nvSpPr>
          <p:spPr>
            <a:xfrm>
              <a:off x="4809743" y="4404360"/>
              <a:ext cx="658495" cy="38100"/>
            </a:xfrm>
            <a:custGeom>
              <a:avLst/>
              <a:gdLst/>
              <a:ahLst/>
              <a:cxnLst/>
              <a:rect l="l" t="t" r="r" b="b"/>
              <a:pathLst>
                <a:path w="658495" h="38100">
                  <a:moveTo>
                    <a:pt x="639317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639317" y="38100"/>
                  </a:lnTo>
                  <a:lnTo>
                    <a:pt x="646741" y="36605"/>
                  </a:lnTo>
                  <a:lnTo>
                    <a:pt x="652795" y="32527"/>
                  </a:lnTo>
                  <a:lnTo>
                    <a:pt x="656873" y="26473"/>
                  </a:lnTo>
                  <a:lnTo>
                    <a:pt x="658367" y="19050"/>
                  </a:lnTo>
                  <a:lnTo>
                    <a:pt x="656873" y="11626"/>
                  </a:lnTo>
                  <a:lnTo>
                    <a:pt x="652795" y="5572"/>
                  </a:lnTo>
                  <a:lnTo>
                    <a:pt x="646741" y="1494"/>
                  </a:lnTo>
                  <a:lnTo>
                    <a:pt x="639317" y="0"/>
                  </a:lnTo>
                  <a:close/>
                </a:path>
              </a:pathLst>
            </a:custGeom>
            <a:solidFill>
              <a:srgbClr val="C8C9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86833" y="4213098"/>
              <a:ext cx="424180" cy="424180"/>
            </a:xfrm>
            <a:custGeom>
              <a:avLst/>
              <a:gdLst/>
              <a:ahLst/>
              <a:cxnLst/>
              <a:rect l="l" t="t" r="r" b="b"/>
              <a:pathLst>
                <a:path w="424179" h="424179">
                  <a:moveTo>
                    <a:pt x="338963" y="0"/>
                  </a:moveTo>
                  <a:lnTo>
                    <a:pt x="84708" y="0"/>
                  </a:lnTo>
                  <a:lnTo>
                    <a:pt x="51756" y="6663"/>
                  </a:lnTo>
                  <a:lnTo>
                    <a:pt x="24828" y="24828"/>
                  </a:lnTo>
                  <a:lnTo>
                    <a:pt x="6663" y="51756"/>
                  </a:lnTo>
                  <a:lnTo>
                    <a:pt x="0" y="84709"/>
                  </a:lnTo>
                  <a:lnTo>
                    <a:pt x="0" y="338963"/>
                  </a:lnTo>
                  <a:lnTo>
                    <a:pt x="6663" y="371915"/>
                  </a:lnTo>
                  <a:lnTo>
                    <a:pt x="24828" y="398843"/>
                  </a:lnTo>
                  <a:lnTo>
                    <a:pt x="51756" y="417008"/>
                  </a:lnTo>
                  <a:lnTo>
                    <a:pt x="84708" y="423672"/>
                  </a:lnTo>
                  <a:lnTo>
                    <a:pt x="338963" y="423672"/>
                  </a:lnTo>
                  <a:lnTo>
                    <a:pt x="371915" y="417008"/>
                  </a:lnTo>
                  <a:lnTo>
                    <a:pt x="398843" y="398843"/>
                  </a:lnTo>
                  <a:lnTo>
                    <a:pt x="417008" y="371915"/>
                  </a:lnTo>
                  <a:lnTo>
                    <a:pt x="423671" y="338963"/>
                  </a:lnTo>
                  <a:lnTo>
                    <a:pt x="423671" y="84709"/>
                  </a:lnTo>
                  <a:lnTo>
                    <a:pt x="417008" y="51756"/>
                  </a:lnTo>
                  <a:lnTo>
                    <a:pt x="398843" y="24828"/>
                  </a:lnTo>
                  <a:lnTo>
                    <a:pt x="371915" y="6663"/>
                  </a:lnTo>
                  <a:lnTo>
                    <a:pt x="338963" y="0"/>
                  </a:lnTo>
                  <a:close/>
                </a:path>
              </a:pathLst>
            </a:custGeom>
            <a:solidFill>
              <a:srgbClr val="E2E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6833" y="4213098"/>
              <a:ext cx="424180" cy="424180"/>
            </a:xfrm>
            <a:custGeom>
              <a:avLst/>
              <a:gdLst/>
              <a:ahLst/>
              <a:cxnLst/>
              <a:rect l="l" t="t" r="r" b="b"/>
              <a:pathLst>
                <a:path w="424179" h="424179">
                  <a:moveTo>
                    <a:pt x="0" y="84709"/>
                  </a:moveTo>
                  <a:lnTo>
                    <a:pt x="6663" y="51756"/>
                  </a:lnTo>
                  <a:lnTo>
                    <a:pt x="24828" y="24828"/>
                  </a:lnTo>
                  <a:lnTo>
                    <a:pt x="51756" y="6663"/>
                  </a:lnTo>
                  <a:lnTo>
                    <a:pt x="84708" y="0"/>
                  </a:lnTo>
                  <a:lnTo>
                    <a:pt x="338963" y="0"/>
                  </a:lnTo>
                  <a:lnTo>
                    <a:pt x="371915" y="6663"/>
                  </a:lnTo>
                  <a:lnTo>
                    <a:pt x="398843" y="24828"/>
                  </a:lnTo>
                  <a:lnTo>
                    <a:pt x="417008" y="51756"/>
                  </a:lnTo>
                  <a:lnTo>
                    <a:pt x="423671" y="84709"/>
                  </a:lnTo>
                  <a:lnTo>
                    <a:pt x="423671" y="338963"/>
                  </a:lnTo>
                  <a:lnTo>
                    <a:pt x="417008" y="371915"/>
                  </a:lnTo>
                  <a:lnTo>
                    <a:pt x="398843" y="398843"/>
                  </a:lnTo>
                  <a:lnTo>
                    <a:pt x="371915" y="417008"/>
                  </a:lnTo>
                  <a:lnTo>
                    <a:pt x="338963" y="423672"/>
                  </a:lnTo>
                  <a:lnTo>
                    <a:pt x="84708" y="423672"/>
                  </a:lnTo>
                  <a:lnTo>
                    <a:pt x="51756" y="417008"/>
                  </a:lnTo>
                  <a:lnTo>
                    <a:pt x="24828" y="398843"/>
                  </a:lnTo>
                  <a:lnTo>
                    <a:pt x="6663" y="371915"/>
                  </a:lnTo>
                  <a:lnTo>
                    <a:pt x="0" y="338963"/>
                  </a:lnTo>
                  <a:lnTo>
                    <a:pt x="0" y="84709"/>
                  </a:lnTo>
                  <a:close/>
                </a:path>
              </a:pathLst>
            </a:custGeom>
            <a:ln w="7619">
              <a:solidFill>
                <a:srgbClr val="C8C9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14469" y="4245101"/>
            <a:ext cx="168910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b="1" spc="-50" dirty="0">
                <a:solidFill>
                  <a:srgbClr val="5B5F70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2333" y="4045015"/>
            <a:ext cx="7818755" cy="121158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200" b="1" spc="-10" dirty="0">
                <a:latin typeface="Times New Roman"/>
                <a:cs typeface="Times New Roman"/>
              </a:rPr>
              <a:t>Mobile</a:t>
            </a:r>
            <a:r>
              <a:rPr sz="2200" b="1" spc="-1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App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Verification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bank's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mobile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installed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scans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QR code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verifies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transaction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details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displayed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phone.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83023" y="5782055"/>
            <a:ext cx="1085215" cy="431800"/>
            <a:chOff x="4383023" y="5782055"/>
            <a:chExt cx="1085215" cy="431800"/>
          </a:xfrm>
        </p:grpSpPr>
        <p:sp>
          <p:nvSpPr>
            <p:cNvPr id="19" name="object 19"/>
            <p:cNvSpPr/>
            <p:nvPr/>
          </p:nvSpPr>
          <p:spPr>
            <a:xfrm>
              <a:off x="4809743" y="5978651"/>
              <a:ext cx="658495" cy="38100"/>
            </a:xfrm>
            <a:custGeom>
              <a:avLst/>
              <a:gdLst/>
              <a:ahLst/>
              <a:cxnLst/>
              <a:rect l="l" t="t" r="r" b="b"/>
              <a:pathLst>
                <a:path w="658495" h="38100">
                  <a:moveTo>
                    <a:pt x="639317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639317" y="38100"/>
                  </a:lnTo>
                  <a:lnTo>
                    <a:pt x="646741" y="36605"/>
                  </a:lnTo>
                  <a:lnTo>
                    <a:pt x="652795" y="32527"/>
                  </a:lnTo>
                  <a:lnTo>
                    <a:pt x="656873" y="26473"/>
                  </a:lnTo>
                  <a:lnTo>
                    <a:pt x="658367" y="19050"/>
                  </a:lnTo>
                  <a:lnTo>
                    <a:pt x="656873" y="11626"/>
                  </a:lnTo>
                  <a:lnTo>
                    <a:pt x="652795" y="5572"/>
                  </a:lnTo>
                  <a:lnTo>
                    <a:pt x="646741" y="1494"/>
                  </a:lnTo>
                  <a:lnTo>
                    <a:pt x="639317" y="0"/>
                  </a:lnTo>
                  <a:close/>
                </a:path>
              </a:pathLst>
            </a:custGeom>
            <a:solidFill>
              <a:srgbClr val="C8C9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86833" y="5785865"/>
              <a:ext cx="424180" cy="424180"/>
            </a:xfrm>
            <a:custGeom>
              <a:avLst/>
              <a:gdLst/>
              <a:ahLst/>
              <a:cxnLst/>
              <a:rect l="l" t="t" r="r" b="b"/>
              <a:pathLst>
                <a:path w="424179" h="424179">
                  <a:moveTo>
                    <a:pt x="338963" y="0"/>
                  </a:moveTo>
                  <a:lnTo>
                    <a:pt x="84708" y="0"/>
                  </a:lnTo>
                  <a:lnTo>
                    <a:pt x="51756" y="6663"/>
                  </a:lnTo>
                  <a:lnTo>
                    <a:pt x="24828" y="24828"/>
                  </a:lnTo>
                  <a:lnTo>
                    <a:pt x="6663" y="51756"/>
                  </a:lnTo>
                  <a:lnTo>
                    <a:pt x="0" y="84708"/>
                  </a:lnTo>
                  <a:lnTo>
                    <a:pt x="0" y="338962"/>
                  </a:lnTo>
                  <a:lnTo>
                    <a:pt x="6663" y="371915"/>
                  </a:lnTo>
                  <a:lnTo>
                    <a:pt x="24828" y="398843"/>
                  </a:lnTo>
                  <a:lnTo>
                    <a:pt x="51756" y="417008"/>
                  </a:lnTo>
                  <a:lnTo>
                    <a:pt x="84708" y="423671"/>
                  </a:lnTo>
                  <a:lnTo>
                    <a:pt x="338963" y="423671"/>
                  </a:lnTo>
                  <a:lnTo>
                    <a:pt x="371915" y="417008"/>
                  </a:lnTo>
                  <a:lnTo>
                    <a:pt x="398843" y="398843"/>
                  </a:lnTo>
                  <a:lnTo>
                    <a:pt x="417008" y="371915"/>
                  </a:lnTo>
                  <a:lnTo>
                    <a:pt x="423671" y="338962"/>
                  </a:lnTo>
                  <a:lnTo>
                    <a:pt x="423671" y="84708"/>
                  </a:lnTo>
                  <a:lnTo>
                    <a:pt x="417008" y="51756"/>
                  </a:lnTo>
                  <a:lnTo>
                    <a:pt x="398843" y="24828"/>
                  </a:lnTo>
                  <a:lnTo>
                    <a:pt x="371915" y="6663"/>
                  </a:lnTo>
                  <a:lnTo>
                    <a:pt x="338963" y="0"/>
                  </a:lnTo>
                  <a:close/>
                </a:path>
              </a:pathLst>
            </a:custGeom>
            <a:solidFill>
              <a:srgbClr val="E2E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86833" y="5785865"/>
              <a:ext cx="424180" cy="424180"/>
            </a:xfrm>
            <a:custGeom>
              <a:avLst/>
              <a:gdLst/>
              <a:ahLst/>
              <a:cxnLst/>
              <a:rect l="l" t="t" r="r" b="b"/>
              <a:pathLst>
                <a:path w="424179" h="424179">
                  <a:moveTo>
                    <a:pt x="0" y="84708"/>
                  </a:moveTo>
                  <a:lnTo>
                    <a:pt x="6663" y="51756"/>
                  </a:lnTo>
                  <a:lnTo>
                    <a:pt x="24828" y="24828"/>
                  </a:lnTo>
                  <a:lnTo>
                    <a:pt x="51756" y="6663"/>
                  </a:lnTo>
                  <a:lnTo>
                    <a:pt x="84708" y="0"/>
                  </a:lnTo>
                  <a:lnTo>
                    <a:pt x="338963" y="0"/>
                  </a:lnTo>
                  <a:lnTo>
                    <a:pt x="371915" y="6663"/>
                  </a:lnTo>
                  <a:lnTo>
                    <a:pt x="398843" y="24828"/>
                  </a:lnTo>
                  <a:lnTo>
                    <a:pt x="417008" y="51756"/>
                  </a:lnTo>
                  <a:lnTo>
                    <a:pt x="423671" y="84708"/>
                  </a:lnTo>
                  <a:lnTo>
                    <a:pt x="423671" y="338962"/>
                  </a:lnTo>
                  <a:lnTo>
                    <a:pt x="417008" y="371915"/>
                  </a:lnTo>
                  <a:lnTo>
                    <a:pt x="398843" y="398843"/>
                  </a:lnTo>
                  <a:lnTo>
                    <a:pt x="371915" y="417008"/>
                  </a:lnTo>
                  <a:lnTo>
                    <a:pt x="338963" y="423671"/>
                  </a:lnTo>
                  <a:lnTo>
                    <a:pt x="84708" y="423671"/>
                  </a:lnTo>
                  <a:lnTo>
                    <a:pt x="51756" y="417008"/>
                  </a:lnTo>
                  <a:lnTo>
                    <a:pt x="24828" y="398843"/>
                  </a:lnTo>
                  <a:lnTo>
                    <a:pt x="6663" y="371915"/>
                  </a:lnTo>
                  <a:lnTo>
                    <a:pt x="0" y="338962"/>
                  </a:lnTo>
                  <a:lnTo>
                    <a:pt x="0" y="84708"/>
                  </a:lnTo>
                  <a:close/>
                </a:path>
              </a:pathLst>
            </a:custGeom>
            <a:ln w="7620">
              <a:solidFill>
                <a:srgbClr val="C8C9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14469" y="5818758"/>
            <a:ext cx="168910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b="1" spc="-50" dirty="0">
                <a:solidFill>
                  <a:srgbClr val="5B5F70"/>
                </a:solidFill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2333" y="5617624"/>
            <a:ext cx="7769859" cy="15176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200" b="1" spc="-25" dirty="0">
                <a:latin typeface="Times New Roman"/>
                <a:cs typeface="Times New Roman"/>
              </a:rPr>
              <a:t>One-</a:t>
            </a:r>
            <a:r>
              <a:rPr sz="2200" b="1" dirty="0">
                <a:latin typeface="Times New Roman"/>
                <a:cs typeface="Times New Roman"/>
              </a:rPr>
              <a:t>Time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Password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15"/>
              </a:spcBef>
            </a:pP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verifying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transaction,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prompted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enter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one-</a:t>
            </a:r>
            <a:r>
              <a:rPr sz="2000" spc="-2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password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(OTP)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app,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60- </a:t>
            </a:r>
            <a:r>
              <a:rPr sz="2000" dirty="0">
                <a:latin typeface="Times New Roman"/>
                <a:cs typeface="Times New Roman"/>
              </a:rPr>
              <a:t>second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withdrawal.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0595" y="3086100"/>
            <a:ext cx="617219" cy="5562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2847" y="4086555"/>
            <a:ext cx="23590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Times New Roman"/>
                <a:cs typeface="Times New Roman"/>
              </a:rPr>
              <a:t>Bank</a:t>
            </a:r>
            <a:r>
              <a:rPr sz="2500" b="1" spc="-5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Integration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2847" y="4832489"/>
            <a:ext cx="2662555" cy="2386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Seamless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integration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proposed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system </a:t>
            </a:r>
            <a:r>
              <a:rPr sz="2200" dirty="0">
                <a:latin typeface="Times New Roman"/>
                <a:cs typeface="Times New Roman"/>
              </a:rPr>
              <a:t>into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bank's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existing </a:t>
            </a:r>
            <a:r>
              <a:rPr sz="2200" spc="-85" dirty="0">
                <a:latin typeface="Times New Roman"/>
                <a:cs typeface="Times New Roman"/>
              </a:rPr>
              <a:t>ATM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infrastructure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mobile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banking platform.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3376" y="3067811"/>
            <a:ext cx="388620" cy="6172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61230" y="3943044"/>
            <a:ext cx="2626995" cy="3275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6769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Times New Roman"/>
                <a:cs typeface="Times New Roman"/>
              </a:rPr>
              <a:t>Mobile</a:t>
            </a:r>
            <a:r>
              <a:rPr sz="2500" b="1" spc="-130" dirty="0">
                <a:latin typeface="Times New Roman"/>
                <a:cs typeface="Times New Roman"/>
              </a:rPr>
              <a:t> </a:t>
            </a:r>
            <a:r>
              <a:rPr sz="2500" b="1" spc="-25" dirty="0">
                <a:latin typeface="Times New Roman"/>
                <a:cs typeface="Times New Roman"/>
              </a:rPr>
              <a:t>App </a:t>
            </a:r>
            <a:r>
              <a:rPr sz="2500" b="1" spc="-10" dirty="0">
                <a:latin typeface="Times New Roman"/>
                <a:cs typeface="Times New Roman"/>
              </a:rPr>
              <a:t>Development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17400"/>
              </a:lnSpc>
              <a:spcBef>
                <a:spcPts val="1000"/>
              </a:spcBef>
            </a:pPr>
            <a:r>
              <a:rPr sz="2200" dirty="0">
                <a:latin typeface="Times New Roman"/>
                <a:cs typeface="Times New Roman"/>
              </a:rPr>
              <a:t>Development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deployment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secure </a:t>
            </a:r>
            <a:r>
              <a:rPr sz="2200" dirty="0">
                <a:latin typeface="Times New Roman"/>
                <a:cs typeface="Times New Roman"/>
              </a:rPr>
              <a:t>mobile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app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generate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validate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code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one- </a:t>
            </a:r>
            <a:r>
              <a:rPr sz="2200" dirty="0">
                <a:latin typeface="Times New Roman"/>
                <a:cs typeface="Times New Roman"/>
              </a:rPr>
              <a:t>time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password.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91271" y="3179064"/>
            <a:ext cx="617220" cy="4953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4575" y="3976192"/>
            <a:ext cx="2677160" cy="363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6365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Times New Roman"/>
                <a:cs typeface="Times New Roman"/>
              </a:rPr>
              <a:t>Customer Education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17500"/>
              </a:lnSpc>
              <a:spcBef>
                <a:spcPts val="740"/>
              </a:spcBef>
            </a:pPr>
            <a:r>
              <a:rPr sz="2200" spc="-10" dirty="0">
                <a:latin typeface="Times New Roman"/>
                <a:cs typeface="Times New Roman"/>
              </a:rPr>
              <a:t>Comprehensive </a:t>
            </a:r>
            <a:r>
              <a:rPr sz="2200" dirty="0">
                <a:latin typeface="Times New Roman"/>
                <a:cs typeface="Times New Roman"/>
              </a:rPr>
              <a:t>customer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education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communication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ensure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widespread </a:t>
            </a:r>
            <a:r>
              <a:rPr sz="2200" dirty="0">
                <a:latin typeface="Times New Roman"/>
                <a:cs typeface="Times New Roman"/>
              </a:rPr>
              <a:t>adoption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understanding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new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security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measures.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64468" y="3055620"/>
            <a:ext cx="617220" cy="6172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898251" y="3943044"/>
            <a:ext cx="2724785" cy="3275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83945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Times New Roman"/>
                <a:cs typeface="Times New Roman"/>
              </a:rPr>
              <a:t>Regulatory Compliance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17400"/>
              </a:lnSpc>
              <a:spcBef>
                <a:spcPts val="1000"/>
              </a:spcBef>
            </a:pPr>
            <a:r>
              <a:rPr sz="2200" dirty="0">
                <a:latin typeface="Times New Roman"/>
                <a:cs typeface="Times New Roman"/>
              </a:rPr>
              <a:t>Ensuring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proposed </a:t>
            </a:r>
            <a:r>
              <a:rPr sz="2200" dirty="0">
                <a:latin typeface="Times New Roman"/>
                <a:cs typeface="Times New Roman"/>
              </a:rPr>
              <a:t>system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adheres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relevant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banking </a:t>
            </a:r>
            <a:r>
              <a:rPr sz="2200" dirty="0">
                <a:latin typeface="Times New Roman"/>
                <a:cs typeface="Times New Roman"/>
              </a:rPr>
              <a:t>regulations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industry </a:t>
            </a:r>
            <a:r>
              <a:rPr sz="2200" dirty="0">
                <a:latin typeface="Times New Roman"/>
                <a:cs typeface="Times New Roman"/>
              </a:rPr>
              <a:t>standards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data </a:t>
            </a:r>
            <a:r>
              <a:rPr sz="2200" dirty="0">
                <a:latin typeface="Times New Roman"/>
                <a:cs typeface="Times New Roman"/>
              </a:rPr>
              <a:t>security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privacy.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4630399" cy="206959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42847" y="502996"/>
            <a:ext cx="7275830" cy="123253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4710"/>
              </a:lnSpc>
              <a:spcBef>
                <a:spcPts val="284"/>
              </a:spcBef>
            </a:pPr>
            <a:r>
              <a:rPr dirty="0"/>
              <a:t>Implementing</a:t>
            </a:r>
            <a:r>
              <a:rPr spc="-13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30" dirty="0"/>
              <a:t>Proposed</a:t>
            </a:r>
            <a:r>
              <a:rPr spc="-220" dirty="0"/>
              <a:t> </a:t>
            </a:r>
            <a:r>
              <a:rPr spc="-25" dirty="0"/>
              <a:t>ATM </a:t>
            </a:r>
            <a:r>
              <a:rPr dirty="0"/>
              <a:t>Security</a:t>
            </a:r>
            <a:r>
              <a:rPr spc="-135" dirty="0"/>
              <a:t> </a:t>
            </a:r>
            <a:r>
              <a:rPr spc="-10" dirty="0"/>
              <a:t>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9" y="1801367"/>
            <a:ext cx="11811000" cy="53851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654" rIns="0" bIns="0" rtlCol="0">
            <a:spAutoFit/>
          </a:bodyPr>
          <a:lstStyle/>
          <a:p>
            <a:pPr marL="488823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Wireframes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317</Words>
  <Application>Microsoft Office PowerPoint</Application>
  <PresentationFormat>Custom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Carlito</vt:lpstr>
      <vt:lpstr>Noto Sans Mono CJK HK</vt:lpstr>
      <vt:lpstr>Times New Roman</vt:lpstr>
      <vt:lpstr>Office Theme</vt:lpstr>
      <vt:lpstr>FRAUD DETECTION IN BANKING</vt:lpstr>
      <vt:lpstr>Problem statement –</vt:lpstr>
      <vt:lpstr>MIND MAP</vt:lpstr>
      <vt:lpstr>PERSONAS</vt:lpstr>
      <vt:lpstr>USER JOURNEY</vt:lpstr>
      <vt:lpstr>STATISTICS</vt:lpstr>
      <vt:lpstr>Proposed System for Enhanced ATM Security</vt:lpstr>
      <vt:lpstr>Implementing the Proposed ATM Security System</vt:lpstr>
      <vt:lpstr>Wireframes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Varshita Panditharadhyula</dc:creator>
  <cp:lastModifiedBy>Varshita Panditharadhyula</cp:lastModifiedBy>
  <cp:revision>1</cp:revision>
  <dcterms:created xsi:type="dcterms:W3CDTF">2024-08-14T14:08:38Z</dcterms:created>
  <dcterms:modified xsi:type="dcterms:W3CDTF">2025-03-08T09:44:32Z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2024-08-14T00:00:00Z</vt:filetime>
  </property>
  <property fmtid="{D5CDD505-2E9C-101B-9397-08002B2CF9AE}" pid="5" name="Producer">
    <vt:lpwstr>3-Heights(TM) PDF Security Shell 4.8.25.2 (http://www.pdf-tools.com)</vt:lpwstr>
  </property>
</Properties>
</file>