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64" r:id="rId4"/>
    <p:sldId id="263" r:id="rId5"/>
    <p:sldId id="275" r:id="rId6"/>
    <p:sldId id="276" r:id="rId7"/>
    <p:sldId id="277" r:id="rId8"/>
    <p:sldId id="265" r:id="rId9"/>
    <p:sldId id="278" r:id="rId10"/>
    <p:sldId id="279" r:id="rId11"/>
    <p:sldId id="281" r:id="rId12"/>
    <p:sldId id="282" r:id="rId13"/>
    <p:sldId id="283" r:id="rId14"/>
    <p:sldId id="284" r:id="rId15"/>
    <p:sldId id="285" r:id="rId16"/>
    <p:sldId id="280"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9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4DEF6-0DA7-4A38-B739-7A4F29768AE7}"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8721F-73C1-47AF-8FD1-F6F4330CE0F8}" type="slidenum">
              <a:rPr lang="en-US" smtClean="0"/>
              <a:t>‹#›</a:t>
            </a:fld>
            <a:endParaRPr lang="en-US"/>
          </a:p>
        </p:txBody>
      </p:sp>
    </p:spTree>
    <p:extLst>
      <p:ext uri="{BB962C8B-B14F-4D97-AF65-F5344CB8AC3E}">
        <p14:creationId xmlns:p14="http://schemas.microsoft.com/office/powerpoint/2010/main" val="42928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www.packtpub.com/" TargetMode="External"/><Relationship Id="rId1" Type="http://schemas.openxmlformats.org/officeDocument/2006/relationships/slideLayout" Target="../slideLayouts/slideLayout7.xml"/><Relationship Id="rId5" Type="http://schemas.openxmlformats.org/officeDocument/2006/relationships/hyperlink" Target="https://flask.palletsprojects.com/" TargetMode="External"/><Relationship Id="rId4" Type="http://schemas.openxmlformats.org/officeDocument/2006/relationships/hyperlink" Target="https://scikit-lear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571500"/>
            <a:ext cx="11707761" cy="6019800"/>
          </a:xfrm>
          <a:prstGeom prst="rect">
            <a:avLst/>
          </a:prstGeom>
          <a:noFill/>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TITLE OF THE PROJECT:</a:t>
            </a: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dirty="0">
                <a:latin typeface="Bookman Old Style" panose="02050604050505020204" pitchFamily="18" charset="0"/>
                <a:cs typeface="Times New Roman" panose="02020603050405020304" pitchFamily="18" charset="0"/>
              </a:rPr>
              <a:t>						Batch Names &amp;</a:t>
            </a:r>
          </a:p>
          <a:p>
            <a:pPr>
              <a:buFont typeface="Arial" panose="020B0604020202020204" pitchFamily="34" charset="0"/>
              <a:buNone/>
            </a:pPr>
            <a:endParaRPr lang="en-US" sz="1700" dirty="0">
              <a:latin typeface="Bookman Old Style" panose="02050604050505020204" pitchFamily="18" charset="0"/>
              <a:cs typeface="Times New Roman" panose="02020603050405020304" pitchFamily="18" charset="0"/>
            </a:endParaRPr>
          </a:p>
          <a:p>
            <a:pP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262745"/>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7B485-3512-E0F6-B7F1-B952C9B2483C}"/>
              </a:ext>
            </a:extLst>
          </p:cNvPr>
          <p:cNvSpPr txBox="1"/>
          <p:nvPr/>
        </p:nvSpPr>
        <p:spPr>
          <a:xfrm>
            <a:off x="7719613" y="2860617"/>
            <a:ext cx="4243788" cy="2348848"/>
          </a:xfrm>
          <a:prstGeom prst="rect">
            <a:avLst/>
          </a:prstGeom>
          <a:noFill/>
        </p:spPr>
        <p:txBody>
          <a:bodyPr wrap="square" rtlCol="0">
            <a:spAutoFit/>
          </a:bodyPr>
          <a:lstStyle/>
          <a:p>
            <a:r>
              <a:rPr lang="en-US" sz="1100" b="1" dirty="0">
                <a:latin typeface="Bookman Old Style" panose="02050604050505020204" pitchFamily="18" charset="0"/>
              </a:rPr>
              <a:t>Project Guide:</a:t>
            </a:r>
            <a:r>
              <a:rPr lang="en-US" sz="1100" dirty="0">
                <a:latin typeface="Bookman Old Style" panose="02050604050505020204" pitchFamily="18" charset="0"/>
              </a:rPr>
              <a:t> Prof G. </a:t>
            </a:r>
            <a:r>
              <a:rPr lang="en-US" sz="1100" dirty="0" err="1">
                <a:latin typeface="Bookman Old Style" panose="02050604050505020204" pitchFamily="18" charset="0"/>
              </a:rPr>
              <a:t>Balaiah</a:t>
            </a:r>
            <a:endParaRPr lang="en-US" sz="1100" dirty="0">
              <a:latin typeface="Bookman Old Style" panose="02050604050505020204" pitchFamily="18" charset="0"/>
            </a:endParaRPr>
          </a:p>
          <a:p>
            <a:endParaRPr lang="en-US" sz="1100" dirty="0">
              <a:latin typeface="Bookman Old Style" panose="02050604050505020204" pitchFamily="18" charset="0"/>
            </a:endParaRPr>
          </a:p>
          <a:p>
            <a:r>
              <a:rPr lang="en-US" sz="1100" b="1" dirty="0">
                <a:latin typeface="Bookman Old Style" panose="02050604050505020204" pitchFamily="18" charset="0"/>
              </a:rPr>
              <a:t>Batch Number:</a:t>
            </a:r>
            <a:r>
              <a:rPr lang="en-US" sz="1100" dirty="0">
                <a:latin typeface="Bookman Old Style" panose="02050604050505020204" pitchFamily="18" charset="0"/>
              </a:rPr>
              <a:t> ZT16</a:t>
            </a:r>
          </a:p>
          <a:p>
            <a:endParaRPr lang="en-US" sz="1100" dirty="0">
              <a:latin typeface="Bookman Old Style" panose="02050604050505020204" pitchFamily="18" charset="0"/>
            </a:endParaRPr>
          </a:p>
          <a:p>
            <a:r>
              <a:rPr lang="en-US" sz="1100" b="1" dirty="0">
                <a:latin typeface="Bookman Old Style" panose="02050604050505020204" pitchFamily="18" charset="0"/>
              </a:rPr>
              <a:t>Roll No. - Student Name:</a:t>
            </a:r>
          </a:p>
          <a:p>
            <a:endParaRPr lang="en-US" sz="1100" dirty="0">
              <a:latin typeface="Bookman Old Style" panose="02050604050505020204" pitchFamily="18" charset="0"/>
            </a:endParaRPr>
          </a:p>
          <a:p>
            <a:pPr>
              <a:lnSpc>
                <a:spcPct val="150000"/>
              </a:lnSpc>
            </a:pPr>
            <a:r>
              <a:rPr lang="en-US" sz="1100" dirty="0">
                <a:latin typeface="Bookman Old Style" panose="02050604050505020204" pitchFamily="18" charset="0"/>
              </a:rPr>
              <a:t>2111CS020619 – </a:t>
            </a:r>
            <a:r>
              <a:rPr lang="en-US" sz="1100" dirty="0" err="1">
                <a:latin typeface="Bookman Old Style" panose="02050604050505020204" pitchFamily="18" charset="0"/>
              </a:rPr>
              <a:t>Bramanapalli</a:t>
            </a:r>
            <a:r>
              <a:rPr lang="en-US" sz="1100" dirty="0">
                <a:latin typeface="Bookman Old Style" panose="02050604050505020204" pitchFamily="18" charset="0"/>
              </a:rPr>
              <a:t> </a:t>
            </a:r>
            <a:r>
              <a:rPr lang="en-US" sz="1100" dirty="0" err="1">
                <a:latin typeface="Bookman Old Style" panose="02050604050505020204" pitchFamily="18" charset="0"/>
              </a:rPr>
              <a:t>Varshith</a:t>
            </a:r>
            <a:endParaRPr lang="en-US" sz="1100" dirty="0">
              <a:latin typeface="Bookman Old Style" panose="02050604050505020204" pitchFamily="18" charset="0"/>
            </a:endParaRPr>
          </a:p>
          <a:p>
            <a:pPr>
              <a:lnSpc>
                <a:spcPct val="150000"/>
              </a:lnSpc>
            </a:pPr>
            <a:r>
              <a:rPr lang="en-US" sz="1100" dirty="0">
                <a:latin typeface="Bookman Old Style" panose="02050604050505020204" pitchFamily="18" charset="0"/>
              </a:rPr>
              <a:t>2111CS020620 – Cheri </a:t>
            </a:r>
            <a:r>
              <a:rPr lang="en-US" sz="1100" dirty="0" err="1">
                <a:latin typeface="Bookman Old Style" panose="02050604050505020204" pitchFamily="18" charset="0"/>
              </a:rPr>
              <a:t>Varshith</a:t>
            </a:r>
            <a:endParaRPr lang="en-US" sz="1100" dirty="0">
              <a:latin typeface="Bookman Old Style" panose="02050604050505020204" pitchFamily="18" charset="0"/>
            </a:endParaRPr>
          </a:p>
          <a:p>
            <a:pPr>
              <a:lnSpc>
                <a:spcPct val="150000"/>
              </a:lnSpc>
            </a:pPr>
            <a:r>
              <a:rPr lang="en-US" sz="1100" dirty="0">
                <a:latin typeface="Bookman Old Style" panose="02050604050505020204" pitchFamily="18" charset="0"/>
              </a:rPr>
              <a:t>2111CS020625 – </a:t>
            </a:r>
            <a:r>
              <a:rPr lang="en-US" sz="1100" dirty="0" err="1">
                <a:latin typeface="Bookman Old Style" panose="02050604050505020204" pitchFamily="18" charset="0"/>
              </a:rPr>
              <a:t>Gudipally</a:t>
            </a:r>
            <a:r>
              <a:rPr lang="en-US" sz="1100" dirty="0">
                <a:latin typeface="Bookman Old Style" panose="02050604050505020204" pitchFamily="18" charset="0"/>
              </a:rPr>
              <a:t> Varun Reddy</a:t>
            </a:r>
          </a:p>
          <a:p>
            <a:pPr>
              <a:lnSpc>
                <a:spcPct val="150000"/>
              </a:lnSpc>
            </a:pPr>
            <a:r>
              <a:rPr lang="en-US" sz="1100" dirty="0">
                <a:latin typeface="Bookman Old Style" panose="02050604050505020204" pitchFamily="18" charset="0"/>
              </a:rPr>
              <a:t>2111CS020629 – </a:t>
            </a:r>
            <a:r>
              <a:rPr lang="en-US" sz="1100" dirty="0" err="1">
                <a:latin typeface="Bookman Old Style" panose="02050604050505020204" pitchFamily="18" charset="0"/>
              </a:rPr>
              <a:t>Aeruva</a:t>
            </a:r>
            <a:r>
              <a:rPr lang="en-US" sz="1100" dirty="0">
                <a:latin typeface="Bookman Old Style" panose="02050604050505020204" pitchFamily="18" charset="0"/>
              </a:rPr>
              <a:t> Veera Venkata Laxman</a:t>
            </a:r>
          </a:p>
          <a:p>
            <a:pPr>
              <a:lnSpc>
                <a:spcPct val="150000"/>
              </a:lnSpc>
            </a:pPr>
            <a:r>
              <a:rPr lang="en-US" sz="1100" dirty="0">
                <a:latin typeface="Bookman Old Style" panose="02050604050505020204" pitchFamily="18" charset="0"/>
              </a:rPr>
              <a:t>2111CS020630 – </a:t>
            </a:r>
            <a:r>
              <a:rPr lang="en-US" sz="1100" dirty="0" err="1">
                <a:latin typeface="Bookman Old Style" panose="02050604050505020204" pitchFamily="18" charset="0"/>
              </a:rPr>
              <a:t>Amudalapalli</a:t>
            </a:r>
            <a:r>
              <a:rPr lang="en-US" sz="1100" dirty="0">
                <a:latin typeface="Bookman Old Style" panose="02050604050505020204" pitchFamily="18" charset="0"/>
              </a:rPr>
              <a:t> </a:t>
            </a:r>
            <a:r>
              <a:rPr lang="en-US" sz="1100" dirty="0" err="1">
                <a:latin typeface="Bookman Old Style" panose="02050604050505020204" pitchFamily="18" charset="0"/>
              </a:rPr>
              <a:t>Veerabhadra</a:t>
            </a:r>
            <a:r>
              <a:rPr lang="en-US" sz="1100" dirty="0">
                <a:latin typeface="Bookman Old Style" panose="02050604050505020204" pitchFamily="18" charset="0"/>
              </a:rPr>
              <a:t> Sai Amarnath</a:t>
            </a:r>
          </a:p>
        </p:txBody>
      </p:sp>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4779F5-3D34-CF04-693B-5B6C0E47D18A}"/>
              </a:ext>
            </a:extLst>
          </p:cNvPr>
          <p:cNvSpPr/>
          <p:nvPr/>
        </p:nvSpPr>
        <p:spPr>
          <a:xfrm>
            <a:off x="441278" y="2852382"/>
            <a:ext cx="6136943" cy="723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E83A0FB-56C1-B19F-90D9-0DA1E4474D7E}"/>
              </a:ext>
            </a:extLst>
          </p:cNvPr>
          <p:cNvSpPr txBox="1"/>
          <p:nvPr/>
        </p:nvSpPr>
        <p:spPr>
          <a:xfrm>
            <a:off x="354842" y="1269242"/>
            <a:ext cx="11395880" cy="5147563"/>
          </a:xfrm>
          <a:prstGeom prst="rect">
            <a:avLst/>
          </a:prstGeom>
          <a:noFill/>
          <a:ln>
            <a:no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5.DEPLOYMENT &amp; RESULTS</a:t>
            </a:r>
          </a:p>
          <a:p>
            <a:pPr>
              <a:spcAft>
                <a:spcPts val="300"/>
              </a:spcAft>
            </a:pPr>
            <a:r>
              <a:rPr lang="en-US" sz="1600" b="1" dirty="0">
                <a:latin typeface="Times New Roman" panose="02020603050405020304" pitchFamily="18" charset="0"/>
                <a:cs typeface="Times New Roman" panose="02020603050405020304" pitchFamily="18" charset="0"/>
              </a:rPr>
              <a:t>5.1 INTRODUCTION</a:t>
            </a:r>
          </a:p>
          <a:p>
            <a:pPr>
              <a:spcAft>
                <a:spcPts val="300"/>
              </a:spcAft>
            </a:pPr>
            <a:r>
              <a:rPr lang="en-US" sz="1400" dirty="0">
                <a:latin typeface="Times New Roman" panose="02020603050405020304" pitchFamily="18" charset="0"/>
                <a:cs typeface="Times New Roman" panose="02020603050405020304" pitchFamily="18" charset="0"/>
              </a:rPr>
              <a:t>This section covers the deployment, evaluation, and outcomes of the spam classification system. It provides insights into the implementation, testing, and validation stages and discusses the development of a user-friendly web interface to facilitate interaction with the classification model.</a:t>
            </a:r>
          </a:p>
          <a:p>
            <a:pPr>
              <a:spcAft>
                <a:spcPts val="300"/>
              </a:spcAft>
            </a:pPr>
            <a:r>
              <a:rPr lang="en-US" sz="1600" b="1" dirty="0">
                <a:latin typeface="Times New Roman" panose="02020603050405020304" pitchFamily="18" charset="0"/>
                <a:cs typeface="Times New Roman" panose="02020603050405020304" pitchFamily="18" charset="0"/>
              </a:rPr>
              <a:t>5.2 SOURCE CODE</a:t>
            </a:r>
          </a:p>
          <a:p>
            <a:pPr>
              <a:spcAft>
                <a:spcPts val="300"/>
              </a:spcAft>
            </a:pPr>
            <a:r>
              <a:rPr lang="en-US" sz="1400" dirty="0">
                <a:latin typeface="Times New Roman" panose="02020603050405020304" pitchFamily="18" charset="0"/>
                <a:cs typeface="Times New Roman" panose="02020603050405020304" pitchFamily="18" charset="0"/>
              </a:rPr>
              <a:t>This section includes the essential source code used for the project, highlighting key aspects like:</a:t>
            </a:r>
            <a:endParaRPr lang="en-US" sz="1400" b="1" dirty="0">
              <a:latin typeface="Times New Roman" panose="02020603050405020304" pitchFamily="18" charset="0"/>
              <a:cs typeface="Times New Roman" panose="02020603050405020304" pitchFamily="18" charset="0"/>
            </a:endParaRPr>
          </a:p>
          <a:p>
            <a:pPr>
              <a:spcAft>
                <a:spcPts val="300"/>
              </a:spcAft>
            </a:pPr>
            <a:r>
              <a:rPr lang="en-US" sz="1400" b="1" dirty="0">
                <a:latin typeface="Times New Roman" panose="02020603050405020304" pitchFamily="18" charset="0"/>
                <a:cs typeface="Times New Roman" panose="02020603050405020304" pitchFamily="18" charset="0"/>
              </a:rPr>
              <a:t>Data Loading and Preprocessing:</a:t>
            </a:r>
          </a:p>
          <a:p>
            <a:r>
              <a:rPr lang="en-US" sz="1400" dirty="0">
                <a:latin typeface="Consolas" panose="020B0609020204030204" pitchFamily="49" charset="0"/>
                <a:cs typeface="Times New Roman" panose="02020603050405020304" pitchFamily="18" charset="0"/>
              </a:rPr>
              <a:t>import pandas as pd</a:t>
            </a:r>
          </a:p>
          <a:p>
            <a:r>
              <a:rPr lang="en-US" sz="1400" dirty="0">
                <a:latin typeface="Consolas" panose="020B0609020204030204" pitchFamily="49" charset="0"/>
                <a:cs typeface="Times New Roman" panose="02020603050405020304" pitchFamily="18" charset="0"/>
              </a:rPr>
              <a:t>import re</a:t>
            </a:r>
          </a:p>
          <a:p>
            <a:r>
              <a:rPr lang="en-US" sz="1400" dirty="0">
                <a:latin typeface="Consolas" panose="020B0609020204030204" pitchFamily="49" charset="0"/>
                <a:cs typeface="Times New Roman" panose="02020603050405020304" pitchFamily="18" charset="0"/>
              </a:rPr>
              <a:t>from </a:t>
            </a:r>
            <a:r>
              <a:rPr lang="en-US" sz="1400" dirty="0" err="1">
                <a:latin typeface="Consolas" panose="020B0609020204030204" pitchFamily="49" charset="0"/>
                <a:cs typeface="Times New Roman" panose="02020603050405020304" pitchFamily="18" charset="0"/>
              </a:rPr>
              <a:t>nltk.corpus</a:t>
            </a:r>
            <a:r>
              <a:rPr lang="en-US" sz="1400" dirty="0">
                <a:latin typeface="Consolas" panose="020B0609020204030204" pitchFamily="49" charset="0"/>
                <a:cs typeface="Times New Roman" panose="02020603050405020304" pitchFamily="18" charset="0"/>
              </a:rPr>
              <a:t> import </a:t>
            </a:r>
            <a:r>
              <a:rPr lang="en-US" sz="1400" dirty="0" err="1">
                <a:latin typeface="Consolas" panose="020B0609020204030204" pitchFamily="49" charset="0"/>
                <a:cs typeface="Times New Roman" panose="02020603050405020304" pitchFamily="18" charset="0"/>
              </a:rPr>
              <a:t>stopwords</a:t>
            </a:r>
            <a:endParaRPr lang="en-US" sz="1400" dirty="0">
              <a:latin typeface="Consolas" panose="020B0609020204030204" pitchFamily="49" charset="0"/>
              <a:cs typeface="Times New Roman" panose="02020603050405020304" pitchFamily="18" charset="0"/>
            </a:endParaRPr>
          </a:p>
          <a:p>
            <a:r>
              <a:rPr lang="en-US" sz="1400" dirty="0">
                <a:latin typeface="Consolas" panose="020B0609020204030204" pitchFamily="49" charset="0"/>
                <a:cs typeface="Times New Roman" panose="02020603050405020304" pitchFamily="18" charset="0"/>
              </a:rPr>
              <a:t>from </a:t>
            </a:r>
            <a:r>
              <a:rPr lang="en-US" sz="1400" dirty="0" err="1">
                <a:latin typeface="Consolas" panose="020B0609020204030204" pitchFamily="49" charset="0"/>
                <a:cs typeface="Times New Roman" panose="02020603050405020304" pitchFamily="18" charset="0"/>
              </a:rPr>
              <a:t>nltk.stem</a:t>
            </a:r>
            <a:r>
              <a:rPr lang="en-US" sz="1400" dirty="0">
                <a:latin typeface="Consolas" panose="020B0609020204030204" pitchFamily="49" charset="0"/>
                <a:cs typeface="Times New Roman" panose="02020603050405020304" pitchFamily="18" charset="0"/>
              </a:rPr>
              <a:t> import </a:t>
            </a:r>
            <a:r>
              <a:rPr lang="en-US" sz="1400" dirty="0" err="1">
                <a:latin typeface="Consolas" panose="020B0609020204030204" pitchFamily="49" charset="0"/>
                <a:cs typeface="Times New Roman" panose="02020603050405020304" pitchFamily="18" charset="0"/>
              </a:rPr>
              <a:t>WordNetLemmatizer</a:t>
            </a:r>
            <a:endParaRPr lang="en-US" sz="1400" dirty="0">
              <a:latin typeface="Consolas" panose="020B0609020204030204" pitchFamily="49" charset="0"/>
              <a:cs typeface="Times New Roman" panose="02020603050405020304" pitchFamily="18" charset="0"/>
            </a:endParaRPr>
          </a:p>
          <a:p>
            <a:r>
              <a:rPr lang="en-US" sz="1400" dirty="0">
                <a:latin typeface="Consolas" panose="020B0609020204030204" pitchFamily="49" charset="0"/>
                <a:cs typeface="Times New Roman" panose="02020603050405020304" pitchFamily="18" charset="0"/>
              </a:rPr>
              <a:t>dataset = </a:t>
            </a:r>
            <a:r>
              <a:rPr lang="en-US" sz="1400" dirty="0" err="1">
                <a:latin typeface="Consolas" panose="020B0609020204030204" pitchFamily="49" charset="0"/>
                <a:cs typeface="Times New Roman" panose="02020603050405020304" pitchFamily="18" charset="0"/>
              </a:rPr>
              <a:t>pd.read_csv</a:t>
            </a:r>
            <a:r>
              <a:rPr lang="en-US" sz="1400" dirty="0">
                <a:latin typeface="Consolas" panose="020B0609020204030204" pitchFamily="49" charset="0"/>
                <a:cs typeface="Times New Roman" panose="02020603050405020304" pitchFamily="18" charset="0"/>
              </a:rPr>
              <a:t>('spam.csv', encoding='latin-1')</a:t>
            </a:r>
          </a:p>
          <a:p>
            <a:r>
              <a:rPr lang="en-US" sz="1400" dirty="0" err="1">
                <a:latin typeface="Consolas" panose="020B0609020204030204" pitchFamily="49" charset="0"/>
                <a:cs typeface="Times New Roman" panose="02020603050405020304" pitchFamily="18" charset="0"/>
              </a:rPr>
              <a:t>dataset.columns</a:t>
            </a:r>
            <a:r>
              <a:rPr lang="en-US" sz="1400" dirty="0">
                <a:latin typeface="Consolas" panose="020B0609020204030204" pitchFamily="49" charset="0"/>
                <a:cs typeface="Times New Roman" panose="02020603050405020304" pitchFamily="18" charset="0"/>
              </a:rPr>
              <a:t> = ['label', 'message']</a:t>
            </a:r>
          </a:p>
          <a:p>
            <a:r>
              <a:rPr lang="en-US" sz="1400" dirty="0">
                <a:latin typeface="Consolas" panose="020B0609020204030204" pitchFamily="49" charset="0"/>
                <a:cs typeface="Times New Roman" panose="02020603050405020304" pitchFamily="18" charset="0"/>
              </a:rPr>
              <a:t>dataset['label'] = dataset['label'].map({'ham': 0, 'spam': 1})</a:t>
            </a:r>
          </a:p>
          <a:p>
            <a:r>
              <a:rPr lang="en-US" sz="1400" dirty="0" err="1">
                <a:latin typeface="Consolas" panose="020B0609020204030204" pitchFamily="49" charset="0"/>
                <a:cs typeface="Times New Roman" panose="02020603050405020304" pitchFamily="18" charset="0"/>
              </a:rPr>
              <a:t>lemmatizer</a:t>
            </a:r>
            <a:r>
              <a:rPr lang="en-US" sz="1400" dirty="0">
                <a:latin typeface="Consolas" panose="020B0609020204030204" pitchFamily="49" charset="0"/>
                <a:cs typeface="Times New Roman" panose="02020603050405020304" pitchFamily="18" charset="0"/>
              </a:rPr>
              <a:t> = </a:t>
            </a:r>
            <a:r>
              <a:rPr lang="en-US" sz="1400" dirty="0" err="1">
                <a:latin typeface="Consolas" panose="020B0609020204030204" pitchFamily="49" charset="0"/>
                <a:cs typeface="Times New Roman" panose="02020603050405020304" pitchFamily="18" charset="0"/>
              </a:rPr>
              <a:t>WordNetLemmatizer</a:t>
            </a:r>
            <a:r>
              <a:rPr lang="en-US" sz="1400" dirty="0">
                <a:latin typeface="Consolas" panose="020B0609020204030204" pitchFamily="49" charset="0"/>
                <a:cs typeface="Times New Roman" panose="02020603050405020304" pitchFamily="18" charset="0"/>
              </a:rPr>
              <a:t>()</a:t>
            </a:r>
          </a:p>
          <a:p>
            <a:r>
              <a:rPr lang="en-US" sz="1400" dirty="0" err="1">
                <a:latin typeface="Consolas" panose="020B0609020204030204" pitchFamily="49" charset="0"/>
                <a:cs typeface="Times New Roman" panose="02020603050405020304" pitchFamily="18" charset="0"/>
              </a:rPr>
              <a:t>stop_words</a:t>
            </a:r>
            <a:r>
              <a:rPr lang="en-US" sz="1400" dirty="0">
                <a:latin typeface="Consolas" panose="020B0609020204030204" pitchFamily="49" charset="0"/>
                <a:cs typeface="Times New Roman" panose="02020603050405020304" pitchFamily="18" charset="0"/>
              </a:rPr>
              <a:t> = set(</a:t>
            </a:r>
            <a:r>
              <a:rPr lang="en-US" sz="1400" dirty="0" err="1">
                <a:latin typeface="Consolas" panose="020B0609020204030204" pitchFamily="49" charset="0"/>
                <a:cs typeface="Times New Roman" panose="02020603050405020304" pitchFamily="18" charset="0"/>
              </a:rPr>
              <a:t>stopwords.words</a:t>
            </a:r>
            <a:r>
              <a:rPr lang="en-US" sz="1400" dirty="0">
                <a:latin typeface="Consolas" panose="020B0609020204030204" pitchFamily="49" charset="0"/>
                <a:cs typeface="Times New Roman" panose="02020603050405020304" pitchFamily="18" charset="0"/>
              </a:rPr>
              <a:t>('</a:t>
            </a:r>
            <a:r>
              <a:rPr lang="en-US" sz="1400" dirty="0" err="1">
                <a:latin typeface="Consolas" panose="020B0609020204030204" pitchFamily="49" charset="0"/>
                <a:cs typeface="Times New Roman" panose="02020603050405020304" pitchFamily="18" charset="0"/>
              </a:rPr>
              <a:t>english</a:t>
            </a:r>
            <a:r>
              <a:rPr lang="en-US" sz="1400" dirty="0">
                <a:latin typeface="Consolas" panose="020B0609020204030204" pitchFamily="49" charset="0"/>
                <a:cs typeface="Times New Roman" panose="02020603050405020304" pitchFamily="18" charset="0"/>
              </a:rPr>
              <a:t>'))</a:t>
            </a:r>
          </a:p>
          <a:p>
            <a:r>
              <a:rPr lang="en-US" sz="1400" dirty="0">
                <a:latin typeface="Consolas" panose="020B0609020204030204" pitchFamily="49" charset="0"/>
                <a:cs typeface="Times New Roman" panose="02020603050405020304" pitchFamily="18" charset="0"/>
              </a:rPr>
              <a:t>corpus = []</a:t>
            </a:r>
          </a:p>
          <a:p>
            <a:r>
              <a:rPr lang="en-US" sz="1400" dirty="0">
                <a:latin typeface="Consolas" panose="020B0609020204030204" pitchFamily="49" charset="0"/>
                <a:cs typeface="Times New Roman" panose="02020603050405020304" pitchFamily="18" charset="0"/>
              </a:rPr>
              <a:t>for msg in dataset['message']:</a:t>
            </a:r>
          </a:p>
          <a:p>
            <a:r>
              <a:rPr lang="en-US" sz="1400" dirty="0">
                <a:latin typeface="Consolas" panose="020B0609020204030204" pitchFamily="49" charset="0"/>
                <a:cs typeface="Times New Roman" panose="02020603050405020304" pitchFamily="18" charset="0"/>
              </a:rPr>
              <a:t>    msg = </a:t>
            </a:r>
            <a:r>
              <a:rPr lang="en-US" sz="1400" dirty="0" err="1">
                <a:latin typeface="Consolas" panose="020B0609020204030204" pitchFamily="49" charset="0"/>
                <a:cs typeface="Times New Roman" panose="02020603050405020304" pitchFamily="18" charset="0"/>
              </a:rPr>
              <a:t>re.sub</a:t>
            </a:r>
            <a:r>
              <a:rPr lang="en-US" sz="1400" dirty="0">
                <a:latin typeface="Consolas" panose="020B0609020204030204" pitchFamily="49" charset="0"/>
                <a:cs typeface="Times New Roman" panose="02020603050405020304" pitchFamily="18" charset="0"/>
              </a:rPr>
              <a:t>('[^a-</a:t>
            </a:r>
            <a:r>
              <a:rPr lang="en-US" sz="1400" dirty="0" err="1">
                <a:latin typeface="Consolas" panose="020B0609020204030204" pitchFamily="49" charset="0"/>
                <a:cs typeface="Times New Roman" panose="02020603050405020304" pitchFamily="18" charset="0"/>
              </a:rPr>
              <a:t>zA</a:t>
            </a:r>
            <a:r>
              <a:rPr lang="en-US" sz="1400" dirty="0">
                <a:latin typeface="Consolas" panose="020B0609020204030204" pitchFamily="49" charset="0"/>
                <a:cs typeface="Times New Roman" panose="02020603050405020304" pitchFamily="18" charset="0"/>
              </a:rPr>
              <a:t>-Z]', ' ', msg).lower()</a:t>
            </a:r>
          </a:p>
          <a:p>
            <a:r>
              <a:rPr lang="en-US" sz="1400" dirty="0">
                <a:latin typeface="Consolas" panose="020B0609020204030204" pitchFamily="49" charset="0"/>
                <a:cs typeface="Times New Roman" panose="02020603050405020304" pitchFamily="18" charset="0"/>
              </a:rPr>
              <a:t>    msg = ' '.join([</a:t>
            </a:r>
            <a:r>
              <a:rPr lang="en-US" sz="1400" dirty="0" err="1">
                <a:latin typeface="Consolas" panose="020B0609020204030204" pitchFamily="49" charset="0"/>
                <a:cs typeface="Times New Roman" panose="02020603050405020304" pitchFamily="18" charset="0"/>
              </a:rPr>
              <a:t>lemmatizer.lemmatize</a:t>
            </a:r>
            <a:r>
              <a:rPr lang="en-US" sz="1400" dirty="0">
                <a:latin typeface="Consolas" panose="020B0609020204030204" pitchFamily="49" charset="0"/>
                <a:cs typeface="Times New Roman" panose="02020603050405020304" pitchFamily="18" charset="0"/>
              </a:rPr>
              <a:t>(word) for word in </a:t>
            </a:r>
            <a:r>
              <a:rPr lang="en-US" sz="1400" dirty="0" err="1">
                <a:latin typeface="Consolas" panose="020B0609020204030204" pitchFamily="49" charset="0"/>
                <a:cs typeface="Times New Roman" panose="02020603050405020304" pitchFamily="18" charset="0"/>
              </a:rPr>
              <a:t>msg.split</a:t>
            </a:r>
            <a:r>
              <a:rPr lang="en-US" sz="1400" dirty="0">
                <a:latin typeface="Consolas" panose="020B0609020204030204" pitchFamily="49" charset="0"/>
                <a:cs typeface="Times New Roman" panose="02020603050405020304" pitchFamily="18" charset="0"/>
              </a:rPr>
              <a:t>() if word not in </a:t>
            </a:r>
            <a:r>
              <a:rPr lang="en-US" sz="1400" dirty="0" err="1">
                <a:latin typeface="Consolas" panose="020B0609020204030204" pitchFamily="49" charset="0"/>
                <a:cs typeface="Times New Roman" panose="02020603050405020304" pitchFamily="18" charset="0"/>
              </a:rPr>
              <a:t>stop_words</a:t>
            </a:r>
            <a:r>
              <a:rPr lang="en-US" sz="1400" dirty="0">
                <a:latin typeface="Consolas" panose="020B0609020204030204" pitchFamily="49" charset="0"/>
                <a:cs typeface="Times New Roman" panose="02020603050405020304" pitchFamily="18" charset="0"/>
              </a:rPr>
              <a:t>])</a:t>
            </a:r>
          </a:p>
          <a:p>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corpus.append</a:t>
            </a:r>
            <a:r>
              <a:rPr lang="en-US" sz="1400" dirty="0">
                <a:latin typeface="Consolas" panose="020B0609020204030204" pitchFamily="49" charset="0"/>
                <a:cs typeface="Times New Roman" panose="02020603050405020304" pitchFamily="18" charset="0"/>
              </a:rPr>
              <a:t>(msg)</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00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4779F5-3D34-CF04-693B-5B6C0E47D18A}"/>
              </a:ext>
            </a:extLst>
          </p:cNvPr>
          <p:cNvSpPr/>
          <p:nvPr/>
        </p:nvSpPr>
        <p:spPr>
          <a:xfrm>
            <a:off x="441278" y="2852382"/>
            <a:ext cx="6136943" cy="723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E83A0FB-56C1-B19F-90D9-0DA1E4474D7E}"/>
              </a:ext>
            </a:extLst>
          </p:cNvPr>
          <p:cNvSpPr txBox="1"/>
          <p:nvPr/>
        </p:nvSpPr>
        <p:spPr>
          <a:xfrm>
            <a:off x="354842" y="1269242"/>
            <a:ext cx="11395880" cy="5280933"/>
          </a:xfrm>
          <a:prstGeom prst="rect">
            <a:avLst/>
          </a:prstGeom>
          <a:noFill/>
          <a:ln>
            <a:no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5.DEPLOYMENT &amp; RESULTS</a:t>
            </a:r>
          </a:p>
          <a:p>
            <a:pPr>
              <a:spcAft>
                <a:spcPts val="300"/>
              </a:spcAft>
            </a:pPr>
            <a:r>
              <a:rPr lang="en-US" sz="1600" b="1" dirty="0">
                <a:latin typeface="Times New Roman" panose="02020603050405020304" pitchFamily="18" charset="0"/>
                <a:cs typeface="Times New Roman" panose="02020603050405020304" pitchFamily="18" charset="0"/>
              </a:rPr>
              <a:t>5.2 SOURCE CODE</a:t>
            </a:r>
          </a:p>
          <a:p>
            <a:pPr>
              <a:spcAft>
                <a:spcPts val="400"/>
              </a:spcAft>
            </a:pPr>
            <a:r>
              <a:rPr lang="en-US" sz="1400" b="1" dirty="0">
                <a:latin typeface="Times New Roman" panose="02020603050405020304" pitchFamily="18" charset="0"/>
                <a:cs typeface="Times New Roman" panose="02020603050405020304" pitchFamily="18" charset="0"/>
              </a:rPr>
              <a:t>TF-IDF Feature Extraction:</a:t>
            </a:r>
          </a:p>
          <a:p>
            <a:r>
              <a:rPr lang="en-US" sz="1400" dirty="0">
                <a:latin typeface="Consolas" panose="020B0609020204030204" pitchFamily="49" charset="0"/>
                <a:cs typeface="Times New Roman" panose="02020603050405020304" pitchFamily="18" charset="0"/>
              </a:rPr>
              <a:t>from </a:t>
            </a:r>
            <a:r>
              <a:rPr lang="en-US" sz="1400" dirty="0" err="1">
                <a:latin typeface="Consolas" panose="020B0609020204030204" pitchFamily="49" charset="0"/>
                <a:cs typeface="Times New Roman" panose="02020603050405020304" pitchFamily="18" charset="0"/>
              </a:rPr>
              <a:t>sklearn.feature_extraction.text</a:t>
            </a:r>
            <a:r>
              <a:rPr lang="en-US" sz="1400" dirty="0">
                <a:latin typeface="Consolas" panose="020B0609020204030204" pitchFamily="49" charset="0"/>
                <a:cs typeface="Times New Roman" panose="02020603050405020304" pitchFamily="18" charset="0"/>
              </a:rPr>
              <a:t> import </a:t>
            </a:r>
            <a:r>
              <a:rPr lang="en-US" sz="1400" dirty="0" err="1">
                <a:latin typeface="Consolas" panose="020B0609020204030204" pitchFamily="49" charset="0"/>
                <a:cs typeface="Times New Roman" panose="02020603050405020304" pitchFamily="18" charset="0"/>
              </a:rPr>
              <a:t>TfidfVectorizer</a:t>
            </a:r>
            <a:endParaRPr lang="en-US" sz="1400" dirty="0">
              <a:latin typeface="Consolas" panose="020B0609020204030204" pitchFamily="49" charset="0"/>
              <a:cs typeface="Times New Roman" panose="02020603050405020304" pitchFamily="18" charset="0"/>
            </a:endParaRPr>
          </a:p>
          <a:p>
            <a:r>
              <a:rPr lang="en-US" sz="1400" dirty="0">
                <a:latin typeface="Consolas" panose="020B0609020204030204" pitchFamily="49" charset="0"/>
                <a:cs typeface="Times New Roman" panose="02020603050405020304" pitchFamily="18" charset="0"/>
              </a:rPr>
              <a:t>from </a:t>
            </a:r>
            <a:r>
              <a:rPr lang="en-US" sz="1400" dirty="0" err="1">
                <a:latin typeface="Consolas" panose="020B0609020204030204" pitchFamily="49" charset="0"/>
                <a:cs typeface="Times New Roman" panose="02020603050405020304" pitchFamily="18" charset="0"/>
              </a:rPr>
              <a:t>sklearn.model_selection</a:t>
            </a:r>
            <a:r>
              <a:rPr lang="en-US" sz="1400" dirty="0">
                <a:latin typeface="Consolas" panose="020B0609020204030204" pitchFamily="49" charset="0"/>
                <a:cs typeface="Times New Roman" panose="02020603050405020304" pitchFamily="18" charset="0"/>
              </a:rPr>
              <a:t> import </a:t>
            </a:r>
            <a:r>
              <a:rPr lang="en-US" sz="1400" dirty="0" err="1">
                <a:latin typeface="Consolas" panose="020B0609020204030204" pitchFamily="49" charset="0"/>
                <a:cs typeface="Times New Roman" panose="02020603050405020304" pitchFamily="18" charset="0"/>
              </a:rPr>
              <a:t>train_test_split</a:t>
            </a:r>
            <a:endParaRPr lang="en-US" sz="1400" dirty="0">
              <a:latin typeface="Consolas" panose="020B0609020204030204" pitchFamily="49" charset="0"/>
              <a:cs typeface="Times New Roman" panose="02020603050405020304" pitchFamily="18" charset="0"/>
            </a:endParaRPr>
          </a:p>
          <a:p>
            <a:r>
              <a:rPr lang="en-US" sz="1400" dirty="0" err="1">
                <a:latin typeface="Consolas" panose="020B0609020204030204" pitchFamily="49" charset="0"/>
                <a:cs typeface="Times New Roman" panose="02020603050405020304" pitchFamily="18" charset="0"/>
              </a:rPr>
              <a:t>tfidf</a:t>
            </a:r>
            <a:r>
              <a:rPr lang="en-US" sz="1400" dirty="0">
                <a:latin typeface="Consolas" panose="020B0609020204030204" pitchFamily="49" charset="0"/>
                <a:cs typeface="Times New Roman" panose="02020603050405020304" pitchFamily="18" charset="0"/>
              </a:rPr>
              <a:t> = </a:t>
            </a:r>
            <a:r>
              <a:rPr lang="en-US" sz="1400" dirty="0" err="1">
                <a:latin typeface="Consolas" panose="020B0609020204030204" pitchFamily="49" charset="0"/>
                <a:cs typeface="Times New Roman" panose="02020603050405020304" pitchFamily="18" charset="0"/>
              </a:rPr>
              <a:t>TfidfVectorizer</a:t>
            </a:r>
            <a:r>
              <a:rPr lang="en-US" sz="1400" dirty="0">
                <a:latin typeface="Consolas" panose="020B0609020204030204" pitchFamily="49" charset="0"/>
                <a:cs typeface="Times New Roman" panose="02020603050405020304" pitchFamily="18" charset="0"/>
              </a:rPr>
              <a:t>(</a:t>
            </a:r>
            <a:r>
              <a:rPr lang="en-US" sz="1400" dirty="0" err="1">
                <a:latin typeface="Consolas" panose="020B0609020204030204" pitchFamily="49" charset="0"/>
                <a:cs typeface="Times New Roman" panose="02020603050405020304" pitchFamily="18" charset="0"/>
              </a:rPr>
              <a:t>max_features</a:t>
            </a:r>
            <a:r>
              <a:rPr lang="en-US" sz="1400" dirty="0">
                <a:latin typeface="Consolas" panose="020B0609020204030204" pitchFamily="49" charset="0"/>
                <a:cs typeface="Times New Roman" panose="02020603050405020304" pitchFamily="18" charset="0"/>
              </a:rPr>
              <a:t>=5000)</a:t>
            </a:r>
          </a:p>
          <a:p>
            <a:r>
              <a:rPr lang="en-US" sz="1400" dirty="0">
                <a:latin typeface="Consolas" panose="020B0609020204030204" pitchFamily="49" charset="0"/>
                <a:cs typeface="Times New Roman" panose="02020603050405020304" pitchFamily="18" charset="0"/>
              </a:rPr>
              <a:t>X, y = </a:t>
            </a:r>
            <a:r>
              <a:rPr lang="en-US" sz="1400" dirty="0" err="1">
                <a:latin typeface="Consolas" panose="020B0609020204030204" pitchFamily="49" charset="0"/>
                <a:cs typeface="Times New Roman" panose="02020603050405020304" pitchFamily="18" charset="0"/>
              </a:rPr>
              <a:t>tfidf.fit_transform</a:t>
            </a:r>
            <a:r>
              <a:rPr lang="en-US" sz="1400" dirty="0">
                <a:latin typeface="Consolas" panose="020B0609020204030204" pitchFamily="49" charset="0"/>
                <a:cs typeface="Times New Roman" panose="02020603050405020304" pitchFamily="18" charset="0"/>
              </a:rPr>
              <a:t>(corpus).</a:t>
            </a:r>
            <a:r>
              <a:rPr lang="en-US" sz="1400" dirty="0" err="1">
                <a:latin typeface="Consolas" panose="020B0609020204030204" pitchFamily="49" charset="0"/>
                <a:cs typeface="Times New Roman" panose="02020603050405020304" pitchFamily="18" charset="0"/>
              </a:rPr>
              <a:t>toarray</a:t>
            </a:r>
            <a:r>
              <a:rPr lang="en-US" sz="1400" dirty="0">
                <a:latin typeface="Consolas" panose="020B0609020204030204" pitchFamily="49" charset="0"/>
                <a:cs typeface="Times New Roman" panose="02020603050405020304" pitchFamily="18" charset="0"/>
              </a:rPr>
              <a:t>(), dataset['label'].values</a:t>
            </a:r>
          </a:p>
          <a:p>
            <a:r>
              <a:rPr lang="en-US" sz="1400" dirty="0" err="1">
                <a:latin typeface="Consolas" panose="020B0609020204030204" pitchFamily="49" charset="0"/>
                <a:cs typeface="Times New Roman" panose="02020603050405020304" pitchFamily="18" charset="0"/>
              </a:rPr>
              <a:t>x_train</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x_test</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y_train</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y_test</a:t>
            </a:r>
            <a:r>
              <a:rPr lang="en-US" sz="1400" dirty="0">
                <a:latin typeface="Consolas" panose="020B0609020204030204" pitchFamily="49" charset="0"/>
                <a:cs typeface="Times New Roman" panose="02020603050405020304" pitchFamily="18" charset="0"/>
              </a:rPr>
              <a:t> = </a:t>
            </a:r>
            <a:r>
              <a:rPr lang="en-US" sz="1400" dirty="0" err="1">
                <a:latin typeface="Consolas" panose="020B0609020204030204" pitchFamily="49" charset="0"/>
                <a:cs typeface="Times New Roman" panose="02020603050405020304" pitchFamily="18" charset="0"/>
              </a:rPr>
              <a:t>train_test_split</a:t>
            </a:r>
            <a:r>
              <a:rPr lang="en-US" sz="1400" dirty="0">
                <a:latin typeface="Consolas" panose="020B0609020204030204" pitchFamily="49" charset="0"/>
                <a:cs typeface="Times New Roman" panose="02020603050405020304" pitchFamily="18" charset="0"/>
              </a:rPr>
              <a:t>(X, y, </a:t>
            </a:r>
            <a:r>
              <a:rPr lang="en-US" sz="1400" dirty="0" err="1">
                <a:latin typeface="Consolas" panose="020B0609020204030204" pitchFamily="49" charset="0"/>
                <a:cs typeface="Times New Roman" panose="02020603050405020304" pitchFamily="18" charset="0"/>
              </a:rPr>
              <a:t>test_size</a:t>
            </a:r>
            <a:r>
              <a:rPr lang="en-US" sz="1400" dirty="0">
                <a:latin typeface="Consolas" panose="020B0609020204030204" pitchFamily="49" charset="0"/>
                <a:cs typeface="Times New Roman" panose="02020603050405020304" pitchFamily="18" charset="0"/>
              </a:rPr>
              <a:t>=0.2, </a:t>
            </a:r>
            <a:r>
              <a:rPr lang="en-US" sz="1400" dirty="0" err="1">
                <a:latin typeface="Consolas" panose="020B0609020204030204" pitchFamily="49" charset="0"/>
                <a:cs typeface="Times New Roman" panose="02020603050405020304" pitchFamily="18" charset="0"/>
              </a:rPr>
              <a:t>random_state</a:t>
            </a:r>
            <a:r>
              <a:rPr lang="en-US" sz="1400" dirty="0">
                <a:latin typeface="Consolas" panose="020B0609020204030204" pitchFamily="49" charset="0"/>
                <a:cs typeface="Times New Roman" panose="02020603050405020304" pitchFamily="18" charset="0"/>
              </a:rPr>
              <a:t>=0)</a:t>
            </a:r>
          </a:p>
          <a:p>
            <a:endParaRPr lang="en-US" sz="1400" dirty="0">
              <a:latin typeface="Consolas" panose="020B0609020204030204" pitchFamily="49" charset="0"/>
              <a:cs typeface="Times New Roman" panose="02020603050405020304" pitchFamily="18" charset="0"/>
            </a:endParaRPr>
          </a:p>
          <a:p>
            <a:pPr>
              <a:spcAft>
                <a:spcPts val="400"/>
              </a:spcAft>
            </a:pPr>
            <a:r>
              <a:rPr lang="en-US" sz="1400" b="1" dirty="0">
                <a:latin typeface="Times New Roman" panose="02020603050405020304" pitchFamily="18" charset="0"/>
                <a:cs typeface="Times New Roman" panose="02020603050405020304" pitchFamily="18" charset="0"/>
              </a:rPr>
              <a:t>Model Training with Hyperparameter Tuning:</a:t>
            </a:r>
          </a:p>
          <a:p>
            <a:r>
              <a:rPr lang="en-US" sz="1400" dirty="0">
                <a:latin typeface="Consolas" panose="020B0609020204030204" pitchFamily="49" charset="0"/>
                <a:cs typeface="Times New Roman" panose="02020603050405020304" pitchFamily="18" charset="0"/>
              </a:rPr>
              <a:t>from </a:t>
            </a:r>
            <a:r>
              <a:rPr lang="en-US" sz="1400" dirty="0" err="1">
                <a:latin typeface="Consolas" panose="020B0609020204030204" pitchFamily="49" charset="0"/>
                <a:cs typeface="Times New Roman" panose="02020603050405020304" pitchFamily="18" charset="0"/>
              </a:rPr>
              <a:t>sklearn.svm</a:t>
            </a:r>
            <a:r>
              <a:rPr lang="en-US" sz="1400" dirty="0">
                <a:latin typeface="Consolas" panose="020B0609020204030204" pitchFamily="49" charset="0"/>
                <a:cs typeface="Times New Roman" panose="02020603050405020304" pitchFamily="18" charset="0"/>
              </a:rPr>
              <a:t> import SVC</a:t>
            </a:r>
          </a:p>
          <a:p>
            <a:r>
              <a:rPr lang="en-US" sz="1400" dirty="0">
                <a:latin typeface="Consolas" panose="020B0609020204030204" pitchFamily="49" charset="0"/>
                <a:cs typeface="Times New Roman" panose="02020603050405020304" pitchFamily="18" charset="0"/>
              </a:rPr>
              <a:t>from </a:t>
            </a:r>
            <a:r>
              <a:rPr lang="en-US" sz="1400" dirty="0" err="1">
                <a:latin typeface="Consolas" panose="020B0609020204030204" pitchFamily="49" charset="0"/>
                <a:cs typeface="Times New Roman" panose="02020603050405020304" pitchFamily="18" charset="0"/>
              </a:rPr>
              <a:t>sklearn.model_selection</a:t>
            </a:r>
            <a:r>
              <a:rPr lang="en-US" sz="1400" dirty="0">
                <a:latin typeface="Consolas" panose="020B0609020204030204" pitchFamily="49" charset="0"/>
                <a:cs typeface="Times New Roman" panose="02020603050405020304" pitchFamily="18" charset="0"/>
              </a:rPr>
              <a:t> import </a:t>
            </a:r>
            <a:r>
              <a:rPr lang="en-US" sz="1400" dirty="0" err="1">
                <a:latin typeface="Consolas" panose="020B0609020204030204" pitchFamily="49" charset="0"/>
                <a:cs typeface="Times New Roman" panose="02020603050405020304" pitchFamily="18" charset="0"/>
              </a:rPr>
              <a:t>GridSearchCV</a:t>
            </a:r>
            <a:endParaRPr lang="en-US" sz="1400" dirty="0">
              <a:latin typeface="Consolas" panose="020B0609020204030204" pitchFamily="49" charset="0"/>
              <a:cs typeface="Times New Roman" panose="02020603050405020304" pitchFamily="18" charset="0"/>
            </a:endParaRPr>
          </a:p>
          <a:p>
            <a:endParaRPr lang="en-US" sz="1400" dirty="0">
              <a:latin typeface="Consolas" panose="020B0609020204030204" pitchFamily="49" charset="0"/>
              <a:cs typeface="Times New Roman" panose="02020603050405020304" pitchFamily="18" charset="0"/>
            </a:endParaRPr>
          </a:p>
          <a:p>
            <a:r>
              <a:rPr lang="en-US" sz="1400" dirty="0" err="1">
                <a:latin typeface="Consolas" panose="020B0609020204030204" pitchFamily="49" charset="0"/>
                <a:cs typeface="Times New Roman" panose="02020603050405020304" pitchFamily="18" charset="0"/>
              </a:rPr>
              <a:t>param_grid</a:t>
            </a:r>
            <a:r>
              <a:rPr lang="en-US" sz="1400" dirty="0">
                <a:latin typeface="Consolas" panose="020B0609020204030204" pitchFamily="49" charset="0"/>
                <a:cs typeface="Times New Roman" panose="02020603050405020304" pitchFamily="18" charset="0"/>
              </a:rPr>
              <a:t> = {'C': [0.1, 1, 10], 'gamma': ['scale', 'auto'], 'kernel': ['linear']}</a:t>
            </a:r>
          </a:p>
          <a:p>
            <a:r>
              <a:rPr lang="en-US" sz="1400" dirty="0" err="1">
                <a:latin typeface="Consolas" panose="020B0609020204030204" pitchFamily="49" charset="0"/>
                <a:cs typeface="Times New Roman" panose="02020603050405020304" pitchFamily="18" charset="0"/>
              </a:rPr>
              <a:t>grid_search</a:t>
            </a:r>
            <a:r>
              <a:rPr lang="en-US" sz="1400" dirty="0">
                <a:latin typeface="Consolas" panose="020B0609020204030204" pitchFamily="49" charset="0"/>
                <a:cs typeface="Times New Roman" panose="02020603050405020304" pitchFamily="18" charset="0"/>
              </a:rPr>
              <a:t> = </a:t>
            </a:r>
            <a:r>
              <a:rPr lang="en-US" sz="1400" dirty="0" err="1">
                <a:latin typeface="Consolas" panose="020B0609020204030204" pitchFamily="49" charset="0"/>
                <a:cs typeface="Times New Roman" panose="02020603050405020304" pitchFamily="18" charset="0"/>
              </a:rPr>
              <a:t>GridSearchCV</a:t>
            </a:r>
            <a:r>
              <a:rPr lang="en-US" sz="1400" dirty="0">
                <a:latin typeface="Consolas" panose="020B0609020204030204" pitchFamily="49" charset="0"/>
                <a:cs typeface="Times New Roman" panose="02020603050405020304" pitchFamily="18" charset="0"/>
              </a:rPr>
              <a:t>(SVC(), </a:t>
            </a:r>
            <a:r>
              <a:rPr lang="en-US" sz="1400" dirty="0" err="1">
                <a:latin typeface="Consolas" panose="020B0609020204030204" pitchFamily="49" charset="0"/>
                <a:cs typeface="Times New Roman" panose="02020603050405020304" pitchFamily="18" charset="0"/>
              </a:rPr>
              <a:t>param_grid</a:t>
            </a:r>
            <a:r>
              <a:rPr lang="en-US" sz="1400" dirty="0">
                <a:latin typeface="Consolas" panose="020B0609020204030204" pitchFamily="49" charset="0"/>
                <a:cs typeface="Times New Roman" panose="02020603050405020304" pitchFamily="18" charset="0"/>
              </a:rPr>
              <a:t>, cv=3, scoring='accuracy').fit(</a:t>
            </a:r>
            <a:r>
              <a:rPr lang="en-US" sz="1400" dirty="0" err="1">
                <a:latin typeface="Consolas" panose="020B0609020204030204" pitchFamily="49" charset="0"/>
                <a:cs typeface="Times New Roman" panose="02020603050405020304" pitchFamily="18" charset="0"/>
              </a:rPr>
              <a:t>x_train</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y_train</a:t>
            </a:r>
            <a:r>
              <a:rPr lang="en-US" sz="1400" dirty="0">
                <a:latin typeface="Consolas" panose="020B0609020204030204" pitchFamily="49"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a:spcAft>
                <a:spcPts val="400"/>
              </a:spcAft>
            </a:pPr>
            <a:r>
              <a:rPr lang="en-US" sz="1400" b="1" dirty="0">
                <a:latin typeface="Times New Roman" panose="02020603050405020304" pitchFamily="18" charset="0"/>
                <a:cs typeface="Times New Roman" panose="02020603050405020304" pitchFamily="18" charset="0"/>
              </a:rPr>
              <a:t>Model Evaluation:</a:t>
            </a:r>
          </a:p>
          <a:p>
            <a:r>
              <a:rPr lang="en-US" sz="1400" dirty="0">
                <a:latin typeface="Consolas" panose="020B0609020204030204" pitchFamily="49" charset="0"/>
                <a:cs typeface="Times New Roman" panose="02020603050405020304" pitchFamily="18" charset="0"/>
              </a:rPr>
              <a:t>from </a:t>
            </a:r>
            <a:r>
              <a:rPr lang="en-US" sz="1400" dirty="0" err="1">
                <a:latin typeface="Consolas" panose="020B0609020204030204" pitchFamily="49" charset="0"/>
                <a:cs typeface="Times New Roman" panose="02020603050405020304" pitchFamily="18" charset="0"/>
              </a:rPr>
              <a:t>sklearn.metrics</a:t>
            </a:r>
            <a:r>
              <a:rPr lang="en-US" sz="1400" dirty="0">
                <a:latin typeface="Consolas" panose="020B0609020204030204" pitchFamily="49" charset="0"/>
                <a:cs typeface="Times New Roman" panose="02020603050405020304" pitchFamily="18" charset="0"/>
              </a:rPr>
              <a:t> import </a:t>
            </a:r>
            <a:r>
              <a:rPr lang="en-US" sz="1400" dirty="0" err="1">
                <a:latin typeface="Consolas" panose="020B0609020204030204" pitchFamily="49" charset="0"/>
                <a:cs typeface="Times New Roman" panose="02020603050405020304" pitchFamily="18" charset="0"/>
              </a:rPr>
              <a:t>classification_report</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confusion_matrix</a:t>
            </a:r>
            <a:endParaRPr lang="en-US" sz="1400" dirty="0">
              <a:latin typeface="Consolas" panose="020B0609020204030204" pitchFamily="49" charset="0"/>
              <a:cs typeface="Times New Roman" panose="02020603050405020304" pitchFamily="18" charset="0"/>
            </a:endParaRPr>
          </a:p>
          <a:p>
            <a:endParaRPr lang="en-US" sz="1400" dirty="0">
              <a:latin typeface="Consolas" panose="020B0609020204030204" pitchFamily="49" charset="0"/>
              <a:cs typeface="Times New Roman" panose="02020603050405020304" pitchFamily="18" charset="0"/>
            </a:endParaRPr>
          </a:p>
          <a:p>
            <a:r>
              <a:rPr lang="en-US" sz="1400" dirty="0" err="1">
                <a:latin typeface="Consolas" panose="020B0609020204030204" pitchFamily="49" charset="0"/>
                <a:cs typeface="Times New Roman" panose="02020603050405020304" pitchFamily="18" charset="0"/>
              </a:rPr>
              <a:t>y_pred</a:t>
            </a:r>
            <a:r>
              <a:rPr lang="en-US" sz="1400" dirty="0">
                <a:latin typeface="Consolas" panose="020B0609020204030204" pitchFamily="49" charset="0"/>
                <a:cs typeface="Times New Roman" panose="02020603050405020304" pitchFamily="18" charset="0"/>
              </a:rPr>
              <a:t> = </a:t>
            </a:r>
            <a:r>
              <a:rPr lang="en-US" sz="1400" dirty="0" err="1">
                <a:latin typeface="Consolas" panose="020B0609020204030204" pitchFamily="49" charset="0"/>
                <a:cs typeface="Times New Roman" panose="02020603050405020304" pitchFamily="18" charset="0"/>
              </a:rPr>
              <a:t>grid_search.predict</a:t>
            </a:r>
            <a:r>
              <a:rPr lang="en-US" sz="1400" dirty="0">
                <a:latin typeface="Consolas" panose="020B0609020204030204" pitchFamily="49" charset="0"/>
                <a:cs typeface="Times New Roman" panose="02020603050405020304" pitchFamily="18" charset="0"/>
              </a:rPr>
              <a:t>(</a:t>
            </a:r>
            <a:r>
              <a:rPr lang="en-US" sz="1400" dirty="0" err="1">
                <a:latin typeface="Consolas" panose="020B0609020204030204" pitchFamily="49" charset="0"/>
                <a:cs typeface="Times New Roman" panose="02020603050405020304" pitchFamily="18" charset="0"/>
              </a:rPr>
              <a:t>x_test</a:t>
            </a:r>
            <a:r>
              <a:rPr lang="en-US" sz="1400" dirty="0">
                <a:latin typeface="Consolas" panose="020B0609020204030204" pitchFamily="49" charset="0"/>
                <a:cs typeface="Times New Roman" panose="02020603050405020304" pitchFamily="18" charset="0"/>
              </a:rPr>
              <a:t>)</a:t>
            </a:r>
          </a:p>
          <a:p>
            <a:r>
              <a:rPr lang="en-US" sz="1400" dirty="0">
                <a:latin typeface="Consolas" panose="020B0609020204030204" pitchFamily="49" charset="0"/>
                <a:cs typeface="Times New Roman" panose="02020603050405020304" pitchFamily="18" charset="0"/>
              </a:rPr>
              <a:t>print(</a:t>
            </a:r>
            <a:r>
              <a:rPr lang="en-US" sz="1400" dirty="0" err="1">
                <a:latin typeface="Consolas" panose="020B0609020204030204" pitchFamily="49" charset="0"/>
                <a:cs typeface="Times New Roman" panose="02020603050405020304" pitchFamily="18" charset="0"/>
              </a:rPr>
              <a:t>classification_report</a:t>
            </a:r>
            <a:r>
              <a:rPr lang="en-US" sz="1400" dirty="0">
                <a:latin typeface="Consolas" panose="020B0609020204030204" pitchFamily="49" charset="0"/>
                <a:cs typeface="Times New Roman" panose="02020603050405020304" pitchFamily="18" charset="0"/>
              </a:rPr>
              <a:t>(</a:t>
            </a:r>
            <a:r>
              <a:rPr lang="en-US" sz="1400" dirty="0" err="1">
                <a:latin typeface="Consolas" panose="020B0609020204030204" pitchFamily="49" charset="0"/>
                <a:cs typeface="Times New Roman" panose="02020603050405020304" pitchFamily="18" charset="0"/>
              </a:rPr>
              <a:t>y_test</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y_pred</a:t>
            </a:r>
            <a:r>
              <a:rPr lang="en-US" sz="1400" dirty="0">
                <a:latin typeface="Consolas" panose="020B0609020204030204" pitchFamily="49" charset="0"/>
                <a:cs typeface="Times New Roman" panose="02020603050405020304" pitchFamily="18" charset="0"/>
              </a:rPr>
              <a:t>))</a:t>
            </a:r>
          </a:p>
          <a:p>
            <a:r>
              <a:rPr lang="en-US" sz="1400" dirty="0">
                <a:latin typeface="Consolas" panose="020B0609020204030204" pitchFamily="49" charset="0"/>
                <a:cs typeface="Times New Roman" panose="02020603050405020304" pitchFamily="18" charset="0"/>
              </a:rPr>
              <a:t>print("Confusion Matrix:\n", </a:t>
            </a:r>
            <a:r>
              <a:rPr lang="en-US" sz="1400" dirty="0" err="1">
                <a:latin typeface="Consolas" panose="020B0609020204030204" pitchFamily="49" charset="0"/>
                <a:cs typeface="Times New Roman" panose="02020603050405020304" pitchFamily="18" charset="0"/>
              </a:rPr>
              <a:t>confusion_matrix</a:t>
            </a:r>
            <a:r>
              <a:rPr lang="en-US" sz="1400" dirty="0">
                <a:latin typeface="Consolas" panose="020B0609020204030204" pitchFamily="49" charset="0"/>
                <a:cs typeface="Times New Roman" panose="02020603050405020304" pitchFamily="18" charset="0"/>
              </a:rPr>
              <a:t>(</a:t>
            </a:r>
            <a:r>
              <a:rPr lang="en-US" sz="1400" dirty="0" err="1">
                <a:latin typeface="Consolas" panose="020B0609020204030204" pitchFamily="49" charset="0"/>
                <a:cs typeface="Times New Roman" panose="02020603050405020304" pitchFamily="18" charset="0"/>
              </a:rPr>
              <a:t>y_test</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y_pred</a:t>
            </a:r>
            <a:r>
              <a:rPr lang="en-US" sz="1400" dirty="0">
                <a:latin typeface="Consolas" panose="020B0609020204030204" pitchFamily="49" charset="0"/>
                <a:cs typeface="Times New Roman" panose="02020603050405020304" pitchFamily="18" charset="0"/>
              </a:rPr>
              <a:t>))</a:t>
            </a:r>
          </a:p>
          <a:p>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64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4779F5-3D34-CF04-693B-5B6C0E47D18A}"/>
              </a:ext>
            </a:extLst>
          </p:cNvPr>
          <p:cNvSpPr/>
          <p:nvPr/>
        </p:nvSpPr>
        <p:spPr>
          <a:xfrm>
            <a:off x="441278" y="2852382"/>
            <a:ext cx="6136943" cy="723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E83A0FB-56C1-B19F-90D9-0DA1E4474D7E}"/>
              </a:ext>
            </a:extLst>
          </p:cNvPr>
          <p:cNvSpPr txBox="1"/>
          <p:nvPr/>
        </p:nvSpPr>
        <p:spPr>
          <a:xfrm>
            <a:off x="354842" y="1269242"/>
            <a:ext cx="11395880" cy="5824671"/>
          </a:xfrm>
          <a:prstGeom prst="rect">
            <a:avLst/>
          </a:prstGeom>
          <a:noFill/>
          <a:ln>
            <a:no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5.DEPLOYMENT &amp; RESULTS</a:t>
            </a:r>
          </a:p>
          <a:p>
            <a:pPr>
              <a:spcAft>
                <a:spcPts val="300"/>
              </a:spcAft>
            </a:pPr>
            <a:r>
              <a:rPr lang="en-US" sz="1600" b="1" dirty="0">
                <a:latin typeface="Times New Roman" panose="02020603050405020304" pitchFamily="18" charset="0"/>
                <a:cs typeface="Times New Roman" panose="02020603050405020304" pitchFamily="18" charset="0"/>
              </a:rPr>
              <a:t>5.2 SOURCE CODE</a:t>
            </a:r>
          </a:p>
          <a:p>
            <a:pPr>
              <a:spcAft>
                <a:spcPts val="400"/>
              </a:spcAft>
            </a:pPr>
            <a:r>
              <a:rPr lang="en-US" sz="1400" b="1" dirty="0">
                <a:latin typeface="Times New Roman" panose="02020603050405020304" pitchFamily="18" charset="0"/>
                <a:cs typeface="Times New Roman" panose="02020603050405020304" pitchFamily="18" charset="0"/>
              </a:rPr>
              <a:t>Flask Web Application Routing:</a:t>
            </a:r>
          </a:p>
          <a:p>
            <a:r>
              <a:rPr lang="en-US" sz="1400" dirty="0">
                <a:latin typeface="Consolas" panose="020B0609020204030204" pitchFamily="49" charset="0"/>
                <a:cs typeface="Times New Roman" panose="02020603050405020304" pitchFamily="18" charset="0"/>
              </a:rPr>
              <a:t>from flask import Flask, </a:t>
            </a:r>
            <a:r>
              <a:rPr lang="en-US" sz="1400" dirty="0" err="1">
                <a:latin typeface="Consolas" panose="020B0609020204030204" pitchFamily="49" charset="0"/>
                <a:cs typeface="Times New Roman" panose="02020603050405020304" pitchFamily="18" charset="0"/>
              </a:rPr>
              <a:t>render_template</a:t>
            </a:r>
            <a:r>
              <a:rPr lang="en-US" sz="1400" dirty="0">
                <a:latin typeface="Consolas" panose="020B0609020204030204" pitchFamily="49" charset="0"/>
                <a:cs typeface="Times New Roman" panose="02020603050405020304" pitchFamily="18" charset="0"/>
              </a:rPr>
              <a:t>, request</a:t>
            </a:r>
          </a:p>
          <a:p>
            <a:r>
              <a:rPr lang="en-US" sz="1400" dirty="0">
                <a:latin typeface="Consolas" panose="020B0609020204030204" pitchFamily="49" charset="0"/>
                <a:cs typeface="Times New Roman" panose="02020603050405020304" pitchFamily="18" charset="0"/>
              </a:rPr>
              <a:t>import pickle</a:t>
            </a:r>
          </a:p>
          <a:p>
            <a:endParaRPr lang="en-US" sz="1400" dirty="0">
              <a:latin typeface="Consolas" panose="020B0609020204030204" pitchFamily="49" charset="0"/>
              <a:cs typeface="Times New Roman" panose="02020603050405020304" pitchFamily="18" charset="0"/>
            </a:endParaRPr>
          </a:p>
          <a:p>
            <a:r>
              <a:rPr lang="en-US" sz="1400" dirty="0">
                <a:latin typeface="Consolas" panose="020B0609020204030204" pitchFamily="49" charset="0"/>
                <a:cs typeface="Times New Roman" panose="02020603050405020304" pitchFamily="18" charset="0"/>
              </a:rPr>
              <a:t>app = Flask(__name__)</a:t>
            </a:r>
          </a:p>
          <a:p>
            <a:r>
              <a:rPr lang="en-US" sz="1400" dirty="0">
                <a:latin typeface="Consolas" panose="020B0609020204030204" pitchFamily="49" charset="0"/>
                <a:cs typeface="Times New Roman" panose="02020603050405020304" pitchFamily="18" charset="0"/>
              </a:rPr>
              <a:t>classifier = </a:t>
            </a:r>
            <a:r>
              <a:rPr lang="en-US" sz="1400" dirty="0" err="1">
                <a:latin typeface="Consolas" panose="020B0609020204030204" pitchFamily="49" charset="0"/>
                <a:cs typeface="Times New Roman" panose="02020603050405020304" pitchFamily="18" charset="0"/>
              </a:rPr>
              <a:t>pickle.load</a:t>
            </a:r>
            <a:r>
              <a:rPr lang="en-US" sz="1400" dirty="0">
                <a:latin typeface="Consolas" panose="020B0609020204030204" pitchFamily="49" charset="0"/>
                <a:cs typeface="Times New Roman" panose="02020603050405020304" pitchFamily="18" charset="0"/>
              </a:rPr>
              <a:t>(open('</a:t>
            </a:r>
            <a:r>
              <a:rPr lang="en-US" sz="1400" dirty="0" err="1">
                <a:latin typeface="Consolas" panose="020B0609020204030204" pitchFamily="49" charset="0"/>
                <a:cs typeface="Times New Roman" panose="02020603050405020304" pitchFamily="18" charset="0"/>
              </a:rPr>
              <a:t>final_model.pkl</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rb</a:t>
            </a:r>
            <a:r>
              <a:rPr lang="en-US" sz="1400" dirty="0">
                <a:latin typeface="Consolas" panose="020B0609020204030204" pitchFamily="49" charset="0"/>
                <a:cs typeface="Times New Roman" panose="02020603050405020304" pitchFamily="18" charset="0"/>
              </a:rPr>
              <a:t>'))</a:t>
            </a:r>
          </a:p>
          <a:p>
            <a:r>
              <a:rPr lang="en-US" sz="1400" dirty="0" err="1">
                <a:latin typeface="Consolas" panose="020B0609020204030204" pitchFamily="49" charset="0"/>
                <a:cs typeface="Times New Roman" panose="02020603050405020304" pitchFamily="18" charset="0"/>
              </a:rPr>
              <a:t>tfidf</a:t>
            </a:r>
            <a:r>
              <a:rPr lang="en-US" sz="1400" dirty="0">
                <a:latin typeface="Consolas" panose="020B0609020204030204" pitchFamily="49" charset="0"/>
                <a:cs typeface="Times New Roman" panose="02020603050405020304" pitchFamily="18" charset="0"/>
              </a:rPr>
              <a:t> = </a:t>
            </a:r>
            <a:r>
              <a:rPr lang="en-US" sz="1400" dirty="0" err="1">
                <a:latin typeface="Consolas" panose="020B0609020204030204" pitchFamily="49" charset="0"/>
                <a:cs typeface="Times New Roman" panose="02020603050405020304" pitchFamily="18" charset="0"/>
              </a:rPr>
              <a:t>pickle.load</a:t>
            </a:r>
            <a:r>
              <a:rPr lang="en-US" sz="1400" dirty="0">
                <a:latin typeface="Consolas" panose="020B0609020204030204" pitchFamily="49" charset="0"/>
                <a:cs typeface="Times New Roman" panose="02020603050405020304" pitchFamily="18" charset="0"/>
              </a:rPr>
              <a:t>(open('</a:t>
            </a:r>
            <a:r>
              <a:rPr lang="en-US" sz="1400" dirty="0" err="1">
                <a:latin typeface="Consolas" panose="020B0609020204030204" pitchFamily="49" charset="0"/>
                <a:cs typeface="Times New Roman" panose="02020603050405020304" pitchFamily="18" charset="0"/>
              </a:rPr>
              <a:t>final_vector.pkl</a:t>
            </a:r>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rb</a:t>
            </a:r>
            <a:r>
              <a:rPr lang="en-US" sz="1400" dirty="0">
                <a:latin typeface="Consolas" panose="020B0609020204030204" pitchFamily="49" charset="0"/>
                <a:cs typeface="Times New Roman" panose="02020603050405020304" pitchFamily="18" charset="0"/>
              </a:rPr>
              <a:t>'))</a:t>
            </a:r>
          </a:p>
          <a:p>
            <a:r>
              <a:rPr lang="en-US" sz="1400" dirty="0">
                <a:latin typeface="Consolas" panose="020B0609020204030204" pitchFamily="49" charset="0"/>
                <a:cs typeface="Times New Roman" panose="02020603050405020304" pitchFamily="18" charset="0"/>
              </a:rPr>
              <a:t>def </a:t>
            </a:r>
            <a:r>
              <a:rPr lang="en-US" sz="1400" dirty="0" err="1">
                <a:latin typeface="Consolas" panose="020B0609020204030204" pitchFamily="49" charset="0"/>
                <a:cs typeface="Times New Roman" panose="02020603050405020304" pitchFamily="18" charset="0"/>
              </a:rPr>
              <a:t>predict_message</a:t>
            </a:r>
            <a:r>
              <a:rPr lang="en-US" sz="1400" dirty="0">
                <a:latin typeface="Consolas" panose="020B0609020204030204" pitchFamily="49" charset="0"/>
                <a:cs typeface="Times New Roman" panose="02020603050405020304" pitchFamily="18" charset="0"/>
              </a:rPr>
              <a:t>(message):</a:t>
            </a:r>
          </a:p>
          <a:p>
            <a:r>
              <a:rPr lang="en-US" sz="1400" dirty="0">
                <a:latin typeface="Consolas" panose="020B0609020204030204" pitchFamily="49" charset="0"/>
                <a:cs typeface="Times New Roman" panose="02020603050405020304" pitchFamily="18" charset="0"/>
              </a:rPr>
              <a:t>    transformed = </a:t>
            </a:r>
            <a:r>
              <a:rPr lang="en-US" sz="1400" dirty="0" err="1">
                <a:latin typeface="Consolas" panose="020B0609020204030204" pitchFamily="49" charset="0"/>
                <a:cs typeface="Times New Roman" panose="02020603050405020304" pitchFamily="18" charset="0"/>
              </a:rPr>
              <a:t>tfidf.transform</a:t>
            </a:r>
            <a:r>
              <a:rPr lang="en-US" sz="1400" dirty="0">
                <a:latin typeface="Consolas" panose="020B0609020204030204" pitchFamily="49" charset="0"/>
                <a:cs typeface="Times New Roman" panose="02020603050405020304" pitchFamily="18" charset="0"/>
              </a:rPr>
              <a:t>([message])</a:t>
            </a:r>
          </a:p>
          <a:p>
            <a:r>
              <a:rPr lang="en-US" sz="1400" dirty="0">
                <a:latin typeface="Consolas" panose="020B0609020204030204" pitchFamily="49" charset="0"/>
                <a:cs typeface="Times New Roman" panose="02020603050405020304" pitchFamily="18" charset="0"/>
              </a:rPr>
              <a:t>    return "Spam" if </a:t>
            </a:r>
            <a:r>
              <a:rPr lang="en-US" sz="1400" dirty="0" err="1">
                <a:latin typeface="Consolas" panose="020B0609020204030204" pitchFamily="49" charset="0"/>
                <a:cs typeface="Times New Roman" panose="02020603050405020304" pitchFamily="18" charset="0"/>
              </a:rPr>
              <a:t>classifier.predict</a:t>
            </a:r>
            <a:r>
              <a:rPr lang="en-US" sz="1400" dirty="0">
                <a:latin typeface="Consolas" panose="020B0609020204030204" pitchFamily="49" charset="0"/>
                <a:cs typeface="Times New Roman" panose="02020603050405020304" pitchFamily="18" charset="0"/>
              </a:rPr>
              <a:t>(transformed)[0] == 1 else "Not Spam“</a:t>
            </a:r>
          </a:p>
          <a:p>
            <a:endParaRPr lang="en-US" sz="1400" dirty="0">
              <a:latin typeface="Consolas" panose="020B0609020204030204" pitchFamily="49" charset="0"/>
              <a:cs typeface="Times New Roman" panose="02020603050405020304" pitchFamily="18" charset="0"/>
            </a:endParaRPr>
          </a:p>
          <a:p>
            <a:r>
              <a:rPr lang="en-US" sz="1400" dirty="0">
                <a:latin typeface="Consolas" panose="020B0609020204030204" pitchFamily="49" charset="0"/>
                <a:cs typeface="Times New Roman" panose="02020603050405020304" pitchFamily="18" charset="0"/>
              </a:rPr>
              <a:t>@app.route('/')</a:t>
            </a:r>
          </a:p>
          <a:p>
            <a:r>
              <a:rPr lang="en-US" sz="1400" dirty="0">
                <a:latin typeface="Consolas" panose="020B0609020204030204" pitchFamily="49" charset="0"/>
                <a:cs typeface="Times New Roman" panose="02020603050405020304" pitchFamily="18" charset="0"/>
              </a:rPr>
              <a:t>def home():</a:t>
            </a:r>
          </a:p>
          <a:p>
            <a:r>
              <a:rPr lang="en-US" sz="1400" dirty="0">
                <a:latin typeface="Consolas" panose="020B0609020204030204" pitchFamily="49" charset="0"/>
                <a:cs typeface="Times New Roman" panose="02020603050405020304" pitchFamily="18" charset="0"/>
              </a:rPr>
              <a:t>    return </a:t>
            </a:r>
            <a:r>
              <a:rPr lang="en-US" sz="1400" dirty="0" err="1">
                <a:latin typeface="Consolas" panose="020B0609020204030204" pitchFamily="49" charset="0"/>
                <a:cs typeface="Times New Roman" panose="02020603050405020304" pitchFamily="18" charset="0"/>
              </a:rPr>
              <a:t>render_template</a:t>
            </a:r>
            <a:r>
              <a:rPr lang="en-US" sz="1400" dirty="0">
                <a:latin typeface="Consolas" panose="020B0609020204030204" pitchFamily="49" charset="0"/>
                <a:cs typeface="Times New Roman" panose="02020603050405020304" pitchFamily="18" charset="0"/>
              </a:rPr>
              <a:t>('index.html')</a:t>
            </a:r>
          </a:p>
          <a:p>
            <a:endParaRPr lang="en-US" sz="1400" dirty="0">
              <a:latin typeface="Consolas" panose="020B0609020204030204" pitchFamily="49" charset="0"/>
              <a:cs typeface="Times New Roman" panose="02020603050405020304" pitchFamily="18" charset="0"/>
            </a:endParaRPr>
          </a:p>
          <a:p>
            <a:r>
              <a:rPr lang="en-US" sz="1400" dirty="0">
                <a:latin typeface="Consolas" panose="020B0609020204030204" pitchFamily="49" charset="0"/>
                <a:cs typeface="Times New Roman" panose="02020603050405020304" pitchFamily="18" charset="0"/>
              </a:rPr>
              <a:t>@app.route('/predict', methods=['POST'])</a:t>
            </a:r>
          </a:p>
          <a:p>
            <a:r>
              <a:rPr lang="en-US" sz="1400" dirty="0">
                <a:latin typeface="Consolas" panose="020B0609020204030204" pitchFamily="49" charset="0"/>
                <a:cs typeface="Times New Roman" panose="02020603050405020304" pitchFamily="18" charset="0"/>
              </a:rPr>
              <a:t>def predict():</a:t>
            </a:r>
          </a:p>
          <a:p>
            <a:r>
              <a:rPr lang="en-US" sz="1400" dirty="0">
                <a:latin typeface="Consolas" panose="020B0609020204030204" pitchFamily="49" charset="0"/>
                <a:cs typeface="Times New Roman" panose="02020603050405020304" pitchFamily="18" charset="0"/>
              </a:rPr>
              <a:t>    message = </a:t>
            </a:r>
            <a:r>
              <a:rPr lang="en-US" sz="1400" dirty="0" err="1">
                <a:latin typeface="Consolas" panose="020B0609020204030204" pitchFamily="49" charset="0"/>
                <a:cs typeface="Times New Roman" panose="02020603050405020304" pitchFamily="18" charset="0"/>
              </a:rPr>
              <a:t>request.form</a:t>
            </a:r>
            <a:r>
              <a:rPr lang="en-US" sz="1400" dirty="0">
                <a:latin typeface="Consolas" panose="020B0609020204030204" pitchFamily="49" charset="0"/>
                <a:cs typeface="Times New Roman" panose="02020603050405020304" pitchFamily="18" charset="0"/>
              </a:rPr>
              <a:t>['message']</a:t>
            </a:r>
          </a:p>
          <a:p>
            <a:r>
              <a:rPr lang="en-US" sz="1400" dirty="0">
                <a:latin typeface="Consolas" panose="020B0609020204030204" pitchFamily="49" charset="0"/>
                <a:cs typeface="Times New Roman" panose="02020603050405020304" pitchFamily="18" charset="0"/>
              </a:rPr>
              <a:t>    result = </a:t>
            </a:r>
            <a:r>
              <a:rPr lang="en-US" sz="1400" dirty="0" err="1">
                <a:latin typeface="Consolas" panose="020B0609020204030204" pitchFamily="49" charset="0"/>
                <a:cs typeface="Times New Roman" panose="02020603050405020304" pitchFamily="18" charset="0"/>
              </a:rPr>
              <a:t>predict_message</a:t>
            </a:r>
            <a:r>
              <a:rPr lang="en-US" sz="1400" dirty="0">
                <a:latin typeface="Consolas" panose="020B0609020204030204" pitchFamily="49" charset="0"/>
                <a:cs typeface="Times New Roman" panose="02020603050405020304" pitchFamily="18" charset="0"/>
              </a:rPr>
              <a:t>(message)</a:t>
            </a:r>
          </a:p>
          <a:p>
            <a:r>
              <a:rPr lang="en-US" sz="1400" dirty="0">
                <a:latin typeface="Consolas" panose="020B0609020204030204" pitchFamily="49" charset="0"/>
                <a:cs typeface="Times New Roman" panose="02020603050405020304" pitchFamily="18" charset="0"/>
              </a:rPr>
              <a:t>    return </a:t>
            </a:r>
            <a:r>
              <a:rPr lang="en-US" sz="1400" dirty="0" err="1">
                <a:latin typeface="Consolas" panose="020B0609020204030204" pitchFamily="49" charset="0"/>
                <a:cs typeface="Times New Roman" panose="02020603050405020304" pitchFamily="18" charset="0"/>
              </a:rPr>
              <a:t>render_template</a:t>
            </a:r>
            <a:r>
              <a:rPr lang="en-US" sz="1400" dirty="0">
                <a:latin typeface="Consolas" panose="020B0609020204030204" pitchFamily="49" charset="0"/>
                <a:cs typeface="Times New Roman" panose="02020603050405020304" pitchFamily="18" charset="0"/>
              </a:rPr>
              <a:t>('result.html', message=message, result=result)</a:t>
            </a:r>
          </a:p>
          <a:p>
            <a:endParaRPr lang="en-US" sz="1400" dirty="0">
              <a:latin typeface="Consolas" panose="020B0609020204030204" pitchFamily="49" charset="0"/>
              <a:cs typeface="Times New Roman" panose="02020603050405020304" pitchFamily="18" charset="0"/>
            </a:endParaRPr>
          </a:p>
          <a:p>
            <a:r>
              <a:rPr lang="en-US" sz="1400" dirty="0">
                <a:latin typeface="Consolas" panose="020B0609020204030204" pitchFamily="49" charset="0"/>
                <a:cs typeface="Times New Roman" panose="02020603050405020304" pitchFamily="18" charset="0"/>
              </a:rPr>
              <a:t>if __name__ == '__main__':</a:t>
            </a:r>
          </a:p>
          <a:p>
            <a:r>
              <a:rPr lang="en-US" sz="1400" dirty="0">
                <a:latin typeface="Consolas" panose="020B0609020204030204" pitchFamily="49" charset="0"/>
                <a:cs typeface="Times New Roman" panose="02020603050405020304" pitchFamily="18" charset="0"/>
              </a:rPr>
              <a:t>    </a:t>
            </a:r>
            <a:r>
              <a:rPr lang="en-US" sz="1400" dirty="0" err="1">
                <a:latin typeface="Consolas" panose="020B0609020204030204" pitchFamily="49" charset="0"/>
                <a:cs typeface="Times New Roman" panose="02020603050405020304" pitchFamily="18" charset="0"/>
              </a:rPr>
              <a:t>app.run</a:t>
            </a:r>
            <a:r>
              <a:rPr lang="en-US" sz="1400" dirty="0">
                <a:latin typeface="Consolas" panose="020B0609020204030204" pitchFamily="49" charset="0"/>
                <a:cs typeface="Times New Roman" panose="02020603050405020304" pitchFamily="18" charset="0"/>
              </a:rPr>
              <a:t>(debug=True)</a:t>
            </a:r>
          </a:p>
          <a:p>
            <a:endParaRPr lang="en-US" sz="14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65559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4779F5-3D34-CF04-693B-5B6C0E47D18A}"/>
              </a:ext>
            </a:extLst>
          </p:cNvPr>
          <p:cNvSpPr/>
          <p:nvPr/>
        </p:nvSpPr>
        <p:spPr>
          <a:xfrm>
            <a:off x="441278" y="2852382"/>
            <a:ext cx="6136943" cy="723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E83A0FB-56C1-B19F-90D9-0DA1E4474D7E}"/>
              </a:ext>
            </a:extLst>
          </p:cNvPr>
          <p:cNvSpPr txBox="1"/>
          <p:nvPr/>
        </p:nvSpPr>
        <p:spPr>
          <a:xfrm>
            <a:off x="354842" y="1269242"/>
            <a:ext cx="11395880" cy="5865067"/>
          </a:xfrm>
          <a:prstGeom prst="rect">
            <a:avLst/>
          </a:prstGeom>
          <a:noFill/>
          <a:ln>
            <a:noFill/>
          </a:ln>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5.DEPLOYMENT &amp; RESULTS</a:t>
            </a:r>
          </a:p>
          <a:p>
            <a:pPr>
              <a:lnSpc>
                <a:spcPct val="150000"/>
              </a:lnSpc>
            </a:pPr>
            <a:r>
              <a:rPr lang="en-US" sz="1600" b="1" dirty="0">
                <a:latin typeface="Times New Roman" panose="02020603050405020304" pitchFamily="18" charset="0"/>
                <a:cs typeface="Times New Roman" panose="02020603050405020304" pitchFamily="18" charset="0"/>
              </a:rPr>
              <a:t>5.3 Model Implementation and Training</a:t>
            </a:r>
          </a:p>
          <a:p>
            <a:pPr>
              <a:lnSpc>
                <a:spcPct val="150000"/>
              </a:lnSpc>
            </a:pP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spam classifier model is implemented using the SVM algorithm, designed to distinguish between spam and non-spam messages. This section details the training process:</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Dataset Loading and Preprocessing:</a:t>
            </a:r>
            <a:r>
              <a:rPr lang="en-US" sz="1400" dirty="0">
                <a:latin typeface="Times New Roman" panose="02020603050405020304" pitchFamily="18" charset="0"/>
                <a:cs typeface="Times New Roman" panose="02020603050405020304" pitchFamily="18" charset="0"/>
              </a:rPr>
              <a:t> Preparing labeled messages and cleaning text data.</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Feature Extraction with TF-IDF:</a:t>
            </a:r>
            <a:r>
              <a:rPr lang="en-US" sz="1400" dirty="0">
                <a:latin typeface="Times New Roman" panose="02020603050405020304" pitchFamily="18" charset="0"/>
                <a:cs typeface="Times New Roman" panose="02020603050405020304" pitchFamily="18" charset="0"/>
              </a:rPr>
              <a:t> Converting text into numerical data suitable for model input.</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Model Training:</a:t>
            </a:r>
            <a:r>
              <a:rPr lang="en-US" sz="1400" dirty="0">
                <a:latin typeface="Times New Roman" panose="02020603050405020304" pitchFamily="18" charset="0"/>
                <a:cs typeface="Times New Roman" panose="02020603050405020304" pitchFamily="18" charset="0"/>
              </a:rPr>
              <a:t> Using the processed data to train the SVM classifier, applying parameter tuning techniques to enhance model performance.</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Model Persistence:</a:t>
            </a:r>
            <a:r>
              <a:rPr lang="en-US" sz="1400" dirty="0">
                <a:latin typeface="Times New Roman" panose="02020603050405020304" pitchFamily="18" charset="0"/>
                <a:cs typeface="Times New Roman" panose="02020603050405020304" pitchFamily="18" charset="0"/>
              </a:rPr>
              <a:t> Saving the trained model and vectorizer as .</a:t>
            </a:r>
            <a:r>
              <a:rPr lang="en-US" sz="1400" dirty="0" err="1">
                <a:latin typeface="Times New Roman" panose="02020603050405020304" pitchFamily="18" charset="0"/>
                <a:cs typeface="Times New Roman" panose="02020603050405020304" pitchFamily="18" charset="0"/>
              </a:rPr>
              <a:t>pkl</a:t>
            </a:r>
            <a:r>
              <a:rPr lang="en-US" sz="1400" dirty="0">
                <a:latin typeface="Times New Roman" panose="02020603050405020304" pitchFamily="18" charset="0"/>
                <a:cs typeface="Times New Roman" panose="02020603050405020304" pitchFamily="18" charset="0"/>
              </a:rPr>
              <a:t> files to enable deployment.</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5.4 Model Evaluation Metrics</a:t>
            </a:r>
          </a:p>
          <a:p>
            <a:pPr>
              <a:lnSpc>
                <a:spcPct val="150000"/>
              </a:lnSpc>
            </a:pPr>
            <a:r>
              <a:rPr lang="en-US" sz="1400" dirty="0">
                <a:latin typeface="Times New Roman" panose="02020603050405020304" pitchFamily="18" charset="0"/>
                <a:cs typeface="Times New Roman" panose="02020603050405020304" pitchFamily="18" charset="0"/>
              </a:rPr>
              <a:t>Evaluation metrics assess the model’s effectiveness in identifying spam messages accurately, </a:t>
            </a:r>
          </a:p>
          <a:p>
            <a:pPr>
              <a:lnSpc>
                <a:spcPct val="150000"/>
              </a:lnSpc>
            </a:pPr>
            <a:r>
              <a:rPr lang="en-US" sz="1400" dirty="0">
                <a:latin typeface="Times New Roman" panose="02020603050405020304" pitchFamily="18" charset="0"/>
                <a:cs typeface="Times New Roman" panose="02020603050405020304" pitchFamily="18" charset="0"/>
              </a:rPr>
              <a:t>including:</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Accuracy:</a:t>
            </a:r>
            <a:r>
              <a:rPr lang="en-US" sz="1400" dirty="0">
                <a:latin typeface="Times New Roman" panose="02020603050405020304" pitchFamily="18" charset="0"/>
                <a:cs typeface="Times New Roman" panose="02020603050405020304" pitchFamily="18" charset="0"/>
              </a:rPr>
              <a:t> Percentage of correctly classified messages.</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Precision:</a:t>
            </a:r>
            <a:r>
              <a:rPr lang="en-US" sz="1400" dirty="0">
                <a:latin typeface="Times New Roman" panose="02020603050405020304" pitchFamily="18" charset="0"/>
                <a:cs typeface="Times New Roman" panose="02020603050405020304" pitchFamily="18" charset="0"/>
              </a:rPr>
              <a:t> Proportion of actual spam messages among those classified as spam.</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Recall:</a:t>
            </a:r>
            <a:r>
              <a:rPr lang="en-US" sz="1400" dirty="0">
                <a:latin typeface="Times New Roman" panose="02020603050405020304" pitchFamily="18" charset="0"/>
                <a:cs typeface="Times New Roman" panose="02020603050405020304" pitchFamily="18" charset="0"/>
              </a:rPr>
              <a:t> Ability to identify spam messages.</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F1 Score:</a:t>
            </a:r>
            <a:r>
              <a:rPr lang="en-US" sz="1400" dirty="0">
                <a:latin typeface="Times New Roman" panose="02020603050405020304" pitchFamily="18" charset="0"/>
                <a:cs typeface="Times New Roman" panose="02020603050405020304" pitchFamily="18" charset="0"/>
              </a:rPr>
              <a:t> Balance of precision and recall.</a:t>
            </a:r>
          </a:p>
          <a:p>
            <a:pPr>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B7EB005-8C95-3616-9608-F2C139D5C74E}"/>
              </a:ext>
            </a:extLst>
          </p:cNvPr>
          <p:cNvPicPr>
            <a:picLocks noChangeAspect="1"/>
          </p:cNvPicPr>
          <p:nvPr/>
        </p:nvPicPr>
        <p:blipFill>
          <a:blip r:embed="rId2"/>
          <a:stretch>
            <a:fillRect/>
          </a:stretch>
        </p:blipFill>
        <p:spPr>
          <a:xfrm>
            <a:off x="7079943" y="4670460"/>
            <a:ext cx="5228171" cy="1836595"/>
          </a:xfrm>
          <a:prstGeom prst="rect">
            <a:avLst/>
          </a:prstGeom>
        </p:spPr>
      </p:pic>
    </p:spTree>
    <p:extLst>
      <p:ext uri="{BB962C8B-B14F-4D97-AF65-F5344CB8AC3E}">
        <p14:creationId xmlns:p14="http://schemas.microsoft.com/office/powerpoint/2010/main" val="105745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4779F5-3D34-CF04-693B-5B6C0E47D18A}"/>
              </a:ext>
            </a:extLst>
          </p:cNvPr>
          <p:cNvSpPr/>
          <p:nvPr/>
        </p:nvSpPr>
        <p:spPr>
          <a:xfrm>
            <a:off x="441278" y="2852382"/>
            <a:ext cx="6136943" cy="723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E83A0FB-56C1-B19F-90D9-0DA1E4474D7E}"/>
              </a:ext>
            </a:extLst>
          </p:cNvPr>
          <p:cNvSpPr txBox="1"/>
          <p:nvPr/>
        </p:nvSpPr>
        <p:spPr>
          <a:xfrm>
            <a:off x="319314" y="1269241"/>
            <a:ext cx="11431408" cy="3534987"/>
          </a:xfrm>
          <a:prstGeom prst="rect">
            <a:avLst/>
          </a:prstGeom>
          <a:noFill/>
          <a:ln>
            <a:noFill/>
          </a:ln>
        </p:spPr>
        <p:txBody>
          <a:bodyPr wrap="square" numCol="2" rtlCol="0">
            <a:spAutoFit/>
          </a:bodyPr>
          <a:lstStyle/>
          <a:p>
            <a:pPr algn="ct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5.5 MODEL DEPLOYMENT</a:t>
            </a:r>
          </a:p>
          <a:p>
            <a:pPr>
              <a:lnSpc>
                <a:spcPct val="150000"/>
              </a:lnSpc>
            </a:pPr>
            <a:r>
              <a:rPr lang="en-US" sz="1400" dirty="0">
                <a:latin typeface="Times New Roman" panose="02020603050405020304" pitchFamily="18" charset="0"/>
                <a:cs typeface="Times New Roman" panose="02020603050405020304" pitchFamily="18" charset="0"/>
              </a:rPr>
              <a:t>This section focuses on the deployment and validation of the trained model, discussing:</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Testing:</a:t>
            </a:r>
            <a:r>
              <a:rPr lang="en-US" sz="1400" dirty="0">
                <a:latin typeface="Times New Roman" panose="02020603050405020304" pitchFamily="18" charset="0"/>
                <a:cs typeface="Times New Roman" panose="02020603050405020304" pitchFamily="18" charset="0"/>
              </a:rPr>
              <a:t> The model is tested on unseen messages to gauge real-world performance.</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Validation:</a:t>
            </a:r>
            <a:r>
              <a:rPr lang="en-US" sz="1400" dirty="0">
                <a:latin typeface="Times New Roman" panose="02020603050405020304" pitchFamily="18" charset="0"/>
                <a:cs typeface="Times New Roman" panose="02020603050405020304" pitchFamily="18" charset="0"/>
              </a:rPr>
              <a:t> Additional evaluation ensures that the model maintains accuracy across diverse message types.</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Error Analysis:</a:t>
            </a:r>
            <a:r>
              <a:rPr lang="en-US" sz="1400" dirty="0">
                <a:latin typeface="Times New Roman" panose="02020603050405020304" pitchFamily="18" charset="0"/>
                <a:cs typeface="Times New Roman" panose="02020603050405020304" pitchFamily="18" charset="0"/>
              </a:rPr>
              <a:t> Reviewing misclassified instances to identify potential areas for improvement in model accuracy.</a:t>
            </a:r>
          </a:p>
          <a:p>
            <a:pPr>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90E344-154D-0196-09DD-E3361A816E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7771" y="1427468"/>
            <a:ext cx="3840274" cy="3236350"/>
          </a:xfrm>
          <a:prstGeom prst="rect">
            <a:avLst/>
          </a:prstGeom>
          <a:noFill/>
          <a:ln>
            <a:noFill/>
          </a:ln>
        </p:spPr>
      </p:pic>
      <p:sp>
        <p:nvSpPr>
          <p:cNvPr id="6" name="TextBox 5">
            <a:extLst>
              <a:ext uri="{FF2B5EF4-FFF2-40B4-BE49-F238E27FC236}">
                <a16:creationId xmlns:a16="http://schemas.microsoft.com/office/drawing/2014/main" id="{B0E8C35B-A81A-9F5C-8009-DBC1C33B6B69}"/>
              </a:ext>
            </a:extLst>
          </p:cNvPr>
          <p:cNvSpPr txBox="1"/>
          <p:nvPr/>
        </p:nvSpPr>
        <p:spPr>
          <a:xfrm>
            <a:off x="319314" y="4804228"/>
            <a:ext cx="11431408" cy="171566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5.6 RESULTS: TESTING, VALIDATION &amp; FINAL RESULTS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Provides an analysis of the model’s performance on the test set, showcasing its ability to accurately classify spam messages.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Sample predictions showcasing the model's accuracy and reliability.</a:t>
            </a:r>
          </a:p>
          <a:p>
            <a:pPr marL="285750" indent="-285750">
              <a:lnSpc>
                <a:spcPct val="150000"/>
              </a:lnSpc>
              <a:buFont typeface="Wingdings" panose="05000000000000000000" pitchFamily="2" charset="2"/>
              <a:buChar char="Ø"/>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Cross-Validation Scores: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Highlighting consistency across multiple data subsets, reducing overfitting risks.</a:t>
            </a:r>
          </a:p>
          <a:p>
            <a:pPr marL="285750" indent="-285750">
              <a:lnSpc>
                <a:spcPct val="150000"/>
              </a:lnSpc>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22F45E0-1363-EED2-B9A3-06DB44440540}"/>
              </a:ext>
            </a:extLst>
          </p:cNvPr>
          <p:cNvPicPr>
            <a:picLocks noChangeAspect="1"/>
          </p:cNvPicPr>
          <p:nvPr/>
        </p:nvPicPr>
        <p:blipFill>
          <a:blip r:embed="rId3"/>
          <a:stretch>
            <a:fillRect/>
          </a:stretch>
        </p:blipFill>
        <p:spPr>
          <a:xfrm>
            <a:off x="1117600" y="6220885"/>
            <a:ext cx="9419772" cy="598010"/>
          </a:xfrm>
          <a:prstGeom prst="rect">
            <a:avLst/>
          </a:prstGeom>
        </p:spPr>
      </p:pic>
      <p:sp>
        <p:nvSpPr>
          <p:cNvPr id="8" name="TextBox 7">
            <a:extLst>
              <a:ext uri="{FF2B5EF4-FFF2-40B4-BE49-F238E27FC236}">
                <a16:creationId xmlns:a16="http://schemas.microsoft.com/office/drawing/2014/main" id="{6CB7C39C-3EF4-686F-A694-022ED974A301}"/>
              </a:ext>
            </a:extLst>
          </p:cNvPr>
          <p:cNvSpPr txBox="1"/>
          <p:nvPr/>
        </p:nvSpPr>
        <p:spPr>
          <a:xfrm>
            <a:off x="319314" y="1269241"/>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5. DEPLOYMENT &amp; RESULTS</a:t>
            </a:r>
          </a:p>
        </p:txBody>
      </p:sp>
    </p:spTree>
    <p:extLst>
      <p:ext uri="{BB962C8B-B14F-4D97-AF65-F5344CB8AC3E}">
        <p14:creationId xmlns:p14="http://schemas.microsoft.com/office/powerpoint/2010/main" val="256223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4779F5-3D34-CF04-693B-5B6C0E47D18A}"/>
              </a:ext>
            </a:extLst>
          </p:cNvPr>
          <p:cNvSpPr/>
          <p:nvPr/>
        </p:nvSpPr>
        <p:spPr>
          <a:xfrm>
            <a:off x="441278" y="2852382"/>
            <a:ext cx="6136943" cy="723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CB7C39C-3EF4-686F-A694-022ED974A301}"/>
              </a:ext>
            </a:extLst>
          </p:cNvPr>
          <p:cNvSpPr txBox="1"/>
          <p:nvPr/>
        </p:nvSpPr>
        <p:spPr>
          <a:xfrm>
            <a:off x="319314" y="1269241"/>
            <a:ext cx="11684000" cy="2472472"/>
          </a:xfrm>
          <a:prstGeom prst="rect">
            <a:avLst/>
          </a:prstGeom>
          <a:noFill/>
        </p:spPr>
        <p:txBody>
          <a:bodyPr wrap="square" numCol="1" rtlCol="0">
            <a:spAutoFit/>
          </a:bodyPr>
          <a:lstStyle/>
          <a:p>
            <a:pPr algn="ctr"/>
            <a:r>
              <a:rPr lang="en-US" b="1" dirty="0">
                <a:latin typeface="Times New Roman" panose="02020603050405020304" pitchFamily="18" charset="0"/>
                <a:cs typeface="Times New Roman" panose="02020603050405020304" pitchFamily="18" charset="0"/>
              </a:rPr>
              <a:t>5. DEPLOYMENT &amp; RESULTS</a:t>
            </a:r>
          </a:p>
          <a:p>
            <a:r>
              <a:rPr lang="en-US" sz="1600" b="1" dirty="0">
                <a:latin typeface="Times New Roman" panose="02020603050405020304" pitchFamily="18" charset="0"/>
                <a:cs typeface="Times New Roman" panose="02020603050405020304" pitchFamily="18" charset="0"/>
              </a:rPr>
              <a:t>5.6 RESULTS: TESTING, VALIDATION &amp; FINAL RESULTS</a:t>
            </a:r>
          </a:p>
          <a:p>
            <a:pPr marL="0" marR="0" algn="just">
              <a:spcBef>
                <a:spcPts val="0"/>
              </a:spcBef>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US" sz="14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Sample Predictions: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Screenshots or examples of input messages with their respective classification outputs.</a:t>
            </a:r>
          </a:p>
          <a:p>
            <a:pPr algn="just">
              <a:spcAft>
                <a:spcPts val="800"/>
              </a:spcAft>
              <a:buSzPts val="1000"/>
              <a:tabLst>
                <a:tab pos="457200" algn="l"/>
              </a:tabLst>
            </a:pPr>
            <a:r>
              <a:rPr lang="en-IN" sz="1800" i="1" dirty="0">
                <a:effectLst/>
                <a:latin typeface="Times New Roman" panose="02020603050405020304" pitchFamily="18" charset="0"/>
                <a:ea typeface="Calibri" panose="020F0502020204030204" pitchFamily="34" charset="0"/>
              </a:rPr>
              <a:t>                       Spam Message Identification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Not Spam Message Identification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800"/>
              </a:spcAft>
              <a:buSzPts val="1000"/>
              <a:tabLst>
                <a:tab pos="457200" algn="l"/>
              </a:tabLs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477AE0E-855B-F888-84B1-BA79797E7AB6}"/>
              </a:ext>
            </a:extLst>
          </p:cNvPr>
          <p:cNvPicPr>
            <a:picLocks noChangeAspect="1"/>
          </p:cNvPicPr>
          <p:nvPr/>
        </p:nvPicPr>
        <p:blipFill>
          <a:blip r:embed="rId2"/>
          <a:stretch>
            <a:fillRect/>
          </a:stretch>
        </p:blipFill>
        <p:spPr>
          <a:xfrm>
            <a:off x="1206177" y="2710182"/>
            <a:ext cx="4085074" cy="2879888"/>
          </a:xfrm>
          <a:prstGeom prst="rect">
            <a:avLst/>
          </a:prstGeom>
        </p:spPr>
      </p:pic>
      <p:pic>
        <p:nvPicPr>
          <p:cNvPr id="18" name="Picture 17">
            <a:extLst>
              <a:ext uri="{FF2B5EF4-FFF2-40B4-BE49-F238E27FC236}">
                <a16:creationId xmlns:a16="http://schemas.microsoft.com/office/drawing/2014/main" id="{0DEB916F-F544-E4D5-1F05-9D078DE0DC22}"/>
              </a:ext>
            </a:extLst>
          </p:cNvPr>
          <p:cNvPicPr>
            <a:picLocks noChangeAspect="1"/>
          </p:cNvPicPr>
          <p:nvPr/>
        </p:nvPicPr>
        <p:blipFill>
          <a:blip r:embed="rId3"/>
          <a:stretch>
            <a:fillRect/>
          </a:stretch>
        </p:blipFill>
        <p:spPr>
          <a:xfrm>
            <a:off x="1206173" y="4645198"/>
            <a:ext cx="4085074" cy="2659650"/>
          </a:xfrm>
          <a:prstGeom prst="rect">
            <a:avLst/>
          </a:prstGeom>
        </p:spPr>
      </p:pic>
      <p:cxnSp>
        <p:nvCxnSpPr>
          <p:cNvPr id="20" name="Straight Connector 19">
            <a:extLst>
              <a:ext uri="{FF2B5EF4-FFF2-40B4-BE49-F238E27FC236}">
                <a16:creationId xmlns:a16="http://schemas.microsoft.com/office/drawing/2014/main" id="{928F249B-10F8-9C97-C706-0316270B8EA5}"/>
              </a:ext>
            </a:extLst>
          </p:cNvPr>
          <p:cNvCxnSpPr/>
          <p:nvPr/>
        </p:nvCxnSpPr>
        <p:spPr>
          <a:xfrm>
            <a:off x="6096000" y="2467429"/>
            <a:ext cx="0" cy="439057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1" name="Picture 20">
            <a:extLst>
              <a:ext uri="{FF2B5EF4-FFF2-40B4-BE49-F238E27FC236}">
                <a16:creationId xmlns:a16="http://schemas.microsoft.com/office/drawing/2014/main" id="{69660BD8-46D4-6BBA-67A0-CF9474872B29}"/>
              </a:ext>
            </a:extLst>
          </p:cNvPr>
          <p:cNvPicPr>
            <a:picLocks noChangeAspect="1"/>
          </p:cNvPicPr>
          <p:nvPr/>
        </p:nvPicPr>
        <p:blipFill>
          <a:blip r:embed="rId4"/>
          <a:stretch>
            <a:fillRect/>
          </a:stretch>
        </p:blipFill>
        <p:spPr>
          <a:xfrm>
            <a:off x="7173139" y="2710182"/>
            <a:ext cx="3812685" cy="2583894"/>
          </a:xfrm>
          <a:prstGeom prst="rect">
            <a:avLst/>
          </a:prstGeom>
        </p:spPr>
      </p:pic>
      <p:pic>
        <p:nvPicPr>
          <p:cNvPr id="22" name="Picture 21">
            <a:extLst>
              <a:ext uri="{FF2B5EF4-FFF2-40B4-BE49-F238E27FC236}">
                <a16:creationId xmlns:a16="http://schemas.microsoft.com/office/drawing/2014/main" id="{7C5924F4-2C55-5E26-AF15-BA346A70D7AF}"/>
              </a:ext>
            </a:extLst>
          </p:cNvPr>
          <p:cNvPicPr>
            <a:picLocks noChangeAspect="1"/>
          </p:cNvPicPr>
          <p:nvPr/>
        </p:nvPicPr>
        <p:blipFill>
          <a:blip r:embed="rId5"/>
          <a:stretch>
            <a:fillRect/>
          </a:stretch>
        </p:blipFill>
        <p:spPr>
          <a:xfrm>
            <a:off x="7173139" y="4584564"/>
            <a:ext cx="3812685" cy="2624709"/>
          </a:xfrm>
          <a:prstGeom prst="rect">
            <a:avLst/>
          </a:prstGeom>
        </p:spPr>
      </p:pic>
    </p:spTree>
    <p:extLst>
      <p:ext uri="{BB962C8B-B14F-4D97-AF65-F5344CB8AC3E}">
        <p14:creationId xmlns:p14="http://schemas.microsoft.com/office/powerpoint/2010/main" val="104914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6946C-E1B9-ADD0-CFDE-5D9893A352FB}"/>
              </a:ext>
            </a:extLst>
          </p:cNvPr>
          <p:cNvSpPr txBox="1"/>
          <p:nvPr/>
        </p:nvSpPr>
        <p:spPr>
          <a:xfrm>
            <a:off x="261257" y="1291771"/>
            <a:ext cx="11756572" cy="5224315"/>
          </a:xfrm>
          <a:prstGeom prst="rect">
            <a:avLst/>
          </a:prstGeom>
          <a:noFill/>
        </p:spPr>
        <p:txBody>
          <a:bodyPr wrap="square" rtlCol="0">
            <a:spAutoFit/>
          </a:bodyPr>
          <a:lstStyle/>
          <a:p>
            <a:pPr marL="0" marR="0" algn="ctr">
              <a:lnSpc>
                <a:spcPct val="150000"/>
              </a:lnSpc>
              <a:spcBef>
                <a:spcPts val="0"/>
              </a:spcBef>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6. CONCLUSION</a:t>
            </a:r>
          </a:p>
          <a:p>
            <a:pPr marL="0" marR="0" algn="just">
              <a:lnSpc>
                <a:spcPct val="150000"/>
              </a:lnSpc>
              <a:spcBef>
                <a:spcPts val="0"/>
              </a:spcBef>
              <a:spcAft>
                <a:spcPts val="4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6.1 PROJECT CONCLUSION</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4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Spam Detection System developed in this project demonstrates the potential of machine learning and Natural Language Processing (NLP) in effectively filtering spam messages. By leveraging Support Vector Machine (SVM) classification and TF-IDF vectorization, this model can reliably classify text messages as spam or non-spam with high accuracy. This system addresses the problem of unwanted spam communications, providing a scalable solution that can be easily integrated into applications and services, reducing user exposure to irrelevant and potentially harmful content. The deployed web application allows end-users to conveniently test message inputs, offering real-time spam classification.</a:t>
            </a:r>
          </a:p>
          <a:p>
            <a:pPr marL="0" marR="0" algn="just">
              <a:lnSpc>
                <a:spcPct val="150000"/>
              </a:lnSpc>
              <a:spcBef>
                <a:spcPts val="0"/>
              </a:spcBef>
              <a:spcAft>
                <a:spcPts val="4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6.2 FUTURE SCOPE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4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This project provides a foundation for further enhancements, such as:</a:t>
            </a:r>
          </a:p>
          <a:p>
            <a:pPr marL="342900" marR="0" lvl="0" indent="-342900" algn="just">
              <a:lnSpc>
                <a:spcPct val="150000"/>
              </a:lnSpc>
              <a:spcBef>
                <a:spcPts val="0"/>
              </a:spcBef>
              <a:spcAft>
                <a:spcPts val="400"/>
              </a:spcAft>
              <a:buSzPts val="1000"/>
              <a:buFont typeface="Symbol" panose="05050102010706020507" pitchFamily="18" charset="2"/>
              <a:buChar char=""/>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Expanding the dataset to improve accuracy across diverse spam formats and languages.</a:t>
            </a:r>
          </a:p>
          <a:p>
            <a:pPr marL="342900" marR="0" lvl="0" indent="-342900" algn="just">
              <a:lnSpc>
                <a:spcPct val="150000"/>
              </a:lnSpc>
              <a:spcBef>
                <a:spcPts val="0"/>
              </a:spcBef>
              <a:spcAft>
                <a:spcPts val="400"/>
              </a:spcAft>
              <a:buSzPts val="1000"/>
              <a:buFont typeface="Symbol" panose="05050102010706020507" pitchFamily="18" charset="2"/>
              <a:buChar char=""/>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Incorporating deep learning models, such as recurrent neural networks (RNN) or transformers, for improved performance with larger datasets.</a:t>
            </a:r>
          </a:p>
          <a:p>
            <a:pPr marL="342900" marR="0" lvl="0" indent="-342900" algn="just">
              <a:lnSpc>
                <a:spcPct val="150000"/>
              </a:lnSpc>
              <a:spcBef>
                <a:spcPts val="0"/>
              </a:spcBef>
              <a:spcAft>
                <a:spcPts val="400"/>
              </a:spcAft>
              <a:buSzPts val="1000"/>
              <a:buFont typeface="Symbol" panose="05050102010706020507" pitchFamily="18" charset="2"/>
              <a:buChar char=""/>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Developing an adaptive model that evolves with changing spam patterns, using online learning methods.</a:t>
            </a:r>
          </a:p>
          <a:p>
            <a:pPr marL="342900" marR="0" lvl="0" indent="-342900" algn="just">
              <a:lnSpc>
                <a:spcPct val="150000"/>
              </a:lnSpc>
              <a:spcBef>
                <a:spcPts val="0"/>
              </a:spcBef>
              <a:spcAft>
                <a:spcPts val="400"/>
              </a:spcAft>
              <a:buSzPts val="1000"/>
              <a:buFont typeface="Symbol" panose="05050102010706020507" pitchFamily="18" charset="2"/>
              <a:buChar char=""/>
              <a:tabLst>
                <a:tab pos="45720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Enhancing the application interface and deploying it as a service for broader use, potentially integrating with email or messaging platforms for real-time spam filtering.</a:t>
            </a:r>
          </a:p>
        </p:txBody>
      </p:sp>
    </p:spTree>
    <p:extLst>
      <p:ext uri="{BB962C8B-B14F-4D97-AF65-F5344CB8AC3E}">
        <p14:creationId xmlns:p14="http://schemas.microsoft.com/office/powerpoint/2010/main" val="235512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6946C-E1B9-ADD0-CFDE-5D9893A352FB}"/>
              </a:ext>
            </a:extLst>
          </p:cNvPr>
          <p:cNvSpPr txBox="1"/>
          <p:nvPr/>
        </p:nvSpPr>
        <p:spPr>
          <a:xfrm>
            <a:off x="261257" y="1291771"/>
            <a:ext cx="11756572" cy="4315925"/>
          </a:xfrm>
          <a:prstGeom prst="rect">
            <a:avLst/>
          </a:prstGeom>
          <a:noFill/>
        </p:spPr>
        <p:txBody>
          <a:bodyPr wrap="square" rtlCol="0">
            <a:spAutoFit/>
          </a:bodyPr>
          <a:lstStyle/>
          <a:p>
            <a:pPr marL="0" marR="0" algn="ctr">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[1] Cohen, J. (2009). </a:t>
            </a:r>
            <a:r>
              <a:rPr lang="en-US" i="1" dirty="0">
                <a:latin typeface="Times New Roman" panose="02020603050405020304" pitchFamily="18" charset="0"/>
                <a:cs typeface="Times New Roman" panose="02020603050405020304" pitchFamily="18" charset="0"/>
              </a:rPr>
              <a:t>Natural Language Processing with Python: Analyzing Text with the Natural Language Toolkit</a:t>
            </a:r>
            <a:r>
              <a:rPr lang="en-US" dirty="0">
                <a:latin typeface="Times New Roman" panose="02020603050405020304" pitchFamily="18" charset="0"/>
                <a:cs typeface="Times New Roman" panose="02020603050405020304" pitchFamily="18" charset="0"/>
              </a:rPr>
              <a:t>. O'Reilly Media. Available at: https://www.oreilly.com/library/view/natural-language-processing/9780596803346/</a:t>
            </a:r>
          </a:p>
          <a:p>
            <a:pPr>
              <a:lnSpc>
                <a:spcPct val="150000"/>
              </a:lnSpc>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Raschka</a:t>
            </a:r>
            <a:r>
              <a:rPr lang="en-US" dirty="0">
                <a:latin typeface="Times New Roman" panose="02020603050405020304" pitchFamily="18" charset="0"/>
                <a:cs typeface="Times New Roman" panose="02020603050405020304" pitchFamily="18" charset="0"/>
              </a:rPr>
              <a:t>, S. (2019). </a:t>
            </a:r>
            <a:r>
              <a:rPr lang="en-US" i="1" dirty="0">
                <a:latin typeface="Times New Roman" panose="02020603050405020304" pitchFamily="18" charset="0"/>
                <a:cs typeface="Times New Roman" panose="02020603050405020304" pitchFamily="18" charset="0"/>
              </a:rPr>
              <a:t>Python Machine Learning: Machine Learning and Deep Learning with Python, scikit-learn, and TensorFlow 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Packt</a:t>
            </a:r>
            <a:r>
              <a:rPr lang="en-US" dirty="0">
                <a:latin typeface="Times New Roman" panose="02020603050405020304" pitchFamily="18" charset="0"/>
                <a:cs typeface="Times New Roman" panose="02020603050405020304" pitchFamily="18" charset="0"/>
              </a:rPr>
              <a:t> Publishing. pp. 219-243. Available at: </a:t>
            </a:r>
            <a:r>
              <a:rPr lang="en-US" dirty="0">
                <a:latin typeface="Times New Roman" panose="02020603050405020304" pitchFamily="18" charset="0"/>
                <a:cs typeface="Times New Roman" panose="02020603050405020304" pitchFamily="18" charset="0"/>
                <a:hlinkClick r:id="rId2"/>
              </a:rPr>
              <a:t>https://www.packtpub.com</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[3] NLTK Documentation. Natural Language Toolkit. Available at: </a:t>
            </a:r>
            <a:r>
              <a:rPr lang="en-US" dirty="0">
                <a:latin typeface="Times New Roman" panose="02020603050405020304" pitchFamily="18" charset="0"/>
                <a:cs typeface="Times New Roman" panose="02020603050405020304" pitchFamily="18" charset="0"/>
                <a:hlinkClick r:id="rId3"/>
              </a:rPr>
              <a:t>https://www.nltk.org/</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[4] Scikit-learn Documentation. scikit-learn: Machine Learning in Python. Available at: </a:t>
            </a:r>
            <a:r>
              <a:rPr lang="en-US" dirty="0">
                <a:latin typeface="Times New Roman" panose="02020603050405020304" pitchFamily="18" charset="0"/>
                <a:cs typeface="Times New Roman" panose="02020603050405020304" pitchFamily="18" charset="0"/>
                <a:hlinkClick r:id="rId4"/>
              </a:rPr>
              <a:t>https://scikit-learn.org/</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[5] Flask Documentation. Flask Web Development. Available at: </a:t>
            </a:r>
            <a:r>
              <a:rPr lang="en-US" dirty="0">
                <a:latin typeface="Times New Roman" panose="02020603050405020304" pitchFamily="18" charset="0"/>
                <a:cs typeface="Times New Roman" panose="02020603050405020304" pitchFamily="18" charset="0"/>
                <a:hlinkClick r:id="rId5"/>
              </a:rPr>
              <a:t>https://flask.palletsprojects.com/</a:t>
            </a:r>
            <a:endParaRPr lang="en-US" dirty="0">
              <a:latin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610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D2390-4CFD-A4E1-E176-0C6DFBBC8097}"/>
              </a:ext>
            </a:extLst>
          </p:cNvPr>
          <p:cNvSpPr txBox="1"/>
          <p:nvPr/>
        </p:nvSpPr>
        <p:spPr>
          <a:xfrm>
            <a:off x="428171" y="1305341"/>
            <a:ext cx="11335657" cy="5601533"/>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1. INTRODUCTION</a:t>
            </a:r>
          </a:p>
          <a:p>
            <a:r>
              <a:rPr lang="en-US" sz="1600" b="1" dirty="0">
                <a:latin typeface="Times New Roman" panose="02020603050405020304" pitchFamily="18" charset="0"/>
                <a:cs typeface="Times New Roman" panose="02020603050405020304" pitchFamily="18" charset="0"/>
              </a:rPr>
              <a:t>1.1 PROBLEM DEFINITION:</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        In today's digital world, the huge number of messages sent through emails and messaging apps contains a large amount of spam—unwanted content like ads, scams, and risky links. This causes several problems:</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Full Inboxes:</a:t>
            </a:r>
            <a:r>
              <a:rPr lang="en-US" sz="1400" dirty="0">
                <a:latin typeface="Times New Roman" panose="02020603050405020304" pitchFamily="18" charset="0"/>
                <a:cs typeface="Times New Roman" panose="02020603050405020304" pitchFamily="18" charset="0"/>
              </a:rPr>
              <a:t> Spam makes it hard for users to find important messages, wasting time and lowering productivity.</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Security Threats:</a:t>
            </a:r>
            <a:r>
              <a:rPr lang="en-US" sz="1400" dirty="0">
                <a:latin typeface="Times New Roman" panose="02020603050405020304" pitchFamily="18" charset="0"/>
                <a:cs typeface="Times New Roman" panose="02020603050405020304" pitchFamily="18" charset="0"/>
              </a:rPr>
              <a:t> Spam messages often have harmful links that can lead to data leaks and identity theft, making effective filtering critical.</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User Frustration:</a:t>
            </a:r>
            <a:r>
              <a:rPr lang="en-US" sz="1400" dirty="0">
                <a:latin typeface="Times New Roman" panose="02020603050405020304" pitchFamily="18" charset="0"/>
                <a:cs typeface="Times New Roman" panose="02020603050405020304" pitchFamily="18" charset="0"/>
              </a:rPr>
              <a:t> Current spam filters often misclassify messages, resulting in real messages being wrongly identified as spam and spam messages getting through. This can reduce user confidence and increase exposure to risks.</a:t>
            </a:r>
          </a:p>
          <a:p>
            <a:pPr>
              <a:lnSpc>
                <a:spcPct val="150000"/>
              </a:lnSpc>
            </a:pPr>
            <a:r>
              <a:rPr lang="en-US" sz="1400" dirty="0">
                <a:latin typeface="Times New Roman" panose="02020603050405020304" pitchFamily="18" charset="0"/>
                <a:cs typeface="Times New Roman" panose="02020603050405020304" pitchFamily="18" charset="0"/>
              </a:rPr>
              <a:t>To solve these issues, a stronger and more reliable spam detection system is needed.</a:t>
            </a:r>
          </a:p>
          <a:p>
            <a:pPr>
              <a:lnSpc>
                <a:spcPct val="150000"/>
              </a:lnSpc>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1.2 OBJECTIVE OF PROJECT:</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The goal of this project is to develop an NLP and Machine Learning system to classify messages as spam or not spam accurately. Key components include:</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NLP Techniques:</a:t>
            </a:r>
            <a:r>
              <a:rPr lang="en-US" sz="1400" dirty="0">
                <a:latin typeface="Times New Roman" panose="02020603050405020304" pitchFamily="18" charset="0"/>
                <a:cs typeface="Times New Roman" panose="02020603050405020304" pitchFamily="18" charset="0"/>
              </a:rPr>
              <a:t> Using TF-IDF for feature extraction along with preprocessing steps like tokenization, lemmatization, and stop-word removal.</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Machine Learning Algorithm:</a:t>
            </a:r>
            <a:r>
              <a:rPr lang="en-US" sz="1400" dirty="0">
                <a:latin typeface="Times New Roman" panose="02020603050405020304" pitchFamily="18" charset="0"/>
                <a:cs typeface="Times New Roman" panose="02020603050405020304" pitchFamily="18" charset="0"/>
              </a:rPr>
              <a:t> Applying Support Vector Machines (SVM) for effective message classification.</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Enhancing User Experience:</a:t>
            </a:r>
            <a:r>
              <a:rPr lang="en-US" sz="1400" dirty="0">
                <a:latin typeface="Times New Roman" panose="02020603050405020304" pitchFamily="18" charset="0"/>
                <a:cs typeface="Times New Roman" panose="02020603050405020304" pitchFamily="18" charset="0"/>
              </a:rPr>
              <a:t> Increasing spam detection accuracy to help users focus on important messages.</a:t>
            </a:r>
          </a:p>
          <a:p>
            <a:pPr>
              <a:lnSpc>
                <a:spcPct val="150000"/>
              </a:lnSpc>
            </a:pPr>
            <a:r>
              <a:rPr lang="en-US" sz="1400" dirty="0">
                <a:latin typeface="Times New Roman" panose="02020603050405020304" pitchFamily="18" charset="0"/>
                <a:cs typeface="Times New Roman" panose="02020603050405020304" pitchFamily="18" charset="0"/>
              </a:rPr>
              <a:t>This project aims to deliver a secure and efficient solution for managing digital communication.</a:t>
            </a:r>
          </a:p>
          <a:p>
            <a:pPr>
              <a:lnSpc>
                <a:spcPct val="15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5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56BBE-C4AB-FCC5-9ADD-1D05B2F58902}"/>
              </a:ext>
            </a:extLst>
          </p:cNvPr>
          <p:cNvSpPr txBox="1"/>
          <p:nvPr/>
        </p:nvSpPr>
        <p:spPr>
          <a:xfrm>
            <a:off x="428171" y="1305341"/>
            <a:ext cx="11335657" cy="535531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1. INTRODUCTION</a:t>
            </a:r>
          </a:p>
          <a:p>
            <a:r>
              <a:rPr lang="en-US" sz="1600" b="1" dirty="0">
                <a:latin typeface="Times New Roman" panose="02020603050405020304" pitchFamily="18" charset="0"/>
                <a:cs typeface="Times New Roman" panose="02020603050405020304" pitchFamily="18" charset="0"/>
              </a:rPr>
              <a:t>1.3 SCOPE &amp; LIMITATIONS OF THE PROJECT:</a:t>
            </a:r>
          </a:p>
          <a:p>
            <a:pPr>
              <a:lnSpc>
                <a:spcPct val="150000"/>
              </a:lnSpc>
            </a:pPr>
            <a:r>
              <a:rPr lang="en-US" sz="1400" b="1" dirty="0">
                <a:latin typeface="Times New Roman" panose="02020603050405020304" pitchFamily="18" charset="0"/>
                <a:cs typeface="Times New Roman" panose="02020603050405020304" pitchFamily="18" charset="0"/>
              </a:rPr>
              <a:t>Scope:</a:t>
            </a:r>
            <a:endParaRPr lang="en-US" sz="1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Target Platforms:</a:t>
            </a:r>
            <a:r>
              <a:rPr lang="en-US" sz="1400" dirty="0">
                <a:latin typeface="Times New Roman" panose="02020603050405020304" pitchFamily="18" charset="0"/>
                <a:cs typeface="Times New Roman" panose="02020603050405020304" pitchFamily="18" charset="0"/>
              </a:rPr>
              <a:t> Focused on classifying spam in email and mobile messaging apps, tackling a common problem in digital communication.</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Integration of NLP and Machine Learning:</a:t>
            </a:r>
            <a:r>
              <a:rPr lang="en-US" sz="1400" dirty="0">
                <a:latin typeface="Times New Roman" panose="02020603050405020304" pitchFamily="18" charset="0"/>
                <a:cs typeface="Times New Roman" panose="02020603050405020304" pitchFamily="18" charset="0"/>
              </a:rPr>
              <a:t> Using natural language processing and the SVM algorithm to improve the accuracy and reliability of spam detection.</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Practical Application:</a:t>
            </a:r>
            <a:r>
              <a:rPr lang="en-US" sz="1400" dirty="0">
                <a:latin typeface="Times New Roman" panose="02020603050405020304" pitchFamily="18" charset="0"/>
                <a:cs typeface="Times New Roman" panose="02020603050405020304" pitchFamily="18" charset="0"/>
              </a:rPr>
              <a:t> Can be adapted for use in existing messaging platforms to enhance their spam-filtering abilities.</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Limitations:</a:t>
            </a:r>
            <a:endParaRPr lang="en-US" sz="1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Quality of Training Data:</a:t>
            </a:r>
            <a:r>
              <a:rPr lang="en-US" sz="1400" dirty="0">
                <a:latin typeface="Times New Roman" panose="02020603050405020304" pitchFamily="18" charset="0"/>
                <a:cs typeface="Times New Roman" panose="02020603050405020304" pitchFamily="18" charset="0"/>
              </a:rPr>
              <a:t> The accuracy of the model depends on the variety and quality of the training data. If the data is limited or not representative, it can lead to mistakes in classifying messages.</a:t>
            </a: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Changing Spam Patterns:</a:t>
            </a:r>
            <a:r>
              <a:rPr lang="en-US" sz="1400" dirty="0">
                <a:latin typeface="Times New Roman" panose="02020603050405020304" pitchFamily="18" charset="0"/>
                <a:cs typeface="Times New Roman" panose="02020603050405020304" pitchFamily="18" charset="0"/>
              </a:rPr>
              <a:t> Spam messages constantly change, so the model needs regular updates to recognize new types of spam effectively, which can take time and resources.</a:t>
            </a: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Dependence on Pre-Trained Model:</a:t>
            </a:r>
            <a:r>
              <a:rPr lang="en-US" sz="1400" dirty="0">
                <a:latin typeface="Times New Roman" panose="02020603050405020304" pitchFamily="18" charset="0"/>
                <a:cs typeface="Times New Roman" panose="02020603050405020304" pitchFamily="18" charset="0"/>
              </a:rPr>
              <a:t> The model’s performance is based on how well it was trained initially. If the training data or methods were not ideal, it may struggle to classify messages accurately in new situations.</a:t>
            </a:r>
          </a:p>
          <a:p>
            <a:pPr>
              <a:lnSpc>
                <a:spcPct val="15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58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7572BB-DF77-B3FF-676A-33722B7CB16E}"/>
              </a:ext>
            </a:extLst>
          </p:cNvPr>
          <p:cNvSpPr txBox="1"/>
          <p:nvPr/>
        </p:nvSpPr>
        <p:spPr>
          <a:xfrm>
            <a:off x="428171" y="1305341"/>
            <a:ext cx="11335657" cy="559621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2.ANALYSIS</a:t>
            </a:r>
          </a:p>
          <a:p>
            <a:pPr>
              <a:spcAft>
                <a:spcPts val="400"/>
              </a:spcAft>
            </a:pPr>
            <a:r>
              <a:rPr lang="en-US" sz="1600" b="1" dirty="0">
                <a:latin typeface="Times New Roman" panose="02020603050405020304" pitchFamily="18" charset="0"/>
                <a:cs typeface="Times New Roman" panose="02020603050405020304" pitchFamily="18" charset="0"/>
              </a:rPr>
              <a:t>2.1 PROJECT PLANNING AND RESEARCH</a:t>
            </a:r>
          </a:p>
          <a:p>
            <a:pPr>
              <a:spcAft>
                <a:spcPts val="400"/>
              </a:spcAft>
            </a:pPr>
            <a:r>
              <a:rPr lang="en-US" sz="1400" b="1" dirty="0">
                <a:latin typeface="Times New Roman" panose="02020603050405020304" pitchFamily="18" charset="0"/>
                <a:cs typeface="Times New Roman" panose="02020603050405020304" pitchFamily="18" charset="0"/>
              </a:rPr>
              <a:t>Objective:</a:t>
            </a:r>
            <a:endParaRPr lang="en-US" sz="1400" dirty="0">
              <a:latin typeface="Times New Roman" panose="02020603050405020304" pitchFamily="18" charset="0"/>
              <a:cs typeface="Times New Roman" panose="02020603050405020304" pitchFamily="18" charset="0"/>
            </a:endParaRPr>
          </a:p>
          <a:p>
            <a:pPr>
              <a:spcAft>
                <a:spcPts val="400"/>
              </a:spcAft>
            </a:pPr>
            <a:r>
              <a:rPr lang="en-US" sz="1400" dirty="0">
                <a:latin typeface="Times New Roman" panose="02020603050405020304" pitchFamily="18" charset="0"/>
                <a:cs typeface="Times New Roman" panose="02020603050405020304" pitchFamily="18" charset="0"/>
              </a:rPr>
              <a:t>Develop an effective spam classification system using Natural Language Processing (NLP) and machine learning to filter unwanted messages.</a:t>
            </a:r>
          </a:p>
          <a:p>
            <a:pPr>
              <a:spcBef>
                <a:spcPts val="400"/>
              </a:spcBef>
              <a:spcAft>
                <a:spcPts val="400"/>
              </a:spcAft>
            </a:pPr>
            <a:r>
              <a:rPr lang="en-US" sz="1400" b="1" dirty="0">
                <a:latin typeface="Times New Roman" panose="02020603050405020304" pitchFamily="18" charset="0"/>
                <a:cs typeface="Times New Roman" panose="02020603050405020304" pitchFamily="18" charset="0"/>
              </a:rPr>
              <a:t>Project Scope:</a:t>
            </a:r>
            <a:endParaRPr lang="en-US" sz="1400" dirty="0">
              <a:latin typeface="Times New Roman" panose="02020603050405020304" pitchFamily="18" charset="0"/>
              <a:cs typeface="Times New Roman" panose="02020603050405020304" pitchFamily="18" charset="0"/>
            </a:endParaRP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Research:</a:t>
            </a:r>
            <a:r>
              <a:rPr lang="en-US" sz="1400" dirty="0">
                <a:latin typeface="Times New Roman" panose="02020603050405020304" pitchFamily="18" charset="0"/>
                <a:cs typeface="Times New Roman" panose="02020603050405020304" pitchFamily="18" charset="0"/>
              </a:rPr>
              <a:t> Review existing spam detection systems to identify limitations and advancements in NLP.</a:t>
            </a: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Development:</a:t>
            </a:r>
            <a:r>
              <a:rPr lang="en-US" sz="1400" dirty="0">
                <a:latin typeface="Times New Roman" panose="02020603050405020304" pitchFamily="18" charset="0"/>
                <a:cs typeface="Times New Roman" panose="02020603050405020304" pitchFamily="18" charset="0"/>
              </a:rPr>
              <a:t> Create a model using Support Vector Machines (SVM) with TF-IDF for feature extraction.</a:t>
            </a: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Testing and Evaluation:</a:t>
            </a:r>
            <a:r>
              <a:rPr lang="en-US" sz="1400" dirty="0">
                <a:latin typeface="Times New Roman" panose="02020603050405020304" pitchFamily="18" charset="0"/>
                <a:cs typeface="Times New Roman" panose="02020603050405020304" pitchFamily="18" charset="0"/>
              </a:rPr>
              <a:t> Implement thorough testing phases to assess the model's effectiveness through performance metrics.</a:t>
            </a:r>
          </a:p>
          <a:p>
            <a:pPr>
              <a:spcBef>
                <a:spcPts val="400"/>
              </a:spcBef>
              <a:spcAft>
                <a:spcPts val="400"/>
              </a:spcAft>
            </a:pPr>
            <a:r>
              <a:rPr lang="en-US" sz="1400" b="1" dirty="0">
                <a:latin typeface="Times New Roman" panose="02020603050405020304" pitchFamily="18" charset="0"/>
                <a:cs typeface="Times New Roman" panose="02020603050405020304" pitchFamily="18" charset="0"/>
              </a:rPr>
              <a:t>Methodology:</a:t>
            </a:r>
            <a:endParaRPr lang="en-US" sz="1400" dirty="0">
              <a:latin typeface="Times New Roman" panose="02020603050405020304" pitchFamily="18" charset="0"/>
              <a:cs typeface="Times New Roman" panose="02020603050405020304" pitchFamily="18" charset="0"/>
            </a:endParaRP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Literature Review:</a:t>
            </a:r>
            <a:r>
              <a:rPr lang="en-US" sz="1400" dirty="0">
                <a:latin typeface="Times New Roman" panose="02020603050405020304" pitchFamily="18" charset="0"/>
                <a:cs typeface="Times New Roman" panose="02020603050405020304" pitchFamily="18" charset="0"/>
              </a:rPr>
              <a:t> Analyze research on spam detection.</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Data Collection:</a:t>
            </a:r>
            <a:r>
              <a:rPr lang="en-US" sz="1400" dirty="0">
                <a:latin typeface="Times New Roman" panose="02020603050405020304" pitchFamily="18" charset="0"/>
                <a:cs typeface="Times New Roman" panose="02020603050405020304" pitchFamily="18" charset="0"/>
              </a:rPr>
              <a:t> Gather a dataset of spam and ham messages.</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Implementation:</a:t>
            </a:r>
            <a:r>
              <a:rPr lang="en-US" sz="1400" dirty="0">
                <a:latin typeface="Times New Roman" panose="02020603050405020304" pitchFamily="18" charset="0"/>
                <a:cs typeface="Times New Roman" panose="02020603050405020304" pitchFamily="18" charset="0"/>
              </a:rPr>
              <a:t> Develop the classification model.</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Evaluation:</a:t>
            </a:r>
            <a:r>
              <a:rPr lang="en-US" sz="1400" dirty="0">
                <a:latin typeface="Times New Roman" panose="02020603050405020304" pitchFamily="18" charset="0"/>
                <a:cs typeface="Times New Roman" panose="02020603050405020304" pitchFamily="18" charset="0"/>
              </a:rPr>
              <a:t> Use metrics like accuracy, precision, recall, and F1-score.</a:t>
            </a:r>
          </a:p>
          <a:p>
            <a:pPr>
              <a:spcBef>
                <a:spcPts val="400"/>
              </a:spcBef>
              <a:spcAft>
                <a:spcPts val="400"/>
              </a:spcAft>
            </a:pPr>
            <a:r>
              <a:rPr lang="en-US" sz="1400" b="1" dirty="0">
                <a:latin typeface="Times New Roman" panose="02020603050405020304" pitchFamily="18" charset="0"/>
                <a:cs typeface="Times New Roman" panose="02020603050405020304" pitchFamily="18" charset="0"/>
              </a:rPr>
              <a:t>Timeline:</a:t>
            </a:r>
            <a:endParaRPr lang="en-US" sz="1400" dirty="0">
              <a:latin typeface="Times New Roman" panose="02020603050405020304" pitchFamily="18" charset="0"/>
              <a:cs typeface="Times New Roman" panose="02020603050405020304" pitchFamily="18" charset="0"/>
            </a:endParaRP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Weeks 1-2:</a:t>
            </a:r>
            <a:r>
              <a:rPr lang="en-US" sz="1400" dirty="0">
                <a:latin typeface="Times New Roman" panose="02020603050405020304" pitchFamily="18" charset="0"/>
                <a:cs typeface="Times New Roman" panose="02020603050405020304" pitchFamily="18" charset="0"/>
              </a:rPr>
              <a:t> Conduct literature review and finalize the dataset.</a:t>
            </a: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Weeks 3-4:</a:t>
            </a:r>
            <a:r>
              <a:rPr lang="en-US" sz="1400" dirty="0">
                <a:latin typeface="Times New Roman" panose="02020603050405020304" pitchFamily="18" charset="0"/>
                <a:cs typeface="Times New Roman" panose="02020603050405020304" pitchFamily="18" charset="0"/>
              </a:rPr>
              <a:t> Implement preprocessing and feature extraction.</a:t>
            </a: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Weeks 5-6:</a:t>
            </a:r>
            <a:r>
              <a:rPr lang="en-US" sz="1400" dirty="0">
                <a:latin typeface="Times New Roman" panose="02020603050405020304" pitchFamily="18" charset="0"/>
                <a:cs typeface="Times New Roman" panose="02020603050405020304" pitchFamily="18" charset="0"/>
              </a:rPr>
              <a:t> Train the SVM model and perform hyperparameter tuning.</a:t>
            </a: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Week 7:</a:t>
            </a:r>
            <a:r>
              <a:rPr lang="en-US" sz="1400" dirty="0">
                <a:latin typeface="Times New Roman" panose="02020603050405020304" pitchFamily="18" charset="0"/>
                <a:cs typeface="Times New Roman" panose="02020603050405020304" pitchFamily="18" charset="0"/>
              </a:rPr>
              <a:t> Evaluate the model's performance and refine as needed.</a:t>
            </a:r>
          </a:p>
          <a:p>
            <a:pPr marL="285750" indent="-285750">
              <a:spcAft>
                <a:spcPts val="4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Week 8:</a:t>
            </a:r>
            <a:r>
              <a:rPr lang="en-US" sz="1400" dirty="0">
                <a:latin typeface="Times New Roman" panose="02020603050405020304" pitchFamily="18" charset="0"/>
                <a:cs typeface="Times New Roman" panose="02020603050405020304" pitchFamily="18" charset="0"/>
              </a:rPr>
              <a:t> Prepare documentation and deployment for the web application.</a:t>
            </a:r>
          </a:p>
          <a:p>
            <a:pPr>
              <a:lnSpc>
                <a:spcPct val="15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7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7572BB-DF77-B3FF-676A-33722B7CB16E}"/>
              </a:ext>
            </a:extLst>
          </p:cNvPr>
          <p:cNvSpPr txBox="1"/>
          <p:nvPr/>
        </p:nvSpPr>
        <p:spPr>
          <a:xfrm>
            <a:off x="428171" y="1305341"/>
            <a:ext cx="11335657" cy="570136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2.ANALYSIS</a:t>
            </a:r>
          </a:p>
          <a:p>
            <a:r>
              <a:rPr lang="en-US" sz="1600" b="1" dirty="0">
                <a:latin typeface="Times New Roman" panose="02020603050405020304" pitchFamily="18" charset="0"/>
                <a:cs typeface="Times New Roman" panose="02020603050405020304" pitchFamily="18" charset="0"/>
              </a:rPr>
              <a:t>2.2 SOFTWARE AND HARDWARE REQUIREMENTS FOR SPAM CLASSIFICATION</a:t>
            </a:r>
          </a:p>
          <a:p>
            <a:pPr>
              <a:spcBef>
                <a:spcPts val="400"/>
              </a:spcBef>
              <a:spcAft>
                <a:spcPts val="400"/>
              </a:spcAft>
            </a:pPr>
            <a:r>
              <a:rPr lang="en-US" sz="1400" b="1" dirty="0">
                <a:latin typeface="Times New Roman" panose="02020603050405020304" pitchFamily="18" charset="0"/>
                <a:cs typeface="Times New Roman" panose="02020603050405020304" pitchFamily="18" charset="0"/>
              </a:rPr>
              <a:t>Software Requirements:</a:t>
            </a:r>
            <a:endParaRPr lang="en-US" sz="1400" dirty="0">
              <a:latin typeface="Times New Roman" panose="02020603050405020304" pitchFamily="18" charset="0"/>
              <a:cs typeface="Times New Roman" panose="02020603050405020304" pitchFamily="18" charset="0"/>
            </a:endParaRP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Operating System:</a:t>
            </a:r>
            <a:r>
              <a:rPr lang="en-US" sz="1400" dirty="0">
                <a:latin typeface="Times New Roman" panose="02020603050405020304" pitchFamily="18" charset="0"/>
                <a:cs typeface="Times New Roman" panose="02020603050405020304" pitchFamily="18" charset="0"/>
              </a:rPr>
              <a:t> Windows, Linux, or macOS.</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Programming Language:</a:t>
            </a:r>
            <a:r>
              <a:rPr lang="en-US" sz="1400" dirty="0">
                <a:latin typeface="Times New Roman" panose="02020603050405020304" pitchFamily="18" charset="0"/>
                <a:cs typeface="Times New Roman" panose="02020603050405020304" pitchFamily="18" charset="0"/>
              </a:rPr>
              <a:t> Python (3.6 or higher).</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Libraries/Frameworks:</a:t>
            </a:r>
            <a:endParaRPr lang="en-US" sz="1400" dirty="0">
              <a:latin typeface="Times New Roman" panose="02020603050405020304" pitchFamily="18" charset="0"/>
              <a:cs typeface="Times New Roman" panose="02020603050405020304" pitchFamily="18" charset="0"/>
            </a:endParaRPr>
          </a:p>
          <a:p>
            <a:pPr marL="742950" lvl="1" indent="-285750">
              <a:spcAft>
                <a:spcPts val="400"/>
              </a:spcAft>
              <a:buFont typeface="+mj-lt"/>
              <a:buAutoNum type="arabicPeriod"/>
            </a:pPr>
            <a:r>
              <a:rPr lang="en-US" sz="1400" dirty="0">
                <a:latin typeface="Times New Roman" panose="02020603050405020304" pitchFamily="18" charset="0"/>
                <a:cs typeface="Times New Roman" panose="02020603050405020304" pitchFamily="18" charset="0"/>
              </a:rPr>
              <a:t>Flask (web development)</a:t>
            </a:r>
          </a:p>
          <a:p>
            <a:pPr marL="742950" lvl="1" indent="-285750">
              <a:spcAft>
                <a:spcPts val="400"/>
              </a:spcAft>
              <a:buFont typeface="+mj-lt"/>
              <a:buAutoNum type="arabicPeriod"/>
            </a:pPr>
            <a:r>
              <a:rPr lang="en-US" sz="1400" dirty="0">
                <a:latin typeface="Times New Roman" panose="02020603050405020304" pitchFamily="18" charset="0"/>
                <a:cs typeface="Times New Roman" panose="02020603050405020304" pitchFamily="18" charset="0"/>
              </a:rPr>
              <a:t>Scikit-learn (machine learning)</a:t>
            </a:r>
          </a:p>
          <a:p>
            <a:pPr marL="742950" lvl="1" indent="-285750">
              <a:spcAft>
                <a:spcPts val="400"/>
              </a:spcAft>
              <a:buFont typeface="+mj-lt"/>
              <a:buAutoNum type="arabicPeriod"/>
            </a:pPr>
            <a:r>
              <a:rPr lang="en-US" sz="1400" dirty="0">
                <a:latin typeface="Times New Roman" panose="02020603050405020304" pitchFamily="18" charset="0"/>
                <a:cs typeface="Times New Roman" panose="02020603050405020304" pitchFamily="18" charset="0"/>
              </a:rPr>
              <a:t>NLTK (NLP tasks)</a:t>
            </a:r>
          </a:p>
          <a:p>
            <a:pPr marL="742950" lvl="1" indent="-285750">
              <a:spcAft>
                <a:spcPts val="400"/>
              </a:spcAft>
              <a:buFont typeface="+mj-lt"/>
              <a:buAutoNum type="arabicPeriod"/>
            </a:pPr>
            <a:r>
              <a:rPr lang="en-US" sz="1400" dirty="0">
                <a:latin typeface="Times New Roman" panose="02020603050405020304" pitchFamily="18" charset="0"/>
                <a:cs typeface="Times New Roman" panose="02020603050405020304" pitchFamily="18" charset="0"/>
              </a:rPr>
              <a:t>Pandas (data manipulation)</a:t>
            </a:r>
          </a:p>
          <a:p>
            <a:pPr marL="742950" lvl="1" indent="-285750">
              <a:spcAft>
                <a:spcPts val="400"/>
              </a:spcAft>
              <a:buFont typeface="+mj-lt"/>
              <a:buAutoNum type="arabicPeriod"/>
            </a:pPr>
            <a:r>
              <a:rPr lang="en-US" sz="1400" dirty="0">
                <a:latin typeface="Times New Roman" panose="02020603050405020304" pitchFamily="18" charset="0"/>
                <a:cs typeface="Times New Roman" panose="02020603050405020304" pitchFamily="18" charset="0"/>
              </a:rPr>
              <a:t>NumPy (numerical operations)</a:t>
            </a:r>
          </a:p>
          <a:p>
            <a:pPr marL="742950" lvl="1" indent="-285750">
              <a:spcAft>
                <a:spcPts val="400"/>
              </a:spcAft>
              <a:buFont typeface="+mj-lt"/>
              <a:buAutoNum type="arabicPeriod"/>
            </a:pPr>
            <a:r>
              <a:rPr lang="en-US" sz="1400" dirty="0">
                <a:latin typeface="Times New Roman" panose="02020603050405020304" pitchFamily="18" charset="0"/>
                <a:cs typeface="Times New Roman" panose="02020603050405020304" pitchFamily="18" charset="0"/>
              </a:rPr>
              <a:t>Matplotlib/Seaborn (data visualization)</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Development Environment:</a:t>
            </a:r>
            <a:r>
              <a:rPr lang="en-US" sz="1400" dirty="0">
                <a:latin typeface="Times New Roman" panose="02020603050405020304" pitchFamily="18" charset="0"/>
                <a:cs typeface="Times New Roman" panose="02020603050405020304" pitchFamily="18" charset="0"/>
              </a:rPr>
              <a:t> Google </a:t>
            </a:r>
            <a:r>
              <a:rPr lang="en-US" sz="1400" dirty="0" err="1">
                <a:latin typeface="Times New Roman" panose="02020603050405020304" pitchFamily="18" charset="0"/>
                <a:cs typeface="Times New Roman" panose="02020603050405020304" pitchFamily="18" charset="0"/>
              </a:rPr>
              <a:t>Colab</a:t>
            </a:r>
            <a:r>
              <a:rPr lang="en-US" sz="1400" dirty="0">
                <a:latin typeface="Times New Roman" panose="02020603050405020304" pitchFamily="18" charset="0"/>
                <a:cs typeface="Times New Roman" panose="02020603050405020304" pitchFamily="18" charset="0"/>
              </a:rPr>
              <a:t> and Python IDLE.</a:t>
            </a:r>
          </a:p>
          <a:p>
            <a:pPr>
              <a:spcAft>
                <a:spcPts val="400"/>
              </a:spcAft>
            </a:pPr>
            <a:endParaRPr lang="en-US" sz="1400" b="1" dirty="0">
              <a:latin typeface="Times New Roman" panose="02020603050405020304" pitchFamily="18" charset="0"/>
              <a:cs typeface="Times New Roman" panose="02020603050405020304" pitchFamily="18" charset="0"/>
            </a:endParaRPr>
          </a:p>
          <a:p>
            <a:pPr>
              <a:spcAft>
                <a:spcPts val="400"/>
              </a:spcAft>
            </a:pPr>
            <a:r>
              <a:rPr lang="en-US" sz="1400" b="1" dirty="0">
                <a:latin typeface="Times New Roman" panose="02020603050405020304" pitchFamily="18" charset="0"/>
                <a:cs typeface="Times New Roman" panose="02020603050405020304" pitchFamily="18" charset="0"/>
              </a:rPr>
              <a:t>Hardware Requirements:</a:t>
            </a:r>
            <a:endParaRPr lang="en-US" sz="1400" dirty="0">
              <a:latin typeface="Times New Roman" panose="02020603050405020304" pitchFamily="18" charset="0"/>
              <a:cs typeface="Times New Roman" panose="02020603050405020304" pitchFamily="18" charset="0"/>
            </a:endParaRP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Processor:</a:t>
            </a:r>
            <a:r>
              <a:rPr lang="en-US" sz="1400" dirty="0">
                <a:latin typeface="Times New Roman" panose="02020603050405020304" pitchFamily="18" charset="0"/>
                <a:cs typeface="Times New Roman" panose="02020603050405020304" pitchFamily="18" charset="0"/>
              </a:rPr>
              <a:t> Dual-core (minimum); Quad-core (recommended).</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RAM:</a:t>
            </a:r>
            <a:r>
              <a:rPr lang="en-US" sz="1400" dirty="0">
                <a:latin typeface="Times New Roman" panose="02020603050405020304" pitchFamily="18" charset="0"/>
                <a:cs typeface="Times New Roman" panose="02020603050405020304" pitchFamily="18" charset="0"/>
              </a:rPr>
              <a:t> 4 GB (minimum).</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Storage:</a:t>
            </a:r>
            <a:r>
              <a:rPr lang="en-US" sz="1400" dirty="0">
                <a:latin typeface="Times New Roman" panose="02020603050405020304" pitchFamily="18" charset="0"/>
                <a:cs typeface="Times New Roman" panose="02020603050405020304" pitchFamily="18" charset="0"/>
              </a:rPr>
              <a:t> 10 GB free space (minimum).</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Network:</a:t>
            </a:r>
            <a:r>
              <a:rPr lang="en-US" sz="1400" dirty="0">
                <a:latin typeface="Times New Roman" panose="02020603050405020304" pitchFamily="18" charset="0"/>
                <a:cs typeface="Times New Roman" panose="02020603050405020304" pitchFamily="18" charset="0"/>
              </a:rPr>
              <a:t> Reliable internet connection.</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Other:</a:t>
            </a:r>
            <a:r>
              <a:rPr lang="en-US" sz="1400" dirty="0">
                <a:latin typeface="Times New Roman" panose="02020603050405020304" pitchFamily="18" charset="0"/>
                <a:cs typeface="Times New Roman" panose="02020603050405020304" pitchFamily="18" charset="0"/>
              </a:rPr>
              <a:t> Monitor (1920 x 1080 resolution), keyboard, and mouse.</a:t>
            </a:r>
          </a:p>
          <a:p>
            <a:pPr>
              <a:lnSpc>
                <a:spcPct val="150000"/>
              </a:lnSpc>
              <a:spcAft>
                <a:spcPts val="40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50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7572BB-DF77-B3FF-676A-33722B7CB16E}"/>
              </a:ext>
            </a:extLst>
          </p:cNvPr>
          <p:cNvSpPr txBox="1"/>
          <p:nvPr/>
        </p:nvSpPr>
        <p:spPr>
          <a:xfrm>
            <a:off x="428171" y="1152527"/>
            <a:ext cx="11335657" cy="5705473"/>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2.ANALYSIS</a:t>
            </a:r>
          </a:p>
          <a:p>
            <a:r>
              <a:rPr lang="en-US" sz="1600" b="1" dirty="0">
                <a:latin typeface="Times New Roman" panose="02020603050405020304" pitchFamily="18" charset="0"/>
                <a:cs typeface="Times New Roman" panose="02020603050405020304" pitchFamily="18" charset="0"/>
              </a:rPr>
              <a:t>2.3 MODEL SELECTION</a:t>
            </a:r>
          </a:p>
          <a:p>
            <a:pPr>
              <a:spcBef>
                <a:spcPts val="300"/>
              </a:spcBef>
              <a:spcAft>
                <a:spcPts val="300"/>
              </a:spcAft>
            </a:pPr>
            <a:r>
              <a:rPr lang="en-US" sz="1400" b="1" dirty="0">
                <a:latin typeface="Times New Roman" panose="02020603050405020304" pitchFamily="18" charset="0"/>
                <a:cs typeface="Times New Roman" panose="02020603050405020304" pitchFamily="18" charset="0"/>
              </a:rPr>
              <a:t>Model Selection Criteria:</a:t>
            </a:r>
            <a:endParaRPr lang="en-US" sz="1400" dirty="0">
              <a:latin typeface="Times New Roman" panose="02020603050405020304" pitchFamily="18" charset="0"/>
              <a:cs typeface="Times New Roman" panose="02020603050405020304" pitchFamily="18" charset="0"/>
            </a:endParaRPr>
          </a:p>
          <a:p>
            <a:pPr marL="285750"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Effectiveness:</a:t>
            </a:r>
            <a:r>
              <a:rPr lang="en-US" sz="1400" dirty="0">
                <a:latin typeface="Times New Roman" panose="02020603050405020304" pitchFamily="18" charset="0"/>
                <a:cs typeface="Times New Roman" panose="02020603050405020304" pitchFamily="18" charset="0"/>
              </a:rPr>
              <a:t> How accurately the model classifies messages, how easily we can understand its decisions, and the resources required for training and predictions.</a:t>
            </a:r>
          </a:p>
          <a:p>
            <a:pPr>
              <a:spcAft>
                <a:spcPts val="300"/>
              </a:spcAft>
            </a:pPr>
            <a:r>
              <a:rPr lang="en-US" sz="1400" b="1" dirty="0">
                <a:latin typeface="Times New Roman" panose="02020603050405020304" pitchFamily="18" charset="0"/>
                <a:cs typeface="Times New Roman" panose="02020603050405020304" pitchFamily="18" charset="0"/>
              </a:rPr>
              <a:t>Algorithms Considered:</a:t>
            </a:r>
            <a:endParaRPr lang="en-US" sz="1400" dirty="0">
              <a:latin typeface="Times New Roman" panose="02020603050405020304" pitchFamily="18" charset="0"/>
              <a:cs typeface="Times New Roman" panose="02020603050405020304" pitchFamily="18" charset="0"/>
            </a:endParaRPr>
          </a:p>
          <a:p>
            <a:pPr>
              <a:spcAft>
                <a:spcPts val="300"/>
              </a:spcAft>
              <a:buFont typeface="+mj-lt"/>
              <a:buAutoNum type="arabicPeriod"/>
            </a:pPr>
            <a:r>
              <a:rPr lang="en-US" sz="1400" b="1" dirty="0">
                <a:latin typeface="Times New Roman" panose="02020603050405020304" pitchFamily="18" charset="0"/>
                <a:cs typeface="Times New Roman" panose="02020603050405020304" pitchFamily="18" charset="0"/>
              </a:rPr>
              <a:t>Naive Bayes:</a:t>
            </a:r>
            <a:endParaRPr lang="en-US" sz="1400" dirty="0">
              <a:latin typeface="Times New Roman" panose="02020603050405020304" pitchFamily="18" charset="0"/>
              <a:cs typeface="Times New Roman" panose="02020603050405020304" pitchFamily="18" charset="0"/>
            </a:endParaRP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Simple to implement and fast, making it effective for large datasets.</a:t>
            </a: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Disadvantages: </a:t>
            </a:r>
            <a:r>
              <a:rPr lang="en-US" sz="1400" dirty="0">
                <a:latin typeface="Times New Roman" panose="02020603050405020304" pitchFamily="18" charset="0"/>
                <a:cs typeface="Times New Roman" panose="02020603050405020304" pitchFamily="18" charset="0"/>
              </a:rPr>
              <a:t>Assumes that features (words) are independent, which isn't always true.</a:t>
            </a:r>
          </a:p>
          <a:p>
            <a:pPr>
              <a:spcAft>
                <a:spcPts val="300"/>
              </a:spcAft>
              <a:buFont typeface="+mj-lt"/>
              <a:buAutoNum type="arabicPeriod"/>
            </a:pPr>
            <a:r>
              <a:rPr lang="en-US" sz="1400" b="1" dirty="0">
                <a:latin typeface="Times New Roman" panose="02020603050405020304" pitchFamily="18" charset="0"/>
                <a:cs typeface="Times New Roman" panose="02020603050405020304" pitchFamily="18" charset="0"/>
              </a:rPr>
              <a:t>Decision Trees:</a:t>
            </a:r>
            <a:endParaRPr lang="en-US" sz="1400" dirty="0">
              <a:latin typeface="Times New Roman" panose="02020603050405020304" pitchFamily="18" charset="0"/>
              <a:cs typeface="Times New Roman" panose="02020603050405020304" pitchFamily="18" charset="0"/>
            </a:endParaRP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Easy to understand and visualize; works well with both categorical and numerical data.</a:t>
            </a: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Disadvantages: </a:t>
            </a:r>
            <a:r>
              <a:rPr lang="en-US" sz="1400" dirty="0">
                <a:latin typeface="Times New Roman" panose="02020603050405020304" pitchFamily="18" charset="0"/>
                <a:cs typeface="Times New Roman" panose="02020603050405020304" pitchFamily="18" charset="0"/>
              </a:rPr>
              <a:t>Can overfit the data, which means it may perform poorly on new, unseen data.</a:t>
            </a:r>
          </a:p>
          <a:p>
            <a:pPr>
              <a:spcAft>
                <a:spcPts val="300"/>
              </a:spcAft>
              <a:buFont typeface="+mj-lt"/>
              <a:buAutoNum type="arabicPeriod"/>
            </a:pPr>
            <a:r>
              <a:rPr lang="en-US" sz="1400" b="1" dirty="0">
                <a:latin typeface="Times New Roman" panose="02020603050405020304" pitchFamily="18" charset="0"/>
                <a:cs typeface="Times New Roman" panose="02020603050405020304" pitchFamily="18" charset="0"/>
              </a:rPr>
              <a:t>Random Forest:</a:t>
            </a:r>
            <a:endParaRPr lang="en-US" sz="1400" dirty="0">
              <a:latin typeface="Times New Roman" panose="02020603050405020304" pitchFamily="18" charset="0"/>
              <a:cs typeface="Times New Roman" panose="02020603050405020304" pitchFamily="18" charset="0"/>
            </a:endParaRP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Increases accuracy by using multiple decision trees.</a:t>
            </a: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Disadvantages: </a:t>
            </a:r>
            <a:r>
              <a:rPr lang="en-US" sz="1400" dirty="0">
                <a:latin typeface="Times New Roman" panose="02020603050405020304" pitchFamily="18" charset="0"/>
                <a:cs typeface="Times New Roman" panose="02020603050405020304" pitchFamily="18" charset="0"/>
              </a:rPr>
              <a:t>More complicated to understand than a single decision tree, making it harder to see how it makes decisions.</a:t>
            </a:r>
          </a:p>
          <a:p>
            <a:pPr>
              <a:spcAft>
                <a:spcPts val="300"/>
              </a:spcAft>
              <a:buFont typeface="+mj-lt"/>
              <a:buAutoNum type="arabicPeriod"/>
            </a:pPr>
            <a:r>
              <a:rPr lang="en-US" sz="1400" b="1" dirty="0">
                <a:latin typeface="Times New Roman" panose="02020603050405020304" pitchFamily="18" charset="0"/>
                <a:cs typeface="Times New Roman" panose="02020603050405020304" pitchFamily="18" charset="0"/>
              </a:rPr>
              <a:t>Support Vector Machines (SVM):</a:t>
            </a:r>
            <a:endParaRPr lang="en-US" sz="1400" dirty="0">
              <a:latin typeface="Times New Roman" panose="02020603050405020304" pitchFamily="18" charset="0"/>
              <a:cs typeface="Times New Roman" panose="02020603050405020304" pitchFamily="18" charset="0"/>
            </a:endParaRP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Advantages: </a:t>
            </a:r>
            <a:r>
              <a:rPr lang="en-US" sz="1400" dirty="0">
                <a:latin typeface="Times New Roman" panose="02020603050405020304" pitchFamily="18" charset="0"/>
                <a:cs typeface="Times New Roman" panose="02020603050405020304" pitchFamily="18" charset="0"/>
              </a:rPr>
              <a:t>Effective in high-dimensional data and robust against overfitting, but requires careful tuning </a:t>
            </a:r>
          </a:p>
          <a:p>
            <a:pPr marL="742950" lvl="1" indent="-285750">
              <a:spcAft>
                <a:spcPts val="3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of settings (hyperparameters).</a:t>
            </a:r>
          </a:p>
          <a:p>
            <a:pPr marL="742950" lvl="1" indent="-285750">
              <a:spcAft>
                <a:spcPts val="3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Disadvantages: </a:t>
            </a:r>
            <a:r>
              <a:rPr lang="en-US" sz="1400" dirty="0">
                <a:latin typeface="Times New Roman" panose="02020603050405020304" pitchFamily="18" charset="0"/>
                <a:cs typeface="Times New Roman" panose="02020603050405020304" pitchFamily="18" charset="0"/>
              </a:rPr>
              <a:t>Needs careful tuning of settings (hyperparameters) to perform optimally.</a:t>
            </a:r>
          </a:p>
          <a:p>
            <a:pPr>
              <a:spcAft>
                <a:spcPts val="300"/>
              </a:spcAft>
            </a:pPr>
            <a:r>
              <a:rPr lang="en-US" sz="1400" b="1" dirty="0">
                <a:latin typeface="Times New Roman" panose="02020603050405020304" pitchFamily="18" charset="0"/>
                <a:cs typeface="Times New Roman" panose="02020603050405020304" pitchFamily="18" charset="0"/>
              </a:rPr>
              <a:t>Final Choice:</a:t>
            </a:r>
            <a:endParaRPr lang="en-US" sz="1400" dirty="0">
              <a:latin typeface="Times New Roman" panose="02020603050405020304" pitchFamily="18" charset="0"/>
              <a:cs typeface="Times New Roman" panose="02020603050405020304" pitchFamily="18" charset="0"/>
            </a:endParaRPr>
          </a:p>
          <a:p>
            <a:pPr marL="285750"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Support Vector Machines (SVM)</a:t>
            </a:r>
            <a:r>
              <a:rPr lang="en-US" sz="1400" dirty="0">
                <a:latin typeface="Times New Roman" panose="02020603050405020304" pitchFamily="18" charset="0"/>
                <a:cs typeface="Times New Roman" panose="02020603050405020304" pitchFamily="18" charset="0"/>
              </a:rPr>
              <a:t> were chosen for their high accuracy and robustness in text classification, effectively </a:t>
            </a:r>
          </a:p>
          <a:p>
            <a:pPr>
              <a:spcAft>
                <a:spcPts val="200"/>
              </a:spcAft>
            </a:pPr>
            <a:r>
              <a:rPr lang="en-US" sz="1400" dirty="0">
                <a:latin typeface="Times New Roman" panose="02020603050405020304" pitchFamily="18" charset="0"/>
                <a:cs typeface="Times New Roman" panose="02020603050405020304" pitchFamily="18" charset="0"/>
              </a:rPr>
              <a:t>      managing high-dimensional data despite the need for careful tuning.</a:t>
            </a:r>
          </a:p>
        </p:txBody>
      </p:sp>
      <p:pic>
        <p:nvPicPr>
          <p:cNvPr id="3" name="Picture 2" descr="Support Vector Machine Algorithm">
            <a:extLst>
              <a:ext uri="{FF2B5EF4-FFF2-40B4-BE49-F238E27FC236}">
                <a16:creationId xmlns:a16="http://schemas.microsoft.com/office/drawing/2014/main" id="{127AA379-F048-FEAD-896E-C717361EE2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11988" y="4955046"/>
            <a:ext cx="2851840" cy="1902954"/>
          </a:xfrm>
          <a:prstGeom prst="rect">
            <a:avLst/>
          </a:prstGeom>
          <a:noFill/>
          <a:ln>
            <a:noFill/>
          </a:ln>
        </p:spPr>
      </p:pic>
    </p:spTree>
    <p:extLst>
      <p:ext uri="{BB962C8B-B14F-4D97-AF65-F5344CB8AC3E}">
        <p14:creationId xmlns:p14="http://schemas.microsoft.com/office/powerpoint/2010/main" val="231598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D780C5-005A-4B1D-CD10-2384EBA0E5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0881" y="1877240"/>
            <a:ext cx="7459878" cy="4196014"/>
          </a:xfrm>
          <a:prstGeom prst="rect">
            <a:avLst/>
          </a:prstGeom>
        </p:spPr>
      </p:pic>
      <p:sp>
        <p:nvSpPr>
          <p:cNvPr id="2" name="TextBox 1">
            <a:extLst>
              <a:ext uri="{FF2B5EF4-FFF2-40B4-BE49-F238E27FC236}">
                <a16:creationId xmlns:a16="http://schemas.microsoft.com/office/drawing/2014/main" id="{4C7572BB-DF77-B3FF-676A-33722B7CB16E}"/>
              </a:ext>
            </a:extLst>
          </p:cNvPr>
          <p:cNvSpPr txBox="1"/>
          <p:nvPr/>
        </p:nvSpPr>
        <p:spPr>
          <a:xfrm>
            <a:off x="300251" y="1351128"/>
            <a:ext cx="11370588" cy="5506872"/>
          </a:xfrm>
          <a:prstGeom prst="rect">
            <a:avLst/>
          </a:prstGeom>
          <a:noFill/>
        </p:spPr>
        <p:txBody>
          <a:bodyPr wrap="square" numCol="2" rtlCol="0">
            <a:spAutoFit/>
          </a:bodyPr>
          <a:lstStyle/>
          <a:p>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2.4 MODEL ARCHITECTURE</a:t>
            </a:r>
          </a:p>
          <a:p>
            <a:pPr>
              <a:spcAft>
                <a:spcPts val="200"/>
              </a:spcAft>
            </a:pPr>
            <a:r>
              <a:rPr lang="en-US" sz="1400" b="1" dirty="0">
                <a:latin typeface="Times New Roman" panose="02020603050405020304" pitchFamily="18" charset="0"/>
                <a:cs typeface="Times New Roman" panose="02020603050405020304" pitchFamily="18" charset="0"/>
              </a:rPr>
              <a:t>Overview of Model Architecture:</a:t>
            </a:r>
            <a:endParaRPr lang="en-US" sz="1400" dirty="0">
              <a:latin typeface="Times New Roman" panose="02020603050405020304" pitchFamily="18" charset="0"/>
              <a:cs typeface="Times New Roman" panose="02020603050405020304" pitchFamily="18" charset="0"/>
            </a:endParaRPr>
          </a:p>
          <a:p>
            <a:pPr>
              <a:spcAft>
                <a:spcPts val="200"/>
              </a:spcAft>
              <a:buFont typeface="+mj-lt"/>
              <a:buAutoNum type="arabicPeriod"/>
            </a:pPr>
            <a:r>
              <a:rPr lang="en-US" sz="1400" b="1" dirty="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a:p>
            <a:pPr lvl="1"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Text Input:</a:t>
            </a:r>
            <a:r>
              <a:rPr lang="en-US" sz="1400" dirty="0">
                <a:latin typeface="Times New Roman" panose="02020603050405020304" pitchFamily="18" charset="0"/>
                <a:cs typeface="Times New Roman" panose="02020603050405020304" pitchFamily="18" charset="0"/>
              </a:rPr>
              <a:t> Receives raw text messages for classification.</a:t>
            </a:r>
          </a:p>
          <a:p>
            <a:pPr>
              <a:spcAft>
                <a:spcPts val="200"/>
              </a:spcAft>
              <a:buFont typeface="+mj-lt"/>
              <a:buAutoNum type="arabicPeriod"/>
            </a:pPr>
            <a:r>
              <a:rPr lang="en-US" sz="1400" b="1" dirty="0">
                <a:latin typeface="Times New Roman" panose="02020603050405020304" pitchFamily="18" charset="0"/>
                <a:cs typeface="Times New Roman" panose="02020603050405020304" pitchFamily="18" charset="0"/>
              </a:rPr>
              <a:t>Data Preprocessing Layer:</a:t>
            </a:r>
            <a:endParaRPr lang="en-US" sz="1400" dirty="0">
              <a:latin typeface="Times New Roman" panose="02020603050405020304" pitchFamily="18" charset="0"/>
              <a:cs typeface="Times New Roman" panose="02020603050405020304" pitchFamily="18" charset="0"/>
            </a:endParaRPr>
          </a:p>
          <a:p>
            <a:pPr lvl="1"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Tokenization:</a:t>
            </a:r>
            <a:r>
              <a:rPr lang="en-US" sz="1400" dirty="0">
                <a:latin typeface="Times New Roman" panose="02020603050405020304" pitchFamily="18" charset="0"/>
                <a:cs typeface="Times New Roman" panose="02020603050405020304" pitchFamily="18" charset="0"/>
              </a:rPr>
              <a:t> Splits text into individual tokens.</a:t>
            </a:r>
          </a:p>
          <a:p>
            <a:pPr lvl="1"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Lemmatization:</a:t>
            </a:r>
            <a:r>
              <a:rPr lang="en-US" sz="1400" dirty="0">
                <a:latin typeface="Times New Roman" panose="02020603050405020304" pitchFamily="18" charset="0"/>
                <a:cs typeface="Times New Roman" panose="02020603050405020304" pitchFamily="18" charset="0"/>
              </a:rPr>
              <a:t> Reduces tokens to their base forms.</a:t>
            </a:r>
          </a:p>
          <a:p>
            <a:pPr lvl="1"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Stop-word Removal:</a:t>
            </a:r>
            <a:r>
              <a:rPr lang="en-US" sz="1400" dirty="0">
                <a:latin typeface="Times New Roman" panose="02020603050405020304" pitchFamily="18" charset="0"/>
                <a:cs typeface="Times New Roman" panose="02020603050405020304" pitchFamily="18" charset="0"/>
              </a:rPr>
              <a:t> Eliminates common, non-significant words.</a:t>
            </a:r>
          </a:p>
          <a:p>
            <a:pPr>
              <a:spcAft>
                <a:spcPts val="200"/>
              </a:spcAft>
              <a:buFont typeface="+mj-lt"/>
              <a:buAutoNum type="arabicPeriod"/>
            </a:pPr>
            <a:r>
              <a:rPr lang="en-US" sz="1400" b="1" dirty="0">
                <a:latin typeface="Times New Roman" panose="02020603050405020304" pitchFamily="18" charset="0"/>
                <a:cs typeface="Times New Roman" panose="02020603050405020304" pitchFamily="18" charset="0"/>
              </a:rPr>
              <a:t>Feature Extraction Layer:</a:t>
            </a:r>
            <a:endParaRPr lang="en-US" sz="1400" dirty="0">
              <a:latin typeface="Times New Roman" panose="02020603050405020304" pitchFamily="18" charset="0"/>
              <a:cs typeface="Times New Roman" panose="02020603050405020304" pitchFamily="18" charset="0"/>
            </a:endParaRPr>
          </a:p>
          <a:p>
            <a:pPr lvl="1"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TF-IDF Vectorization:</a:t>
            </a:r>
            <a:r>
              <a:rPr lang="en-US" sz="1400" dirty="0">
                <a:latin typeface="Times New Roman" panose="02020603050405020304" pitchFamily="18" charset="0"/>
                <a:cs typeface="Times New Roman" panose="02020603050405020304" pitchFamily="18" charset="0"/>
              </a:rPr>
              <a:t> Converts text into numerical format based on Term Frequency-Inverse Document Frequency.</a:t>
            </a:r>
          </a:p>
          <a:p>
            <a:pPr lvl="1" indent="-285750">
              <a:spcAft>
                <a:spcPts val="200"/>
              </a:spcAft>
              <a:buFont typeface="Wingdings" panose="05000000000000000000" pitchFamily="2" charset="2"/>
              <a:buChar char="Ø"/>
            </a:pPr>
            <a:r>
              <a:rPr lang="en-US" sz="1400" b="1" dirty="0"/>
              <a:t>TF-IDF(</a:t>
            </a:r>
            <a:r>
              <a:rPr lang="en-US" sz="1400" b="1" dirty="0" err="1"/>
              <a:t>t,d</a:t>
            </a:r>
            <a:r>
              <a:rPr lang="en-US" sz="1400" b="1" dirty="0"/>
              <a:t>)=TF(</a:t>
            </a:r>
            <a:r>
              <a:rPr lang="en-US" sz="1400" b="1" dirty="0" err="1"/>
              <a:t>t,d</a:t>
            </a:r>
            <a:r>
              <a:rPr lang="en-US" sz="1400" b="1" dirty="0"/>
              <a:t>)×IDF(t)</a:t>
            </a:r>
          </a:p>
          <a:p>
            <a:pPr lvl="1" indent="-285750">
              <a:spcAft>
                <a:spcPts val="200"/>
              </a:spcAft>
              <a:buFont typeface="Wingdings" panose="05000000000000000000" pitchFamily="2" charset="2"/>
              <a:buChar char="Ø"/>
            </a:pPr>
            <a:r>
              <a:rPr lang="en-US" sz="1400" b="1" dirty="0"/>
              <a:t>TF(</a:t>
            </a:r>
            <a:r>
              <a:rPr lang="en-US" sz="1400" b="1" dirty="0" err="1"/>
              <a:t>t,d</a:t>
            </a:r>
            <a:r>
              <a:rPr lang="en-US" sz="1400" b="1" dirty="0"/>
              <a:t>)=    Total number of terms in document d             	Number of times term t appears in document d​</a:t>
            </a:r>
          </a:p>
          <a:p>
            <a:pPr lvl="1" indent="-285750">
              <a:spcAft>
                <a:spcPts val="200"/>
              </a:spcAft>
              <a:buFont typeface="Wingdings" panose="05000000000000000000" pitchFamily="2" charset="2"/>
              <a:buChar char="Ø"/>
            </a:pPr>
            <a:r>
              <a:rPr lang="en-US" sz="1400" b="1" dirty="0"/>
              <a:t>IDF(t)=log (Number of documents containing term t)</a:t>
            </a:r>
          </a:p>
          <a:p>
            <a:pPr marL="171450" lvl="1">
              <a:spcAft>
                <a:spcPts val="200"/>
              </a:spcAft>
            </a:pPr>
            <a:r>
              <a:rPr lang="en-US" sz="1400" b="1" dirty="0"/>
              <a:t>	                 (Total number of documents​)</a:t>
            </a:r>
            <a:endParaRPr lang="en-US" sz="1400" b="1" dirty="0">
              <a:latin typeface="Times New Roman" panose="02020603050405020304" pitchFamily="18" charset="0"/>
              <a:cs typeface="Times New Roman" panose="02020603050405020304" pitchFamily="18" charset="0"/>
            </a:endParaRPr>
          </a:p>
          <a:p>
            <a:pPr>
              <a:spcAft>
                <a:spcPts val="200"/>
              </a:spcAft>
              <a:buFont typeface="+mj-lt"/>
              <a:buAutoNum type="arabicPeriod"/>
            </a:pPr>
            <a:r>
              <a:rPr lang="en-US" sz="1400" b="1" dirty="0">
                <a:latin typeface="Times New Roman" panose="02020603050405020304" pitchFamily="18" charset="0"/>
                <a:cs typeface="Times New Roman" panose="02020603050405020304" pitchFamily="18" charset="0"/>
              </a:rPr>
              <a:t>Classification Layer:</a:t>
            </a:r>
            <a:endParaRPr lang="en-US" sz="1400" dirty="0">
              <a:latin typeface="Times New Roman" panose="02020603050405020304" pitchFamily="18" charset="0"/>
              <a:cs typeface="Times New Roman" panose="02020603050405020304" pitchFamily="18" charset="0"/>
            </a:endParaRPr>
          </a:p>
          <a:p>
            <a:pPr lvl="1"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Support Vector Machine:</a:t>
            </a:r>
            <a:r>
              <a:rPr lang="en-US" sz="1400" dirty="0">
                <a:latin typeface="Times New Roman" panose="02020603050405020304" pitchFamily="18" charset="0"/>
                <a:cs typeface="Times New Roman" panose="02020603050405020304" pitchFamily="18" charset="0"/>
              </a:rPr>
              <a:t> Classifies messages as spam or not by constructing hyperplanes in a high-dimensional space.</a:t>
            </a:r>
          </a:p>
          <a:p>
            <a:pPr>
              <a:spcAft>
                <a:spcPts val="200"/>
              </a:spcAft>
              <a:buFont typeface="+mj-lt"/>
              <a:buAutoNum type="arabicPeriod"/>
            </a:pPr>
            <a:r>
              <a:rPr lang="en-US" sz="1400" b="1" dirty="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a:p>
            <a:pPr lvl="1" indent="-285750">
              <a:spcAft>
                <a:spcPts val="200"/>
              </a:spcAf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Prediction Output:</a:t>
            </a:r>
            <a:r>
              <a:rPr lang="en-US" sz="1400" dirty="0">
                <a:latin typeface="Times New Roman" panose="02020603050405020304" pitchFamily="18" charset="0"/>
                <a:cs typeface="Times New Roman" panose="02020603050405020304" pitchFamily="18" charset="0"/>
              </a:rPr>
              <a:t> Indicates whether the message is "Spam" or "Not Spam."</a:t>
            </a:r>
          </a:p>
          <a:p>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0A9D960-4393-3D23-B488-B91D0B461EEA}"/>
              </a:ext>
            </a:extLst>
          </p:cNvPr>
          <p:cNvCxnSpPr>
            <a:cxnSpLocks/>
          </p:cNvCxnSpPr>
          <p:nvPr/>
        </p:nvCxnSpPr>
        <p:spPr>
          <a:xfrm>
            <a:off x="1665027" y="5131559"/>
            <a:ext cx="2988858"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31B8E9D1-F09B-7FFC-09F3-3D6644BB9464}"/>
              </a:ext>
            </a:extLst>
          </p:cNvPr>
          <p:cNvSpPr txBox="1"/>
          <p:nvPr/>
        </p:nvSpPr>
        <p:spPr>
          <a:xfrm>
            <a:off x="436728" y="1228299"/>
            <a:ext cx="11455021"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2.ANALYSIS</a:t>
            </a:r>
          </a:p>
        </p:txBody>
      </p:sp>
      <p:cxnSp>
        <p:nvCxnSpPr>
          <p:cNvPr id="13" name="Straight Connector 12">
            <a:extLst>
              <a:ext uri="{FF2B5EF4-FFF2-40B4-BE49-F238E27FC236}">
                <a16:creationId xmlns:a16="http://schemas.microsoft.com/office/drawing/2014/main" id="{74A51C08-2608-7A6F-9EC7-73E9535F68FF}"/>
              </a:ext>
            </a:extLst>
          </p:cNvPr>
          <p:cNvCxnSpPr>
            <a:cxnSpLocks/>
          </p:cNvCxnSpPr>
          <p:nvPr/>
        </p:nvCxnSpPr>
        <p:spPr>
          <a:xfrm>
            <a:off x="1323833" y="4683457"/>
            <a:ext cx="333005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572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D114225-821C-4CBB-E0FF-EFDA8CF3E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69" y="2927192"/>
            <a:ext cx="6127845" cy="3550366"/>
          </a:xfrm>
          <a:prstGeom prst="rect">
            <a:avLst/>
          </a:prstGeom>
        </p:spPr>
      </p:pic>
      <p:sp>
        <p:nvSpPr>
          <p:cNvPr id="5" name="Rectangle 1">
            <a:extLst>
              <a:ext uri="{FF2B5EF4-FFF2-40B4-BE49-F238E27FC236}">
                <a16:creationId xmlns:a16="http://schemas.microsoft.com/office/drawing/2014/main" id="{08A01075-34CA-2A59-8251-F1AF24BC343B}"/>
              </a:ext>
            </a:extLst>
          </p:cNvPr>
          <p:cNvSpPr>
            <a:spLocks noChangeArrowheads="1"/>
          </p:cNvSpPr>
          <p:nvPr/>
        </p:nvSpPr>
        <p:spPr bwMode="auto">
          <a:xfrm>
            <a:off x="-3253976" y="2224474"/>
            <a:ext cx="23199567"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4219BE7-AE84-07F6-BBB9-71D60D054264}"/>
              </a:ext>
            </a:extLst>
          </p:cNvPr>
          <p:cNvSpPr txBox="1"/>
          <p:nvPr/>
        </p:nvSpPr>
        <p:spPr>
          <a:xfrm>
            <a:off x="391236" y="1150522"/>
            <a:ext cx="11409528" cy="5827236"/>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4. DESIGN</a:t>
            </a:r>
          </a:p>
          <a:p>
            <a:pPr>
              <a:spcAft>
                <a:spcPts val="500"/>
              </a:spcAft>
            </a:pPr>
            <a:r>
              <a:rPr lang="en-US" b="1" dirty="0">
                <a:latin typeface="Times New Roman" panose="02020603050405020304" pitchFamily="18" charset="0"/>
                <a:cs typeface="Times New Roman" panose="02020603050405020304" pitchFamily="18" charset="0"/>
              </a:rPr>
              <a:t>4</a:t>
            </a:r>
            <a:r>
              <a:rPr lang="en-US" sz="1600" b="1" dirty="0">
                <a:latin typeface="Times New Roman" panose="02020603050405020304" pitchFamily="18" charset="0"/>
                <a:cs typeface="Times New Roman" panose="02020603050405020304" pitchFamily="18" charset="0"/>
              </a:rPr>
              <a:t>.1 INTRODUCTION</a:t>
            </a:r>
            <a:br>
              <a:rPr lang="en-US" sz="16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design phase defines the structure and workflows for the spam classification system, ensuring seamless integration of components. Key elements include:</a:t>
            </a:r>
          </a:p>
          <a:p>
            <a:pPr marL="285750" indent="-285750">
              <a:spcAft>
                <a:spcPts val="5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Overview of the project diagram (DFD/UML/ER).</a:t>
            </a:r>
          </a:p>
          <a:p>
            <a:pPr marL="285750" indent="-285750">
              <a:spcAft>
                <a:spcPts val="5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Dataset details, including feature descriptions.</a:t>
            </a:r>
          </a:p>
          <a:p>
            <a:pPr marL="285750" indent="-285750">
              <a:spcAft>
                <a:spcPts val="5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Data preprocessing techniques applied.</a:t>
            </a:r>
          </a:p>
          <a:p>
            <a:pPr marL="285750" indent="-285750">
              <a:spcAft>
                <a:spcPts val="5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Description of algorithms and methods used in classification.</a:t>
            </a:r>
          </a:p>
          <a:p>
            <a:pPr>
              <a:spcAft>
                <a:spcPts val="500"/>
              </a:spcAft>
            </a:pPr>
            <a:r>
              <a:rPr lang="en-US" sz="1600" b="1" dirty="0">
                <a:latin typeface="Times New Roman" panose="02020603050405020304" pitchFamily="18" charset="0"/>
                <a:cs typeface="Times New Roman" panose="02020603050405020304" pitchFamily="18" charset="0"/>
              </a:rPr>
              <a:t>4.2 SEQUENCE DIAGRAM</a:t>
            </a:r>
            <a:br>
              <a:rPr lang="en-US" sz="16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Sequence Diagram outlines the interaction flow in the spam classification system:</a:t>
            </a:r>
          </a:p>
          <a:p>
            <a:pPr>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User Input:</a:t>
            </a:r>
            <a:r>
              <a:rPr lang="en-US" sz="1400" dirty="0">
                <a:latin typeface="Times New Roman" panose="02020603050405020304" pitchFamily="18" charset="0"/>
                <a:cs typeface="Times New Roman" panose="02020603050405020304" pitchFamily="18" charset="0"/>
              </a:rPr>
              <a:t> User submits a message via the Flask Web App.</a:t>
            </a:r>
          </a:p>
          <a:p>
            <a:pPr>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Message Forwarding:</a:t>
            </a:r>
            <a:r>
              <a:rPr lang="en-US" sz="1400" dirty="0">
                <a:latin typeface="Times New Roman" panose="02020603050405020304" pitchFamily="18" charset="0"/>
                <a:cs typeface="Times New Roman" panose="02020603050405020304" pitchFamily="18" charset="0"/>
              </a:rPr>
              <a:t> UI forwards the message to Preprocessing.</a:t>
            </a:r>
          </a:p>
          <a:p>
            <a:pPr>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Preprocessing:</a:t>
            </a:r>
            <a:endParaRPr lang="en-US" sz="1400" dirty="0">
              <a:latin typeface="Times New Roman" panose="02020603050405020304" pitchFamily="18" charset="0"/>
              <a:cs typeface="Times New Roman" panose="02020603050405020304" pitchFamily="18" charset="0"/>
            </a:endParaRPr>
          </a:p>
          <a:p>
            <a:pPr marL="742950" lvl="1" indent="-285750">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Tokenization:</a:t>
            </a:r>
            <a:r>
              <a:rPr lang="en-US" sz="1400" dirty="0">
                <a:latin typeface="Times New Roman" panose="02020603050405020304" pitchFamily="18" charset="0"/>
                <a:cs typeface="Times New Roman" panose="02020603050405020304" pitchFamily="18" charset="0"/>
              </a:rPr>
              <a:t> Breaks message into tokens.</a:t>
            </a:r>
          </a:p>
          <a:p>
            <a:pPr marL="742950" lvl="1" indent="-285750">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Lemmatization:</a:t>
            </a:r>
            <a:r>
              <a:rPr lang="en-US" sz="1400" dirty="0">
                <a:latin typeface="Times New Roman" panose="02020603050405020304" pitchFamily="18" charset="0"/>
                <a:cs typeface="Times New Roman" panose="02020603050405020304" pitchFamily="18" charset="0"/>
              </a:rPr>
              <a:t> Reduces words to base forms.</a:t>
            </a:r>
          </a:p>
          <a:p>
            <a:pPr marL="742950" lvl="1" indent="-285750">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Stop-word Removal:</a:t>
            </a:r>
            <a:r>
              <a:rPr lang="en-US" sz="1400" dirty="0">
                <a:latin typeface="Times New Roman" panose="02020603050405020304" pitchFamily="18" charset="0"/>
                <a:cs typeface="Times New Roman" panose="02020603050405020304" pitchFamily="18" charset="0"/>
              </a:rPr>
              <a:t> Eliminates common, uninformative words.</a:t>
            </a:r>
          </a:p>
          <a:p>
            <a:pPr>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Feature Extraction:</a:t>
            </a:r>
            <a:r>
              <a:rPr lang="en-US" sz="1400" dirty="0">
                <a:latin typeface="Times New Roman" panose="02020603050405020304" pitchFamily="18" charset="0"/>
                <a:cs typeface="Times New Roman" panose="02020603050405020304" pitchFamily="18" charset="0"/>
              </a:rPr>
              <a:t> Sends cleaned message to SVM for classification.</a:t>
            </a:r>
          </a:p>
          <a:p>
            <a:pPr>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Prediction:</a:t>
            </a:r>
            <a:r>
              <a:rPr lang="en-US" sz="1400" dirty="0">
                <a:latin typeface="Times New Roman" panose="02020603050405020304" pitchFamily="18" charset="0"/>
                <a:cs typeface="Times New Roman" panose="02020603050405020304" pitchFamily="18" charset="0"/>
              </a:rPr>
              <a:t> SVM classifies the message as spam or not.</a:t>
            </a:r>
          </a:p>
          <a:p>
            <a:pPr>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Return Prediction:</a:t>
            </a:r>
            <a:r>
              <a:rPr lang="en-US" sz="1400" dirty="0">
                <a:latin typeface="Times New Roman" panose="02020603050405020304" pitchFamily="18" charset="0"/>
                <a:cs typeface="Times New Roman" panose="02020603050405020304" pitchFamily="18" charset="0"/>
              </a:rPr>
              <a:t> Result sent back to UI.</a:t>
            </a:r>
          </a:p>
          <a:p>
            <a:pPr>
              <a:spcAft>
                <a:spcPts val="500"/>
              </a:spcAft>
              <a:buFont typeface="+mj-lt"/>
              <a:buAutoNum type="arabicPeriod"/>
            </a:pPr>
            <a:r>
              <a:rPr lang="en-US" sz="1400" b="1" dirty="0">
                <a:latin typeface="Times New Roman" panose="02020603050405020304" pitchFamily="18" charset="0"/>
                <a:cs typeface="Times New Roman" panose="02020603050405020304" pitchFamily="18" charset="0"/>
              </a:rPr>
              <a:t>Display Result:</a:t>
            </a:r>
            <a:r>
              <a:rPr lang="en-US" sz="1400" dirty="0">
                <a:latin typeface="Times New Roman" panose="02020603050405020304" pitchFamily="18" charset="0"/>
                <a:cs typeface="Times New Roman" panose="02020603050405020304" pitchFamily="18" charset="0"/>
              </a:rPr>
              <a:t> UI shows classification result.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30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8A01075-34CA-2A59-8251-F1AF24BC343B}"/>
              </a:ext>
            </a:extLst>
          </p:cNvPr>
          <p:cNvSpPr>
            <a:spLocks noChangeArrowheads="1"/>
          </p:cNvSpPr>
          <p:nvPr/>
        </p:nvSpPr>
        <p:spPr bwMode="auto">
          <a:xfrm>
            <a:off x="-3253976" y="2224474"/>
            <a:ext cx="23199567"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4219BE7-AE84-07F6-BBB9-71D60D054264}"/>
              </a:ext>
            </a:extLst>
          </p:cNvPr>
          <p:cNvSpPr txBox="1"/>
          <p:nvPr/>
        </p:nvSpPr>
        <p:spPr>
          <a:xfrm>
            <a:off x="391236" y="1169758"/>
            <a:ext cx="11409528" cy="6055504"/>
          </a:xfrm>
          <a:prstGeom prst="rect">
            <a:avLst/>
          </a:prstGeom>
          <a:noFill/>
        </p:spPr>
        <p:txBody>
          <a:bodyPr wrap="square" rtlCol="0">
            <a:spAutoFit/>
          </a:bodyPr>
          <a:lstStyle/>
          <a:p>
            <a:pPr algn="ctr">
              <a:spcAft>
                <a:spcPts val="500"/>
              </a:spcAft>
            </a:pPr>
            <a:r>
              <a:rPr lang="en-US" b="1" dirty="0">
                <a:latin typeface="Times New Roman" panose="02020603050405020304" pitchFamily="18" charset="0"/>
                <a:cs typeface="Times New Roman" panose="02020603050405020304" pitchFamily="18" charset="0"/>
              </a:rPr>
              <a:t>4. DESIGN</a:t>
            </a:r>
          </a:p>
          <a:p>
            <a:pPr>
              <a:spcAft>
                <a:spcPts val="400"/>
              </a:spcAft>
            </a:pPr>
            <a:r>
              <a:rPr lang="en-US" sz="1600" b="1" dirty="0">
                <a:latin typeface="Times New Roman" panose="02020603050405020304" pitchFamily="18" charset="0"/>
                <a:cs typeface="Times New Roman" panose="02020603050405020304" pitchFamily="18" charset="0"/>
              </a:rPr>
              <a:t>4.3 DATASET DESCRIPTION &amp; PREPROCESSING TECHNIQUES</a:t>
            </a:r>
          </a:p>
          <a:p>
            <a:pPr>
              <a:spcAft>
                <a:spcPts val="400"/>
              </a:spcAft>
            </a:pPr>
            <a:r>
              <a:rPr lang="en-US" sz="1400" b="1" dirty="0">
                <a:latin typeface="Times New Roman" panose="02020603050405020304" pitchFamily="18" charset="0"/>
                <a:cs typeface="Times New Roman" panose="02020603050405020304" pitchFamily="18" charset="0"/>
              </a:rPr>
              <a:t>Dataset Details:</a:t>
            </a:r>
            <a:endParaRPr lang="en-US" sz="1400" dirty="0">
              <a:latin typeface="Times New Roman" panose="02020603050405020304" pitchFamily="18" charset="0"/>
              <a:cs typeface="Times New Roman" panose="02020603050405020304" pitchFamily="18" charset="0"/>
            </a:endParaRPr>
          </a:p>
          <a:p>
            <a:pPr marL="285750" indent="-285750">
              <a:spcAft>
                <a:spcPts val="4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Total Records: 5,572</a:t>
            </a:r>
          </a:p>
          <a:p>
            <a:pPr marL="285750" indent="-285750">
              <a:spcAft>
                <a:spcPts val="4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Classes: 0 (ham), 1 (spam)</a:t>
            </a:r>
          </a:p>
          <a:p>
            <a:pPr marL="285750" indent="-285750">
              <a:spcAft>
                <a:spcPts val="4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Distribution: ~13.4% spam, 86.6% ham</a:t>
            </a:r>
          </a:p>
          <a:p>
            <a:pPr>
              <a:spcAft>
                <a:spcPts val="400"/>
              </a:spcAft>
            </a:pPr>
            <a:r>
              <a:rPr lang="en-US" sz="1400" b="1" dirty="0">
                <a:latin typeface="Times New Roman" panose="02020603050405020304" pitchFamily="18" charset="0"/>
                <a:cs typeface="Times New Roman" panose="02020603050405020304" pitchFamily="18" charset="0"/>
              </a:rPr>
              <a:t>Preprocessing Techniques:</a:t>
            </a:r>
            <a:endParaRPr lang="en-US" sz="1400" dirty="0">
              <a:latin typeface="Times New Roman" panose="02020603050405020304" pitchFamily="18" charset="0"/>
              <a:cs typeface="Times New Roman" panose="02020603050405020304" pitchFamily="18" charset="0"/>
            </a:endParaRP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Lowercasing:</a:t>
            </a:r>
            <a:r>
              <a:rPr lang="en-US" sz="1400" dirty="0">
                <a:latin typeface="Times New Roman" panose="02020603050405020304" pitchFamily="18" charset="0"/>
                <a:cs typeface="Times New Roman" panose="02020603050405020304" pitchFamily="18" charset="0"/>
              </a:rPr>
              <a:t> Converts text to lowercase.</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Tokenization:</a:t>
            </a:r>
            <a:r>
              <a:rPr lang="en-US" sz="1400" dirty="0">
                <a:latin typeface="Times New Roman" panose="02020603050405020304" pitchFamily="18" charset="0"/>
                <a:cs typeface="Times New Roman" panose="02020603050405020304" pitchFamily="18" charset="0"/>
              </a:rPr>
              <a:t> Breaks text into tokens.</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Stop-word Removal:</a:t>
            </a:r>
            <a:r>
              <a:rPr lang="en-US" sz="1400" dirty="0">
                <a:latin typeface="Times New Roman" panose="02020603050405020304" pitchFamily="18" charset="0"/>
                <a:cs typeface="Times New Roman" panose="02020603050405020304" pitchFamily="18" charset="0"/>
              </a:rPr>
              <a:t> Removes uninformative words.</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Lemmatization:</a:t>
            </a:r>
            <a:r>
              <a:rPr lang="en-US" sz="1400" dirty="0">
                <a:latin typeface="Times New Roman" panose="02020603050405020304" pitchFamily="18" charset="0"/>
                <a:cs typeface="Times New Roman" panose="02020603050405020304" pitchFamily="18" charset="0"/>
              </a:rPr>
              <a:t> Simplifies word forms.</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Special Character Removal:</a:t>
            </a:r>
            <a:r>
              <a:rPr lang="en-US" sz="1400" dirty="0">
                <a:latin typeface="Times New Roman" panose="02020603050405020304" pitchFamily="18" charset="0"/>
                <a:cs typeface="Times New Roman" panose="02020603050405020304" pitchFamily="18" charset="0"/>
              </a:rPr>
              <a:t> Eliminates non-alphabetic characters.</a:t>
            </a:r>
          </a:p>
          <a:p>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4.4 METHODS &amp; ALGORITHMS</a:t>
            </a:r>
          </a:p>
          <a:p>
            <a:pPr>
              <a:spcAft>
                <a:spcPts val="400"/>
              </a:spcAft>
            </a:pPr>
            <a:r>
              <a:rPr lang="en-US" sz="1400" b="1" dirty="0">
                <a:latin typeface="Times New Roman" panose="02020603050405020304" pitchFamily="18" charset="0"/>
                <a:cs typeface="Times New Roman" panose="02020603050405020304" pitchFamily="18" charset="0"/>
              </a:rPr>
              <a:t>Methods:</a:t>
            </a:r>
            <a:endParaRPr lang="en-US" sz="1400" dirty="0">
              <a:latin typeface="Times New Roman" panose="02020603050405020304" pitchFamily="18" charset="0"/>
              <a:cs typeface="Times New Roman" panose="02020603050405020304" pitchFamily="18" charset="0"/>
            </a:endParaRP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Feature Extraction (TF-IDF):</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Converts text to numerical features, assessing word relevance across messages.</a:t>
            </a:r>
          </a:p>
          <a:p>
            <a:pPr>
              <a:spcAft>
                <a:spcPts val="400"/>
              </a:spcAft>
              <a:buFont typeface="+mj-lt"/>
              <a:buAutoNum type="arabicPeriod"/>
            </a:pPr>
            <a:r>
              <a:rPr lang="en-US" sz="1400" b="1" dirty="0">
                <a:latin typeface="Times New Roman" panose="02020603050405020304" pitchFamily="18" charset="0"/>
                <a:cs typeface="Times New Roman" panose="02020603050405020304" pitchFamily="18" charset="0"/>
              </a:rPr>
              <a:t>Hyperparameter Tuning (</a:t>
            </a:r>
            <a:r>
              <a:rPr lang="en-US" sz="1400" b="1" dirty="0" err="1">
                <a:latin typeface="Times New Roman" panose="02020603050405020304" pitchFamily="18" charset="0"/>
                <a:cs typeface="Times New Roman" panose="02020603050405020304" pitchFamily="18" charset="0"/>
              </a:rPr>
              <a:t>GridSearchCV</a:t>
            </a:r>
            <a:r>
              <a:rPr lang="en-US" sz="1400" b="1"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Optimizes model parameters for improved performance using cross-validation.</a:t>
            </a:r>
          </a:p>
          <a:p>
            <a:pPr>
              <a:spcAft>
                <a:spcPts val="400"/>
              </a:spcAft>
            </a:pPr>
            <a:r>
              <a:rPr lang="en-US" sz="1400" b="1" dirty="0">
                <a:latin typeface="Times New Roman" panose="02020603050405020304" pitchFamily="18" charset="0"/>
                <a:cs typeface="Times New Roman" panose="02020603050405020304" pitchFamily="18" charset="0"/>
              </a:rPr>
              <a:t>Algorithm:</a:t>
            </a:r>
            <a:r>
              <a:rPr lang="en-US" sz="1400" dirty="0">
                <a:latin typeface="Times New Roman" panose="02020603050405020304" pitchFamily="18" charset="0"/>
                <a:cs typeface="Times New Roman" panose="02020603050405020304" pitchFamily="18" charset="0"/>
              </a:rPr>
              <a:t> </a:t>
            </a:r>
          </a:p>
          <a:p>
            <a:pPr>
              <a:spcAft>
                <a:spcPts val="400"/>
              </a:spcAft>
            </a:pPr>
            <a:r>
              <a:rPr lang="en-US" sz="1400" b="1" dirty="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Classification Algorithm (Support Vector Machine - SVM):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 powerful algorithm for binary classification that separates spam and ham messages effectively.</a:t>
            </a:r>
          </a:p>
          <a:p>
            <a:endParaRPr lang="en-US"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289748E-FFF2-8FC3-14A6-1ABDD09E6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326" y="1794247"/>
            <a:ext cx="4514438" cy="3461069"/>
          </a:xfrm>
          <a:prstGeom prst="rect">
            <a:avLst/>
          </a:prstGeom>
        </p:spPr>
      </p:pic>
    </p:spTree>
    <p:extLst>
      <p:ext uri="{BB962C8B-B14F-4D97-AF65-F5344CB8AC3E}">
        <p14:creationId xmlns:p14="http://schemas.microsoft.com/office/powerpoint/2010/main" val="1744305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2854</Words>
  <Application>Microsoft Office PowerPoint</Application>
  <PresentationFormat>Widescreen</PresentationFormat>
  <Paragraphs>292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Calibri Light</vt:lpstr>
      <vt:lpstr>Consolas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Amarnath Avs</cp:lastModifiedBy>
  <cp:revision>19</cp:revision>
  <dcterms:created xsi:type="dcterms:W3CDTF">2023-03-16T15:58:13Z</dcterms:created>
  <dcterms:modified xsi:type="dcterms:W3CDTF">2024-11-03T05:53:32Z</dcterms:modified>
</cp:coreProperties>
</file>