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notesMasterIdLst>
    <p:notesMasterId r:id="rId17"/>
  </p:notesMasterIdLst>
  <p:sldIdLst>
    <p:sldId id="256" r:id="rId2"/>
    <p:sldId id="257" r:id="rId3"/>
    <p:sldId id="258" r:id="rId4"/>
    <p:sldId id="264" r:id="rId5"/>
    <p:sldId id="263" r:id="rId6"/>
    <p:sldId id="274" r:id="rId7"/>
    <p:sldId id="260" r:id="rId8"/>
    <p:sldId id="265" r:id="rId9"/>
    <p:sldId id="259" r:id="rId10"/>
    <p:sldId id="268" r:id="rId11"/>
    <p:sldId id="267" r:id="rId12"/>
    <p:sldId id="270" r:id="rId13"/>
    <p:sldId id="271" r:id="rId14"/>
    <p:sldId id="272"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0208E4-BFB3-4263-AC2B-7AC8CF5D078A}" v="669" dt="2025-04-22T16:07:52.8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2" d="100"/>
          <a:sy n="82" d="100"/>
        </p:scale>
        <p:origin x="4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F08474-06E4-4773-9BFA-758374FDF156}" type="datetimeFigureOut">
              <a:rPr lang="en-IN" smtClean="0"/>
              <a:t>25-06-2025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C3D54B-50AD-4060-BB86-49006EA45EBE}" type="slidenum">
              <a:rPr lang="en-IN" smtClean="0"/>
              <a:t>‹#›</a:t>
            </a:fld>
            <a:endParaRPr lang="en-IN"/>
          </a:p>
        </p:txBody>
      </p:sp>
    </p:spTree>
    <p:extLst>
      <p:ext uri="{BB962C8B-B14F-4D97-AF65-F5344CB8AC3E}">
        <p14:creationId xmlns:p14="http://schemas.microsoft.com/office/powerpoint/2010/main" val="871361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228FD4FF-EEF5-46F2-9A24-09EA4C5BFBB2}" type="datetime1">
              <a:rPr lang="en-US" smtClean="0"/>
              <a:t>6/25/2025</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r>
              <a:rPr lang="en-US"/>
              <a:t>Department of Computer Science and Engineering</a:t>
            </a:r>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543353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F51B1D0D-38D8-4610-9446-5DC301C72FC4}" type="datetime1">
              <a:rPr lang="en-US" smtClean="0"/>
              <a:t>6/25/2025</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r>
              <a:rPr lang="en-US"/>
              <a:t>Department of Computer Science and Engineering</a:t>
            </a:r>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093983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5439A5A8-AB2D-4C29-A501-DAD844735D1B}" type="datetime1">
              <a:rPr lang="en-US" smtClean="0"/>
              <a:t>6/25/2025</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r>
              <a:rPr lang="en-US"/>
              <a:t>Department of Computer Science and Engineering</a:t>
            </a:r>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6606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8399499-432F-455A-9AE9-90E0395C1237}" type="datetime1">
              <a:rPr lang="en-US" smtClean="0"/>
              <a:t>6/25/2025</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r>
              <a:rPr lang="en-US"/>
              <a:t>Department of Computer Science and Engineering</a:t>
            </a:r>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64480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61154CA9-6AF8-4198-98D0-42D5A2523C38}" type="datetime1">
              <a:rPr lang="en-US" smtClean="0"/>
              <a:t>6/25/2025</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r>
              <a:rPr lang="en-US"/>
              <a:t>Department of Computer Science and Engineering</a:t>
            </a:r>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0522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59DA3B96-FA00-41CD-9D6A-0CF919476524}" type="datetime1">
              <a:rPr lang="en-US" smtClean="0"/>
              <a:t>6/25/2025</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r>
              <a:rPr lang="en-US"/>
              <a:t>Department of Computer Science and Engineering</a:t>
            </a:r>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483190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4B76E9B9-C68B-4C89-AEBC-3046E4A3BA3E}" type="datetime1">
              <a:rPr lang="en-US" smtClean="0"/>
              <a:t>6/25/2025</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r>
              <a:rPr lang="en-US"/>
              <a:t>Department of Computer Science and Engineering</a:t>
            </a:r>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756153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41147067-765F-46D2-9554-DF890DF079FB}" type="datetime1">
              <a:rPr lang="en-US" smtClean="0"/>
              <a:t>6/25/2025</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r>
              <a:rPr lang="en-US"/>
              <a:t>Department of Computer Science and Engineering</a:t>
            </a:r>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693285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A76AEDFE-6D46-4918-B0A9-6CC545B9F0CD}" type="datetime1">
              <a:rPr lang="en-US" smtClean="0"/>
              <a:t>6/25/2025</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r>
              <a:rPr lang="en-US"/>
              <a:t>Department of Computer Science and Engineering</a:t>
            </a:r>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023957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711327A9-CFE5-4DC2-B454-8AE92287C6C6}" type="datetime1">
              <a:rPr lang="en-US" smtClean="0"/>
              <a:t>6/25/2025</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r>
              <a:rPr lang="en-US"/>
              <a:t>Department of Computer Science and Engineering</a:t>
            </a:r>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892862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444AC8DE-2A13-43F8-A8D2-F88EB95FC27F}" type="datetime1">
              <a:rPr lang="en-US" smtClean="0"/>
              <a:t>6/25/2025</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r>
              <a:rPr lang="en-US"/>
              <a:t>Department of Computer Science and Engineering</a:t>
            </a:r>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904881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52B370B7-5BF4-4965-8915-F72493D54518}" type="datetime1">
              <a:rPr lang="en-US" smtClean="0"/>
              <a:t>6/25/2025</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r>
              <a:rPr lang="en-US"/>
              <a:t>Department of Computer Science and Engineering</a:t>
            </a:r>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7013342"/>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sldNum="0" hd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cleanrobotics.com/" TargetMode="External"/><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hyperlink" Target="https://www.tensorflow.org/" TargetMode="External"/><Relationship Id="rId5" Type="http://schemas.openxmlformats.org/officeDocument/2006/relationships/hyperlink" Target="https://github.com/garythung/trashnet" TargetMode="External"/><Relationship Id="rId4" Type="http://schemas.openxmlformats.org/officeDocument/2006/relationships/hyperlink" Target="https://bine.world/"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416629" y="2489929"/>
            <a:ext cx="7032625" cy="900112"/>
          </a:xfrm>
        </p:spPr>
        <p:txBody>
          <a:bodyPr anchor="b">
            <a:normAutofit/>
          </a:bodyPr>
          <a:lstStyle/>
          <a:p>
            <a:pPr algn="ctr"/>
            <a:r>
              <a:rPr lang="en-US" sz="4400" dirty="0">
                <a:latin typeface="Times New Roman" panose="02020603050405020304" pitchFamily="18" charset="0"/>
                <a:cs typeface="Times New Roman" panose="02020603050405020304" pitchFamily="18" charset="0"/>
              </a:rPr>
              <a:t>    MINI PROJECT</a:t>
            </a:r>
          </a:p>
        </p:txBody>
      </p:sp>
      <p:sp>
        <p:nvSpPr>
          <p:cNvPr id="3" name="Subtitle 2"/>
          <p:cNvSpPr>
            <a:spLocks noGrp="1"/>
          </p:cNvSpPr>
          <p:nvPr>
            <p:ph type="subTitle" idx="4294967295"/>
          </p:nvPr>
        </p:nvSpPr>
        <p:spPr>
          <a:xfrm>
            <a:off x="2658128" y="3525941"/>
            <a:ext cx="7032625" cy="832848"/>
          </a:xfrm>
        </p:spPr>
        <p:txBody>
          <a:bodyPr anchor="ctr">
            <a:noAutofit/>
          </a:bodyPr>
          <a:lstStyle/>
          <a:p>
            <a:pPr marL="0" indent="0" algn="ctr">
              <a:buNone/>
            </a:pPr>
            <a:r>
              <a:rPr lang="en-US" sz="2400" dirty="0">
                <a:latin typeface="Times New Roman" panose="02020603050405020304" pitchFamily="18" charset="0"/>
                <a:cs typeface="Times New Roman" panose="02020603050405020304" pitchFamily="18" charset="0"/>
              </a:rPr>
              <a:t> </a:t>
            </a:r>
            <a:r>
              <a:rPr lang="en-US" sz="2400" u="sng" dirty="0">
                <a:latin typeface="Times New Roman" panose="02020603050405020304" pitchFamily="18" charset="0"/>
                <a:cs typeface="Times New Roman" panose="02020603050405020304" pitchFamily="18" charset="0"/>
              </a:rPr>
              <a:t>TRASH CLASSIFICATION USING MACHINE LEARNING</a:t>
            </a:r>
          </a:p>
        </p:txBody>
      </p:sp>
      <p:pic>
        <p:nvPicPr>
          <p:cNvPr id="4" name="Picture 3" descr="Methodist College of Engineering and Technology Logo">
            <a:extLst>
              <a:ext uri="{FF2B5EF4-FFF2-40B4-BE49-F238E27FC236}">
                <a16:creationId xmlns:a16="http://schemas.microsoft.com/office/drawing/2014/main" id="{F72EDE37-363D-11B7-FA66-6D14FA7DC3DC}"/>
              </a:ext>
            </a:extLst>
          </p:cNvPr>
          <p:cNvPicPr>
            <a:picLocks noChangeAspect="1"/>
          </p:cNvPicPr>
          <p:nvPr/>
        </p:nvPicPr>
        <p:blipFill>
          <a:blip r:embed="rId2"/>
          <a:stretch>
            <a:fillRect/>
          </a:stretch>
        </p:blipFill>
        <p:spPr>
          <a:xfrm>
            <a:off x="2142996" y="436361"/>
            <a:ext cx="8062888" cy="2015917"/>
          </a:xfrm>
          <a:prstGeom prst="rect">
            <a:avLst/>
          </a:prstGeom>
        </p:spPr>
      </p:pic>
      <p:sp>
        <p:nvSpPr>
          <p:cNvPr id="5" name="TextBox 4">
            <a:extLst>
              <a:ext uri="{FF2B5EF4-FFF2-40B4-BE49-F238E27FC236}">
                <a16:creationId xmlns:a16="http://schemas.microsoft.com/office/drawing/2014/main" id="{26F7B7FC-FE14-507E-0998-8E87EA709E13}"/>
              </a:ext>
            </a:extLst>
          </p:cNvPr>
          <p:cNvSpPr txBox="1"/>
          <p:nvPr/>
        </p:nvSpPr>
        <p:spPr>
          <a:xfrm>
            <a:off x="4081380" y="4490199"/>
            <a:ext cx="505140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                  </a:t>
            </a:r>
            <a:r>
              <a:rPr lang="en-US" dirty="0">
                <a:latin typeface="Times New Roman" panose="02020603050405020304" pitchFamily="18" charset="0"/>
                <a:cs typeface="Times New Roman" panose="02020603050405020304" pitchFamily="18" charset="0"/>
              </a:rPr>
              <a:t>GUIDE:</a:t>
            </a:r>
          </a:p>
          <a:p>
            <a:r>
              <a:rPr lang="en-US" dirty="0" err="1">
                <a:latin typeface="Times New Roman" panose="02020603050405020304" pitchFamily="18" charset="0"/>
                <a:cs typeface="Times New Roman" panose="02020603050405020304" pitchFamily="18" charset="0"/>
              </a:rPr>
              <a:t>Dr.G.SARITHA</a:t>
            </a:r>
            <a:r>
              <a:rPr lang="en-US" dirty="0">
                <a:latin typeface="Times New Roman" panose="02020603050405020304" pitchFamily="18" charset="0"/>
                <a:cs typeface="Times New Roman" panose="02020603050405020304" pitchFamily="18" charset="0"/>
              </a:rPr>
              <a:t>(ASSOCIATE  PROFESSOR</a:t>
            </a:r>
            <a:r>
              <a:rPr lang="en-US" dirty="0"/>
              <a:t>)</a:t>
            </a:r>
          </a:p>
        </p:txBody>
      </p:sp>
      <p:sp>
        <p:nvSpPr>
          <p:cNvPr id="16" name="TextBox 15">
            <a:extLst>
              <a:ext uri="{FF2B5EF4-FFF2-40B4-BE49-F238E27FC236}">
                <a16:creationId xmlns:a16="http://schemas.microsoft.com/office/drawing/2014/main" id="{17F9E5B2-CE58-CE63-4368-CBD6F1DD847A}"/>
              </a:ext>
            </a:extLst>
          </p:cNvPr>
          <p:cNvSpPr txBox="1"/>
          <p:nvPr/>
        </p:nvSpPr>
        <p:spPr>
          <a:xfrm>
            <a:off x="3144976" y="5267940"/>
            <a:ext cx="6058928" cy="1200329"/>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panose="02020603050405020304" pitchFamily="18" charset="0"/>
                <a:cs typeface="Times New Roman" panose="02020603050405020304" pitchFamily="18" charset="0"/>
              </a:rPr>
              <a:t>                                 GROUP:</a:t>
            </a:r>
          </a:p>
          <a:p>
            <a:r>
              <a:rPr lang="en-US" dirty="0">
                <a:latin typeface="Times New Roman" panose="02020603050405020304" pitchFamily="18" charset="0"/>
                <a:cs typeface="Times New Roman" panose="02020603050405020304" pitchFamily="18" charset="0"/>
              </a:rPr>
              <a:t>                    CH.VARSHITH(160722733028)</a:t>
            </a:r>
          </a:p>
          <a:p>
            <a:r>
              <a:rPr lang="en-US" dirty="0">
                <a:latin typeface="Times New Roman" panose="02020603050405020304" pitchFamily="18" charset="0"/>
                <a:cs typeface="Times New Roman" panose="02020603050405020304" pitchFamily="18" charset="0"/>
              </a:rPr>
              <a:t>                     V.HARSHITH(160722733027)</a:t>
            </a:r>
          </a:p>
          <a:p>
            <a:r>
              <a:rPr lang="en-US" dirty="0">
                <a:latin typeface="Times New Roman" panose="02020603050405020304" pitchFamily="18" charset="0"/>
                <a:cs typeface="Times New Roman" panose="02020603050405020304" pitchFamily="18" charset="0"/>
              </a:rPr>
              <a:t>                     S.OMKAR(160722733032)</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4C863AE-CA8B-22CB-1B97-A6C02214940B}"/>
              </a:ext>
            </a:extLst>
          </p:cNvPr>
          <p:cNvSpPr>
            <a:spLocks noGrp="1"/>
          </p:cNvSpPr>
          <p:nvPr>
            <p:ph type="ftr" sz="quarter" idx="11"/>
          </p:nvPr>
        </p:nvSpPr>
        <p:spPr>
          <a:xfrm>
            <a:off x="7956342" y="6356350"/>
            <a:ext cx="4040373" cy="365125"/>
          </a:xfrm>
        </p:spPr>
        <p:txBody>
          <a:bodyPr/>
          <a:lstStyle/>
          <a:p>
            <a:r>
              <a:rPr lang="en-US"/>
              <a:t>Department of Computer Science and Engineering</a:t>
            </a:r>
            <a:endParaRPr lang="en-US" dirty="0"/>
          </a:p>
        </p:txBody>
      </p:sp>
      <p:pic>
        <p:nvPicPr>
          <p:cNvPr id="3" name="Picture 2" descr="A shield with text and images&#10;&#10;AI-generated content may be incorrect.">
            <a:extLst>
              <a:ext uri="{FF2B5EF4-FFF2-40B4-BE49-F238E27FC236}">
                <a16:creationId xmlns:a16="http://schemas.microsoft.com/office/drawing/2014/main" id="{4554045E-1A4C-AC80-3183-D29268FD5B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537" y="145374"/>
            <a:ext cx="1081088" cy="1057275"/>
          </a:xfrm>
          <a:prstGeom prst="rect">
            <a:avLst/>
          </a:prstGeom>
        </p:spPr>
      </p:pic>
      <p:sp>
        <p:nvSpPr>
          <p:cNvPr id="5" name="TextBox 4">
            <a:extLst>
              <a:ext uri="{FF2B5EF4-FFF2-40B4-BE49-F238E27FC236}">
                <a16:creationId xmlns:a16="http://schemas.microsoft.com/office/drawing/2014/main" id="{EB68F2B3-716B-CA1B-D784-D6A2CADD6FD0}"/>
              </a:ext>
            </a:extLst>
          </p:cNvPr>
          <p:cNvSpPr txBox="1"/>
          <p:nvPr/>
        </p:nvSpPr>
        <p:spPr>
          <a:xfrm>
            <a:off x="2550160" y="499843"/>
            <a:ext cx="7853680" cy="707886"/>
          </a:xfrm>
          <a:prstGeom prst="rect">
            <a:avLst/>
          </a:prstGeom>
          <a:noFill/>
        </p:spPr>
        <p:txBody>
          <a:bodyPr wrap="square">
            <a:spAutoFit/>
          </a:bodyPr>
          <a:lstStyle/>
          <a:p>
            <a:r>
              <a:rPr lang="en-IN" sz="4000" b="1" dirty="0">
                <a:latin typeface="Times New Roman" panose="02020603050405020304" pitchFamily="18" charset="0"/>
                <a:cs typeface="Times New Roman" panose="02020603050405020304" pitchFamily="18" charset="0"/>
              </a:rPr>
              <a:t>Model Compilation &amp; Training</a:t>
            </a:r>
          </a:p>
        </p:txBody>
      </p:sp>
      <p:sp>
        <p:nvSpPr>
          <p:cNvPr id="7" name="TextBox 6">
            <a:extLst>
              <a:ext uri="{FF2B5EF4-FFF2-40B4-BE49-F238E27FC236}">
                <a16:creationId xmlns:a16="http://schemas.microsoft.com/office/drawing/2014/main" id="{10571A44-E886-16CE-CC4D-181E141E0B30}"/>
              </a:ext>
            </a:extLst>
          </p:cNvPr>
          <p:cNvSpPr txBox="1"/>
          <p:nvPr/>
        </p:nvSpPr>
        <p:spPr>
          <a:xfrm>
            <a:off x="670560" y="1960880"/>
            <a:ext cx="11084560" cy="3046988"/>
          </a:xfrm>
          <a:prstGeom prst="rect">
            <a:avLst/>
          </a:prstGeom>
          <a:noFill/>
        </p:spPr>
        <p:txBody>
          <a:bodyPr wrap="square">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model is compiled with the Adam optimizer, ideal for deep learning due to its adaptive learning rates. Sparse Categorical </a:t>
            </a:r>
            <a:r>
              <a:rPr lang="en-US" sz="2400" dirty="0" err="1">
                <a:latin typeface="Times New Roman" panose="02020603050405020304" pitchFamily="18" charset="0"/>
                <a:cs typeface="Times New Roman" panose="02020603050405020304" pitchFamily="18" charset="0"/>
              </a:rPr>
              <a:t>Crossentropy</a:t>
            </a:r>
            <a:r>
              <a:rPr lang="en-US" sz="2400" dirty="0">
                <a:latin typeface="Times New Roman" panose="02020603050405020304" pitchFamily="18" charset="0"/>
                <a:cs typeface="Times New Roman" panose="02020603050405020304" pitchFamily="18" charset="0"/>
              </a:rPr>
              <a:t> is used to measure prediction errors on integer-labeled data.</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Optimizer: Adam</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Loss Function: Sparse Categorical </a:t>
            </a:r>
            <a:r>
              <a:rPr lang="en-US" sz="2400" dirty="0" err="1">
                <a:latin typeface="Times New Roman" panose="02020603050405020304" pitchFamily="18" charset="0"/>
                <a:cs typeface="Times New Roman" panose="02020603050405020304" pitchFamily="18" charset="0"/>
              </a:rPr>
              <a:t>Crossentropy</a:t>
            </a:r>
            <a:endParaRPr lang="en-US" sz="24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Batch Size: 32</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Epochs: 8</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Achieved Accuracy: ~85% on validation set</a:t>
            </a:r>
          </a:p>
        </p:txBody>
      </p:sp>
    </p:spTree>
    <p:extLst>
      <p:ext uri="{BB962C8B-B14F-4D97-AF65-F5344CB8AC3E}">
        <p14:creationId xmlns:p14="http://schemas.microsoft.com/office/powerpoint/2010/main" val="1741780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73A6AF2-EBF2-95D2-A258-AAFD84FED7B5}"/>
              </a:ext>
            </a:extLst>
          </p:cNvPr>
          <p:cNvSpPr>
            <a:spLocks noGrp="1"/>
          </p:cNvSpPr>
          <p:nvPr>
            <p:ph type="ftr" sz="quarter" idx="11"/>
          </p:nvPr>
        </p:nvSpPr>
        <p:spPr>
          <a:xfrm>
            <a:off x="8007142" y="6315710"/>
            <a:ext cx="4040373" cy="365125"/>
          </a:xfrm>
        </p:spPr>
        <p:txBody>
          <a:bodyPr/>
          <a:lstStyle/>
          <a:p>
            <a:r>
              <a:rPr lang="en-US" dirty="0"/>
              <a:t>Department of Computer Science and Engineering</a:t>
            </a:r>
          </a:p>
        </p:txBody>
      </p:sp>
      <p:pic>
        <p:nvPicPr>
          <p:cNvPr id="3" name="Picture 2" descr="A shield with text and images&#10;&#10;AI-generated content may be incorrect.">
            <a:extLst>
              <a:ext uri="{FF2B5EF4-FFF2-40B4-BE49-F238E27FC236}">
                <a16:creationId xmlns:a16="http://schemas.microsoft.com/office/drawing/2014/main" id="{5412CED4-E196-2652-937D-E16F2AB506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537" y="145374"/>
            <a:ext cx="1081088" cy="1057275"/>
          </a:xfrm>
          <a:prstGeom prst="rect">
            <a:avLst/>
          </a:prstGeom>
        </p:spPr>
      </p:pic>
      <p:sp>
        <p:nvSpPr>
          <p:cNvPr id="5" name="TextBox 4">
            <a:extLst>
              <a:ext uri="{FF2B5EF4-FFF2-40B4-BE49-F238E27FC236}">
                <a16:creationId xmlns:a16="http://schemas.microsoft.com/office/drawing/2014/main" id="{FE85BFFA-D73D-5A1B-2521-884DD302545A}"/>
              </a:ext>
            </a:extLst>
          </p:cNvPr>
          <p:cNvSpPr txBox="1"/>
          <p:nvPr/>
        </p:nvSpPr>
        <p:spPr>
          <a:xfrm>
            <a:off x="2722880" y="320068"/>
            <a:ext cx="6746240" cy="707886"/>
          </a:xfrm>
          <a:prstGeom prst="rect">
            <a:avLst/>
          </a:prstGeom>
          <a:noFill/>
        </p:spPr>
        <p:txBody>
          <a:bodyPr wrap="square">
            <a:spAutoFit/>
          </a:bodyPr>
          <a:lstStyle/>
          <a:p>
            <a:r>
              <a:rPr lang="en-IN" sz="4000" b="1" dirty="0">
                <a:latin typeface="Times New Roman" panose="02020603050405020304" pitchFamily="18" charset="0"/>
                <a:cs typeface="Times New Roman" panose="02020603050405020304" pitchFamily="18" charset="0"/>
              </a:rPr>
              <a:t>Challenges &amp; Enhancements</a:t>
            </a:r>
          </a:p>
        </p:txBody>
      </p:sp>
      <p:sp>
        <p:nvSpPr>
          <p:cNvPr id="7" name="TextBox 6">
            <a:extLst>
              <a:ext uri="{FF2B5EF4-FFF2-40B4-BE49-F238E27FC236}">
                <a16:creationId xmlns:a16="http://schemas.microsoft.com/office/drawing/2014/main" id="{6361E457-DCD3-EADB-CE4C-BDC33657E7D1}"/>
              </a:ext>
            </a:extLst>
          </p:cNvPr>
          <p:cNvSpPr txBox="1"/>
          <p:nvPr/>
        </p:nvSpPr>
        <p:spPr>
          <a:xfrm>
            <a:off x="853440" y="2082800"/>
            <a:ext cx="10525760" cy="3046988"/>
          </a:xfrm>
          <a:prstGeom prst="rect">
            <a:avLst/>
          </a:prstGeom>
          <a:noFill/>
        </p:spPr>
        <p:txBody>
          <a:bodyPr wrap="square">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Due to a relatively small dataset, the model initially suffered from overfitting. This was addressed with data augmentation techniques. </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For future iterations, integrating transfer learning from pre-trained models like </a:t>
            </a:r>
            <a:r>
              <a:rPr lang="en-US" sz="2400" dirty="0" err="1">
                <a:latin typeface="Times New Roman" panose="02020603050405020304" pitchFamily="18" charset="0"/>
                <a:cs typeface="Times New Roman" panose="02020603050405020304" pitchFamily="18" charset="0"/>
              </a:rPr>
              <a:t>MobileNet</a:t>
            </a:r>
            <a:r>
              <a:rPr lang="en-US" sz="2400" dirty="0">
                <a:latin typeface="Times New Roman" panose="02020603050405020304" pitchFamily="18" charset="0"/>
                <a:cs typeface="Times New Roman" panose="02020603050405020304" pitchFamily="18" charset="0"/>
              </a:rPr>
              <a:t> or VGG16 is recommended to boost accuracy and reduce training time.</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Challenge: Overfitting on small dataset</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Solution: Data augmentation (rotation, flipping)</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Future Work: Transfer learning, Ensemble models</a:t>
            </a:r>
          </a:p>
        </p:txBody>
      </p:sp>
    </p:spTree>
    <p:extLst>
      <p:ext uri="{BB962C8B-B14F-4D97-AF65-F5344CB8AC3E}">
        <p14:creationId xmlns:p14="http://schemas.microsoft.com/office/powerpoint/2010/main" val="1635277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BF2053B-131B-2BF5-A26D-29C65EA69DB1}"/>
              </a:ext>
            </a:extLst>
          </p:cNvPr>
          <p:cNvSpPr>
            <a:spLocks noGrp="1"/>
          </p:cNvSpPr>
          <p:nvPr>
            <p:ph type="ftr" sz="quarter" idx="11"/>
          </p:nvPr>
        </p:nvSpPr>
        <p:spPr>
          <a:xfrm>
            <a:off x="7742982" y="6366510"/>
            <a:ext cx="4040373" cy="365125"/>
          </a:xfrm>
        </p:spPr>
        <p:txBody>
          <a:bodyPr/>
          <a:lstStyle/>
          <a:p>
            <a:r>
              <a:rPr lang="en-US" dirty="0"/>
              <a:t>Department of Computer Science and Engineering</a:t>
            </a:r>
          </a:p>
        </p:txBody>
      </p:sp>
      <p:pic>
        <p:nvPicPr>
          <p:cNvPr id="3" name="Picture 2" descr="A shield with text and images&#10;&#10;AI-generated content may be incorrect.">
            <a:extLst>
              <a:ext uri="{FF2B5EF4-FFF2-40B4-BE49-F238E27FC236}">
                <a16:creationId xmlns:a16="http://schemas.microsoft.com/office/drawing/2014/main" id="{38018B7C-2BE7-7907-A098-ECD1851BDC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537" y="145374"/>
            <a:ext cx="1081088" cy="1057275"/>
          </a:xfrm>
          <a:prstGeom prst="rect">
            <a:avLst/>
          </a:prstGeom>
        </p:spPr>
      </p:pic>
      <p:sp>
        <p:nvSpPr>
          <p:cNvPr id="5" name="TextBox 4">
            <a:extLst>
              <a:ext uri="{FF2B5EF4-FFF2-40B4-BE49-F238E27FC236}">
                <a16:creationId xmlns:a16="http://schemas.microsoft.com/office/drawing/2014/main" id="{559852D6-3F8B-98BA-84F4-71C6387EE38E}"/>
              </a:ext>
            </a:extLst>
          </p:cNvPr>
          <p:cNvSpPr txBox="1"/>
          <p:nvPr/>
        </p:nvSpPr>
        <p:spPr>
          <a:xfrm>
            <a:off x="5171440" y="320068"/>
            <a:ext cx="6096000" cy="707886"/>
          </a:xfrm>
          <a:prstGeom prst="rect">
            <a:avLst/>
          </a:prstGeom>
          <a:noFill/>
        </p:spPr>
        <p:txBody>
          <a:bodyPr wrap="square">
            <a:spAutoFit/>
          </a:bodyPr>
          <a:lstStyle/>
          <a:p>
            <a:r>
              <a:rPr lang="en-IN" sz="4000" b="1" dirty="0">
                <a:latin typeface="Times New Roman" panose="02020603050405020304" pitchFamily="18" charset="0"/>
                <a:cs typeface="Times New Roman" panose="02020603050405020304" pitchFamily="18" charset="0"/>
              </a:rPr>
              <a:t>Output</a:t>
            </a:r>
            <a:r>
              <a:rPr lang="en-IN" dirty="0"/>
              <a:t> </a:t>
            </a:r>
          </a:p>
        </p:txBody>
      </p:sp>
      <p:sp>
        <p:nvSpPr>
          <p:cNvPr id="7" name="TextBox 6">
            <a:extLst>
              <a:ext uri="{FF2B5EF4-FFF2-40B4-BE49-F238E27FC236}">
                <a16:creationId xmlns:a16="http://schemas.microsoft.com/office/drawing/2014/main" id="{0FFC7D2E-189A-C008-BE69-FA7213D7ABA4}"/>
              </a:ext>
            </a:extLst>
          </p:cNvPr>
          <p:cNvSpPr txBox="1"/>
          <p:nvPr/>
        </p:nvSpPr>
        <p:spPr>
          <a:xfrm>
            <a:off x="609599" y="1330960"/>
            <a:ext cx="11173755" cy="1569660"/>
          </a:xfrm>
          <a:prstGeom prst="rect">
            <a:avLst/>
          </a:prstGeom>
          <a:noFill/>
        </p:spPr>
        <p:txBody>
          <a:bodyPr wrap="square">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final model is integrated into a Streamlit web application where users can upload an image of trash. The image is processed in real-time, and the system outputs the predicted category with a confidence score. This intuitive interface makes the tool accessible and easy to use for everyone</a:t>
            </a:r>
            <a:r>
              <a:rPr lang="en-US" dirty="0"/>
              <a:t>.</a:t>
            </a:r>
            <a:endParaRPr lang="en-IN" dirty="0"/>
          </a:p>
        </p:txBody>
      </p:sp>
      <p:pic>
        <p:nvPicPr>
          <p:cNvPr id="11" name="Picture 10">
            <a:extLst>
              <a:ext uri="{FF2B5EF4-FFF2-40B4-BE49-F238E27FC236}">
                <a16:creationId xmlns:a16="http://schemas.microsoft.com/office/drawing/2014/main" id="{28CED9BA-62BC-278E-37CE-4AD345B4B18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3691" y="3429001"/>
            <a:ext cx="2892489" cy="2422174"/>
          </a:xfrm>
          <a:prstGeom prst="rect">
            <a:avLst/>
          </a:prstGeom>
        </p:spPr>
      </p:pic>
      <p:pic>
        <p:nvPicPr>
          <p:cNvPr id="13" name="Picture 12">
            <a:extLst>
              <a:ext uri="{FF2B5EF4-FFF2-40B4-BE49-F238E27FC236}">
                <a16:creationId xmlns:a16="http://schemas.microsoft.com/office/drawing/2014/main" id="{4B4C12FE-5DB0-46BE-8BD1-25EA8C93E2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40154" y="3429000"/>
            <a:ext cx="3275046" cy="2299995"/>
          </a:xfrm>
          <a:prstGeom prst="rect">
            <a:avLst/>
          </a:prstGeom>
        </p:spPr>
      </p:pic>
      <p:pic>
        <p:nvPicPr>
          <p:cNvPr id="15" name="Picture 14">
            <a:extLst>
              <a:ext uri="{FF2B5EF4-FFF2-40B4-BE49-F238E27FC236}">
                <a16:creationId xmlns:a16="http://schemas.microsoft.com/office/drawing/2014/main" id="{743A8083-5B84-36DB-A12C-27E788B874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42982" y="3429000"/>
            <a:ext cx="3631034" cy="2299995"/>
          </a:xfrm>
          <a:prstGeom prst="rect">
            <a:avLst/>
          </a:prstGeom>
        </p:spPr>
      </p:pic>
    </p:spTree>
    <p:extLst>
      <p:ext uri="{BB962C8B-B14F-4D97-AF65-F5344CB8AC3E}">
        <p14:creationId xmlns:p14="http://schemas.microsoft.com/office/powerpoint/2010/main" val="1838115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83FC057-FABF-4043-D5AA-BF62F4106E08}"/>
              </a:ext>
            </a:extLst>
          </p:cNvPr>
          <p:cNvSpPr>
            <a:spLocks noGrp="1"/>
          </p:cNvSpPr>
          <p:nvPr>
            <p:ph type="ftr" sz="quarter" idx="11"/>
          </p:nvPr>
        </p:nvSpPr>
        <p:spPr>
          <a:xfrm>
            <a:off x="7773462" y="6325870"/>
            <a:ext cx="4040373" cy="365125"/>
          </a:xfrm>
        </p:spPr>
        <p:txBody>
          <a:bodyPr/>
          <a:lstStyle/>
          <a:p>
            <a:r>
              <a:rPr lang="en-US" dirty="0"/>
              <a:t>Department of Computer Science and Engineering</a:t>
            </a:r>
          </a:p>
        </p:txBody>
      </p:sp>
      <p:pic>
        <p:nvPicPr>
          <p:cNvPr id="3" name="Picture 2" descr="A shield with text and images&#10;&#10;AI-generated content may be incorrect.">
            <a:extLst>
              <a:ext uri="{FF2B5EF4-FFF2-40B4-BE49-F238E27FC236}">
                <a16:creationId xmlns:a16="http://schemas.microsoft.com/office/drawing/2014/main" id="{DF7C1720-2382-53F1-E497-3D91A0AC18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537" y="145374"/>
            <a:ext cx="1081088" cy="1057275"/>
          </a:xfrm>
          <a:prstGeom prst="rect">
            <a:avLst/>
          </a:prstGeom>
        </p:spPr>
      </p:pic>
      <p:sp>
        <p:nvSpPr>
          <p:cNvPr id="5" name="TextBox 4">
            <a:extLst>
              <a:ext uri="{FF2B5EF4-FFF2-40B4-BE49-F238E27FC236}">
                <a16:creationId xmlns:a16="http://schemas.microsoft.com/office/drawing/2014/main" id="{4CA7E71F-885C-332B-AA9E-6693425290E9}"/>
              </a:ext>
            </a:extLst>
          </p:cNvPr>
          <p:cNvSpPr txBox="1"/>
          <p:nvPr/>
        </p:nvSpPr>
        <p:spPr>
          <a:xfrm>
            <a:off x="4531360" y="494763"/>
            <a:ext cx="6096000" cy="707886"/>
          </a:xfrm>
          <a:prstGeom prst="rect">
            <a:avLst/>
          </a:prstGeom>
          <a:noFill/>
        </p:spPr>
        <p:txBody>
          <a:bodyPr wrap="square">
            <a:spAutoFit/>
          </a:bodyPr>
          <a:lstStyle/>
          <a:p>
            <a:r>
              <a:rPr lang="en-IN" sz="4000" b="1" dirty="0">
                <a:latin typeface="Times New Roman" panose="02020603050405020304" pitchFamily="18" charset="0"/>
                <a:cs typeface="Times New Roman" panose="02020603050405020304" pitchFamily="18" charset="0"/>
              </a:rPr>
              <a:t>Conclusion</a:t>
            </a:r>
          </a:p>
        </p:txBody>
      </p:sp>
      <p:sp>
        <p:nvSpPr>
          <p:cNvPr id="7" name="TextBox 6">
            <a:extLst>
              <a:ext uri="{FF2B5EF4-FFF2-40B4-BE49-F238E27FC236}">
                <a16:creationId xmlns:a16="http://schemas.microsoft.com/office/drawing/2014/main" id="{E7163AF1-EACD-C467-6A7B-EAC093F7C10A}"/>
              </a:ext>
            </a:extLst>
          </p:cNvPr>
          <p:cNvSpPr txBox="1"/>
          <p:nvPr/>
        </p:nvSpPr>
        <p:spPr>
          <a:xfrm>
            <a:off x="701040" y="1605280"/>
            <a:ext cx="10524637" cy="3785652"/>
          </a:xfrm>
          <a:prstGeom prst="rect">
            <a:avLst/>
          </a:prstGeom>
          <a:noFill/>
        </p:spPr>
        <p:txBody>
          <a:bodyPr wrap="square">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project successfully demonstrates how deep learning can automate and enhance waste classification. With a custom CNN and an interactive web interface, it bridges the gap between complex AI systems and real-world usability. The lightweight model can operate in low-resource settings and has significant potential for scaling.</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Achieved automatic classification of six trash categories</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Developed a clean and easy-to-use Streamlit web app</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Accuracy and performance suited for practical use</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Future Plans: Real-time deployment, IoT/hardware integration, and support for      more waste types</a:t>
            </a:r>
          </a:p>
        </p:txBody>
      </p:sp>
    </p:spTree>
    <p:extLst>
      <p:ext uri="{BB962C8B-B14F-4D97-AF65-F5344CB8AC3E}">
        <p14:creationId xmlns:p14="http://schemas.microsoft.com/office/powerpoint/2010/main" val="850968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72D10A-275D-B3E6-7656-5BFB21959B5F}"/>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F9537836-F889-5989-5FE9-FFFD8366D2F3}"/>
              </a:ext>
            </a:extLst>
          </p:cNvPr>
          <p:cNvSpPr>
            <a:spLocks noGrp="1"/>
          </p:cNvSpPr>
          <p:nvPr>
            <p:ph type="ftr" sz="quarter" idx="11"/>
          </p:nvPr>
        </p:nvSpPr>
        <p:spPr>
          <a:xfrm>
            <a:off x="7742982" y="6366510"/>
            <a:ext cx="4040373" cy="365125"/>
          </a:xfrm>
        </p:spPr>
        <p:txBody>
          <a:bodyPr/>
          <a:lstStyle/>
          <a:p>
            <a:r>
              <a:rPr lang="en-US" dirty="0"/>
              <a:t>Department of Computer Science and Engineering</a:t>
            </a:r>
          </a:p>
        </p:txBody>
      </p:sp>
      <p:pic>
        <p:nvPicPr>
          <p:cNvPr id="3" name="Picture 2" descr="A shield with text and images&#10;&#10;AI-generated content may be incorrect.">
            <a:extLst>
              <a:ext uri="{FF2B5EF4-FFF2-40B4-BE49-F238E27FC236}">
                <a16:creationId xmlns:a16="http://schemas.microsoft.com/office/drawing/2014/main" id="{16A8AA2B-7F36-4E88-D29F-FF5AC3E22A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537" y="145374"/>
            <a:ext cx="1081088" cy="1057275"/>
          </a:xfrm>
          <a:prstGeom prst="rect">
            <a:avLst/>
          </a:prstGeom>
        </p:spPr>
      </p:pic>
      <p:sp>
        <p:nvSpPr>
          <p:cNvPr id="5" name="TextBox 4">
            <a:extLst>
              <a:ext uri="{FF2B5EF4-FFF2-40B4-BE49-F238E27FC236}">
                <a16:creationId xmlns:a16="http://schemas.microsoft.com/office/drawing/2014/main" id="{8ADD6019-E4BA-B96A-E14B-7EF480862B49}"/>
              </a:ext>
            </a:extLst>
          </p:cNvPr>
          <p:cNvSpPr txBox="1"/>
          <p:nvPr/>
        </p:nvSpPr>
        <p:spPr>
          <a:xfrm>
            <a:off x="4460033" y="320068"/>
            <a:ext cx="3349689" cy="707886"/>
          </a:xfrm>
          <a:prstGeom prst="rect">
            <a:avLst/>
          </a:prstGeom>
          <a:noFill/>
        </p:spPr>
        <p:txBody>
          <a:bodyPr wrap="square">
            <a:spAutoFit/>
          </a:bodyPr>
          <a:lstStyle/>
          <a:p>
            <a:pPr algn="just"/>
            <a:r>
              <a:rPr lang="en-IN" sz="4000" b="1" dirty="0">
                <a:latin typeface="Times New Roman" panose="02020603050405020304" pitchFamily="18" charset="0"/>
                <a:cs typeface="Times New Roman" panose="02020603050405020304" pitchFamily="18" charset="0"/>
              </a:rPr>
              <a:t>References</a:t>
            </a:r>
            <a:r>
              <a:rPr lang="en-IN" dirty="0"/>
              <a:t> </a:t>
            </a:r>
          </a:p>
        </p:txBody>
      </p:sp>
      <p:sp>
        <p:nvSpPr>
          <p:cNvPr id="7" name="TextBox 6">
            <a:extLst>
              <a:ext uri="{FF2B5EF4-FFF2-40B4-BE49-F238E27FC236}">
                <a16:creationId xmlns:a16="http://schemas.microsoft.com/office/drawing/2014/main" id="{F961BDF1-0B44-EF40-4FBD-AED6B55FF102}"/>
              </a:ext>
            </a:extLst>
          </p:cNvPr>
          <p:cNvSpPr txBox="1"/>
          <p:nvPr/>
        </p:nvSpPr>
        <p:spPr>
          <a:xfrm>
            <a:off x="609599" y="1330960"/>
            <a:ext cx="11173756" cy="7571303"/>
          </a:xfrm>
          <a:prstGeom prst="rect">
            <a:avLst/>
          </a:prstGeom>
          <a:noFill/>
        </p:spPr>
        <p:txBody>
          <a:bodyPr wrap="square">
            <a:spAutoFit/>
          </a:bodyPr>
          <a:lstStyle/>
          <a:p>
            <a:pPr lvl="0" eaLnBrk="0" fontAlgn="base" hangingPunct="0">
              <a:spcBef>
                <a:spcPct val="0"/>
              </a:spcBef>
              <a:spcAft>
                <a:spcPct val="0"/>
              </a:spcAft>
              <a:buFontTx/>
              <a:buChar char="•"/>
            </a:pPr>
            <a:r>
              <a:rPr lang="en-US" altLang="en-US" sz="2400" dirty="0">
                <a:latin typeface="Times New Roman" panose="02020603050405020304" pitchFamily="18" charset="0"/>
                <a:cs typeface="Times New Roman" panose="02020603050405020304" pitchFamily="18" charset="0"/>
              </a:rPr>
              <a:t>O’Shea, Keiron, and Ryan Nash. “An Introduction to Convolutional Neural Networks.”</a:t>
            </a:r>
          </a:p>
          <a:p>
            <a:pPr lvl="0" eaLnBrk="0" fontAlgn="base" hangingPunct="0">
              <a:spcBef>
                <a:spcPct val="0"/>
              </a:spcBef>
              <a:spcAft>
                <a:spcPct val="0"/>
              </a:spcAft>
              <a:buFontTx/>
              <a:buChar char="•"/>
            </a:pPr>
            <a:r>
              <a:rPr lang="en-US" altLang="en-US" sz="2400" dirty="0">
                <a:latin typeface="Times New Roman" panose="02020603050405020304" pitchFamily="18" charset="0"/>
                <a:cs typeface="Times New Roman" panose="02020603050405020304" pitchFamily="18" charset="0"/>
              </a:rPr>
              <a:t>arXiv:1511.08458</a:t>
            </a:r>
          </a:p>
          <a:p>
            <a:pPr lvl="0" eaLnBrk="0" fontAlgn="base" hangingPunct="0">
              <a:spcBef>
                <a:spcPct val="0"/>
              </a:spcBef>
              <a:spcAft>
                <a:spcPct val="0"/>
              </a:spcAft>
              <a:buFontTx/>
              <a:buChar char="•"/>
            </a:pPr>
            <a:r>
              <a:rPr lang="en-US" altLang="en-US" sz="2400" b="1" dirty="0">
                <a:latin typeface="Times New Roman" panose="02020603050405020304" pitchFamily="18" charset="0"/>
                <a:cs typeface="Times New Roman" panose="02020603050405020304" pitchFamily="18" charset="0"/>
              </a:rPr>
              <a:t>Smart Waste Management Systems</a:t>
            </a:r>
            <a:endParaRPr lang="en-US" altLang="en-US" sz="2400"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FontTx/>
              <a:buChar char="•"/>
            </a:pPr>
            <a:r>
              <a:rPr lang="en-US" altLang="en-US" sz="2400" dirty="0" err="1">
                <a:latin typeface="Times New Roman" panose="02020603050405020304" pitchFamily="18" charset="0"/>
                <a:cs typeface="Times New Roman" panose="02020603050405020304" pitchFamily="18" charset="0"/>
              </a:rPr>
              <a:t>CleanRobotics</a:t>
            </a:r>
            <a:r>
              <a:rPr lang="en-US"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hlinkClick r:id="rId3"/>
              </a:rPr>
              <a:t>https://cleanrobotics.com/</a:t>
            </a:r>
            <a:endParaRPr lang="en-US" altLang="en-US" sz="2400"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FontTx/>
              <a:buChar char="•"/>
            </a:pPr>
            <a:r>
              <a:rPr lang="en-US" altLang="en-US" sz="2400" dirty="0">
                <a:latin typeface="Times New Roman" panose="02020603050405020304" pitchFamily="18" charset="0"/>
                <a:cs typeface="Times New Roman" panose="02020603050405020304" pitchFamily="18" charset="0"/>
              </a:rPr>
              <a:t>Bin-e: </a:t>
            </a:r>
            <a:r>
              <a:rPr lang="en-US" altLang="en-US" sz="2400" dirty="0">
                <a:latin typeface="Times New Roman" panose="02020603050405020304" pitchFamily="18" charset="0"/>
                <a:cs typeface="Times New Roman" panose="02020603050405020304" pitchFamily="18" charset="0"/>
                <a:hlinkClick r:id="rId4"/>
              </a:rPr>
              <a:t>https://bine.world/</a:t>
            </a:r>
            <a:endParaRPr lang="en-US" altLang="en-US" sz="2400"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FontTx/>
              <a:buChar char="•"/>
            </a:pPr>
            <a:r>
              <a:rPr lang="en-US" altLang="en-US" sz="2400" b="1" dirty="0" err="1">
                <a:latin typeface="Times New Roman" panose="02020603050405020304" pitchFamily="18" charset="0"/>
                <a:cs typeface="Times New Roman" panose="02020603050405020304" pitchFamily="18" charset="0"/>
              </a:rPr>
              <a:t>TrashNet</a:t>
            </a:r>
            <a:r>
              <a:rPr lang="en-US" altLang="en-US" sz="2400" b="1" dirty="0">
                <a:latin typeface="Times New Roman" panose="02020603050405020304" pitchFamily="18" charset="0"/>
                <a:cs typeface="Times New Roman" panose="02020603050405020304" pitchFamily="18" charset="0"/>
              </a:rPr>
              <a:t> Dataset</a:t>
            </a:r>
            <a:endParaRPr lang="en-US" altLang="en-US" sz="2400"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FontTx/>
              <a:buChar char="•"/>
            </a:pPr>
            <a:r>
              <a:rPr lang="en-US" altLang="en-US" sz="2400" dirty="0">
                <a:latin typeface="Times New Roman" panose="02020603050405020304" pitchFamily="18" charset="0"/>
                <a:cs typeface="Times New Roman" panose="02020603050405020304" pitchFamily="18" charset="0"/>
              </a:rPr>
              <a:t>H. Yang and P. Thung, </a:t>
            </a:r>
            <a:r>
              <a:rPr lang="en-US" altLang="en-US" sz="2400" i="1" dirty="0">
                <a:latin typeface="Times New Roman" panose="02020603050405020304" pitchFamily="18" charset="0"/>
                <a:cs typeface="Times New Roman" panose="02020603050405020304" pitchFamily="18" charset="0"/>
              </a:rPr>
              <a:t>“</a:t>
            </a:r>
            <a:r>
              <a:rPr lang="en-US" altLang="en-US" sz="2400" i="1" dirty="0" err="1">
                <a:latin typeface="Times New Roman" panose="02020603050405020304" pitchFamily="18" charset="0"/>
                <a:cs typeface="Times New Roman" panose="02020603050405020304" pitchFamily="18" charset="0"/>
              </a:rPr>
              <a:t>TrashNet</a:t>
            </a:r>
            <a:r>
              <a:rPr lang="en-US" altLang="en-US" sz="2400" i="1" dirty="0">
                <a:latin typeface="Times New Roman" panose="02020603050405020304" pitchFamily="18" charset="0"/>
                <a:cs typeface="Times New Roman" panose="02020603050405020304" pitchFamily="18" charset="0"/>
              </a:rPr>
              <a:t>: A Dataset for Image-based Garbage Classification,”</a:t>
            </a:r>
            <a:r>
              <a:rPr lang="en-US" altLang="en-US" sz="2400" dirty="0">
                <a:latin typeface="Times New Roman" panose="02020603050405020304" pitchFamily="18" charset="0"/>
                <a:cs typeface="Times New Roman" panose="02020603050405020304" pitchFamily="18" charset="0"/>
              </a:rPr>
              <a:t> Stanford University</a:t>
            </a:r>
          </a:p>
          <a:p>
            <a:pPr lvl="0" eaLnBrk="0" fontAlgn="base" hangingPunct="0">
              <a:spcBef>
                <a:spcPct val="0"/>
              </a:spcBef>
              <a:spcAft>
                <a:spcPct val="0"/>
              </a:spcAft>
              <a:buFontTx/>
              <a:buChar char="•"/>
            </a:pPr>
            <a:r>
              <a:rPr lang="en-US" altLang="en-US" sz="2400" dirty="0">
                <a:latin typeface="Times New Roman" panose="02020603050405020304" pitchFamily="18" charset="0"/>
                <a:cs typeface="Times New Roman" panose="02020603050405020304" pitchFamily="18" charset="0"/>
                <a:hlinkClick r:id="rId5"/>
              </a:rPr>
              <a:t>https://github.com/garythung/trashnet</a:t>
            </a:r>
            <a:endParaRPr lang="en-US" altLang="en-US" sz="2400"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FontTx/>
              <a:buChar char="•"/>
            </a:pPr>
            <a:r>
              <a:rPr lang="en-US" altLang="en-US" sz="2400" b="1" dirty="0">
                <a:latin typeface="Times New Roman" panose="02020603050405020304" pitchFamily="18" charset="0"/>
                <a:cs typeface="Times New Roman" panose="02020603050405020304" pitchFamily="18" charset="0"/>
              </a:rPr>
              <a:t>TensorFlow Documentation</a:t>
            </a:r>
            <a:endParaRPr lang="en-US" altLang="en-US" sz="2400"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FontTx/>
              <a:buChar char="•"/>
            </a:pPr>
            <a:r>
              <a:rPr lang="en-US" altLang="en-US" sz="2400" dirty="0">
                <a:latin typeface="Times New Roman" panose="02020603050405020304" pitchFamily="18" charset="0"/>
                <a:cs typeface="Times New Roman" panose="02020603050405020304" pitchFamily="18" charset="0"/>
              </a:rPr>
              <a:t>Deep learning model building and training</a:t>
            </a:r>
          </a:p>
          <a:p>
            <a:pPr lvl="0" eaLnBrk="0" fontAlgn="base" hangingPunct="0">
              <a:spcBef>
                <a:spcPct val="0"/>
              </a:spcBef>
              <a:spcAft>
                <a:spcPct val="0"/>
              </a:spcAft>
              <a:buFontTx/>
              <a:buChar char="•"/>
            </a:pPr>
            <a:r>
              <a:rPr lang="en-US" altLang="en-US" sz="2400" dirty="0">
                <a:latin typeface="Times New Roman" panose="02020603050405020304" pitchFamily="18" charset="0"/>
                <a:cs typeface="Times New Roman" panose="02020603050405020304" pitchFamily="18" charset="0"/>
                <a:hlinkClick r:id="rId6"/>
              </a:rPr>
              <a:t>https://www.tensorflow.org/</a:t>
            </a:r>
            <a:endParaRPr lang="en-US" altLang="en-US" sz="2400"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FontTx/>
              <a:buChar char="•"/>
            </a:pPr>
            <a:endParaRPr lang="en-US" altLang="en-US" dirty="0">
              <a:latin typeface="Arial" panose="020B0604020202020204" pitchFamily="34" charset="0"/>
            </a:endParaRPr>
          </a:p>
          <a:p>
            <a:pPr lvl="0" eaLnBrk="0" fontAlgn="base" hangingPunct="0">
              <a:spcBef>
                <a:spcPct val="0"/>
              </a:spcBef>
              <a:spcAft>
                <a:spcPct val="0"/>
              </a:spcAft>
              <a:buFontTx/>
              <a:buChar char="•"/>
            </a:pPr>
            <a:endParaRPr lang="en-US" altLang="en-US" dirty="0">
              <a:latin typeface="Arial" panose="020B0604020202020204" pitchFamily="34" charset="0"/>
            </a:endParaRPr>
          </a:p>
          <a:p>
            <a:pPr lvl="0" eaLnBrk="0" fontAlgn="base" hangingPunct="0">
              <a:spcBef>
                <a:spcPct val="0"/>
              </a:spcBef>
              <a:spcAft>
                <a:spcPct val="0"/>
              </a:spcAft>
              <a:buFontTx/>
              <a:buChar char="•"/>
            </a:pPr>
            <a:endParaRPr lang="en-US" altLang="en-US" dirty="0">
              <a:latin typeface="Arial" panose="020B0604020202020204" pitchFamily="34" charset="0"/>
            </a:endParaRPr>
          </a:p>
          <a:p>
            <a:pPr lvl="0" eaLnBrk="0" fontAlgn="base" hangingPunct="0">
              <a:spcBef>
                <a:spcPct val="0"/>
              </a:spcBef>
              <a:spcAft>
                <a:spcPct val="0"/>
              </a:spcAft>
              <a:buFontTx/>
              <a:buChar char="•"/>
            </a:pPr>
            <a:endParaRPr lang="en-US" altLang="en-US" dirty="0">
              <a:latin typeface="Arial" panose="020B0604020202020204" pitchFamily="34" charset="0"/>
            </a:endParaRPr>
          </a:p>
          <a:p>
            <a:pPr lvl="0" eaLnBrk="0" fontAlgn="base" hangingPunct="0">
              <a:spcBef>
                <a:spcPct val="0"/>
              </a:spcBef>
              <a:spcAft>
                <a:spcPct val="0"/>
              </a:spcAft>
              <a:buFontTx/>
              <a:buChar char="•"/>
            </a:pPr>
            <a:endParaRPr lang="en-US" altLang="en-US" dirty="0">
              <a:latin typeface="Arial" panose="020B0604020202020204" pitchFamily="34" charset="0"/>
            </a:endParaRPr>
          </a:p>
          <a:p>
            <a:pPr lvl="0" eaLnBrk="0" fontAlgn="base" hangingPunct="0">
              <a:spcBef>
                <a:spcPct val="0"/>
              </a:spcBef>
              <a:spcAft>
                <a:spcPct val="0"/>
              </a:spcAft>
              <a:buFontTx/>
              <a:buChar char="•"/>
            </a:pPr>
            <a:endParaRPr lang="en-US" altLang="en-US" dirty="0">
              <a:latin typeface="Arial" panose="020B0604020202020204" pitchFamily="34" charset="0"/>
            </a:endParaRPr>
          </a:p>
          <a:p>
            <a:pPr lvl="0" eaLnBrk="0" fontAlgn="base" hangingPunct="0">
              <a:spcBef>
                <a:spcPct val="0"/>
              </a:spcBef>
              <a:spcAft>
                <a:spcPct val="0"/>
              </a:spcAft>
              <a:buFontTx/>
              <a:buChar char="•"/>
            </a:pPr>
            <a:endParaRPr lang="en-US" altLang="en-US" dirty="0">
              <a:latin typeface="Arial" panose="020B0604020202020204" pitchFamily="34" charset="0"/>
            </a:endParaRPr>
          </a:p>
          <a:p>
            <a:pPr lvl="0" eaLnBrk="0" fontAlgn="base" hangingPunct="0">
              <a:spcBef>
                <a:spcPct val="0"/>
              </a:spcBef>
              <a:spcAft>
                <a:spcPct val="0"/>
              </a:spcAft>
              <a:buFontTx/>
              <a:buChar char="•"/>
            </a:pPr>
            <a:endParaRPr lang="en-US" altLang="en-US" dirty="0">
              <a:latin typeface="Arial" panose="020B0604020202020204" pitchFamily="34" charset="0"/>
            </a:endParaRPr>
          </a:p>
          <a:p>
            <a:pPr lvl="0" eaLnBrk="0" fontAlgn="base" hangingPunct="0">
              <a:spcBef>
                <a:spcPct val="0"/>
              </a:spcBef>
              <a:spcAft>
                <a:spcPct val="0"/>
              </a:spcAft>
              <a:buFontTx/>
              <a:buChar char="•"/>
            </a:pPr>
            <a:endParaRPr lang="en-US" altLang="en-US" dirty="0">
              <a:latin typeface="Arial" panose="020B0604020202020204" pitchFamily="34" charset="0"/>
            </a:endParaRPr>
          </a:p>
          <a:p>
            <a:pPr lvl="0" eaLnBrk="0" fontAlgn="base" hangingPunct="0">
              <a:spcBef>
                <a:spcPct val="0"/>
              </a:spcBef>
              <a:spcAft>
                <a:spcPct val="0"/>
              </a:spcAft>
              <a:buFontTx/>
              <a:buChar char="•"/>
            </a:pPr>
            <a:endParaRPr lang="en-US" altLang="en-US" dirty="0">
              <a:latin typeface="Arial" panose="020B0604020202020204" pitchFamily="34" charset="0"/>
            </a:endParaRPr>
          </a:p>
          <a:p>
            <a:pPr lvl="0" eaLnBrk="0" fontAlgn="base" hangingPunct="0">
              <a:spcBef>
                <a:spcPct val="0"/>
              </a:spcBef>
              <a:spcAft>
                <a:spcPct val="0"/>
              </a:spcAft>
              <a:buFontTx/>
              <a:buChar char="•"/>
            </a:pPr>
            <a:endParaRPr lang="en-US" altLang="en-US" dirty="0">
              <a:latin typeface="Arial" panose="020B0604020202020204" pitchFamily="34" charset="0"/>
            </a:endParaRPr>
          </a:p>
        </p:txBody>
      </p:sp>
      <p:sp>
        <p:nvSpPr>
          <p:cNvPr id="6" name="Rectangle 2">
            <a:extLst>
              <a:ext uri="{FF2B5EF4-FFF2-40B4-BE49-F238E27FC236}">
                <a16:creationId xmlns:a16="http://schemas.microsoft.com/office/drawing/2014/main" id="{5BBD32D2-0B50-65F7-81C2-02D6077CB637}"/>
              </a:ext>
            </a:extLst>
          </p:cNvPr>
          <p:cNvSpPr>
            <a:spLocks noChangeArrowheads="1"/>
          </p:cNvSpPr>
          <p:nvPr/>
        </p:nvSpPr>
        <p:spPr bwMode="auto">
          <a:xfrm>
            <a:off x="0" y="-323167"/>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10829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1F5978-6CF4-A012-8EA2-A4FEB9F2DC0A}"/>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778EFB34-9747-DB39-ADB7-6F5845C1C759}"/>
              </a:ext>
            </a:extLst>
          </p:cNvPr>
          <p:cNvSpPr>
            <a:spLocks noGrp="1"/>
          </p:cNvSpPr>
          <p:nvPr>
            <p:ph type="ftr" sz="quarter" idx="11"/>
          </p:nvPr>
        </p:nvSpPr>
        <p:spPr>
          <a:xfrm>
            <a:off x="7742982" y="6366510"/>
            <a:ext cx="4040373" cy="365125"/>
          </a:xfrm>
        </p:spPr>
        <p:txBody>
          <a:bodyPr/>
          <a:lstStyle/>
          <a:p>
            <a:r>
              <a:rPr lang="en-US" dirty="0"/>
              <a:t>Department of Computer Science and Engineering</a:t>
            </a:r>
          </a:p>
        </p:txBody>
      </p:sp>
      <p:pic>
        <p:nvPicPr>
          <p:cNvPr id="3" name="Picture 2" descr="A shield with text and images&#10;&#10;AI-generated content may be incorrect.">
            <a:extLst>
              <a:ext uri="{FF2B5EF4-FFF2-40B4-BE49-F238E27FC236}">
                <a16:creationId xmlns:a16="http://schemas.microsoft.com/office/drawing/2014/main" id="{D364812C-3DA2-848F-7310-A0DE23F040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537" y="145374"/>
            <a:ext cx="1081088" cy="1057275"/>
          </a:xfrm>
          <a:prstGeom prst="rect">
            <a:avLst/>
          </a:prstGeom>
        </p:spPr>
      </p:pic>
      <p:sp>
        <p:nvSpPr>
          <p:cNvPr id="7" name="TextBox 6">
            <a:extLst>
              <a:ext uri="{FF2B5EF4-FFF2-40B4-BE49-F238E27FC236}">
                <a16:creationId xmlns:a16="http://schemas.microsoft.com/office/drawing/2014/main" id="{04873A99-2736-3A84-54EE-D09F88B03032}"/>
              </a:ext>
            </a:extLst>
          </p:cNvPr>
          <p:cNvSpPr txBox="1"/>
          <p:nvPr/>
        </p:nvSpPr>
        <p:spPr>
          <a:xfrm>
            <a:off x="5088293" y="537858"/>
            <a:ext cx="11173756" cy="2862322"/>
          </a:xfrm>
          <a:prstGeom prst="rect">
            <a:avLst/>
          </a:prstGeom>
          <a:noFill/>
        </p:spPr>
        <p:txBody>
          <a:bodyPr wrap="square">
            <a:spAutoFit/>
          </a:bodyPr>
          <a:lstStyle/>
          <a:p>
            <a:pPr lvl="0" eaLnBrk="0" fontAlgn="base" hangingPunct="0">
              <a:spcBef>
                <a:spcPct val="0"/>
              </a:spcBef>
              <a:spcAft>
                <a:spcPct val="0"/>
              </a:spcAft>
              <a:buFontTx/>
              <a:buChar char="•"/>
            </a:pPr>
            <a:endParaRPr lang="en-US" altLang="en-US" dirty="0">
              <a:latin typeface="Arial" panose="020B0604020202020204" pitchFamily="34" charset="0"/>
            </a:endParaRPr>
          </a:p>
          <a:p>
            <a:pPr lvl="0" eaLnBrk="0" fontAlgn="base" hangingPunct="0">
              <a:spcBef>
                <a:spcPct val="0"/>
              </a:spcBef>
              <a:spcAft>
                <a:spcPct val="0"/>
              </a:spcAft>
              <a:buFontTx/>
              <a:buChar char="•"/>
            </a:pPr>
            <a:endParaRPr lang="en-US" altLang="en-US" dirty="0">
              <a:latin typeface="Arial" panose="020B0604020202020204" pitchFamily="34" charset="0"/>
            </a:endParaRPr>
          </a:p>
          <a:p>
            <a:pPr lvl="0" eaLnBrk="0" fontAlgn="base" hangingPunct="0">
              <a:spcBef>
                <a:spcPct val="0"/>
              </a:spcBef>
              <a:spcAft>
                <a:spcPct val="0"/>
              </a:spcAft>
              <a:buFontTx/>
              <a:buChar char="•"/>
            </a:pPr>
            <a:endParaRPr lang="en-US" altLang="en-US" dirty="0">
              <a:latin typeface="Arial" panose="020B0604020202020204" pitchFamily="34" charset="0"/>
            </a:endParaRPr>
          </a:p>
          <a:p>
            <a:pPr lvl="0" eaLnBrk="0" fontAlgn="base" hangingPunct="0">
              <a:spcBef>
                <a:spcPct val="0"/>
              </a:spcBef>
              <a:spcAft>
                <a:spcPct val="0"/>
              </a:spcAft>
              <a:buFontTx/>
              <a:buChar char="•"/>
            </a:pPr>
            <a:endParaRPr lang="en-US" altLang="en-US" dirty="0">
              <a:latin typeface="Arial" panose="020B0604020202020204" pitchFamily="34" charset="0"/>
            </a:endParaRPr>
          </a:p>
          <a:p>
            <a:pPr lvl="0" eaLnBrk="0" fontAlgn="base" hangingPunct="0">
              <a:spcBef>
                <a:spcPct val="0"/>
              </a:spcBef>
              <a:spcAft>
                <a:spcPct val="0"/>
              </a:spcAft>
              <a:buFontTx/>
              <a:buChar char="•"/>
            </a:pPr>
            <a:endParaRPr lang="en-US" altLang="en-US" dirty="0">
              <a:latin typeface="Arial" panose="020B0604020202020204" pitchFamily="34" charset="0"/>
            </a:endParaRPr>
          </a:p>
          <a:p>
            <a:pPr lvl="0" eaLnBrk="0" fontAlgn="base" hangingPunct="0">
              <a:spcBef>
                <a:spcPct val="0"/>
              </a:spcBef>
              <a:spcAft>
                <a:spcPct val="0"/>
              </a:spcAft>
              <a:buFontTx/>
              <a:buChar char="•"/>
            </a:pPr>
            <a:endParaRPr lang="en-US" altLang="en-US" dirty="0">
              <a:latin typeface="Arial" panose="020B0604020202020204" pitchFamily="34" charset="0"/>
            </a:endParaRPr>
          </a:p>
          <a:p>
            <a:pPr lvl="0" eaLnBrk="0" fontAlgn="base" hangingPunct="0">
              <a:spcBef>
                <a:spcPct val="0"/>
              </a:spcBef>
              <a:spcAft>
                <a:spcPct val="0"/>
              </a:spcAft>
              <a:buFontTx/>
              <a:buChar char="•"/>
            </a:pPr>
            <a:endParaRPr lang="en-US" altLang="en-US" dirty="0">
              <a:latin typeface="Arial" panose="020B0604020202020204" pitchFamily="34" charset="0"/>
            </a:endParaRPr>
          </a:p>
          <a:p>
            <a:pPr lvl="0" eaLnBrk="0" fontAlgn="base" hangingPunct="0">
              <a:spcBef>
                <a:spcPct val="0"/>
              </a:spcBef>
              <a:spcAft>
                <a:spcPct val="0"/>
              </a:spcAft>
              <a:buFontTx/>
              <a:buChar char="•"/>
            </a:pPr>
            <a:endParaRPr lang="en-US" altLang="en-US" dirty="0">
              <a:latin typeface="Arial" panose="020B0604020202020204" pitchFamily="34" charset="0"/>
            </a:endParaRPr>
          </a:p>
          <a:p>
            <a:pPr lvl="0" eaLnBrk="0" fontAlgn="base" hangingPunct="0">
              <a:spcBef>
                <a:spcPct val="0"/>
              </a:spcBef>
              <a:spcAft>
                <a:spcPct val="0"/>
              </a:spcAft>
              <a:buFontTx/>
              <a:buChar char="•"/>
            </a:pPr>
            <a:endParaRPr lang="en-US" altLang="en-US" dirty="0">
              <a:latin typeface="Arial" panose="020B0604020202020204" pitchFamily="34" charset="0"/>
            </a:endParaRPr>
          </a:p>
          <a:p>
            <a:pPr lvl="0" eaLnBrk="0" fontAlgn="base" hangingPunct="0">
              <a:spcBef>
                <a:spcPct val="0"/>
              </a:spcBef>
              <a:spcAft>
                <a:spcPct val="0"/>
              </a:spcAft>
              <a:buFontTx/>
              <a:buChar char="•"/>
            </a:pPr>
            <a:endParaRPr lang="en-US" altLang="en-US" dirty="0">
              <a:latin typeface="Arial" panose="020B0604020202020204" pitchFamily="34" charset="0"/>
            </a:endParaRPr>
          </a:p>
        </p:txBody>
      </p:sp>
      <p:sp>
        <p:nvSpPr>
          <p:cNvPr id="6" name="Rectangle 2">
            <a:extLst>
              <a:ext uri="{FF2B5EF4-FFF2-40B4-BE49-F238E27FC236}">
                <a16:creationId xmlns:a16="http://schemas.microsoft.com/office/drawing/2014/main" id="{A088DE56-9AFE-AC5F-F045-D4C839EC798F}"/>
              </a:ext>
            </a:extLst>
          </p:cNvPr>
          <p:cNvSpPr>
            <a:spLocks noChangeArrowheads="1"/>
          </p:cNvSpPr>
          <p:nvPr/>
        </p:nvSpPr>
        <p:spPr bwMode="auto">
          <a:xfrm>
            <a:off x="0" y="-323167"/>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4149566F-5748-076A-FB2B-0EC55F57A4E5}"/>
              </a:ext>
            </a:extLst>
          </p:cNvPr>
          <p:cNvSpPr txBox="1"/>
          <p:nvPr/>
        </p:nvSpPr>
        <p:spPr>
          <a:xfrm>
            <a:off x="109537" y="3030848"/>
            <a:ext cx="12732543" cy="1107996"/>
          </a:xfrm>
          <a:prstGeom prst="rect">
            <a:avLst/>
          </a:prstGeom>
          <a:noFill/>
        </p:spPr>
        <p:txBody>
          <a:bodyPr wrap="square">
            <a:spAutoFit/>
          </a:bodyPr>
          <a:lstStyle/>
          <a:p>
            <a:pPr lvl="0" algn="ctr" eaLnBrk="0" fontAlgn="base" hangingPunct="0">
              <a:spcBef>
                <a:spcPct val="0"/>
              </a:spcBef>
              <a:spcAft>
                <a:spcPct val="0"/>
              </a:spcAft>
            </a:pPr>
            <a:r>
              <a:rPr lang="en-US" altLang="en-US" sz="66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309368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2F03348-3352-F652-E6FD-EDE18EEADD8D}"/>
              </a:ext>
            </a:extLst>
          </p:cNvPr>
          <p:cNvSpPr>
            <a:spLocks noGrp="1"/>
          </p:cNvSpPr>
          <p:nvPr>
            <p:ph type="ftr" sz="quarter" idx="11"/>
          </p:nvPr>
        </p:nvSpPr>
        <p:spPr>
          <a:xfrm>
            <a:off x="8029891" y="6438689"/>
            <a:ext cx="4040373" cy="365125"/>
          </a:xfrm>
        </p:spPr>
        <p:txBody>
          <a:bodyPr/>
          <a:lstStyle/>
          <a:p>
            <a:r>
              <a:rPr lang="en-US" dirty="0"/>
              <a:t>Department of Computer Science and Engineering</a:t>
            </a:r>
          </a:p>
        </p:txBody>
      </p:sp>
      <p:sp>
        <p:nvSpPr>
          <p:cNvPr id="3" name="Content Placeholder 2">
            <a:extLst>
              <a:ext uri="{FF2B5EF4-FFF2-40B4-BE49-F238E27FC236}">
                <a16:creationId xmlns:a16="http://schemas.microsoft.com/office/drawing/2014/main" id="{DEE99D91-AE78-01CC-C4E0-E563A48369D4}"/>
              </a:ext>
            </a:extLst>
          </p:cNvPr>
          <p:cNvSpPr>
            <a:spLocks noGrp="1"/>
          </p:cNvSpPr>
          <p:nvPr>
            <p:ph idx="4294967295"/>
          </p:nvPr>
        </p:nvSpPr>
        <p:spPr>
          <a:xfrm>
            <a:off x="650081" y="1192489"/>
            <a:ext cx="10891838" cy="3565525"/>
          </a:xfrm>
        </p:spPr>
        <p:txBody>
          <a:bodyPr vert="horz" lIns="91440" tIns="45720" rIns="91440" bIns="45720" rtlCol="0" anchor="t">
            <a:noAutofit/>
          </a:bodyPr>
          <a:lstStyle/>
          <a:p>
            <a:pPr algn="just"/>
            <a:r>
              <a:rPr lang="en-US" sz="2400" b="1" dirty="0">
                <a:latin typeface="Times New Roman" panose="02020603050405020304" pitchFamily="18" charset="0"/>
                <a:cs typeface="Times New Roman" panose="02020603050405020304" pitchFamily="18" charset="0"/>
              </a:rPr>
              <a:t> Trash Classification </a:t>
            </a:r>
            <a:r>
              <a:rPr lang="en-US" sz="2400" b="1">
                <a:latin typeface="Times New Roman" panose="02020603050405020304" pitchFamily="18" charset="0"/>
                <a:cs typeface="Times New Roman" panose="02020603050405020304" pitchFamily="18" charset="0"/>
              </a:rPr>
              <a:t>Using Machine </a:t>
            </a:r>
            <a:r>
              <a:rPr lang="en-US" sz="2400" b="1" dirty="0">
                <a:latin typeface="Times New Roman" panose="02020603050405020304" pitchFamily="18" charset="0"/>
                <a:cs typeface="Times New Roman" panose="02020603050405020304" pitchFamily="18" charset="0"/>
              </a:rPr>
              <a:t>Learning</a:t>
            </a:r>
          </a:p>
          <a:p>
            <a:pPr algn="just"/>
            <a:r>
              <a:rPr lang="en-US" sz="2400" dirty="0">
                <a:latin typeface="Times New Roman" panose="02020603050405020304" pitchFamily="18" charset="0"/>
                <a:cs typeface="Times New Roman" panose="02020603050405020304" pitchFamily="18" charset="0"/>
              </a:rPr>
              <a:t>With the growing concern over environmental pollution and the need for efficient waste management, automating the process of trash classification has become increasingly important. This project leverages Artificial Intelligence (AI) and Deep Learning to build a system that can accurately classify images of waste into categories such as cardboard, glass, metal, paper, plastic, and general trash.</a:t>
            </a:r>
          </a:p>
          <a:p>
            <a:pPr algn="just"/>
            <a:r>
              <a:rPr lang="en-US" sz="2400" dirty="0">
                <a:latin typeface="Times New Roman" panose="02020603050405020304" pitchFamily="18" charset="0"/>
                <a:cs typeface="Times New Roman" panose="02020603050405020304" pitchFamily="18" charset="0"/>
              </a:rPr>
              <a:t>Using a Convolutional Neural Network (CNN) trained on the </a:t>
            </a:r>
            <a:r>
              <a:rPr lang="en-US" sz="2400" dirty="0" err="1">
                <a:latin typeface="Times New Roman" panose="02020603050405020304" pitchFamily="18" charset="0"/>
                <a:cs typeface="Times New Roman" panose="02020603050405020304" pitchFamily="18" charset="0"/>
              </a:rPr>
              <a:t>TrashNet</a:t>
            </a:r>
            <a:r>
              <a:rPr lang="en-US" sz="2400" dirty="0">
                <a:latin typeface="Times New Roman" panose="02020603050405020304" pitchFamily="18" charset="0"/>
                <a:cs typeface="Times New Roman" panose="02020603050405020304" pitchFamily="18" charset="0"/>
              </a:rPr>
              <a:t> dataset, the model learns to recognize visual features of different waste materials. This enables faster and more reliable sorting of recyclable and non-recyclable items, which can significantly enhance recycling processes and reduce manual labor.</a:t>
            </a:r>
          </a:p>
          <a:p>
            <a:pPr marL="0" indent="0" algn="just">
              <a:buNone/>
            </a:pPr>
            <a:endParaRPr 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C652084-CB52-9758-34B1-297E0EE9760B}"/>
              </a:ext>
            </a:extLst>
          </p:cNvPr>
          <p:cNvSpPr txBox="1"/>
          <p:nvPr/>
        </p:nvSpPr>
        <p:spPr>
          <a:xfrm>
            <a:off x="4251464" y="236748"/>
            <a:ext cx="6097656" cy="707886"/>
          </a:xfrm>
          <a:prstGeom prst="rect">
            <a:avLst/>
          </a:prstGeom>
          <a:noFill/>
        </p:spPr>
        <p:txBody>
          <a:bodyPr wrap="square">
            <a:spAutoFit/>
          </a:bodyPr>
          <a:lstStyle/>
          <a:p>
            <a:r>
              <a:rPr lang="en-IN" sz="4000" b="1" dirty="0">
                <a:latin typeface="Times New Roman" panose="02020603050405020304" pitchFamily="18" charset="0"/>
                <a:cs typeface="Times New Roman" panose="02020603050405020304" pitchFamily="18" charset="0"/>
              </a:rPr>
              <a:t>Introduction</a:t>
            </a:r>
            <a:endParaRPr lang="en-IN" sz="4000" b="1" dirty="0"/>
          </a:p>
        </p:txBody>
      </p:sp>
      <p:pic>
        <p:nvPicPr>
          <p:cNvPr id="8" name="Picture 7" descr="A shield with text and images&#10;&#10;AI-generated content may be incorrect.">
            <a:extLst>
              <a:ext uri="{FF2B5EF4-FFF2-40B4-BE49-F238E27FC236}">
                <a16:creationId xmlns:a16="http://schemas.microsoft.com/office/drawing/2014/main" id="{0F152534-A618-6A00-C5F9-06032297A5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537" y="135214"/>
            <a:ext cx="1081088" cy="1057275"/>
          </a:xfrm>
          <a:prstGeom prst="rect">
            <a:avLst/>
          </a:prstGeom>
        </p:spPr>
      </p:pic>
    </p:spTree>
    <p:extLst>
      <p:ext uri="{BB962C8B-B14F-4D97-AF65-F5344CB8AC3E}">
        <p14:creationId xmlns:p14="http://schemas.microsoft.com/office/powerpoint/2010/main" val="640037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5AE60-0E39-A585-45D4-2A64491CE51C}"/>
              </a:ext>
            </a:extLst>
          </p:cNvPr>
          <p:cNvSpPr>
            <a:spLocks noGrp="1"/>
          </p:cNvSpPr>
          <p:nvPr>
            <p:ph type="title" idx="4294967295"/>
          </p:nvPr>
        </p:nvSpPr>
        <p:spPr>
          <a:xfrm>
            <a:off x="3091315" y="186980"/>
            <a:ext cx="6270625" cy="1092200"/>
          </a:xfrm>
        </p:spPr>
        <p:txBody>
          <a:bodyPr/>
          <a:lstStyle/>
          <a:p>
            <a:r>
              <a:rPr lang="en-IN" dirty="0">
                <a:latin typeface="Times New Roman" panose="02020603050405020304" pitchFamily="18" charset="0"/>
                <a:cs typeface="Times New Roman" panose="02020603050405020304" pitchFamily="18" charset="0"/>
              </a:rPr>
              <a:t>Pre Existing Technology</a:t>
            </a:r>
          </a:p>
        </p:txBody>
      </p:sp>
      <p:sp>
        <p:nvSpPr>
          <p:cNvPr id="5" name="Rectangle 2">
            <a:extLst>
              <a:ext uri="{FF2B5EF4-FFF2-40B4-BE49-F238E27FC236}">
                <a16:creationId xmlns:a16="http://schemas.microsoft.com/office/drawing/2014/main" id="{ED02D834-A721-6467-4CC1-97A58675C0FF}"/>
              </a:ext>
            </a:extLst>
          </p:cNvPr>
          <p:cNvSpPr>
            <a:spLocks noGrp="1" noChangeArrowheads="1"/>
          </p:cNvSpPr>
          <p:nvPr>
            <p:ph idx="4294967295"/>
          </p:nvPr>
        </p:nvSpPr>
        <p:spPr bwMode="auto">
          <a:xfrm>
            <a:off x="416866" y="1279180"/>
            <a:ext cx="11196637" cy="4299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Google Cloud </a:t>
            </a:r>
            <a:r>
              <a:rPr lang="en-US" sz="2400" b="1" dirty="0" err="1">
                <a:latin typeface="Times New Roman" panose="02020603050405020304" pitchFamily="18" charset="0"/>
                <a:cs typeface="Times New Roman" panose="02020603050405020304" pitchFamily="18" charset="0"/>
              </a:rPr>
              <a:t>AutoML</a:t>
            </a:r>
            <a:r>
              <a:rPr lang="en-US" sz="2400" b="1" dirty="0">
                <a:latin typeface="Times New Roman" panose="02020603050405020304" pitchFamily="18" charset="0"/>
                <a:cs typeface="Times New Roman" panose="02020603050405020304" pitchFamily="18" charset="0"/>
              </a:rPr>
              <a:t> Vision</a:t>
            </a:r>
            <a:r>
              <a:rPr lang="en-US" sz="2400" dirty="0">
                <a:latin typeface="Times New Roman" panose="02020603050405020304" pitchFamily="18" charset="0"/>
                <a:cs typeface="Times New Roman" panose="02020603050405020304" pitchFamily="18" charset="0"/>
              </a:rPr>
              <a:t>: Offers powerful pre-trained models but requires extensive data and is not cost-effective for all users.</a:t>
            </a:r>
          </a:p>
          <a:p>
            <a:pPr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Bin-e (Smart Bin)</a:t>
            </a:r>
            <a:r>
              <a:rPr lang="en-US" sz="2400" dirty="0">
                <a:latin typeface="Times New Roman" panose="02020603050405020304" pitchFamily="18" charset="0"/>
                <a:cs typeface="Times New Roman" panose="02020603050405020304" pitchFamily="18" charset="0"/>
              </a:rPr>
              <a:t>: Uses sensors and AI to identify and sort waste, but it is hardware-intensive and expensive.</a:t>
            </a:r>
          </a:p>
          <a:p>
            <a:pPr algn="just">
              <a:buFont typeface="Arial" panose="020B0604020202020204" pitchFamily="34" charset="0"/>
              <a:buChar char="•"/>
            </a:pPr>
            <a:r>
              <a:rPr lang="en-US" sz="2400" b="1" dirty="0" err="1">
                <a:latin typeface="Times New Roman" panose="02020603050405020304" pitchFamily="18" charset="0"/>
                <a:cs typeface="Times New Roman" panose="02020603050405020304" pitchFamily="18" charset="0"/>
              </a:rPr>
              <a:t>TrashBot</a:t>
            </a:r>
            <a:r>
              <a:rPr lang="en-US" sz="2400" dirty="0">
                <a:latin typeface="Times New Roman" panose="02020603050405020304" pitchFamily="18" charset="0"/>
                <a:cs typeface="Times New Roman" panose="02020603050405020304" pitchFamily="18" charset="0"/>
              </a:rPr>
              <a:t>: Another smart bin solution that recognizes recyclable and non-recyclable items.</a:t>
            </a:r>
          </a:p>
          <a:p>
            <a:pPr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Limitations</a:t>
            </a:r>
            <a:r>
              <a:rPr lang="en-US" sz="2400" dirty="0">
                <a:latin typeface="Times New Roman" panose="02020603050405020304" pitchFamily="18" charset="0"/>
                <a:cs typeface="Times New Roman" panose="02020603050405020304" pitchFamily="18" charset="0"/>
              </a:rPr>
              <a:t>: These systems are costly, not open-source, and lack customization for localized use-cases.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Rectangle 3">
            <a:extLst>
              <a:ext uri="{FF2B5EF4-FFF2-40B4-BE49-F238E27FC236}">
                <a16:creationId xmlns:a16="http://schemas.microsoft.com/office/drawing/2014/main" id="{EF979F04-8E8A-0417-71BA-ED923A4A697A}"/>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Footer Placeholder 3">
            <a:extLst>
              <a:ext uri="{FF2B5EF4-FFF2-40B4-BE49-F238E27FC236}">
                <a16:creationId xmlns:a16="http://schemas.microsoft.com/office/drawing/2014/main" id="{EAACFC45-BAF1-44F2-0EDF-17BE9F155F46}"/>
              </a:ext>
            </a:extLst>
          </p:cNvPr>
          <p:cNvSpPr>
            <a:spLocks noGrp="1"/>
          </p:cNvSpPr>
          <p:nvPr>
            <p:ph type="ftr" sz="quarter" idx="11"/>
          </p:nvPr>
        </p:nvSpPr>
        <p:spPr>
          <a:xfrm>
            <a:off x="7936022" y="6305894"/>
            <a:ext cx="4040373" cy="365125"/>
          </a:xfrm>
        </p:spPr>
        <p:txBody>
          <a:bodyPr/>
          <a:lstStyle/>
          <a:p>
            <a:r>
              <a:rPr lang="en-US" dirty="0"/>
              <a:t>Department of Computer Science and Engineering</a:t>
            </a:r>
          </a:p>
        </p:txBody>
      </p:sp>
      <p:pic>
        <p:nvPicPr>
          <p:cNvPr id="7" name="Picture 6" descr="A shield with text and images&#10;&#10;AI-generated content may be incorrect.">
            <a:extLst>
              <a:ext uri="{FF2B5EF4-FFF2-40B4-BE49-F238E27FC236}">
                <a16:creationId xmlns:a16="http://schemas.microsoft.com/office/drawing/2014/main" id="{FE33FDC4-E3DA-9288-1C36-C70BBFD043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537" y="145374"/>
            <a:ext cx="1081088" cy="1057275"/>
          </a:xfrm>
          <a:prstGeom prst="rect">
            <a:avLst/>
          </a:prstGeom>
        </p:spPr>
      </p:pic>
    </p:spTree>
    <p:extLst>
      <p:ext uri="{BB962C8B-B14F-4D97-AF65-F5344CB8AC3E}">
        <p14:creationId xmlns:p14="http://schemas.microsoft.com/office/powerpoint/2010/main" val="653292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E57DFF-ED41-2821-AEAE-2685F9ABC113}"/>
              </a:ext>
            </a:extLst>
          </p:cNvPr>
          <p:cNvSpPr txBox="1"/>
          <p:nvPr/>
        </p:nvSpPr>
        <p:spPr>
          <a:xfrm>
            <a:off x="3935185" y="249206"/>
            <a:ext cx="6097554" cy="707886"/>
          </a:xfrm>
          <a:prstGeom prst="rect">
            <a:avLst/>
          </a:prstGeom>
          <a:noFill/>
        </p:spPr>
        <p:txBody>
          <a:bodyPr wrap="square">
            <a:spAutoFit/>
          </a:bodyPr>
          <a:lstStyle/>
          <a:p>
            <a:r>
              <a:rPr lang="en-IN" sz="4000" b="1" dirty="0">
                <a:latin typeface="Times New Roman" panose="02020603050405020304" pitchFamily="18" charset="0"/>
                <a:cs typeface="Times New Roman" panose="02020603050405020304" pitchFamily="18" charset="0"/>
              </a:rPr>
              <a:t>Problem Statement </a:t>
            </a:r>
            <a:endParaRPr lang="en-IN" sz="4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727F26C-FE2D-2A38-2B97-82BA536AE215}"/>
              </a:ext>
            </a:extLst>
          </p:cNvPr>
          <p:cNvSpPr txBox="1"/>
          <p:nvPr/>
        </p:nvSpPr>
        <p:spPr>
          <a:xfrm>
            <a:off x="833121" y="1676400"/>
            <a:ext cx="10612224" cy="3046988"/>
          </a:xfrm>
          <a:prstGeom prst="rect">
            <a:avLst/>
          </a:prstGeom>
          <a:noFill/>
        </p:spPr>
        <p:txBody>
          <a:bodyPr wrap="square">
            <a:spAutoFit/>
          </a:bodyPr>
          <a:lstStyle/>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Current waste segregation methods are predominantly manual, time-consuming, and highly prone to human </a:t>
            </a:r>
            <a:r>
              <a:rPr lang="en-US" sz="2400" dirty="0" err="1">
                <a:latin typeface="Times New Roman" panose="02020603050405020304" pitchFamily="18" charset="0"/>
                <a:cs typeface="Times New Roman" panose="02020603050405020304" pitchFamily="18" charset="0"/>
              </a:rPr>
              <a:t>error.These</a:t>
            </a:r>
            <a:r>
              <a:rPr lang="en-US" sz="2400" dirty="0">
                <a:latin typeface="Times New Roman" panose="02020603050405020304" pitchFamily="18" charset="0"/>
                <a:cs typeface="Times New Roman" panose="02020603050405020304" pitchFamily="18" charset="0"/>
              </a:rPr>
              <a:t> inefficiencies contribute to the contamination of recyclable materials, increased landfill usage, and inflated waste processing costs.</a:t>
            </a:r>
          </a:p>
          <a:p>
            <a:pPr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Existing smart waste systems are either too costly or limited in scalability and </a:t>
            </a:r>
            <a:r>
              <a:rPr lang="en-US" sz="2400" dirty="0" err="1">
                <a:latin typeface="Times New Roman" panose="02020603050405020304" pitchFamily="18" charset="0"/>
                <a:cs typeface="Times New Roman" panose="02020603050405020304" pitchFamily="18" charset="0"/>
              </a:rPr>
              <a:t>flexibility.Hence</a:t>
            </a:r>
            <a:r>
              <a:rPr lang="en-US" sz="2400" dirty="0">
                <a:latin typeface="Times New Roman" panose="02020603050405020304" pitchFamily="18" charset="0"/>
                <a:cs typeface="Times New Roman" panose="02020603050405020304" pitchFamily="18" charset="0"/>
              </a:rPr>
              <a:t>, there is a pressing need for an accurate, affordable, and scalable image-based classification solution that can support waste management efforts in both residential and industrial settings.</a:t>
            </a:r>
          </a:p>
        </p:txBody>
      </p:sp>
      <p:sp>
        <p:nvSpPr>
          <p:cNvPr id="7" name="Footer Placeholder 6">
            <a:extLst>
              <a:ext uri="{FF2B5EF4-FFF2-40B4-BE49-F238E27FC236}">
                <a16:creationId xmlns:a16="http://schemas.microsoft.com/office/drawing/2014/main" id="{3E213C25-5820-81DB-5B4D-301BCD9209A0}"/>
              </a:ext>
            </a:extLst>
          </p:cNvPr>
          <p:cNvSpPr>
            <a:spLocks noGrp="1"/>
          </p:cNvSpPr>
          <p:nvPr>
            <p:ph type="ftr" sz="quarter" idx="11"/>
          </p:nvPr>
        </p:nvSpPr>
        <p:spPr>
          <a:xfrm>
            <a:off x="7925862" y="6247454"/>
            <a:ext cx="4040373" cy="365125"/>
          </a:xfrm>
        </p:spPr>
        <p:txBody>
          <a:bodyPr/>
          <a:lstStyle/>
          <a:p>
            <a:r>
              <a:rPr lang="en-US" dirty="0"/>
              <a:t>Department of Computer Science and Engineering</a:t>
            </a:r>
          </a:p>
        </p:txBody>
      </p:sp>
      <p:pic>
        <p:nvPicPr>
          <p:cNvPr id="8" name="Picture 7" descr="A shield with text and images&#10;&#10;AI-generated content may be incorrect.">
            <a:extLst>
              <a:ext uri="{FF2B5EF4-FFF2-40B4-BE49-F238E27FC236}">
                <a16:creationId xmlns:a16="http://schemas.microsoft.com/office/drawing/2014/main" id="{C27F76D6-0D08-10DA-52D5-42B8BDAAB0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537" y="135214"/>
            <a:ext cx="1081088" cy="1057275"/>
          </a:xfrm>
          <a:prstGeom prst="rect">
            <a:avLst/>
          </a:prstGeom>
        </p:spPr>
      </p:pic>
    </p:spTree>
    <p:extLst>
      <p:ext uri="{BB962C8B-B14F-4D97-AF65-F5344CB8AC3E}">
        <p14:creationId xmlns:p14="http://schemas.microsoft.com/office/powerpoint/2010/main" val="3569723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B1F7CF-F1E4-A310-82CD-D37F522EA769}"/>
              </a:ext>
            </a:extLst>
          </p:cNvPr>
          <p:cNvSpPr txBox="1"/>
          <p:nvPr/>
        </p:nvSpPr>
        <p:spPr>
          <a:xfrm>
            <a:off x="3918274" y="211885"/>
            <a:ext cx="4355452" cy="707886"/>
          </a:xfrm>
          <a:prstGeom prst="rect">
            <a:avLst/>
          </a:prstGeom>
          <a:noFill/>
        </p:spPr>
        <p:txBody>
          <a:bodyPr wrap="square">
            <a:spAutoFit/>
          </a:bodyPr>
          <a:lstStyle/>
          <a:p>
            <a:r>
              <a:rPr lang="en-IN" sz="4000" b="1" dirty="0">
                <a:latin typeface="Times New Roman" panose="02020603050405020304" pitchFamily="18" charset="0"/>
                <a:cs typeface="Times New Roman" panose="02020603050405020304" pitchFamily="18" charset="0"/>
              </a:rPr>
              <a:t>Proposed System </a:t>
            </a:r>
            <a:endParaRPr lang="en-IN" sz="40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2C1A69B8-C9E9-412A-7B64-FF1AF1621F16}"/>
              </a:ext>
            </a:extLst>
          </p:cNvPr>
          <p:cNvSpPr>
            <a:spLocks noChangeArrowheads="1"/>
          </p:cNvSpPr>
          <p:nvPr/>
        </p:nvSpPr>
        <p:spPr bwMode="auto">
          <a:xfrm>
            <a:off x="466531" y="1534142"/>
            <a:ext cx="10935478"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Our system features a custom-designed Convolutional Neural Network (CNN) tailored to the six-class classification problem.</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is trained on the </a:t>
            </a:r>
            <a:r>
              <a:rPr lang="en-US" sz="2400" dirty="0" err="1">
                <a:latin typeface="Times New Roman" panose="02020603050405020304" pitchFamily="18" charset="0"/>
                <a:cs typeface="Times New Roman" panose="02020603050405020304" pitchFamily="18" charset="0"/>
              </a:rPr>
              <a:t>TrashNet</a:t>
            </a:r>
            <a:r>
              <a:rPr lang="en-US" sz="2400" dirty="0">
                <a:latin typeface="Times New Roman" panose="02020603050405020304" pitchFamily="18" charset="0"/>
                <a:cs typeface="Times New Roman" panose="02020603050405020304" pitchFamily="18" charset="0"/>
              </a:rPr>
              <a:t> dataset, which includes labeled images of cardboard, glass, metal, paper, plastic, and general trash.</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Designed to be lightweight and resource-efficient, the model runs effectively even on standard CPUs—making it ideal for low-resource environments.</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system is integrated into a user-friendly Streamlit web application, enabling users to simply drag and drop trash images for instant classification.</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streamlined pipeline ensures quick predictions, making it practical for educational, municipal, and household applications.</a:t>
            </a:r>
          </a:p>
        </p:txBody>
      </p:sp>
      <p:sp>
        <p:nvSpPr>
          <p:cNvPr id="8" name="Footer Placeholder 7">
            <a:extLst>
              <a:ext uri="{FF2B5EF4-FFF2-40B4-BE49-F238E27FC236}">
                <a16:creationId xmlns:a16="http://schemas.microsoft.com/office/drawing/2014/main" id="{AC8464BB-249C-CEAA-30D7-3DAEA361EC95}"/>
              </a:ext>
            </a:extLst>
          </p:cNvPr>
          <p:cNvSpPr>
            <a:spLocks noGrp="1"/>
          </p:cNvSpPr>
          <p:nvPr>
            <p:ph type="ftr" sz="quarter" idx="11"/>
          </p:nvPr>
        </p:nvSpPr>
        <p:spPr>
          <a:xfrm>
            <a:off x="7885222" y="6313657"/>
            <a:ext cx="4040373" cy="365125"/>
          </a:xfrm>
        </p:spPr>
        <p:txBody>
          <a:bodyPr/>
          <a:lstStyle/>
          <a:p>
            <a:r>
              <a:rPr lang="en-US" dirty="0"/>
              <a:t>Department of Computer Science and Engineering</a:t>
            </a:r>
          </a:p>
        </p:txBody>
      </p:sp>
      <p:pic>
        <p:nvPicPr>
          <p:cNvPr id="9" name="Picture 8" descr="A shield with text and images&#10;&#10;AI-generated content may be incorrect.">
            <a:extLst>
              <a:ext uri="{FF2B5EF4-FFF2-40B4-BE49-F238E27FC236}">
                <a16:creationId xmlns:a16="http://schemas.microsoft.com/office/drawing/2014/main" id="{019E1FEB-4829-F070-FEC0-76875078B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537" y="145374"/>
            <a:ext cx="1081088" cy="1057275"/>
          </a:xfrm>
          <a:prstGeom prst="rect">
            <a:avLst/>
          </a:prstGeom>
        </p:spPr>
      </p:pic>
    </p:spTree>
    <p:extLst>
      <p:ext uri="{BB962C8B-B14F-4D97-AF65-F5344CB8AC3E}">
        <p14:creationId xmlns:p14="http://schemas.microsoft.com/office/powerpoint/2010/main" val="2387956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19D319-7C97-DCF3-15FC-F6C4D1E77CF3}"/>
              </a:ext>
            </a:extLst>
          </p:cNvPr>
          <p:cNvSpPr>
            <a:spLocks noGrp="1"/>
          </p:cNvSpPr>
          <p:nvPr>
            <p:ph type="ftr" sz="quarter" idx="11"/>
          </p:nvPr>
        </p:nvSpPr>
        <p:spPr>
          <a:xfrm>
            <a:off x="8006440" y="6492875"/>
            <a:ext cx="4040373" cy="365125"/>
          </a:xfrm>
        </p:spPr>
        <p:txBody>
          <a:bodyPr/>
          <a:lstStyle/>
          <a:p>
            <a:r>
              <a:rPr lang="en-US" dirty="0"/>
              <a:t>Department of Computer Science and Engineering</a:t>
            </a:r>
          </a:p>
        </p:txBody>
      </p:sp>
      <p:pic>
        <p:nvPicPr>
          <p:cNvPr id="3" name="Picture 2" descr="A shield with text and images&#10;&#10;AI-generated content may be incorrect.">
            <a:extLst>
              <a:ext uri="{FF2B5EF4-FFF2-40B4-BE49-F238E27FC236}">
                <a16:creationId xmlns:a16="http://schemas.microsoft.com/office/drawing/2014/main" id="{C4D61CB0-913A-F4E5-D38E-96A4E029FD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680"/>
            <a:ext cx="1081088" cy="1057275"/>
          </a:xfrm>
          <a:prstGeom prst="rect">
            <a:avLst/>
          </a:prstGeom>
        </p:spPr>
      </p:pic>
      <p:graphicFrame>
        <p:nvGraphicFramePr>
          <p:cNvPr id="4" name="Table 3">
            <a:extLst>
              <a:ext uri="{FF2B5EF4-FFF2-40B4-BE49-F238E27FC236}">
                <a16:creationId xmlns:a16="http://schemas.microsoft.com/office/drawing/2014/main" id="{022EF1C3-2B39-24A7-1462-9BB1AB4B0CD9}"/>
              </a:ext>
            </a:extLst>
          </p:cNvPr>
          <p:cNvGraphicFramePr>
            <a:graphicFrameLocks noGrp="1"/>
          </p:cNvGraphicFramePr>
          <p:nvPr>
            <p:extLst>
              <p:ext uri="{D42A27DB-BD31-4B8C-83A1-F6EECF244321}">
                <p14:modId xmlns:p14="http://schemas.microsoft.com/office/powerpoint/2010/main" val="4007955922"/>
              </p:ext>
            </p:extLst>
          </p:nvPr>
        </p:nvGraphicFramePr>
        <p:xfrm>
          <a:off x="883006" y="705695"/>
          <a:ext cx="10425987" cy="5787180"/>
        </p:xfrm>
        <a:graphic>
          <a:graphicData uri="http://schemas.openxmlformats.org/drawingml/2006/table">
            <a:tbl>
              <a:tblPr/>
              <a:tblGrid>
                <a:gridCol w="387516">
                  <a:extLst>
                    <a:ext uri="{9D8B030D-6E8A-4147-A177-3AD203B41FA5}">
                      <a16:colId xmlns:a16="http://schemas.microsoft.com/office/drawing/2014/main" val="1120975086"/>
                    </a:ext>
                  </a:extLst>
                </a:gridCol>
                <a:gridCol w="3346157">
                  <a:extLst>
                    <a:ext uri="{9D8B030D-6E8A-4147-A177-3AD203B41FA5}">
                      <a16:colId xmlns:a16="http://schemas.microsoft.com/office/drawing/2014/main" val="921127679"/>
                    </a:ext>
                  </a:extLst>
                </a:gridCol>
                <a:gridCol w="3346157">
                  <a:extLst>
                    <a:ext uri="{9D8B030D-6E8A-4147-A177-3AD203B41FA5}">
                      <a16:colId xmlns:a16="http://schemas.microsoft.com/office/drawing/2014/main" val="1306354280"/>
                    </a:ext>
                  </a:extLst>
                </a:gridCol>
                <a:gridCol w="3346157">
                  <a:extLst>
                    <a:ext uri="{9D8B030D-6E8A-4147-A177-3AD203B41FA5}">
                      <a16:colId xmlns:a16="http://schemas.microsoft.com/office/drawing/2014/main" val="2476393390"/>
                    </a:ext>
                  </a:extLst>
                </a:gridCol>
              </a:tblGrid>
              <a:tr h="445585">
                <a:tc>
                  <a:txBody>
                    <a:bodyPr/>
                    <a:lstStyle/>
                    <a:p>
                      <a:r>
                        <a:rPr lang="en-IN" sz="1300" b="1" dirty="0"/>
                        <a:t>S. No</a:t>
                      </a:r>
                      <a:endParaRPr lang="en-IN" sz="1300" dirty="0"/>
                    </a:p>
                  </a:txBody>
                  <a:tcPr marL="31277" marR="31277" marT="15638" marB="156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300" b="1"/>
                        <a:t>Study / Work</a:t>
                      </a:r>
                      <a:endParaRPr lang="en-IN" sz="1300"/>
                    </a:p>
                  </a:txBody>
                  <a:tcPr marL="31277" marR="31277" marT="15638" marB="156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300" b="1"/>
                        <a:t>Description</a:t>
                      </a:r>
                      <a:endParaRPr lang="en-IN" sz="1300"/>
                    </a:p>
                  </a:txBody>
                  <a:tcPr marL="31277" marR="31277" marT="15638" marB="156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300" b="1" dirty="0"/>
                        <a:t>Key Takeaways</a:t>
                      </a:r>
                      <a:endParaRPr lang="en-IN" sz="1300" dirty="0"/>
                    </a:p>
                  </a:txBody>
                  <a:tcPr marL="31277" marR="31277" marT="15638" marB="156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86934566"/>
                  </a:ext>
                </a:extLst>
              </a:tr>
              <a:tr h="1068319">
                <a:tc>
                  <a:txBody>
                    <a:bodyPr/>
                    <a:lstStyle/>
                    <a:p>
                      <a:r>
                        <a:rPr lang="en-IN" sz="1300" dirty="0"/>
                        <a:t>1</a:t>
                      </a:r>
                    </a:p>
                  </a:txBody>
                  <a:tcPr marL="31277" marR="31277" marT="15638" marB="156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300" b="1" dirty="0" err="1"/>
                        <a:t>TrashNet</a:t>
                      </a:r>
                      <a:r>
                        <a:rPr lang="en-IN" sz="1300" b="1" dirty="0"/>
                        <a:t> Dataset</a:t>
                      </a:r>
                      <a:r>
                        <a:rPr lang="en-IN" sz="1300" dirty="0"/>
                        <a:t> </a:t>
                      </a:r>
                      <a:br>
                        <a:rPr lang="en-IN" sz="1300" dirty="0"/>
                      </a:br>
                      <a:r>
                        <a:rPr lang="en-IN" sz="1300" i="1" dirty="0"/>
                        <a:t>(Gary Thung &amp; Mindy Yang, 2017)</a:t>
                      </a:r>
                      <a:endParaRPr lang="en-IN" sz="1300" dirty="0"/>
                    </a:p>
                  </a:txBody>
                  <a:tcPr marL="31277" marR="31277" marT="15638" marB="156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a:t>Introduced a dataset with images of different waste types like cardboard, glass, metal, paper, plastic, and trash. Widely used in early waste classification projects.</a:t>
                      </a:r>
                    </a:p>
                  </a:txBody>
                  <a:tcPr marL="31277" marR="31277" marT="15638" marB="156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a:t>A standard dataset that helps train and evaluate waste classification models. Simple but effective.</a:t>
                      </a:r>
                    </a:p>
                  </a:txBody>
                  <a:tcPr marL="31277" marR="31277" marT="15638" marB="156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5097252"/>
                  </a:ext>
                </a:extLst>
              </a:tr>
              <a:tr h="1275897">
                <a:tc>
                  <a:txBody>
                    <a:bodyPr/>
                    <a:lstStyle/>
                    <a:p>
                      <a:r>
                        <a:rPr lang="en-IN" sz="1300"/>
                        <a:t>2</a:t>
                      </a:r>
                    </a:p>
                  </a:txBody>
                  <a:tcPr marL="31277" marR="31277" marT="15638" marB="156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300" b="1" dirty="0"/>
                        <a:t>CNNs for Waste Classification</a:t>
                      </a:r>
                      <a:r>
                        <a:rPr lang="en-IN" sz="1300" dirty="0"/>
                        <a:t> </a:t>
                      </a:r>
                      <a:br>
                        <a:rPr lang="en-IN" sz="1300" dirty="0"/>
                      </a:br>
                      <a:r>
                        <a:rPr lang="en-IN" sz="1300" i="1" dirty="0"/>
                        <a:t>(</a:t>
                      </a:r>
                      <a:r>
                        <a:rPr lang="en-IN" sz="1300" i="1" dirty="0" err="1"/>
                        <a:t>Krizhevsky</a:t>
                      </a:r>
                      <a:r>
                        <a:rPr lang="en-IN" sz="1300" i="1" dirty="0"/>
                        <a:t> et al., 2012)</a:t>
                      </a:r>
                      <a:endParaRPr lang="en-IN" sz="1300" dirty="0"/>
                    </a:p>
                  </a:txBody>
                  <a:tcPr marL="31277" marR="31277" marT="15638" marB="156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dirty="0"/>
                        <a:t>Convolutional Neural Networks have proven highly effective in image-related tasks. In waste sorting, CNNs automatically learn visual features like shape and texture.</a:t>
                      </a:r>
                    </a:p>
                  </a:txBody>
                  <a:tcPr marL="31277" marR="31277" marT="15638" marB="156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a:t>CNNs are powerful for identifying and classifying waste from images without manual feature design.</a:t>
                      </a:r>
                    </a:p>
                  </a:txBody>
                  <a:tcPr marL="31277" marR="31277" marT="15638" marB="156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94527297"/>
                  </a:ext>
                </a:extLst>
              </a:tr>
              <a:tr h="1068319">
                <a:tc>
                  <a:txBody>
                    <a:bodyPr/>
                    <a:lstStyle/>
                    <a:p>
                      <a:r>
                        <a:rPr lang="en-IN" sz="1300"/>
                        <a:t>3</a:t>
                      </a:r>
                    </a:p>
                  </a:txBody>
                  <a:tcPr marL="31277" marR="31277" marT="15638" marB="156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b="1" dirty="0"/>
                        <a:t>Transfer Learning Approaches</a:t>
                      </a:r>
                      <a:r>
                        <a:rPr lang="en-US" sz="1300" dirty="0"/>
                        <a:t> </a:t>
                      </a:r>
                      <a:br>
                        <a:rPr lang="en-US" sz="1300" dirty="0"/>
                      </a:br>
                      <a:r>
                        <a:rPr lang="en-US" sz="1300" i="1" dirty="0"/>
                        <a:t>(Pan &amp; Yang, 2010)</a:t>
                      </a:r>
                      <a:endParaRPr lang="en-US" sz="1300" dirty="0"/>
                    </a:p>
                  </a:txBody>
                  <a:tcPr marL="31277" marR="31277" marT="15638" marB="156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dirty="0"/>
                        <a:t>Pre-trained models like </a:t>
                      </a:r>
                      <a:r>
                        <a:rPr lang="en-US" sz="1300" dirty="0" err="1"/>
                        <a:t>ResNet</a:t>
                      </a:r>
                      <a:r>
                        <a:rPr lang="en-US" sz="1300" dirty="0"/>
                        <a:t> or VGG can be reused for waste classification, especially when the dataset is small. Only the last few layers are retrained.</a:t>
                      </a:r>
                    </a:p>
                  </a:txBody>
                  <a:tcPr marL="31277" marR="31277" marT="15638" marB="156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a:t>Saves time, improves accuracy, and works well even if you don't have tons of data.</a:t>
                      </a:r>
                    </a:p>
                  </a:txBody>
                  <a:tcPr marL="31277" marR="31277" marT="15638" marB="156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78836626"/>
                  </a:ext>
                </a:extLst>
              </a:tr>
              <a:tr h="860741">
                <a:tc>
                  <a:txBody>
                    <a:bodyPr/>
                    <a:lstStyle/>
                    <a:p>
                      <a:r>
                        <a:rPr lang="en-IN" sz="1300"/>
                        <a:t>4</a:t>
                      </a:r>
                    </a:p>
                  </a:txBody>
                  <a:tcPr marL="31277" marR="31277" marT="15638" marB="156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300" b="1"/>
                        <a:t>Smart Waste Sorting Bins (IoT + DL)</a:t>
                      </a:r>
                      <a:r>
                        <a:rPr lang="en-IN" sz="1300"/>
                        <a:t> </a:t>
                      </a:r>
                      <a:br>
                        <a:rPr lang="en-IN" sz="1300"/>
                      </a:br>
                      <a:r>
                        <a:rPr lang="en-IN" sz="1300" i="1"/>
                        <a:t>(Sudharsan &amp; Muthusamy, 2021)</a:t>
                      </a:r>
                      <a:endParaRPr lang="en-IN" sz="1300"/>
                    </a:p>
                  </a:txBody>
                  <a:tcPr marL="31277" marR="31277" marT="15638" marB="156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dirty="0"/>
                        <a:t>Combines deep learning with IoT devices (like smart bins) to classify waste in real time using camera input and edge computing.</a:t>
                      </a:r>
                    </a:p>
                  </a:txBody>
                  <a:tcPr marL="31277" marR="31277" marT="15638" marB="156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dirty="0"/>
                        <a:t>Brings automation to real-world waste management systems. Helps reduce manual sorting.</a:t>
                      </a:r>
                    </a:p>
                  </a:txBody>
                  <a:tcPr marL="31277" marR="31277" marT="15638" marB="156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5407757"/>
                  </a:ext>
                </a:extLst>
              </a:tr>
              <a:tr h="1068319">
                <a:tc>
                  <a:txBody>
                    <a:bodyPr/>
                    <a:lstStyle/>
                    <a:p>
                      <a:r>
                        <a:rPr lang="en-IN" sz="1300"/>
                        <a:t>5</a:t>
                      </a:r>
                    </a:p>
                  </a:txBody>
                  <a:tcPr marL="31277" marR="31277" marT="15638" marB="156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1300" b="1"/>
                        <a:t>Modern Trends &amp; Issues</a:t>
                      </a:r>
                      <a:r>
                        <a:rPr lang="fr-FR" sz="1300"/>
                        <a:t> </a:t>
                      </a:r>
                      <a:br>
                        <a:rPr lang="fr-FR" sz="1300"/>
                      </a:br>
                      <a:r>
                        <a:rPr lang="fr-FR" sz="1300" i="1"/>
                        <a:t>(Raza et al., 2019)</a:t>
                      </a:r>
                      <a:endParaRPr lang="fr-FR" sz="1300"/>
                    </a:p>
                  </a:txBody>
                  <a:tcPr marL="31277" marR="31277" marT="15638" marB="156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dirty="0"/>
                        <a:t>Discusses common challenges like unbalanced datasets and mixed waste types. Also explores ideas like using GANs to generate more data.</a:t>
                      </a:r>
                    </a:p>
                  </a:txBody>
                  <a:tcPr marL="31277" marR="31277" marT="15638" marB="156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dirty="0"/>
                        <a:t>Data imbalance is a major issue. Newer solutions like synthetic data and multi-label models are emerging.</a:t>
                      </a:r>
                    </a:p>
                  </a:txBody>
                  <a:tcPr marL="31277" marR="31277" marT="15638" marB="156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97836958"/>
                  </a:ext>
                </a:extLst>
              </a:tr>
            </a:tbl>
          </a:graphicData>
        </a:graphic>
      </p:graphicFrame>
      <p:sp>
        <p:nvSpPr>
          <p:cNvPr id="5" name="Rectangle 1">
            <a:extLst>
              <a:ext uri="{FF2B5EF4-FFF2-40B4-BE49-F238E27FC236}">
                <a16:creationId xmlns:a16="http://schemas.microsoft.com/office/drawing/2014/main" id="{7C917467-012A-A770-118C-73E8563C9592}"/>
              </a:ext>
            </a:extLst>
          </p:cNvPr>
          <p:cNvSpPr>
            <a:spLocks noChangeArrowheads="1"/>
          </p:cNvSpPr>
          <p:nvPr/>
        </p:nvSpPr>
        <p:spPr bwMode="auto">
          <a:xfrm>
            <a:off x="4222750" y="26336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TextBox 5">
            <a:extLst>
              <a:ext uri="{FF2B5EF4-FFF2-40B4-BE49-F238E27FC236}">
                <a16:creationId xmlns:a16="http://schemas.microsoft.com/office/drawing/2014/main" id="{4C1ED6CD-515C-B878-0AF5-EA06A249677D}"/>
              </a:ext>
            </a:extLst>
          </p:cNvPr>
          <p:cNvSpPr txBox="1"/>
          <p:nvPr/>
        </p:nvSpPr>
        <p:spPr>
          <a:xfrm>
            <a:off x="3974841" y="27680"/>
            <a:ext cx="3728585" cy="646331"/>
          </a:xfrm>
          <a:prstGeom prst="rect">
            <a:avLst/>
          </a:prstGeom>
          <a:noFill/>
        </p:spPr>
        <p:txBody>
          <a:bodyPr wrap="none" rtlCol="0">
            <a:spAutoFit/>
          </a:bodyPr>
          <a:lstStyle/>
          <a:p>
            <a:r>
              <a:rPr lang="en-IN" sz="3600" b="1" dirty="0">
                <a:latin typeface="Times New Roman" panose="02020603050405020304" pitchFamily="18" charset="0"/>
                <a:cs typeface="Times New Roman" panose="02020603050405020304" pitchFamily="18" charset="0"/>
              </a:rPr>
              <a:t>Literature Survey</a:t>
            </a:r>
          </a:p>
        </p:txBody>
      </p:sp>
    </p:spTree>
    <p:extLst>
      <p:ext uri="{BB962C8B-B14F-4D97-AF65-F5344CB8AC3E}">
        <p14:creationId xmlns:p14="http://schemas.microsoft.com/office/powerpoint/2010/main" val="768638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5CE02-7926-9F44-94F9-1B01D9B436D6}"/>
              </a:ext>
            </a:extLst>
          </p:cNvPr>
          <p:cNvSpPr>
            <a:spLocks noGrp="1"/>
          </p:cNvSpPr>
          <p:nvPr>
            <p:ph type="title" idx="4294967295"/>
          </p:nvPr>
        </p:nvSpPr>
        <p:spPr>
          <a:xfrm>
            <a:off x="4348065" y="158750"/>
            <a:ext cx="2509838" cy="774700"/>
          </a:xfrm>
        </p:spPr>
        <p:txBody>
          <a:bodyPr/>
          <a:lstStyle/>
          <a:p>
            <a:r>
              <a:rPr lang="en-IN" dirty="0">
                <a:latin typeface="Times New Roman" panose="02020603050405020304" pitchFamily="18" charset="0"/>
                <a:cs typeface="Times New Roman" panose="02020603050405020304" pitchFamily="18" charset="0"/>
              </a:rPr>
              <a:t>Objective</a:t>
            </a:r>
          </a:p>
        </p:txBody>
      </p:sp>
      <p:sp>
        <p:nvSpPr>
          <p:cNvPr id="8" name="Rectangle 5">
            <a:extLst>
              <a:ext uri="{FF2B5EF4-FFF2-40B4-BE49-F238E27FC236}">
                <a16:creationId xmlns:a16="http://schemas.microsoft.com/office/drawing/2014/main" id="{42044E17-2E89-9CB3-72DC-3EDF7197E3FD}"/>
              </a:ext>
            </a:extLst>
          </p:cNvPr>
          <p:cNvSpPr>
            <a:spLocks noGrp="1" noChangeArrowheads="1"/>
          </p:cNvSpPr>
          <p:nvPr>
            <p:ph idx="4294967295"/>
          </p:nvPr>
        </p:nvSpPr>
        <p:spPr bwMode="auto">
          <a:xfrm>
            <a:off x="478809" y="1083211"/>
            <a:ext cx="11234381"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buSzTx/>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Automate Waste Classification Using Deep Learning</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a Convolutional Neural Network (CNN) capable of identifying and classifying various types of waste based on image input, eliminating the need for manual sorting.</a:t>
            </a:r>
          </a:p>
          <a:p>
            <a:pPr eaLnBrk="0" fontAlgn="base" hangingPunct="0">
              <a:lnSpc>
                <a:spcPct val="100000"/>
              </a:lnSpc>
              <a:spcBef>
                <a:spcPct val="0"/>
              </a:spcBef>
              <a:spcAft>
                <a:spcPct val="0"/>
              </a:spcAft>
              <a:buSzTx/>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 Sorting Accuracy and Consistency</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Reduce human error and variability by ensuring the model consistently recognizes and categorizes waste into predefined classes: cardboard, glass, metal, paper, plastic, and general trash.</a:t>
            </a:r>
          </a:p>
          <a:p>
            <a:pPr eaLnBrk="0" fontAlgn="base" hangingPunct="0">
              <a:lnSpc>
                <a:spcPct val="100000"/>
              </a:lnSpc>
              <a:spcBef>
                <a:spcPct val="0"/>
              </a:spcBef>
              <a:spcAft>
                <a:spcPct val="0"/>
              </a:spcAft>
              <a:buSzTx/>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a User-Friendly Interface</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Build a simple yet effective web application using Streamlit that allows users to easily upload images of trash and receive real-time predictions with confidence scores.</a:t>
            </a:r>
          </a:p>
          <a:p>
            <a:pPr eaLnBrk="0" fontAlgn="base" hangingPunct="0">
              <a:lnSpc>
                <a:spcPct val="100000"/>
              </a:lnSpc>
              <a:spcBef>
                <a:spcPct val="0"/>
              </a:spcBef>
              <a:spcAft>
                <a:spcPct val="0"/>
              </a:spcAft>
              <a:buSzTx/>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Enable Real-World Integration</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Lay the technological foundation for integration into smart bins, waste management mobile apps, and municipal recycling systems to promote sustainable waste handling practices</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
        <p:nvSpPr>
          <p:cNvPr id="10" name="Footer Placeholder 9">
            <a:extLst>
              <a:ext uri="{FF2B5EF4-FFF2-40B4-BE49-F238E27FC236}">
                <a16:creationId xmlns:a16="http://schemas.microsoft.com/office/drawing/2014/main" id="{1146B8D3-59FA-317C-DB6D-D1054F7F1D30}"/>
              </a:ext>
            </a:extLst>
          </p:cNvPr>
          <p:cNvSpPr>
            <a:spLocks noGrp="1"/>
          </p:cNvSpPr>
          <p:nvPr>
            <p:ph type="ftr" sz="quarter" idx="11"/>
          </p:nvPr>
        </p:nvSpPr>
        <p:spPr>
          <a:xfrm>
            <a:off x="7814102" y="6346190"/>
            <a:ext cx="4040373" cy="365125"/>
          </a:xfrm>
        </p:spPr>
        <p:txBody>
          <a:bodyPr/>
          <a:lstStyle/>
          <a:p>
            <a:r>
              <a:rPr lang="en-US" dirty="0"/>
              <a:t>Department of Computer Science and Engineering</a:t>
            </a:r>
          </a:p>
        </p:txBody>
      </p:sp>
      <p:pic>
        <p:nvPicPr>
          <p:cNvPr id="11" name="Picture 10" descr="A shield with text and images&#10;&#10;AI-generated content may be incorrect.">
            <a:extLst>
              <a:ext uri="{FF2B5EF4-FFF2-40B4-BE49-F238E27FC236}">
                <a16:creationId xmlns:a16="http://schemas.microsoft.com/office/drawing/2014/main" id="{2B995B32-F440-F9D3-07DF-4452E439CC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537" y="135214"/>
            <a:ext cx="1081088" cy="1057275"/>
          </a:xfrm>
          <a:prstGeom prst="rect">
            <a:avLst/>
          </a:prstGeom>
        </p:spPr>
      </p:pic>
    </p:spTree>
    <p:extLst>
      <p:ext uri="{BB962C8B-B14F-4D97-AF65-F5344CB8AC3E}">
        <p14:creationId xmlns:p14="http://schemas.microsoft.com/office/powerpoint/2010/main" val="2868162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799BE7B-07D9-1328-99B6-FFCEF57972B1}"/>
              </a:ext>
            </a:extLst>
          </p:cNvPr>
          <p:cNvSpPr>
            <a:spLocks noGrp="1"/>
          </p:cNvSpPr>
          <p:nvPr>
            <p:ph type="ftr" sz="quarter" idx="11"/>
          </p:nvPr>
        </p:nvSpPr>
        <p:spPr>
          <a:xfrm>
            <a:off x="7854742" y="6285230"/>
            <a:ext cx="4040373" cy="365125"/>
          </a:xfrm>
        </p:spPr>
        <p:txBody>
          <a:bodyPr/>
          <a:lstStyle/>
          <a:p>
            <a:r>
              <a:rPr lang="en-US" dirty="0"/>
              <a:t>Department of Computer Science and Engineering</a:t>
            </a:r>
          </a:p>
        </p:txBody>
      </p:sp>
      <p:sp>
        <p:nvSpPr>
          <p:cNvPr id="5" name="TextBox 4">
            <a:extLst>
              <a:ext uri="{FF2B5EF4-FFF2-40B4-BE49-F238E27FC236}">
                <a16:creationId xmlns:a16="http://schemas.microsoft.com/office/drawing/2014/main" id="{5B1B0FFC-5537-6972-55C8-64A453D482EC}"/>
              </a:ext>
            </a:extLst>
          </p:cNvPr>
          <p:cNvSpPr txBox="1"/>
          <p:nvPr/>
        </p:nvSpPr>
        <p:spPr>
          <a:xfrm>
            <a:off x="3596640" y="65405"/>
            <a:ext cx="6096000" cy="707886"/>
          </a:xfrm>
          <a:prstGeom prst="rect">
            <a:avLst/>
          </a:prstGeom>
          <a:noFill/>
        </p:spPr>
        <p:txBody>
          <a:bodyPr wrap="square">
            <a:spAutoFit/>
          </a:bodyPr>
          <a:lstStyle/>
          <a:p>
            <a:r>
              <a:rPr lang="en-IN" sz="4000" b="1" dirty="0">
                <a:latin typeface="Times New Roman" panose="02020603050405020304" pitchFamily="18" charset="0"/>
                <a:cs typeface="Times New Roman" panose="02020603050405020304" pitchFamily="18" charset="0"/>
              </a:rPr>
              <a:t>Proposed Architecture</a:t>
            </a:r>
          </a:p>
        </p:txBody>
      </p:sp>
      <p:sp>
        <p:nvSpPr>
          <p:cNvPr id="7" name="TextBox 6">
            <a:extLst>
              <a:ext uri="{FF2B5EF4-FFF2-40B4-BE49-F238E27FC236}">
                <a16:creationId xmlns:a16="http://schemas.microsoft.com/office/drawing/2014/main" id="{11DC1717-C001-DF28-51F3-8163ECDD0D69}"/>
              </a:ext>
            </a:extLst>
          </p:cNvPr>
          <p:cNvSpPr txBox="1"/>
          <p:nvPr/>
        </p:nvSpPr>
        <p:spPr>
          <a:xfrm>
            <a:off x="251755" y="1160284"/>
            <a:ext cx="11643360" cy="5632311"/>
          </a:xfrm>
          <a:prstGeom prst="rect">
            <a:avLst/>
          </a:prstGeom>
          <a:noFill/>
        </p:spPr>
        <p:txBody>
          <a:bodyPr wrap="square">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architecture is a custom-designed Convolutional Neural Network (CNN) optimized for classifying images into six trash categories. It begins with an input layer accepting 224x224 RGB images. The model then passes the image through multiple convolutional layers activated by </a:t>
            </a:r>
            <a:r>
              <a:rPr lang="en-US" sz="2000" dirty="0" err="1">
                <a:latin typeface="Times New Roman" panose="02020603050405020304" pitchFamily="18" charset="0"/>
                <a:cs typeface="Times New Roman" panose="02020603050405020304" pitchFamily="18" charset="0"/>
              </a:rPr>
              <a:t>ReLU</a:t>
            </a:r>
            <a:r>
              <a:rPr lang="en-US" sz="2000" dirty="0">
                <a:latin typeface="Times New Roman" panose="02020603050405020304" pitchFamily="18" charset="0"/>
                <a:cs typeface="Times New Roman" panose="02020603050405020304" pitchFamily="18" charset="0"/>
              </a:rPr>
              <a:t> functions to extract features like edges and textures. These are followed by </a:t>
            </a:r>
            <a:r>
              <a:rPr lang="en-US" sz="2000" dirty="0" err="1">
                <a:latin typeface="Times New Roman" panose="02020603050405020304" pitchFamily="18" charset="0"/>
                <a:cs typeface="Times New Roman" panose="02020603050405020304" pitchFamily="18" charset="0"/>
              </a:rPr>
              <a:t>MaxPooling</a:t>
            </a:r>
            <a:r>
              <a:rPr lang="en-US" sz="2000" dirty="0">
                <a:latin typeface="Times New Roman" panose="02020603050405020304" pitchFamily="18" charset="0"/>
                <a:cs typeface="Times New Roman" panose="02020603050405020304" pitchFamily="18" charset="0"/>
              </a:rPr>
              <a:t> layers to reduce spatial dimensions and highlight dominant features.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After convolution, the feature maps are flattened and passed into dense (fully connected) layers that learn class-specific patterns. A Dropout layer is used to prevent overfitting by randomly deactivating neurons during training. Finally, the output layer uses a </a:t>
            </a:r>
            <a:r>
              <a:rPr lang="en-US" sz="2000" dirty="0" err="1">
                <a:latin typeface="Times New Roman" panose="02020603050405020304" pitchFamily="18" charset="0"/>
                <a:cs typeface="Times New Roman" panose="02020603050405020304" pitchFamily="18" charset="0"/>
              </a:rPr>
              <a:t>Softmax</a:t>
            </a:r>
            <a:r>
              <a:rPr lang="en-US" sz="2000" dirty="0">
                <a:latin typeface="Times New Roman" panose="02020603050405020304" pitchFamily="18" charset="0"/>
                <a:cs typeface="Times New Roman" panose="02020603050405020304" pitchFamily="18" charset="0"/>
              </a:rPr>
              <a:t> activation to predict the probability of the image belonging to one of the six classes.</a:t>
            </a:r>
          </a:p>
          <a:p>
            <a:pPr algn="just"/>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Input: 224x224 RGB image</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Conv Layer 1 + </a:t>
            </a:r>
            <a:r>
              <a:rPr lang="en-US" sz="2000" dirty="0" err="1">
                <a:latin typeface="Times New Roman" panose="02020603050405020304" pitchFamily="18" charset="0"/>
                <a:cs typeface="Times New Roman" panose="02020603050405020304" pitchFamily="18" charset="0"/>
              </a:rPr>
              <a:t>ReLU</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MaxPooling</a:t>
            </a:r>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Conv Layer 2 + </a:t>
            </a:r>
            <a:r>
              <a:rPr lang="en-US" sz="2000" dirty="0" err="1">
                <a:latin typeface="Times New Roman" panose="02020603050405020304" pitchFamily="18" charset="0"/>
                <a:cs typeface="Times New Roman" panose="02020603050405020304" pitchFamily="18" charset="0"/>
              </a:rPr>
              <a:t>ReLU</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MaxPooling</a:t>
            </a:r>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Conv Layer 3</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Flatten → Dense Layer → Dropout</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Output Layer (</a:t>
            </a:r>
            <a:r>
              <a:rPr lang="en-US" sz="2000" dirty="0" err="1">
                <a:latin typeface="Times New Roman" panose="02020603050405020304" pitchFamily="18" charset="0"/>
                <a:cs typeface="Times New Roman" panose="02020603050405020304" pitchFamily="18" charset="0"/>
              </a:rPr>
              <a:t>Softmax</a:t>
            </a:r>
            <a:r>
              <a:rPr lang="en-US" sz="2000" dirty="0">
                <a:latin typeface="Times New Roman" panose="02020603050405020304" pitchFamily="18" charset="0"/>
                <a:cs typeface="Times New Roman" panose="02020603050405020304" pitchFamily="18" charset="0"/>
              </a:rPr>
              <a:t> for 6 classes)</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Optimizer: Adam</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Loss Function: Sparse Categorical </a:t>
            </a:r>
            <a:r>
              <a:rPr lang="en-US" sz="2000" dirty="0" err="1">
                <a:latin typeface="Times New Roman" panose="02020603050405020304" pitchFamily="18" charset="0"/>
                <a:cs typeface="Times New Roman" panose="02020603050405020304" pitchFamily="18" charset="0"/>
              </a:rPr>
              <a:t>Crossentropy</a:t>
            </a:r>
            <a:endParaRPr lang="en-US" sz="2000" dirty="0">
              <a:latin typeface="Times New Roman" panose="02020603050405020304" pitchFamily="18" charset="0"/>
              <a:cs typeface="Times New Roman" panose="02020603050405020304" pitchFamily="18" charset="0"/>
            </a:endParaRPr>
          </a:p>
        </p:txBody>
      </p:sp>
      <p:pic>
        <p:nvPicPr>
          <p:cNvPr id="8" name="Picture 7" descr="A shield with text and images&#10;&#10;AI-generated content may be incorrect.">
            <a:extLst>
              <a:ext uri="{FF2B5EF4-FFF2-40B4-BE49-F238E27FC236}">
                <a16:creationId xmlns:a16="http://schemas.microsoft.com/office/drawing/2014/main" id="{7433CF1F-4E7C-CFB4-EECC-85F93D08DD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537" y="135214"/>
            <a:ext cx="1081088" cy="1057275"/>
          </a:xfrm>
          <a:prstGeom prst="rect">
            <a:avLst/>
          </a:prstGeom>
        </p:spPr>
      </p:pic>
    </p:spTree>
    <p:extLst>
      <p:ext uri="{BB962C8B-B14F-4D97-AF65-F5344CB8AC3E}">
        <p14:creationId xmlns:p14="http://schemas.microsoft.com/office/powerpoint/2010/main" val="1033892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1B395-18F4-A078-7364-1A17446181B0}"/>
              </a:ext>
            </a:extLst>
          </p:cNvPr>
          <p:cNvSpPr>
            <a:spLocks noGrp="1"/>
          </p:cNvSpPr>
          <p:nvPr>
            <p:ph type="title" idx="4294967295"/>
          </p:nvPr>
        </p:nvSpPr>
        <p:spPr>
          <a:xfrm>
            <a:off x="4357396" y="312770"/>
            <a:ext cx="3144838" cy="839788"/>
          </a:xfrm>
        </p:spPr>
        <p:txBody>
          <a:bodyPr/>
          <a:lstStyle/>
          <a:p>
            <a:r>
              <a:rPr lang="en-IN" dirty="0">
                <a:latin typeface="Times New Roman" panose="02020603050405020304" pitchFamily="18" charset="0"/>
                <a:cs typeface="Times New Roman" panose="02020603050405020304" pitchFamily="18" charset="0"/>
              </a:rPr>
              <a:t>Dataset</a:t>
            </a:r>
          </a:p>
        </p:txBody>
      </p:sp>
      <p:sp>
        <p:nvSpPr>
          <p:cNvPr id="4" name="Rectangle 1">
            <a:extLst>
              <a:ext uri="{FF2B5EF4-FFF2-40B4-BE49-F238E27FC236}">
                <a16:creationId xmlns:a16="http://schemas.microsoft.com/office/drawing/2014/main" id="{00A0D38E-B76A-5199-CF62-198F70772475}"/>
              </a:ext>
            </a:extLst>
          </p:cNvPr>
          <p:cNvSpPr>
            <a:spLocks noGrp="1" noChangeArrowheads="1"/>
          </p:cNvSpPr>
          <p:nvPr>
            <p:ph idx="4294967295"/>
          </p:nvPr>
        </p:nvSpPr>
        <p:spPr bwMode="auto">
          <a:xfrm>
            <a:off x="431006" y="1293525"/>
            <a:ext cx="11329987" cy="5052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dirty="0">
                <a:latin typeface="Times New Roman" panose="02020603050405020304" pitchFamily="18" charset="0"/>
                <a:cs typeface="Times New Roman" panose="02020603050405020304" pitchFamily="18" charset="0"/>
              </a:rPr>
              <a:t>This model is trained on the well-known </a:t>
            </a:r>
            <a:r>
              <a:rPr lang="en-US" dirty="0" err="1">
                <a:latin typeface="Times New Roman" panose="02020603050405020304" pitchFamily="18" charset="0"/>
                <a:cs typeface="Times New Roman" panose="02020603050405020304" pitchFamily="18" charset="0"/>
              </a:rPr>
              <a:t>TrashNet</a:t>
            </a:r>
            <a:r>
              <a:rPr lang="en-US" dirty="0">
                <a:latin typeface="Times New Roman" panose="02020603050405020304" pitchFamily="18" charset="0"/>
                <a:cs typeface="Times New Roman" panose="02020603050405020304" pitchFamily="18" charset="0"/>
              </a:rPr>
              <a:t> dataset provided by Stanford University. It contains labeled images categorized into six types of waste. The images are preprocessed to match the model input requirements and to enhance learning efficiency.</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Dataset Name: </a:t>
            </a:r>
            <a:r>
              <a:rPr lang="en-US" dirty="0" err="1">
                <a:latin typeface="Times New Roman" panose="02020603050405020304" pitchFamily="18" charset="0"/>
                <a:cs typeface="Times New Roman" panose="02020603050405020304" pitchFamily="18" charset="0"/>
              </a:rPr>
              <a:t>TrashNet</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Source: Stanford University</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Categories: Cardboard, Glass, Metal, Paper, Plastic, Trash</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Total Images: ~2,500</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Image Size: 224x224</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Split: 70% Training / 15% Validation / 15% Test</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Preprocessing Steps: Resizing, Normalization, Data Augmentation (flip, rotate, zoom)</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E7D1E6A9-AF00-BE28-C16D-951B4B2DD0BC}"/>
              </a:ext>
            </a:extLst>
          </p:cNvPr>
          <p:cNvSpPr>
            <a:spLocks noGrp="1"/>
          </p:cNvSpPr>
          <p:nvPr>
            <p:ph type="ftr" sz="quarter" idx="11"/>
          </p:nvPr>
        </p:nvSpPr>
        <p:spPr>
          <a:xfrm>
            <a:off x="7895382" y="6346190"/>
            <a:ext cx="4040373" cy="365125"/>
          </a:xfrm>
        </p:spPr>
        <p:txBody>
          <a:bodyPr/>
          <a:lstStyle/>
          <a:p>
            <a:r>
              <a:rPr lang="en-US" dirty="0"/>
              <a:t>Department of Computer Science and Engineering</a:t>
            </a:r>
          </a:p>
        </p:txBody>
      </p:sp>
      <p:pic>
        <p:nvPicPr>
          <p:cNvPr id="6" name="Picture 5" descr="A shield with text and images&#10;&#10;AI-generated content may be incorrect.">
            <a:extLst>
              <a:ext uri="{FF2B5EF4-FFF2-40B4-BE49-F238E27FC236}">
                <a16:creationId xmlns:a16="http://schemas.microsoft.com/office/drawing/2014/main" id="{0417D012-6C01-C0F8-1604-1ABD006520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537" y="135214"/>
            <a:ext cx="1081088" cy="1057275"/>
          </a:xfrm>
          <a:prstGeom prst="rect">
            <a:avLst/>
          </a:prstGeom>
        </p:spPr>
      </p:pic>
    </p:spTree>
    <p:extLst>
      <p:ext uri="{BB962C8B-B14F-4D97-AF65-F5344CB8AC3E}">
        <p14:creationId xmlns:p14="http://schemas.microsoft.com/office/powerpoint/2010/main" val="4119910928"/>
      </p:ext>
    </p:extLst>
  </p:cSld>
  <p:clrMapOvr>
    <a:masterClrMapping/>
  </p:clrMapOvr>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270</TotalTime>
  <Words>1610</Words>
  <Application>Microsoft Office PowerPoint</Application>
  <PresentationFormat>Widescreen</PresentationFormat>
  <Paragraphs>144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Arial</vt:lpstr>
      <vt:lpstr>Grandview Display</vt:lpstr>
      <vt:lpstr>Times New Roman</vt:lpstr>
      <vt:lpstr>DashVTI</vt:lpstr>
      <vt:lpstr>    MINI PROJECT</vt:lpstr>
      <vt:lpstr>PowerPoint Presentation</vt:lpstr>
      <vt:lpstr>Pre Existing Technology</vt:lpstr>
      <vt:lpstr>PowerPoint Presentation</vt:lpstr>
      <vt:lpstr>PowerPoint Presentation</vt:lpstr>
      <vt:lpstr>PowerPoint Presentation</vt:lpstr>
      <vt:lpstr>Objective</vt:lpstr>
      <vt:lpstr>PowerPoint Presentation</vt:lpstr>
      <vt:lpstr>Dataset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Harshith Valaboju</dc:creator>
  <cp:lastModifiedBy>chikoti varshith</cp:lastModifiedBy>
  <cp:revision>131</cp:revision>
  <dcterms:created xsi:type="dcterms:W3CDTF">2025-04-22T14:39:57Z</dcterms:created>
  <dcterms:modified xsi:type="dcterms:W3CDTF">2025-06-25T06:03:01Z</dcterms:modified>
</cp:coreProperties>
</file>