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222" r:id="rId3"/>
    <p:sldId id="7001" r:id="rId4"/>
    <p:sldId id="7207" r:id="rId5"/>
    <p:sldId id="372" r:id="rId6"/>
    <p:sldId id="373" r:id="rId7"/>
    <p:sldId id="314" r:id="rId8"/>
    <p:sldId id="313" r:id="rId9"/>
    <p:sldId id="309" r:id="rId10"/>
    <p:sldId id="311" r:id="rId11"/>
    <p:sldId id="312" r:id="rId12"/>
    <p:sldId id="7208" r:id="rId13"/>
    <p:sldId id="7209" r:id="rId14"/>
    <p:sldId id="7210" r:id="rId15"/>
    <p:sldId id="7213" r:id="rId16"/>
    <p:sldId id="7214" r:id="rId17"/>
    <p:sldId id="7215" r:id="rId18"/>
    <p:sldId id="315" r:id="rId19"/>
    <p:sldId id="7216" r:id="rId20"/>
    <p:sldId id="318" r:id="rId21"/>
    <p:sldId id="308" r:id="rId22"/>
    <p:sldId id="322" r:id="rId23"/>
    <p:sldId id="324" r:id="rId24"/>
    <p:sldId id="326" r:id="rId25"/>
    <p:sldId id="327" r:id="rId26"/>
    <p:sldId id="32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cse.iitb.ac.in/~biswa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BC7E-BA59-6FE5-4AF7-DC1E887AA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66C2F-BBCD-F71A-9829-CCB0B5A3E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D85B7-8FB9-1102-FF49-67075133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42131-7569-3276-E123-EAD76978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AACA1-5724-2E19-6354-A77FF1AA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78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A316-E276-DAF1-5E15-66219DB8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B8F29-339B-771E-D879-6080078B4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A181B-7A14-EE51-AF7E-A63EF621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929A1-44C4-3D38-0ED7-92094058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B5E21-8971-C02B-3F2A-96E3505C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12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93494-8853-6AC8-4731-2BB48963D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42140-72D9-6786-1000-E9A7FA03A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89B82-4F4E-05FB-21A2-B6C2E019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83F9C-8F44-C325-C17D-BE28FCF2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66B8D-CB05-C014-B6DD-79E72C89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3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64CB-0AC2-496D-B597-B1F243F5B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3777" y="1122363"/>
            <a:ext cx="1020376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CS305: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5455-008C-4FEE-A9C6-8894363DC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190CD-44DD-4170-8E27-65C897B7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8CE0C-3100-4BD4-A909-E56C192401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67446" y="71035"/>
            <a:ext cx="2841820" cy="865176"/>
          </a:xfrm>
          <a:prstGeom prst="rect">
            <a:avLst/>
          </a:prstGeom>
        </p:spPr>
      </p:pic>
      <p:pic>
        <p:nvPicPr>
          <p:cNvPr id="1026" name="Picture 2" descr="IIT Bombay | IIT Bombay">
            <a:extLst>
              <a:ext uri="{FF2B5EF4-FFF2-40B4-BE49-F238E27FC236}">
                <a16:creationId xmlns:a16="http://schemas.microsoft.com/office/drawing/2014/main" id="{17C6F939-4954-4EA5-BA91-2B9038A795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" y="26560"/>
            <a:ext cx="1130218" cy="110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6242A2-99C7-43EF-9FF6-5F0AFFFDA1DF}"/>
              </a:ext>
            </a:extLst>
          </p:cNvPr>
          <p:cNvSpPr txBox="1"/>
          <p:nvPr userDrawn="1"/>
        </p:nvSpPr>
        <p:spPr>
          <a:xfrm>
            <a:off x="0" y="635438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>
                <a:hlinkClick r:id="rId4"/>
              </a:rPr>
              <a:t>https://www.cse.iitb.ac.in/~biswa/</a:t>
            </a:r>
            <a:endParaRPr lang="en-IN" sz="2800" i="1" dirty="0"/>
          </a:p>
          <a:p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1204777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7915-0F56-4288-8471-3449AA53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A509-FC2C-413C-8D9B-6E84963A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2D7E-424B-47EC-A6D1-6B6B1784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FB26-2A3A-4BC7-9A52-336ED922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949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8E15-3481-E540-756A-E4A4B789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9EBA-68C6-76B0-F3D1-3F1B40170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9E1CF-DFE7-36E0-6A8B-95F94B5D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48E80-55CF-3CB1-BD16-6A208D71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12D42-B83A-75C5-2C0A-B8CD9F9F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72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9F32-C7BA-1725-BBBA-D9CB2DAD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5D536-F402-1F4A-2D69-2917DD4A5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0DF69-B5FD-1363-0942-E7DA54D0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31FE4-F1BA-3DF2-3176-86336953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717D5-B3D7-96F6-D6B5-F84A60B8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90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200B-931F-E80C-FC0F-1BBE9AF3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4A68-6EE5-9F1C-681E-566A5D2FB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E8198-8543-5D56-E84D-6FB439655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6AD1E-F2A9-C10E-F73B-A3F43D2F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43B09-D7F4-7BD2-EA91-CC509FE7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58DC6-119E-4568-A8FB-E427EC45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08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A45F-E4A9-8AF9-D0ED-28A9BEB1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17840-15FE-B18E-FC41-65548A05D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844A8-CCD8-9E79-AC91-081C0EDE4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89B6F-5E03-A2DD-C635-CEE7C3F09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7A4A5-3A73-E696-7471-F28295913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40538-A991-5855-F736-FB90DD6C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C22316-D767-492F-AEF6-6FCE52AA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B596B-9632-4A6D-6638-44CD9DFD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0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D503-2CB0-C26D-0FE6-27CC4106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715EB-310F-6361-43AA-FF7003F1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E4F1A-6DE7-E2A7-9323-2B33EB4F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62E9B-A12A-F04B-04F2-31164531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02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C8C38-400B-BFE6-4917-EE933896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AB81F-E02B-D3FD-9FB1-60A0435E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7CEC5-61C2-12CF-E03B-10ECBECA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12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1CAA-4653-0380-9CA9-AD609AC5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4603-ECE3-0E2D-73EA-CFC226745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92F1E-413E-E85E-76F1-2322246D3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49B42-CB8C-7F48-8EDD-451A5A44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319FB-1DCC-406B-F659-02A81163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94FC1-D45D-C4DC-EF9F-68760177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24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4B44-1CD5-1B69-9DE3-F95DFB49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435A3-3A82-B083-7933-DB1AFEDFC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91690-74FA-4E4D-2B02-F536C3452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5CF9B-91BA-9476-4038-8026B7BE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A86DF-D885-9320-7ADE-E705A4C4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9BF54-4B99-DE63-DDFC-22C64B6C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30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FE2D8-9F7F-EE16-A2E6-81477A07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E8FC9-93EC-983B-3BAB-840B30528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1EF8A-D734-C3DE-2EF6-240ED87CC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F5A38-B5AB-479F-88D3-01B3678B6DA7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0B0FE-4441-A6F6-CD07-6073EB2D3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327D-02B6-C646-9754-DC9AB2C91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94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39DFA-22D9-4774-B6B2-CF85A485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A882D-3562-4909-BF1E-D5DED976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A480-B9BD-4D87-8604-BB9D03C40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6BC3-8D20-4FAA-A821-14CAB47B0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480A1-8C5A-4D78-A697-18D4DCC3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1ABE-1138-46C6-9A43-7FCD4EB2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41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9D94-0FEA-4DBE-86DF-3FB8852D3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CS230: Digital Logic Design and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76AF-9222-4BBF-BBA7-BED9C767C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Lecture 11: Intro. to Single cycle CPU </a:t>
            </a:r>
            <a:r>
              <a:rPr lang="en-US" dirty="0">
                <a:solidFill>
                  <a:srgbClr val="C00000"/>
                </a:solidFill>
              </a:rPr>
              <a:t>https://www.cse.iitb.ac.in/~biswa/courses/CS230/autumn23/main.html</a:t>
            </a:r>
          </a:p>
          <a:p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8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6FC0-CF4B-48A4-84D5-8ED6060F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Memory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63C2D-3FCE-4E47-8FBD-306E5314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C0B1B-4A1D-4AC6-8E7D-070DFBBF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10</a:t>
            </a:fld>
            <a:endParaRPr lang="en-IN" dirty="0"/>
          </a:p>
        </p:txBody>
      </p:sp>
      <p:grpSp>
        <p:nvGrpSpPr>
          <p:cNvPr id="42" name="Group 12">
            <a:extLst>
              <a:ext uri="{FF2B5EF4-FFF2-40B4-BE49-F238E27FC236}">
                <a16:creationId xmlns:a16="http://schemas.microsoft.com/office/drawing/2014/main" id="{483303C7-125D-4F14-B822-E7FB608F272B}"/>
              </a:ext>
            </a:extLst>
          </p:cNvPr>
          <p:cNvGrpSpPr>
            <a:grpSpLocks/>
          </p:cNvGrpSpPr>
          <p:nvPr/>
        </p:nvGrpSpPr>
        <p:grpSpPr bwMode="auto">
          <a:xfrm>
            <a:off x="805769" y="2118179"/>
            <a:ext cx="2687638" cy="2717800"/>
            <a:chOff x="-93" y="0"/>
            <a:chExt cx="1693" cy="1712"/>
          </a:xfrm>
        </p:grpSpPr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390309FB-0DD4-4FA7-B8DB-674944882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16" cy="1296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800">
                <a:latin typeface="Calibri Body"/>
              </a:endParaRPr>
            </a:p>
          </p:txBody>
        </p:sp>
        <p:sp>
          <p:nvSpPr>
            <p:cNvPr id="44" name="Line 3">
              <a:extLst>
                <a:ext uri="{FF2B5EF4-FFF2-40B4-BE49-F238E27FC236}">
                  <a16:creationId xmlns:a16="http://schemas.microsoft.com/office/drawing/2014/main" id="{3F90AE95-783D-425A-AC0A-5826E07CAD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008" y="784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800">
                <a:latin typeface="Calibri Body"/>
              </a:endParaRPr>
            </a:p>
          </p:txBody>
        </p:sp>
        <p:sp>
          <p:nvSpPr>
            <p:cNvPr id="45" name="Line 4">
              <a:extLst>
                <a:ext uri="{FF2B5EF4-FFF2-40B4-BE49-F238E27FC236}">
                  <a16:creationId xmlns:a16="http://schemas.microsoft.com/office/drawing/2014/main" id="{36E23C1F-B43F-4790-AF01-A3B03D681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96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800">
                <a:latin typeface="Calibri Body"/>
              </a:endParaRP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072D664-92B5-424C-BA27-A92F83014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464"/>
              <a:ext cx="23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800" b="0" i="0" dirty="0">
                  <a:latin typeface="Calibri Body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47" name="Rectangle 6">
              <a:extLst>
                <a:ext uri="{FF2B5EF4-FFF2-40B4-BE49-F238E27FC236}">
                  <a16:creationId xmlns:a16="http://schemas.microsoft.com/office/drawing/2014/main" id="{105FEFD9-97E8-4B2E-A1FF-D675D4292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-93" y="1333"/>
              <a:ext cx="48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800" b="0" i="0" dirty="0" err="1">
                  <a:latin typeface="Calibri Body"/>
                  <a:ea typeface="Courier" charset="0"/>
                  <a:cs typeface="Courier" charset="0"/>
                  <a:sym typeface="Courier" charset="0"/>
                </a:rPr>
                <a:t>Addr</a:t>
              </a:r>
              <a:r>
                <a:rPr lang="en-US" altLang="en-US" sz="2800" b="0" i="0" dirty="0">
                  <a:latin typeface="Calibri Body"/>
                  <a:ea typeface="Courier" charset="0"/>
                  <a:cs typeface="Courier" charset="0"/>
                  <a:sym typeface="Courier" charset="0"/>
                </a:rPr>
                <a:t>.</a:t>
              </a:r>
            </a:p>
          </p:txBody>
        </p:sp>
        <p:sp>
          <p:nvSpPr>
            <p:cNvPr id="49" name="Rectangle 7">
              <a:extLst>
                <a:ext uri="{FF2B5EF4-FFF2-40B4-BE49-F238E27FC236}">
                  <a16:creationId xmlns:a16="http://schemas.microsoft.com/office/drawing/2014/main" id="{33D32023-87B4-4C1C-ACBA-1BD8E40A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" y="852"/>
              <a:ext cx="40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800" b="0" i="0" dirty="0">
                  <a:latin typeface="Calibri Body"/>
                  <a:ea typeface="Courier" charset="0"/>
                  <a:cs typeface="Courier" charset="0"/>
                  <a:sym typeface="Courier" charset="0"/>
                </a:rPr>
                <a:t>data</a:t>
              </a:r>
            </a:p>
          </p:txBody>
        </p:sp>
        <p:sp>
          <p:nvSpPr>
            <p:cNvPr id="50" name="Line 8">
              <a:extLst>
                <a:ext uri="{FF2B5EF4-FFF2-40B4-BE49-F238E27FC236}">
                  <a16:creationId xmlns:a16="http://schemas.microsoft.com/office/drawing/2014/main" id="{C2C8B25E-6F21-4F01-A516-A5589EEF2D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2" y="1304"/>
              <a:ext cx="0" cy="40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800">
                <a:latin typeface="Calibri Body"/>
              </a:endParaRPr>
            </a:p>
          </p:txBody>
        </p:sp>
        <p:sp>
          <p:nvSpPr>
            <p:cNvPr id="51" name="Line 9">
              <a:extLst>
                <a:ext uri="{FF2B5EF4-FFF2-40B4-BE49-F238E27FC236}">
                  <a16:creationId xmlns:a16="http://schemas.microsoft.com/office/drawing/2014/main" id="{74D9CC00-4342-44F8-B6BC-BCB363540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" y="1416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800">
                <a:latin typeface="Calibri Body"/>
              </a:endParaRPr>
            </a:p>
          </p:txBody>
        </p:sp>
        <p:sp>
          <p:nvSpPr>
            <p:cNvPr id="52" name="Rectangle 10">
              <a:extLst>
                <a:ext uri="{FF2B5EF4-FFF2-40B4-BE49-F238E27FC236}">
                  <a16:creationId xmlns:a16="http://schemas.microsoft.com/office/drawing/2014/main" id="{6E0860A3-5F94-46BA-9E2A-C2991F651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1392"/>
              <a:ext cx="23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800" b="0" i="0">
                  <a:latin typeface="Calibri Body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53" name="Rectangle 11">
              <a:extLst>
                <a:ext uri="{FF2B5EF4-FFF2-40B4-BE49-F238E27FC236}">
                  <a16:creationId xmlns:a16="http://schemas.microsoft.com/office/drawing/2014/main" id="{E6D289FC-F905-4CD1-98E4-65F4A192A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" y="32"/>
              <a:ext cx="483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2800" dirty="0">
                  <a:latin typeface="Calibri Body"/>
                  <a:ea typeface="Courier" charset="0"/>
                  <a:cs typeface="Courier" charset="0"/>
                  <a:sym typeface="Courier" charset="0"/>
                </a:rPr>
                <a:t>Data</a:t>
              </a:r>
              <a:endParaRPr lang="en-US" altLang="en-US" sz="2800" i="0" dirty="0">
                <a:latin typeface="Calibri Body"/>
                <a:ea typeface="Courier" charset="0"/>
                <a:cs typeface="Courier" charset="0"/>
                <a:sym typeface="Courier" charset="0"/>
              </a:endParaRPr>
            </a:p>
            <a:p>
              <a:pPr algn="ctr"/>
              <a:r>
                <a:rPr lang="en-US" altLang="en-US" sz="2800" i="0" dirty="0">
                  <a:latin typeface="Calibri Body"/>
                  <a:ea typeface="Courier" charset="0"/>
                  <a:cs typeface="Courier" charset="0"/>
                  <a:sym typeface="Courier" charset="0"/>
                </a:rPr>
                <a:t>Mem</a:t>
              </a:r>
            </a:p>
          </p:txBody>
        </p:sp>
      </p:grpSp>
      <p:sp>
        <p:nvSpPr>
          <p:cNvPr id="54" name="Line 3">
            <a:extLst>
              <a:ext uri="{FF2B5EF4-FFF2-40B4-BE49-F238E27FC236}">
                <a16:creationId xmlns:a16="http://schemas.microsoft.com/office/drawing/2014/main" id="{F0FF2C15-A1AC-4954-A1A9-7D094065AAEA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3607" y="3362779"/>
            <a:ext cx="9398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sz="2800">
              <a:latin typeface="Calibri Body"/>
            </a:endParaRPr>
          </a:p>
        </p:txBody>
      </p:sp>
      <p:sp>
        <p:nvSpPr>
          <p:cNvPr id="55" name="Line 4">
            <a:extLst>
              <a:ext uri="{FF2B5EF4-FFF2-40B4-BE49-F238E27FC236}">
                <a16:creationId xmlns:a16="http://schemas.microsoft.com/office/drawing/2014/main" id="{1835B4A3-07E8-4161-9064-5F1DC240B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744" y="3215935"/>
            <a:ext cx="263525" cy="29368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sz="2800">
              <a:latin typeface="Calibri Body"/>
            </a:endParaRPr>
          </a:p>
        </p:txBody>
      </p:sp>
      <p:sp>
        <p:nvSpPr>
          <p:cNvPr id="56" name="Rectangle 7">
            <a:extLst>
              <a:ext uri="{FF2B5EF4-FFF2-40B4-BE49-F238E27FC236}">
                <a16:creationId xmlns:a16="http://schemas.microsoft.com/office/drawing/2014/main" id="{9613448B-1A67-406A-8F89-0CC5061C4953}"/>
              </a:ext>
            </a:extLst>
          </p:cNvPr>
          <p:cNvSpPr>
            <a:spLocks/>
          </p:cNvSpPr>
          <p:nvPr/>
        </p:nvSpPr>
        <p:spPr bwMode="auto">
          <a:xfrm>
            <a:off x="124732" y="3441020"/>
            <a:ext cx="644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800" b="0" i="0" dirty="0">
                <a:latin typeface="Calibri Body"/>
                <a:ea typeface="Courier" charset="0"/>
                <a:cs typeface="Courier" charset="0"/>
                <a:sym typeface="Courier" charset="0"/>
              </a:rPr>
              <a:t>data</a:t>
            </a:r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BDABF52A-977D-4346-8CE2-07AAF5B93065}"/>
              </a:ext>
            </a:extLst>
          </p:cNvPr>
          <p:cNvSpPr>
            <a:spLocks/>
          </p:cNvSpPr>
          <p:nvPr/>
        </p:nvSpPr>
        <p:spPr bwMode="auto">
          <a:xfrm>
            <a:off x="225198" y="2792866"/>
            <a:ext cx="3651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800" b="0" i="0" dirty="0">
                <a:latin typeface="Calibri Body"/>
                <a:ea typeface="Courier" charset="0"/>
                <a:cs typeface="Courier" charset="0"/>
                <a:sym typeface="Courier" charset="0"/>
              </a:rPr>
              <a:t>32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B576C-CEDD-40F8-B102-41AC0EF6F591}"/>
              </a:ext>
            </a:extLst>
          </p:cNvPr>
          <p:cNvCxnSpPr>
            <a:cxnSpLocks/>
          </p:cNvCxnSpPr>
          <p:nvPr/>
        </p:nvCxnSpPr>
        <p:spPr>
          <a:xfrm>
            <a:off x="1756454" y="1478076"/>
            <a:ext cx="4197" cy="64010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7">
            <a:extLst>
              <a:ext uri="{FF2B5EF4-FFF2-40B4-BE49-F238E27FC236}">
                <a16:creationId xmlns:a16="http://schemas.microsoft.com/office/drawing/2014/main" id="{1397537E-29CD-4B6F-A1EA-159B3CEB002A}"/>
              </a:ext>
            </a:extLst>
          </p:cNvPr>
          <p:cNvSpPr>
            <a:spLocks/>
          </p:cNvSpPr>
          <p:nvPr/>
        </p:nvSpPr>
        <p:spPr bwMode="auto">
          <a:xfrm>
            <a:off x="1779314" y="1598392"/>
            <a:ext cx="300915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800" b="0" i="0" dirty="0">
                <a:latin typeface="Calibri Body"/>
                <a:ea typeface="Courier" charset="0"/>
                <a:cs typeface="Courier" charset="0"/>
                <a:sym typeface="Courier" charset="0"/>
              </a:rPr>
              <a:t>Memory Read/Write</a:t>
            </a:r>
          </a:p>
        </p:txBody>
      </p:sp>
      <p:sp>
        <p:nvSpPr>
          <p:cNvPr id="59" name="Rectangle 24">
            <a:extLst>
              <a:ext uri="{FF2B5EF4-FFF2-40B4-BE49-F238E27FC236}">
                <a16:creationId xmlns:a16="http://schemas.microsoft.com/office/drawing/2014/main" id="{6E100C60-0991-497F-AD5B-A355BB1ABC4E}"/>
              </a:ext>
            </a:extLst>
          </p:cNvPr>
          <p:cNvSpPr>
            <a:spLocks/>
          </p:cNvSpPr>
          <p:nvPr/>
        </p:nvSpPr>
        <p:spPr bwMode="auto">
          <a:xfrm>
            <a:off x="4871935" y="2080309"/>
            <a:ext cx="6725433" cy="139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5092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5092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5092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5092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5092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5092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5092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5092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5092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3600" i="0" dirty="0">
                <a:latin typeface="Calibri Body"/>
                <a:cs typeface="Helvetica" panose="020B0604020202020204" pitchFamily="34" charset="0"/>
              </a:rPr>
              <a:t>Why data and instruction memory and not one memory? </a:t>
            </a:r>
          </a:p>
          <a:p>
            <a:r>
              <a:rPr lang="en-US" altLang="en-US" sz="3600" dirty="0">
                <a:latin typeface="Calibri Body"/>
                <a:cs typeface="Helvetica" panose="020B0604020202020204" pitchFamily="34" charset="0"/>
              </a:rPr>
              <a:t>Later in the course </a:t>
            </a:r>
            <a:r>
              <a:rPr lang="en-US" altLang="en-US" sz="3600" dirty="0">
                <a:latin typeface="Calibri Body"/>
                <a:cs typeface="Helvetica" panose="020B0604020202020204" pitchFamily="34" charset="0"/>
                <a:sym typeface="Wingdings" panose="05000000000000000000" pitchFamily="2" charset="2"/>
              </a:rPr>
              <a:t> </a:t>
            </a:r>
            <a:r>
              <a:rPr lang="en-US" altLang="en-US" sz="3600" i="0" dirty="0">
                <a:latin typeface="Calibri Body"/>
                <a:cs typeface="Helvetica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9435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6C0F-EB89-46F7-93BB-C7B2C2DC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and Data Bus (Instruction Fetch)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42369-0135-4488-B1D8-C567A41C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BB282-6874-41E4-983D-18BAAF82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11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C67B6C-72E7-43A8-9319-2024C9E56BBB}"/>
              </a:ext>
            </a:extLst>
          </p:cNvPr>
          <p:cNvGrpSpPr/>
          <p:nvPr/>
        </p:nvGrpSpPr>
        <p:grpSpPr>
          <a:xfrm>
            <a:off x="126525" y="1239611"/>
            <a:ext cx="11284425" cy="5170488"/>
            <a:chOff x="-203200" y="1104900"/>
            <a:chExt cx="11203630" cy="6121400"/>
          </a:xfrm>
        </p:grpSpPr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EF93893E-842C-43D5-8AE2-6C142E94AB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6600" y="1117600"/>
              <a:ext cx="2540000" cy="2717802"/>
              <a:chOff x="0" y="0"/>
              <a:chExt cx="1600" cy="1712"/>
            </a:xfrm>
          </p:grpSpPr>
          <p:sp>
            <p:nvSpPr>
              <p:cNvPr id="80" name="Rectangle 2">
                <a:extLst>
                  <a:ext uri="{FF2B5EF4-FFF2-40B4-BE49-F238E27FC236}">
                    <a16:creationId xmlns:a16="http://schemas.microsoft.com/office/drawing/2014/main" id="{2966E8CB-112D-4720-B762-BCF90D32C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016" cy="1296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81" name="Line 3">
                <a:extLst>
                  <a:ext uri="{FF2B5EF4-FFF2-40B4-BE49-F238E27FC236}">
                    <a16:creationId xmlns:a16="http://schemas.microsoft.com/office/drawing/2014/main" id="{B57AAF68-5770-4E34-8E0C-B2FAB9A77F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008" y="784"/>
                <a:ext cx="592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82" name="Line 4">
                <a:extLst>
                  <a:ext uri="{FF2B5EF4-FFF2-40B4-BE49-F238E27FC236}">
                    <a16:creationId xmlns:a16="http://schemas.microsoft.com/office/drawing/2014/main" id="{62CFA4EE-6E29-457E-8B0F-C2019A849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696"/>
                <a:ext cx="166" cy="185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83" name="Rectangle 5">
                <a:extLst>
                  <a:ext uri="{FF2B5EF4-FFF2-40B4-BE49-F238E27FC236}">
                    <a16:creationId xmlns:a16="http://schemas.microsoft.com/office/drawing/2014/main" id="{D97EC456-42A3-4C30-85D0-3ADBA39DB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464"/>
                <a:ext cx="194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r>
                  <a:rPr lang="en-US" altLang="en-US" sz="2400" b="0" i="0">
                    <a:latin typeface="Calibri Body"/>
                    <a:ea typeface="Courier" charset="0"/>
                    <a:cs typeface="Courier" charset="0"/>
                    <a:sym typeface="Courier" charset="0"/>
                  </a:rPr>
                  <a:t>32</a:t>
                </a:r>
              </a:p>
            </p:txBody>
          </p:sp>
          <p:sp>
            <p:nvSpPr>
              <p:cNvPr id="84" name="Rectangle 6">
                <a:extLst>
                  <a:ext uri="{FF2B5EF4-FFF2-40B4-BE49-F238E27FC236}">
                    <a16:creationId xmlns:a16="http://schemas.microsoft.com/office/drawing/2014/main" id="{FD2323C2-0C45-41CC-9CC7-32AEF8738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" y="1056"/>
                <a:ext cx="381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r>
                  <a:rPr lang="en-US" altLang="en-US" sz="2400" b="0" i="0">
                    <a:latin typeface="Calibri Body"/>
                    <a:ea typeface="Courier" charset="0"/>
                    <a:cs typeface="Courier" charset="0"/>
                    <a:sym typeface="Courier" charset="0"/>
                  </a:rPr>
                  <a:t>Addr</a:t>
                </a:r>
              </a:p>
            </p:txBody>
          </p:sp>
          <p:sp>
            <p:nvSpPr>
              <p:cNvPr id="85" name="Rectangle 7">
                <a:extLst>
                  <a:ext uri="{FF2B5EF4-FFF2-40B4-BE49-F238E27FC236}">
                    <a16:creationId xmlns:a16="http://schemas.microsoft.com/office/drawing/2014/main" id="{250CDF89-9482-4DA1-B3F0-6AE4EB41A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" y="656"/>
                <a:ext cx="335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r>
                  <a:rPr lang="en-US" altLang="en-US" sz="2400" dirty="0">
                    <a:latin typeface="Calibri Body"/>
                    <a:ea typeface="Courier" charset="0"/>
                    <a:cs typeface="Courier" charset="0"/>
                    <a:sym typeface="Courier" charset="0"/>
                  </a:rPr>
                  <a:t>Inst.</a:t>
                </a:r>
                <a:endParaRPr lang="en-US" altLang="en-US" sz="2400" b="0" i="0" dirty="0">
                  <a:latin typeface="Calibri Body"/>
                  <a:ea typeface="Courier" charset="0"/>
                  <a:cs typeface="Courier" charset="0"/>
                  <a:sym typeface="Courier" charset="0"/>
                </a:endParaRPr>
              </a:p>
            </p:txBody>
          </p:sp>
          <p:sp>
            <p:nvSpPr>
              <p:cNvPr id="86" name="Line 8">
                <a:extLst>
                  <a:ext uri="{FF2B5EF4-FFF2-40B4-BE49-F238E27FC236}">
                    <a16:creationId xmlns:a16="http://schemas.microsoft.com/office/drawing/2014/main" id="{7DC72E5D-A457-45DE-8CBF-75894C272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2" y="1304"/>
                <a:ext cx="0" cy="408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87" name="Line 9">
                <a:extLst>
                  <a:ext uri="{FF2B5EF4-FFF2-40B4-BE49-F238E27FC236}">
                    <a16:creationId xmlns:a16="http://schemas.microsoft.com/office/drawing/2014/main" id="{7164E21C-043B-47EB-B525-C6534E173F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" y="1416"/>
                <a:ext cx="166" cy="185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88" name="Rectangle 10">
                <a:extLst>
                  <a:ext uri="{FF2B5EF4-FFF2-40B4-BE49-F238E27FC236}">
                    <a16:creationId xmlns:a16="http://schemas.microsoft.com/office/drawing/2014/main" id="{FCB109FF-2E0B-4215-8D86-12785208D8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" y="1392"/>
                <a:ext cx="194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r>
                  <a:rPr lang="en-US" altLang="en-US" sz="2400" b="0" i="0">
                    <a:latin typeface="Calibri Body"/>
                    <a:ea typeface="Courier" charset="0"/>
                    <a:cs typeface="Courier" charset="0"/>
                    <a:sym typeface="Courier" charset="0"/>
                  </a:rPr>
                  <a:t>32</a:t>
                </a:r>
              </a:p>
            </p:txBody>
          </p:sp>
          <p:sp>
            <p:nvSpPr>
              <p:cNvPr id="89" name="Rectangle 11">
                <a:extLst>
                  <a:ext uri="{FF2B5EF4-FFF2-40B4-BE49-F238E27FC236}">
                    <a16:creationId xmlns:a16="http://schemas.microsoft.com/office/drawing/2014/main" id="{BA611065-8D86-41B1-B302-640F0DCB1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" y="32"/>
                <a:ext cx="414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 i="0">
                    <a:latin typeface="Calibri Body"/>
                    <a:ea typeface="Courier" charset="0"/>
                    <a:cs typeface="Courier" charset="0"/>
                    <a:sym typeface="Courier" charset="0"/>
                  </a:rPr>
                  <a:t>Instr</a:t>
                </a:r>
              </a:p>
              <a:p>
                <a:pPr algn="ctr"/>
                <a:r>
                  <a:rPr lang="en-US" altLang="en-US" sz="2400" i="0">
                    <a:latin typeface="Calibri Body"/>
                    <a:ea typeface="Courier" charset="0"/>
                    <a:cs typeface="Courier" charset="0"/>
                    <a:sym typeface="Courier" charset="0"/>
                  </a:rPr>
                  <a:t>Mem</a:t>
                </a:r>
              </a:p>
            </p:txBody>
          </p:sp>
        </p:grpSp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187E5F2E-FAE8-4BA2-9213-A2943346C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4400" y="1104900"/>
              <a:ext cx="7546030" cy="143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65278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65278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65278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65278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65278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65278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65278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65278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65278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65278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65278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65278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65278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65278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65278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65278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65278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65278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i="0" dirty="0">
                  <a:latin typeface="Calibri Body"/>
                  <a:cs typeface="Helvetica" panose="020B0604020202020204" pitchFamily="34" charset="0"/>
                </a:rPr>
                <a:t>Fetching straight-line MIPS instructions requires a machine that generates this</a:t>
              </a:r>
              <a:r>
                <a:rPr lang="en-US" altLang="en-US" sz="2400" i="0" dirty="0">
                  <a:solidFill>
                    <a:srgbClr val="053DE8"/>
                  </a:solidFill>
                  <a:latin typeface="Calibri Body"/>
                  <a:cs typeface="Helvetica" panose="020B0604020202020204" pitchFamily="34" charset="0"/>
                </a:rPr>
                <a:t> timing diagram</a:t>
              </a:r>
              <a:r>
                <a:rPr lang="en-US" altLang="en-US" sz="2400" i="0" dirty="0">
                  <a:latin typeface="Calibri Body"/>
                  <a:cs typeface="Helvetica" panose="020B0604020202020204" pitchFamily="34" charset="0"/>
                </a:rPr>
                <a:t>:</a:t>
              </a:r>
            </a:p>
          </p:txBody>
        </p:sp>
        <p:sp>
          <p:nvSpPr>
            <p:cNvPr id="9" name="AutoShape 15">
              <a:extLst>
                <a:ext uri="{FF2B5EF4-FFF2-40B4-BE49-F238E27FC236}">
                  <a16:creationId xmlns:a16="http://schemas.microsoft.com/office/drawing/2014/main" id="{6F1F4ABE-355B-489B-9077-45D40A192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9300" y="4000500"/>
              <a:ext cx="533400" cy="914400"/>
            </a:xfrm>
            <a:custGeom>
              <a:avLst/>
              <a:gdLst/>
              <a:ahLst/>
              <a:cxnLst/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noFill/>
            <a:ln w="25400" cap="flat">
              <a:solidFill>
                <a:srgbClr val="053DE8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88900" dist="63499" dir="2339991" algn="ctr" rotWithShape="0">
                <a:schemeClr val="bg2">
                  <a:alpha val="32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ibri Body"/>
              </a:endParaRPr>
            </a:p>
          </p:txBody>
        </p:sp>
        <p:sp>
          <p:nvSpPr>
            <p:cNvPr id="10" name="AutoShape 16">
              <a:extLst>
                <a:ext uri="{FF2B5EF4-FFF2-40B4-BE49-F238E27FC236}">
                  <a16:creationId xmlns:a16="http://schemas.microsoft.com/office/drawing/2014/main" id="{FDC47846-E125-4F0C-8E25-CB901A95E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8200" y="4000500"/>
              <a:ext cx="533400" cy="914400"/>
            </a:xfrm>
            <a:custGeom>
              <a:avLst/>
              <a:gdLst/>
              <a:ahLst/>
              <a:cxnLst/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noFill/>
            <a:ln w="25400" cap="flat">
              <a:solidFill>
                <a:srgbClr val="053DE8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88900" dist="63499" dir="2339991" algn="ctr" rotWithShape="0">
                <a:schemeClr val="bg2">
                  <a:alpha val="32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ibri Body"/>
              </a:endParaRPr>
            </a:p>
          </p:txBody>
        </p:sp>
        <p:sp>
          <p:nvSpPr>
            <p:cNvPr id="11" name="AutoShape 17">
              <a:extLst>
                <a:ext uri="{FF2B5EF4-FFF2-40B4-BE49-F238E27FC236}">
                  <a16:creationId xmlns:a16="http://schemas.microsoft.com/office/drawing/2014/main" id="{12919A9D-0659-473B-829A-51406CFE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600" y="4000500"/>
              <a:ext cx="533400" cy="914400"/>
            </a:xfrm>
            <a:custGeom>
              <a:avLst/>
              <a:gdLst/>
              <a:ahLst/>
              <a:cxnLst/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noFill/>
            <a:ln w="25400" cap="flat">
              <a:solidFill>
                <a:srgbClr val="053DE8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88900" dist="63499" dir="2339991" algn="ctr" rotWithShape="0">
                <a:schemeClr val="bg2">
                  <a:alpha val="32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ibri Body"/>
              </a:endParaRPr>
            </a:p>
          </p:txBody>
        </p:sp>
        <p:grpSp>
          <p:nvGrpSpPr>
            <p:cNvPr id="14" name="Group 83">
              <a:extLst>
                <a:ext uri="{FF2B5EF4-FFF2-40B4-BE49-F238E27FC236}">
                  <a16:creationId xmlns:a16="http://schemas.microsoft.com/office/drawing/2014/main" id="{37159A80-50CF-453E-96A1-105F85308F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3200" y="4203700"/>
              <a:ext cx="10566400" cy="3022600"/>
              <a:chOff x="0" y="0"/>
              <a:chExt cx="6656" cy="1904"/>
            </a:xfrm>
          </p:grpSpPr>
          <p:sp>
            <p:nvSpPr>
              <p:cNvPr id="17" name="Line 20">
                <a:extLst>
                  <a:ext uri="{FF2B5EF4-FFF2-40B4-BE49-F238E27FC236}">
                    <a16:creationId xmlns:a16="http://schemas.microsoft.com/office/drawing/2014/main" id="{201905CA-B882-40C2-8E77-5DEE95A11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2000" y="24"/>
                <a:ext cx="400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18" name="Line 21">
                <a:extLst>
                  <a:ext uri="{FF2B5EF4-FFF2-40B4-BE49-F238E27FC236}">
                    <a16:creationId xmlns:a16="http://schemas.microsoft.com/office/drawing/2014/main" id="{B5FA5C79-13EF-44CD-95DE-BED3635354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2400" y="280"/>
                <a:ext cx="400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19" name="Line 22">
                <a:extLst>
                  <a:ext uri="{FF2B5EF4-FFF2-40B4-BE49-F238E27FC236}">
                    <a16:creationId xmlns:a16="http://schemas.microsoft.com/office/drawing/2014/main" id="{925B0E31-2C42-4386-A914-B5DE14B5F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92" y="16"/>
                <a:ext cx="0" cy="256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20" name="Line 23">
                <a:extLst>
                  <a:ext uri="{FF2B5EF4-FFF2-40B4-BE49-F238E27FC236}">
                    <a16:creationId xmlns:a16="http://schemas.microsoft.com/office/drawing/2014/main" id="{C90100BA-7EAF-4AA9-A4E9-94E6B104E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2792" y="280"/>
                <a:ext cx="400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21" name="Line 24">
                <a:extLst>
                  <a:ext uri="{FF2B5EF4-FFF2-40B4-BE49-F238E27FC236}">
                    <a16:creationId xmlns:a16="http://schemas.microsoft.com/office/drawing/2014/main" id="{6D126D69-6AD4-4231-8133-EEDE0CE145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3192" y="24"/>
                <a:ext cx="400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22" name="Line 25">
                <a:extLst>
                  <a:ext uri="{FF2B5EF4-FFF2-40B4-BE49-F238E27FC236}">
                    <a16:creationId xmlns:a16="http://schemas.microsoft.com/office/drawing/2014/main" id="{E43EAAA7-5F54-45B0-93DB-D920AE497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4" y="16"/>
                <a:ext cx="0" cy="256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23" name="Line 26">
                <a:extLst>
                  <a:ext uri="{FF2B5EF4-FFF2-40B4-BE49-F238E27FC236}">
                    <a16:creationId xmlns:a16="http://schemas.microsoft.com/office/drawing/2014/main" id="{D235D41E-9BC0-4140-82C9-925F1F2F3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208" y="280"/>
                <a:ext cx="400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24" name="Line 27">
                <a:extLst>
                  <a:ext uri="{FF2B5EF4-FFF2-40B4-BE49-F238E27FC236}">
                    <a16:creationId xmlns:a16="http://schemas.microsoft.com/office/drawing/2014/main" id="{8FD4B26B-59D4-4AC2-B6B3-9CA254193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608" y="24"/>
                <a:ext cx="400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25" name="Line 28">
                <a:extLst>
                  <a:ext uri="{FF2B5EF4-FFF2-40B4-BE49-F238E27FC236}">
                    <a16:creationId xmlns:a16="http://schemas.microsoft.com/office/drawing/2014/main" id="{A3ABAAF1-E201-44FA-AB9D-1DCBFF61D7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" y="16"/>
                <a:ext cx="0" cy="256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26" name="Line 29">
                <a:extLst>
                  <a:ext uri="{FF2B5EF4-FFF2-40B4-BE49-F238E27FC236}">
                    <a16:creationId xmlns:a16="http://schemas.microsoft.com/office/drawing/2014/main" id="{10135ACB-ECF2-4AD3-8EBB-19F958ED51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3584" y="24"/>
                <a:ext cx="400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19306300-726A-4012-B7F4-C97CAF3F9F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3976" y="280"/>
                <a:ext cx="400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9A64E30F-5438-42C6-9100-88A53E906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6" y="16"/>
                <a:ext cx="0" cy="256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E280E992-4DA3-45AE-9125-431FCAC81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376" y="280"/>
                <a:ext cx="400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30" name="Line 33">
                <a:extLst>
                  <a:ext uri="{FF2B5EF4-FFF2-40B4-BE49-F238E27FC236}">
                    <a16:creationId xmlns:a16="http://schemas.microsoft.com/office/drawing/2014/main" id="{175CF57B-B3F6-4D7D-A4E4-9687226218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776" y="24"/>
                <a:ext cx="400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31" name="Line 34">
                <a:extLst>
                  <a:ext uri="{FF2B5EF4-FFF2-40B4-BE49-F238E27FC236}">
                    <a16:creationId xmlns:a16="http://schemas.microsoft.com/office/drawing/2014/main" id="{486290FA-F40E-4423-9CAE-271EA371E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8" y="16"/>
                <a:ext cx="0" cy="256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32" name="Rectangle 35">
                <a:extLst>
                  <a:ext uri="{FF2B5EF4-FFF2-40B4-BE49-F238E27FC236}">
                    <a16:creationId xmlns:a16="http://schemas.microsoft.com/office/drawing/2014/main" id="{A442039E-92D6-4E90-B366-99AF1FB85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" y="0"/>
                <a:ext cx="6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r"/>
                <a:r>
                  <a:rPr lang="en-US" altLang="en-US" sz="2400" i="0">
                    <a:latin typeface="Calibri Body"/>
                    <a:cs typeface="Lucida Grande" charset="0"/>
                    <a:sym typeface="Lucida Grande" charset="0"/>
                  </a:rPr>
                  <a:t>CLK</a:t>
                </a:r>
              </a:p>
            </p:txBody>
          </p:sp>
          <p:sp>
            <p:nvSpPr>
              <p:cNvPr id="33" name="Rectangle 36">
                <a:extLst>
                  <a:ext uri="{FF2B5EF4-FFF2-40B4-BE49-F238E27FC236}">
                    <a16:creationId xmlns:a16="http://schemas.microsoft.com/office/drawing/2014/main" id="{6037BA89-C20E-4BBD-80F6-1C9D455523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44"/>
                <a:ext cx="84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r"/>
                <a:r>
                  <a:rPr lang="en-US" altLang="en-US" sz="2400" i="0">
                    <a:latin typeface="Calibri Body"/>
                    <a:cs typeface="Lucida Grande" charset="0"/>
                    <a:sym typeface="Lucida Grande" charset="0"/>
                  </a:rPr>
                  <a:t>Addr</a:t>
                </a:r>
              </a:p>
            </p:txBody>
          </p:sp>
          <p:sp>
            <p:nvSpPr>
              <p:cNvPr id="34" name="Rectangle 37">
                <a:extLst>
                  <a:ext uri="{FF2B5EF4-FFF2-40B4-BE49-F238E27FC236}">
                    <a16:creationId xmlns:a16="http://schemas.microsoft.com/office/drawing/2014/main" id="{56632FC0-BE83-4EE2-8290-6E1E2CE6A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" y="1072"/>
                <a:ext cx="363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r"/>
                <a:r>
                  <a:rPr lang="en-US" altLang="en-US" sz="2400" i="0">
                    <a:latin typeface="Calibri Body"/>
                    <a:cs typeface="Helvetica" panose="020B0604020202020204" pitchFamily="34" charset="0"/>
                  </a:rPr>
                  <a:t>Data</a:t>
                </a:r>
              </a:p>
            </p:txBody>
          </p:sp>
          <p:sp>
            <p:nvSpPr>
              <p:cNvPr id="35" name="Line 38">
                <a:extLst>
                  <a:ext uri="{FF2B5EF4-FFF2-40B4-BE49-F238E27FC236}">
                    <a16:creationId xmlns:a16="http://schemas.microsoft.com/office/drawing/2014/main" id="{7BFE97E2-28B5-42F1-944B-4E65F5F4E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880" y="1104"/>
                <a:ext cx="136" cy="255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36" name="Line 39">
                <a:extLst>
                  <a:ext uri="{FF2B5EF4-FFF2-40B4-BE49-F238E27FC236}">
                    <a16:creationId xmlns:a16="http://schemas.microsoft.com/office/drawing/2014/main" id="{9979D33B-A8D1-48AD-BEFF-AD37EAED7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88" y="1104"/>
                <a:ext cx="126" cy="248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37" name="Line 40">
                <a:extLst>
                  <a:ext uri="{FF2B5EF4-FFF2-40B4-BE49-F238E27FC236}">
                    <a16:creationId xmlns:a16="http://schemas.microsoft.com/office/drawing/2014/main" id="{BC60CBE0-8171-4DEC-9A43-6B3C355D6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5008" y="1104"/>
                <a:ext cx="320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38" name="Line 41">
                <a:extLst>
                  <a:ext uri="{FF2B5EF4-FFF2-40B4-BE49-F238E27FC236}">
                    <a16:creationId xmlns:a16="http://schemas.microsoft.com/office/drawing/2014/main" id="{AB0373E0-2A9F-409C-B01E-2D37316BD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5016" y="1360"/>
                <a:ext cx="312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39" name="Rectangle 42">
                <a:extLst>
                  <a:ext uri="{FF2B5EF4-FFF2-40B4-BE49-F238E27FC236}">
                    <a16:creationId xmlns:a16="http://schemas.microsoft.com/office/drawing/2014/main" id="{51637192-F495-4609-8ACF-A265972BD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" y="1072"/>
                <a:ext cx="1352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r"/>
                <a:r>
                  <a:rPr lang="en-US" altLang="en-US" sz="2400" i="0">
                    <a:latin typeface="Calibri Body"/>
                    <a:cs typeface="Helvetica" panose="020B0604020202020204" pitchFamily="34" charset="0"/>
                  </a:rPr>
                  <a:t>IMem[PC + 8]</a:t>
                </a:r>
              </a:p>
            </p:txBody>
          </p:sp>
          <p:sp>
            <p:nvSpPr>
              <p:cNvPr id="40" name="Line 43">
                <a:extLst>
                  <a:ext uri="{FF2B5EF4-FFF2-40B4-BE49-F238E27FC236}">
                    <a16:creationId xmlns:a16="http://schemas.microsoft.com/office/drawing/2014/main" id="{304A57AD-5CCC-4FCD-8CCC-D45112904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3472" y="1104"/>
                <a:ext cx="832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41" name="Line 44">
                <a:extLst>
                  <a:ext uri="{FF2B5EF4-FFF2-40B4-BE49-F238E27FC236}">
                    <a16:creationId xmlns:a16="http://schemas.microsoft.com/office/drawing/2014/main" id="{736312C0-57E9-4C44-BCF4-E6717F6C4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3472" y="1344"/>
                <a:ext cx="832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42" name="Line 45">
                <a:extLst>
                  <a:ext uri="{FF2B5EF4-FFF2-40B4-BE49-F238E27FC236}">
                    <a16:creationId xmlns:a16="http://schemas.microsoft.com/office/drawing/2014/main" id="{1ED06E1B-3D4C-4AE0-95D9-F3DF75B31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3328" y="1096"/>
                <a:ext cx="136" cy="255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43" name="Line 46">
                <a:extLst>
                  <a:ext uri="{FF2B5EF4-FFF2-40B4-BE49-F238E27FC236}">
                    <a16:creationId xmlns:a16="http://schemas.microsoft.com/office/drawing/2014/main" id="{27F98B90-0A5A-4A13-94CC-24DD2A61A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6" y="1096"/>
                <a:ext cx="126" cy="248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44" name="Rectangle 47">
                <a:extLst>
                  <a:ext uri="{FF2B5EF4-FFF2-40B4-BE49-F238E27FC236}">
                    <a16:creationId xmlns:a16="http://schemas.microsoft.com/office/drawing/2014/main" id="{FE37D984-AF22-4447-8534-E57F42D4E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2" y="1064"/>
                <a:ext cx="1360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r"/>
                <a:r>
                  <a:rPr lang="en-US" altLang="en-US" sz="2400" i="0">
                    <a:latin typeface="Calibri Body"/>
                    <a:cs typeface="Helvetica" panose="020B0604020202020204" pitchFamily="34" charset="0"/>
                  </a:rPr>
                  <a:t>IMem[PC + 4]</a:t>
                </a:r>
              </a:p>
            </p:txBody>
          </p:sp>
          <p:sp>
            <p:nvSpPr>
              <p:cNvPr id="45" name="Line 48">
                <a:extLst>
                  <a:ext uri="{FF2B5EF4-FFF2-40B4-BE49-F238E27FC236}">
                    <a16:creationId xmlns:a16="http://schemas.microsoft.com/office/drawing/2014/main" id="{41AC450C-3DFB-428C-A660-E8979B493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2000" y="1104"/>
                <a:ext cx="760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46" name="Line 49">
                <a:extLst>
                  <a:ext uri="{FF2B5EF4-FFF2-40B4-BE49-F238E27FC236}">
                    <a16:creationId xmlns:a16="http://schemas.microsoft.com/office/drawing/2014/main" id="{92AFFEFC-03DA-4107-B57A-65CD0C8CC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2000" y="1344"/>
                <a:ext cx="760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47" name="Line 50">
                <a:extLst>
                  <a:ext uri="{FF2B5EF4-FFF2-40B4-BE49-F238E27FC236}">
                    <a16:creationId xmlns:a16="http://schemas.microsoft.com/office/drawing/2014/main" id="{73A25C2C-C3C8-42AD-983A-CC594DC71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64" y="1096"/>
                <a:ext cx="136" cy="255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48" name="Line 51">
                <a:extLst>
                  <a:ext uri="{FF2B5EF4-FFF2-40B4-BE49-F238E27FC236}">
                    <a16:creationId xmlns:a16="http://schemas.microsoft.com/office/drawing/2014/main" id="{46249170-AD7B-4F28-9AEA-9CCFC3C524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1096"/>
                <a:ext cx="126" cy="248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49" name="Rectangle 52">
                <a:extLst>
                  <a:ext uri="{FF2B5EF4-FFF2-40B4-BE49-F238E27FC236}">
                    <a16:creationId xmlns:a16="http://schemas.microsoft.com/office/drawing/2014/main" id="{FB4C43D0-F93B-4FAA-9ADD-64C147393A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1072"/>
                <a:ext cx="1128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r"/>
                <a:r>
                  <a:rPr lang="en-US" altLang="en-US" sz="2400" i="0">
                    <a:latin typeface="Calibri Body"/>
                    <a:cs typeface="Helvetica" panose="020B0604020202020204" pitchFamily="34" charset="0"/>
                  </a:rPr>
                  <a:t>IMem[PC]</a:t>
                </a:r>
              </a:p>
            </p:txBody>
          </p:sp>
          <p:sp>
            <p:nvSpPr>
              <p:cNvPr id="50" name="Line 53">
                <a:extLst>
                  <a:ext uri="{FF2B5EF4-FFF2-40B4-BE49-F238E27FC236}">
                    <a16:creationId xmlns:a16="http://schemas.microsoft.com/office/drawing/2014/main" id="{98513FA3-8525-47CE-BD14-44420F276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528" y="1096"/>
                <a:ext cx="344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51" name="Line 54">
                <a:extLst>
                  <a:ext uri="{FF2B5EF4-FFF2-40B4-BE49-F238E27FC236}">
                    <a16:creationId xmlns:a16="http://schemas.microsoft.com/office/drawing/2014/main" id="{EB9706DD-1D01-4A7C-9F5B-54FED02D37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528" y="1344"/>
                <a:ext cx="344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52" name="Line 55">
                <a:extLst>
                  <a:ext uri="{FF2B5EF4-FFF2-40B4-BE49-F238E27FC236}">
                    <a16:creationId xmlns:a16="http://schemas.microsoft.com/office/drawing/2014/main" id="{1814C677-0000-4D48-91B0-9DC5DA8063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2760" y="1104"/>
                <a:ext cx="568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53" name="Line 56">
                <a:extLst>
                  <a:ext uri="{FF2B5EF4-FFF2-40B4-BE49-F238E27FC236}">
                    <a16:creationId xmlns:a16="http://schemas.microsoft.com/office/drawing/2014/main" id="{2BBAF91E-6E24-444F-86FA-BB0BD2F3D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2760" y="1344"/>
                <a:ext cx="568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54" name="Line 57">
                <a:extLst>
                  <a:ext uri="{FF2B5EF4-FFF2-40B4-BE49-F238E27FC236}">
                    <a16:creationId xmlns:a16="http://schemas.microsoft.com/office/drawing/2014/main" id="{40B0B4E8-5BF5-4AEA-9991-688954599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288" y="1104"/>
                <a:ext cx="592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55" name="Line 58">
                <a:extLst>
                  <a:ext uri="{FF2B5EF4-FFF2-40B4-BE49-F238E27FC236}">
                    <a16:creationId xmlns:a16="http://schemas.microsoft.com/office/drawing/2014/main" id="{048F212E-DF33-4C00-A82F-A0343BB17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288" y="1344"/>
                <a:ext cx="592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56" name="Line 59">
                <a:extLst>
                  <a:ext uri="{FF2B5EF4-FFF2-40B4-BE49-F238E27FC236}">
                    <a16:creationId xmlns:a16="http://schemas.microsoft.com/office/drawing/2014/main" id="{6CDE87CE-7DDE-4090-8C38-6CAEA42106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784" y="600"/>
                <a:ext cx="136" cy="255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57" name="Line 60">
                <a:extLst>
                  <a:ext uri="{FF2B5EF4-FFF2-40B4-BE49-F238E27FC236}">
                    <a16:creationId xmlns:a16="http://schemas.microsoft.com/office/drawing/2014/main" id="{4695EB59-A4B5-4CE6-B8AD-EF26E736DF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92" y="600"/>
                <a:ext cx="126" cy="248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58" name="Line 61">
                <a:extLst>
                  <a:ext uri="{FF2B5EF4-FFF2-40B4-BE49-F238E27FC236}">
                    <a16:creationId xmlns:a16="http://schemas.microsoft.com/office/drawing/2014/main" id="{C9136BE4-C5B4-44D3-A5E0-59AC1FBD5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912" y="600"/>
                <a:ext cx="320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59" name="Line 62">
                <a:extLst>
                  <a:ext uri="{FF2B5EF4-FFF2-40B4-BE49-F238E27FC236}">
                    <a16:creationId xmlns:a16="http://schemas.microsoft.com/office/drawing/2014/main" id="{C7956604-2453-4EE1-BEED-945C80C4C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920" y="856"/>
                <a:ext cx="312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60" name="Rectangle 63">
                <a:extLst>
                  <a:ext uri="{FF2B5EF4-FFF2-40B4-BE49-F238E27FC236}">
                    <a16:creationId xmlns:a16="http://schemas.microsoft.com/office/drawing/2014/main" id="{F0A0A2BF-5E5A-4B13-8ED4-C1DA5314B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0" y="576"/>
                <a:ext cx="800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r"/>
                <a:r>
                  <a:rPr lang="en-US" altLang="en-US" sz="2400" i="0">
                    <a:latin typeface="Calibri Body"/>
                    <a:cs typeface="Helvetica" panose="020B0604020202020204" pitchFamily="34" charset="0"/>
                  </a:rPr>
                  <a:t>PC + 8</a:t>
                </a:r>
              </a:p>
            </p:txBody>
          </p:sp>
          <p:sp>
            <p:nvSpPr>
              <p:cNvPr id="61" name="Line 64">
                <a:extLst>
                  <a:ext uri="{FF2B5EF4-FFF2-40B4-BE49-F238E27FC236}">
                    <a16:creationId xmlns:a16="http://schemas.microsoft.com/office/drawing/2014/main" id="{B49876C7-206F-4BAE-9940-445571E3F9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3376" y="600"/>
                <a:ext cx="832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62" name="Line 65">
                <a:extLst>
                  <a:ext uri="{FF2B5EF4-FFF2-40B4-BE49-F238E27FC236}">
                    <a16:creationId xmlns:a16="http://schemas.microsoft.com/office/drawing/2014/main" id="{D2D15374-9BC4-4A5E-80D0-9FE6244609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3376" y="840"/>
                <a:ext cx="832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63" name="Line 66">
                <a:extLst>
                  <a:ext uri="{FF2B5EF4-FFF2-40B4-BE49-F238E27FC236}">
                    <a16:creationId xmlns:a16="http://schemas.microsoft.com/office/drawing/2014/main" id="{410F03AB-3752-49EF-9F61-7A6D0813C3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3232" y="592"/>
                <a:ext cx="136" cy="255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64" name="Line 67">
                <a:extLst>
                  <a:ext uri="{FF2B5EF4-FFF2-40B4-BE49-F238E27FC236}">
                    <a16:creationId xmlns:a16="http://schemas.microsoft.com/office/drawing/2014/main" id="{9C269619-7F86-4426-9F8F-0CA84C2B1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92"/>
                <a:ext cx="126" cy="248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65" name="Rectangle 68">
                <a:extLst>
                  <a:ext uri="{FF2B5EF4-FFF2-40B4-BE49-F238E27FC236}">
                    <a16:creationId xmlns:a16="http://schemas.microsoft.com/office/drawing/2014/main" id="{BF632258-1431-4099-B9F3-44E592AFD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8" y="568"/>
                <a:ext cx="712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r"/>
                <a:r>
                  <a:rPr lang="en-US" altLang="en-US" sz="2400" i="0">
                    <a:latin typeface="Calibri Body"/>
                    <a:cs typeface="Helvetica" panose="020B0604020202020204" pitchFamily="34" charset="0"/>
                  </a:rPr>
                  <a:t>PC + 4</a:t>
                </a:r>
              </a:p>
            </p:txBody>
          </p:sp>
          <p:sp>
            <p:nvSpPr>
              <p:cNvPr id="66" name="Line 69">
                <a:extLst>
                  <a:ext uri="{FF2B5EF4-FFF2-40B4-BE49-F238E27FC236}">
                    <a16:creationId xmlns:a16="http://schemas.microsoft.com/office/drawing/2014/main" id="{84E8E580-BDC1-4F4B-ADDD-1960CCDC33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664" y="600"/>
                <a:ext cx="760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67" name="Line 70">
                <a:extLst>
                  <a:ext uri="{FF2B5EF4-FFF2-40B4-BE49-F238E27FC236}">
                    <a16:creationId xmlns:a16="http://schemas.microsoft.com/office/drawing/2014/main" id="{4C2537C3-E98F-4C5C-8D96-626338E15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664" y="840"/>
                <a:ext cx="760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68" name="Line 71">
                <a:extLst>
                  <a:ext uri="{FF2B5EF4-FFF2-40B4-BE49-F238E27FC236}">
                    <a16:creationId xmlns:a16="http://schemas.microsoft.com/office/drawing/2014/main" id="{00287BF6-5955-4FB7-9847-3A75B4FBF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528" y="592"/>
                <a:ext cx="136" cy="255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69" name="Line 72">
                <a:extLst>
                  <a:ext uri="{FF2B5EF4-FFF2-40B4-BE49-F238E27FC236}">
                    <a16:creationId xmlns:a16="http://schemas.microsoft.com/office/drawing/2014/main" id="{C9D899B8-1F1D-494B-8F68-7FC99E335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6" y="592"/>
                <a:ext cx="126" cy="248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70" name="Rectangle 73">
                <a:extLst>
                  <a:ext uri="{FF2B5EF4-FFF2-40B4-BE49-F238E27FC236}">
                    <a16:creationId xmlns:a16="http://schemas.microsoft.com/office/drawing/2014/main" id="{60D4BF2E-5782-421B-83C2-AC91840F1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568"/>
                <a:ext cx="344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r"/>
                <a:r>
                  <a:rPr lang="en-US" altLang="en-US" sz="2400" i="0">
                    <a:latin typeface="Calibri Body"/>
                    <a:cs typeface="Helvetica" panose="020B0604020202020204" pitchFamily="34" charset="0"/>
                  </a:rPr>
                  <a:t>PC</a:t>
                </a:r>
              </a:p>
            </p:txBody>
          </p:sp>
          <p:sp>
            <p:nvSpPr>
              <p:cNvPr id="71" name="Line 74">
                <a:extLst>
                  <a:ext uri="{FF2B5EF4-FFF2-40B4-BE49-F238E27FC236}">
                    <a16:creationId xmlns:a16="http://schemas.microsoft.com/office/drawing/2014/main" id="{85399FEA-8E01-443A-8384-0333870DD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192" y="592"/>
                <a:ext cx="344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72" name="Line 75">
                <a:extLst>
                  <a:ext uri="{FF2B5EF4-FFF2-40B4-BE49-F238E27FC236}">
                    <a16:creationId xmlns:a16="http://schemas.microsoft.com/office/drawing/2014/main" id="{9DBF695F-4E5C-4B8E-B52B-AFA20055D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192" y="840"/>
                <a:ext cx="344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73" name="Line 76">
                <a:extLst>
                  <a:ext uri="{FF2B5EF4-FFF2-40B4-BE49-F238E27FC236}">
                    <a16:creationId xmlns:a16="http://schemas.microsoft.com/office/drawing/2014/main" id="{08CC3BFE-F1B8-40BC-8645-C76BDABEF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2424" y="600"/>
                <a:ext cx="833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74" name="Line 77">
                <a:extLst>
                  <a:ext uri="{FF2B5EF4-FFF2-40B4-BE49-F238E27FC236}">
                    <a16:creationId xmlns:a16="http://schemas.microsoft.com/office/drawing/2014/main" id="{AFAB5E88-ED0E-40AA-9F6B-D28000A32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2424" y="848"/>
                <a:ext cx="833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75" name="Line 78">
                <a:extLst>
                  <a:ext uri="{FF2B5EF4-FFF2-40B4-BE49-F238E27FC236}">
                    <a16:creationId xmlns:a16="http://schemas.microsoft.com/office/drawing/2014/main" id="{D923D5FA-A89A-4AA9-9661-B9BE641F0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192" y="600"/>
                <a:ext cx="592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76" name="Line 79">
                <a:extLst>
                  <a:ext uri="{FF2B5EF4-FFF2-40B4-BE49-F238E27FC236}">
                    <a16:creationId xmlns:a16="http://schemas.microsoft.com/office/drawing/2014/main" id="{FFDA2BBB-8C48-479F-8434-A749E813E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192" y="848"/>
                <a:ext cx="592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77" name="Line 80">
                <a:extLst>
                  <a:ext uri="{FF2B5EF4-FFF2-40B4-BE49-F238E27FC236}">
                    <a16:creationId xmlns:a16="http://schemas.microsoft.com/office/drawing/2014/main" id="{7C0D2B9C-F372-4062-8FB4-8DBB974E5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5232" y="600"/>
                <a:ext cx="344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78" name="Line 81">
                <a:extLst>
                  <a:ext uri="{FF2B5EF4-FFF2-40B4-BE49-F238E27FC236}">
                    <a16:creationId xmlns:a16="http://schemas.microsoft.com/office/drawing/2014/main" id="{95E8E6F5-8050-48C4-9187-2D5766F799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5232" y="856"/>
                <a:ext cx="344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 sz="2400">
                  <a:latin typeface="Calibri Body"/>
                </a:endParaRPr>
              </a:p>
            </p:txBody>
          </p:sp>
          <p:sp>
            <p:nvSpPr>
              <p:cNvPr id="79" name="Rectangle 82">
                <a:extLst>
                  <a:ext uri="{FF2B5EF4-FFF2-40B4-BE49-F238E27FC236}">
                    <a16:creationId xmlns:a16="http://schemas.microsoft.com/office/drawing/2014/main" id="{FC586AEA-3C48-4031-B59E-3D905B42AE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" y="1592"/>
                <a:ext cx="5704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  <a:tab pos="90805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  <a:tab pos="90805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  <a:tab pos="90805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  <a:tab pos="90805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  <a:tab pos="90805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  <a:tab pos="90805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  <a:tab pos="90805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  <a:tab pos="90805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  <a:tab pos="90805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r>
                  <a:rPr lang="en-US" altLang="en-US" sz="2400" b="0" i="0">
                    <a:solidFill>
                      <a:srgbClr val="053DE8"/>
                    </a:solidFill>
                    <a:latin typeface="Calibri Body"/>
                    <a:cs typeface="Marker Felt" charset="0"/>
                    <a:sym typeface="Marker Felt" charset="0"/>
                  </a:rPr>
                  <a:t>PC == Program Counter, points to next instruction.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0586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FAB6-4E89-4DDB-9E7D-B64993DC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 and Execute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3D654-FAD3-40D7-849C-6AC77581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0269B-3173-4DDA-BF99-823C85A5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12</a:t>
            </a:fld>
            <a:endParaRPr lang="en-IN" dirty="0"/>
          </a:p>
        </p:txBody>
      </p:sp>
      <p:grpSp>
        <p:nvGrpSpPr>
          <p:cNvPr id="6" name="Group 32">
            <a:extLst>
              <a:ext uri="{FF2B5EF4-FFF2-40B4-BE49-F238E27FC236}">
                <a16:creationId xmlns:a16="http://schemas.microsoft.com/office/drawing/2014/main" id="{E1FEDCC4-FAC1-4FF7-93C5-A5C410CB2023}"/>
              </a:ext>
            </a:extLst>
          </p:cNvPr>
          <p:cNvGrpSpPr>
            <a:grpSpLocks/>
          </p:cNvGrpSpPr>
          <p:nvPr/>
        </p:nvGrpSpPr>
        <p:grpSpPr bwMode="auto">
          <a:xfrm>
            <a:off x="1598613" y="3492500"/>
            <a:ext cx="3494087" cy="2717800"/>
            <a:chOff x="0" y="0"/>
            <a:chExt cx="2200" cy="1712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CDC6F10E-6E99-423E-B254-246FDDF3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0"/>
              <a:ext cx="1016" cy="1296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8" name="Line 3">
              <a:extLst>
                <a:ext uri="{FF2B5EF4-FFF2-40B4-BE49-F238E27FC236}">
                  <a16:creationId xmlns:a16="http://schemas.microsoft.com/office/drawing/2014/main" id="{1D45CE9B-1520-4782-B8F1-2CB96F2902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608" y="544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9" name="Line 4">
              <a:extLst>
                <a:ext uri="{FF2B5EF4-FFF2-40B4-BE49-F238E27FC236}">
                  <a16:creationId xmlns:a16="http://schemas.microsoft.com/office/drawing/2014/main" id="{977C16C4-9E49-4B92-AC8C-B6E1E4AC1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" y="456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EDF48E4-4DF9-4753-BA6B-498090DDA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224"/>
              <a:ext cx="1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4308366C-C4BA-4104-BE0F-1BD440E2A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" y="416"/>
              <a:ext cx="2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rd1</a:t>
              </a:r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BD1E44B1-6C1B-499E-8032-A2F3B27A5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2" y="1304"/>
              <a:ext cx="0" cy="40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98091939-7112-479D-B589-1B66D9906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" y="8"/>
              <a:ext cx="5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240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RegFile</a:t>
              </a:r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DFB1A01D-E63A-4375-8F7B-3F75E0EC0C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608" y="944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B625CAF0-1DC8-4D1D-89AC-8236835A3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" y="856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CF603A15-B2A4-418B-8DF4-0E59BBDE3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704"/>
              <a:ext cx="1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4B4BA6DA-4AF1-4E1E-860D-7BBDC820B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" y="808"/>
              <a:ext cx="2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rd2</a:t>
              </a: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943BA78A-D236-47D5-80C5-C84AAEBCA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0" y="1304"/>
              <a:ext cx="0" cy="40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19" name="AutoShape 14">
              <a:extLst>
                <a:ext uri="{FF2B5EF4-FFF2-40B4-BE49-F238E27FC236}">
                  <a16:creationId xmlns:a16="http://schemas.microsoft.com/office/drawing/2014/main" id="{3D5B31A3-DAE8-4820-887B-796F2E0E5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1088"/>
              <a:ext cx="264" cy="213"/>
            </a:xfrm>
            <a:prstGeom prst="triangle">
              <a:avLst>
                <a:gd name="adj" fmla="val 50000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5AD76F89-32EB-4D63-B0E8-0D0D68C6C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" y="1056"/>
              <a:ext cx="2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WE</a:t>
              </a:r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F3181761-652B-4148-921D-5E0EB8633B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1072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020FC585-B2C9-4FA3-A6BF-61E594725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984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91FEBFD7-145F-4166-89FC-70B5F5CA2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" y="1120"/>
              <a:ext cx="1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F9E844CA-9AF6-4561-AFBA-E835D665A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" y="936"/>
              <a:ext cx="2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wd</a:t>
              </a:r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81F71625-02AC-4C94-B90E-08DE62C713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359"/>
              <a:ext cx="592" cy="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9496610C-B9B9-40DA-92D6-7C5A22170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72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27" name="Rectangle 22">
              <a:extLst>
                <a:ext uri="{FF2B5EF4-FFF2-40B4-BE49-F238E27FC236}">
                  <a16:creationId xmlns:a16="http://schemas.microsoft.com/office/drawing/2014/main" id="{9C7D8F6A-6D76-46CE-B5A7-046D8F25C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" y="120"/>
              <a:ext cx="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5</a:t>
              </a:r>
            </a:p>
          </p:txBody>
        </p: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E6DA4086-5691-463F-87A1-3108CEACC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" y="224"/>
              <a:ext cx="2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rs1</a:t>
              </a:r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71476F43-6060-46DB-B9D3-D8903C8589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600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0B3F0299-FD6B-4C9C-9FD2-8B98587CF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512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31" name="Rectangle 26">
              <a:extLst>
                <a:ext uri="{FF2B5EF4-FFF2-40B4-BE49-F238E27FC236}">
                  <a16:creationId xmlns:a16="http://schemas.microsoft.com/office/drawing/2014/main" id="{7CA95A48-CA55-4788-9AF6-1E2C0220E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" y="360"/>
              <a:ext cx="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5</a:t>
              </a:r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1E9809CC-1AA1-40CF-9B58-94E27B4B5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" y="464"/>
              <a:ext cx="2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rs2</a:t>
              </a:r>
            </a:p>
          </p:txBody>
        </p:sp>
        <p:sp>
          <p:nvSpPr>
            <p:cNvPr id="33" name="Line 28">
              <a:extLst>
                <a:ext uri="{FF2B5EF4-FFF2-40B4-BE49-F238E27FC236}">
                  <a16:creationId xmlns:a16="http://schemas.microsoft.com/office/drawing/2014/main" id="{2627B96D-E9A2-4800-A4A8-D4DC403575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840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34" name="Line 29">
              <a:extLst>
                <a:ext uri="{FF2B5EF4-FFF2-40B4-BE49-F238E27FC236}">
                  <a16:creationId xmlns:a16="http://schemas.microsoft.com/office/drawing/2014/main" id="{AA646F19-6185-4300-86BB-E11FABFA5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752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CA834074-2868-46C0-AE06-94874298B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" y="600"/>
              <a:ext cx="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5</a:t>
              </a:r>
            </a:p>
          </p:txBody>
        </p:sp>
        <p:sp>
          <p:nvSpPr>
            <p:cNvPr id="36" name="Rectangle 31">
              <a:extLst>
                <a:ext uri="{FF2B5EF4-FFF2-40B4-BE49-F238E27FC236}">
                  <a16:creationId xmlns:a16="http://schemas.microsoft.com/office/drawing/2014/main" id="{19428D98-FAA0-4D9F-B1C6-92C90E14C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" y="704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ws</a:t>
              </a:r>
            </a:p>
          </p:txBody>
        </p:sp>
      </p:grpSp>
      <p:grpSp>
        <p:nvGrpSpPr>
          <p:cNvPr id="37" name="Group 54">
            <a:extLst>
              <a:ext uri="{FF2B5EF4-FFF2-40B4-BE49-F238E27FC236}">
                <a16:creationId xmlns:a16="http://schemas.microsoft.com/office/drawing/2014/main" id="{2D77A67C-C441-42DB-B2DE-6034681904CD}"/>
              </a:ext>
            </a:extLst>
          </p:cNvPr>
          <p:cNvGrpSpPr>
            <a:grpSpLocks/>
          </p:cNvGrpSpPr>
          <p:nvPr/>
        </p:nvGrpSpPr>
        <p:grpSpPr bwMode="auto">
          <a:xfrm>
            <a:off x="5994400" y="3048000"/>
            <a:ext cx="3276600" cy="2565400"/>
            <a:chOff x="0" y="0"/>
            <a:chExt cx="2064" cy="1616"/>
          </a:xfrm>
        </p:grpSpPr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84270440-53FE-43F2-820F-EC5C92218FE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472" y="1024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FF7C327B-20B6-4E30-985F-BD45A411C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936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40" name="Rectangle 35">
              <a:extLst>
                <a:ext uri="{FF2B5EF4-FFF2-40B4-BE49-F238E27FC236}">
                  <a16:creationId xmlns:a16="http://schemas.microsoft.com/office/drawing/2014/main" id="{6802FB71-8090-40C1-873B-23FAFD662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" y="704"/>
              <a:ext cx="1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41" name="Rectangle 36">
              <a:extLst>
                <a:ext uri="{FF2B5EF4-FFF2-40B4-BE49-F238E27FC236}">
                  <a16:creationId xmlns:a16="http://schemas.microsoft.com/office/drawing/2014/main" id="{BA5E6A0C-79BE-4A5B-8327-0FEDF8C7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" y="720"/>
              <a:ext cx="18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ALU</a:t>
              </a:r>
            </a:p>
          </p:txBody>
        </p:sp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E36A5395-2529-4ACA-9C70-4B13C1BC52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" y="576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66C530D6-1A31-48E9-B788-35DF0DB53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" y="488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38E65637-366B-44CD-9A18-EC8C32DB3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" y="256"/>
              <a:ext cx="1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6E8C3BC7-09A7-4110-81D3-536DACDBD8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1432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1A552292-7B47-4AA1-B109-938DBDF53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344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47" name="Rectangle 42">
              <a:extLst>
                <a:ext uri="{FF2B5EF4-FFF2-40B4-BE49-F238E27FC236}">
                  <a16:creationId xmlns:a16="http://schemas.microsoft.com/office/drawing/2014/main" id="{D0890E3D-A087-4D9E-BC21-0E1B071B6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" y="1112"/>
              <a:ext cx="1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48" name="Line 43">
              <a:extLst>
                <a:ext uri="{FF2B5EF4-FFF2-40B4-BE49-F238E27FC236}">
                  <a16:creationId xmlns:a16="http://schemas.microsoft.com/office/drawing/2014/main" id="{68DEA475-F48B-483B-A407-37ECB65216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0" y="432"/>
              <a:ext cx="0" cy="36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73A40AF5-F0D3-4287-A58D-6354B9B447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8" y="1256"/>
              <a:ext cx="0" cy="36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50" name="Line 45">
              <a:extLst>
                <a:ext uri="{FF2B5EF4-FFF2-40B4-BE49-F238E27FC236}">
                  <a16:creationId xmlns:a16="http://schemas.microsoft.com/office/drawing/2014/main" id="{D552F6C9-32FA-440A-8716-6B5E9BF338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928"/>
              <a:ext cx="0" cy="21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51" name="Line 46">
              <a:extLst>
                <a:ext uri="{FF2B5EF4-FFF2-40B4-BE49-F238E27FC236}">
                  <a16:creationId xmlns:a16="http://schemas.microsoft.com/office/drawing/2014/main" id="{A8B5CF0F-D7BD-4D66-8C78-D87D80742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" y="792"/>
              <a:ext cx="536" cy="133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52" name="Line 47">
              <a:extLst>
                <a:ext uri="{FF2B5EF4-FFF2-40B4-BE49-F238E27FC236}">
                  <a16:creationId xmlns:a16="http://schemas.microsoft.com/office/drawing/2014/main" id="{5CE9F658-152B-4B1C-BAB0-36F382CD716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608" y="1152"/>
              <a:ext cx="552" cy="11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BFB10DAF-C4C8-4115-9844-148D430C3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" y="440"/>
              <a:ext cx="881" cy="23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7D0AE57D-39B8-479A-A03A-F9BAAA7C4E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616" y="1400"/>
              <a:ext cx="871" cy="20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9831F598-603D-46C9-AB6E-7A06BFD546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0" y="672"/>
              <a:ext cx="0" cy="72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C2083A1F-166F-4AF1-95D4-2CA95683473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112" y="256"/>
              <a:ext cx="0" cy="312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57" name="Line 52">
              <a:extLst>
                <a:ext uri="{FF2B5EF4-FFF2-40B4-BE49-F238E27FC236}">
                  <a16:creationId xmlns:a16="http://schemas.microsoft.com/office/drawing/2014/main" id="{082E428E-2E55-404C-B663-BBAA5C8B4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" y="304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58" name="Rectangle 53">
              <a:extLst>
                <a:ext uri="{FF2B5EF4-FFF2-40B4-BE49-F238E27FC236}">
                  <a16:creationId xmlns:a16="http://schemas.microsoft.com/office/drawing/2014/main" id="{83F1B714-3EC1-4D44-B734-76320F940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" y="0"/>
              <a:ext cx="2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op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98400A0-CC5F-48FF-B4C3-6F39844FF057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686300"/>
            <a:ext cx="7704138" cy="1714500"/>
            <a:chOff x="0" y="0"/>
            <a:chExt cx="4853" cy="1080"/>
          </a:xfrm>
        </p:grpSpPr>
        <p:sp>
          <p:nvSpPr>
            <p:cNvPr id="60" name="Line 55">
              <a:extLst>
                <a:ext uri="{FF2B5EF4-FFF2-40B4-BE49-F238E27FC236}">
                  <a16:creationId xmlns:a16="http://schemas.microsoft.com/office/drawing/2014/main" id="{183CEBEC-AB77-4484-8E5F-AAB741146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64"/>
              <a:ext cx="4840" cy="0"/>
            </a:xfrm>
            <a:prstGeom prst="line">
              <a:avLst/>
            </a:prstGeom>
            <a:noFill/>
            <a:ln w="38100" cap="flat">
              <a:solidFill>
                <a:srgbClr val="053DE8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61" name="Line 56">
              <a:extLst>
                <a:ext uri="{FF2B5EF4-FFF2-40B4-BE49-F238E27FC236}">
                  <a16:creationId xmlns:a16="http://schemas.microsoft.com/office/drawing/2014/main" id="{E4EFDE32-8582-4B34-8AA7-A73FAA3436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835" y="0"/>
              <a:ext cx="18" cy="1055"/>
            </a:xfrm>
            <a:prstGeom prst="line">
              <a:avLst/>
            </a:prstGeom>
            <a:noFill/>
            <a:ln w="38100" cap="flat">
              <a:solidFill>
                <a:srgbClr val="053DE8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62" name="Line 57">
              <a:extLst>
                <a:ext uri="{FF2B5EF4-FFF2-40B4-BE49-F238E27FC236}">
                  <a16:creationId xmlns:a16="http://schemas.microsoft.com/office/drawing/2014/main" id="{63DBF824-35F0-400E-A515-78E8DA93D1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1" y="312"/>
              <a:ext cx="14" cy="768"/>
            </a:xfrm>
            <a:prstGeom prst="line">
              <a:avLst/>
            </a:prstGeom>
            <a:noFill/>
            <a:ln w="38100" cap="flat">
              <a:solidFill>
                <a:srgbClr val="053DE8"/>
              </a:solidFill>
              <a:prstDash val="solid"/>
              <a:miter lim="800000"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13B0FBC-A99F-441B-BF47-BAAF770549D3}"/>
              </a:ext>
            </a:extLst>
          </p:cNvPr>
          <p:cNvGrpSpPr>
            <a:grpSpLocks/>
          </p:cNvGrpSpPr>
          <p:nvPr/>
        </p:nvGrpSpPr>
        <p:grpSpPr bwMode="auto">
          <a:xfrm>
            <a:off x="5041900" y="3949700"/>
            <a:ext cx="1003300" cy="1373188"/>
            <a:chOff x="0" y="0"/>
            <a:chExt cx="632" cy="865"/>
          </a:xfrm>
        </p:grpSpPr>
        <p:sp>
          <p:nvSpPr>
            <p:cNvPr id="64" name="Line 59">
              <a:extLst>
                <a:ext uri="{FF2B5EF4-FFF2-40B4-BE49-F238E27FC236}">
                  <a16:creationId xmlns:a16="http://schemas.microsoft.com/office/drawing/2014/main" id="{725E2C98-146A-4A4E-BDFA-5BA86AFFCE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" y="0"/>
              <a:ext cx="609" cy="245"/>
            </a:xfrm>
            <a:prstGeom prst="line">
              <a:avLst/>
            </a:prstGeom>
            <a:noFill/>
            <a:ln w="38100" cap="flat">
              <a:solidFill>
                <a:srgbClr val="053DE8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65" name="Line 60">
              <a:extLst>
                <a:ext uri="{FF2B5EF4-FFF2-40B4-BE49-F238E27FC236}">
                  <a16:creationId xmlns:a16="http://schemas.microsoft.com/office/drawing/2014/main" id="{553C17DD-EF33-4340-AE8C-F42386FA6A6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656"/>
              <a:ext cx="607" cy="209"/>
            </a:xfrm>
            <a:prstGeom prst="line">
              <a:avLst/>
            </a:prstGeom>
            <a:noFill/>
            <a:ln w="38100" cap="flat">
              <a:solidFill>
                <a:srgbClr val="053DE8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</p:grpSp>
      <p:grpSp>
        <p:nvGrpSpPr>
          <p:cNvPr id="66" name="Group 75">
            <a:extLst>
              <a:ext uri="{FF2B5EF4-FFF2-40B4-BE49-F238E27FC236}">
                <a16:creationId xmlns:a16="http://schemas.microsoft.com/office/drawing/2014/main" id="{BE65A151-C67B-4177-9AC8-E0B046ED15FC}"/>
              </a:ext>
            </a:extLst>
          </p:cNvPr>
          <p:cNvGrpSpPr>
            <a:grpSpLocks/>
          </p:cNvGrpSpPr>
          <p:nvPr/>
        </p:nvGrpSpPr>
        <p:grpSpPr bwMode="auto">
          <a:xfrm>
            <a:off x="1003300" y="1651000"/>
            <a:ext cx="8153400" cy="457200"/>
            <a:chOff x="0" y="0"/>
            <a:chExt cx="5136" cy="288"/>
          </a:xfrm>
        </p:grpSpPr>
        <p:grpSp>
          <p:nvGrpSpPr>
            <p:cNvPr id="67" name="Group 68">
              <a:extLst>
                <a:ext uri="{FF2B5EF4-FFF2-40B4-BE49-F238E27FC236}">
                  <a16:creationId xmlns:a16="http://schemas.microsoft.com/office/drawing/2014/main" id="{A28FD7DB-0DE5-4F2B-BE9E-2C6A1E1CC9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" y="0"/>
              <a:ext cx="4627" cy="241"/>
              <a:chOff x="147" y="0"/>
              <a:chExt cx="4626" cy="241"/>
            </a:xfrm>
          </p:grpSpPr>
          <p:sp>
            <p:nvSpPr>
              <p:cNvPr id="74" name="Rectangle 62">
                <a:extLst>
                  <a:ext uri="{FF2B5EF4-FFF2-40B4-BE49-F238E27FC236}">
                    <a16:creationId xmlns:a16="http://schemas.microsoft.com/office/drawing/2014/main" id="{73F986C0-3CEF-42EA-8CDF-A41BDF991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" y="0"/>
                <a:ext cx="585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9144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>
                  <a:tabLst>
                    <a:tab pos="0" algn="l"/>
                    <a:tab pos="9144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>
                  <a:tabLst>
                    <a:tab pos="0" algn="l"/>
                    <a:tab pos="9144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>
                  <a:tabLst>
                    <a:tab pos="0" algn="l"/>
                    <a:tab pos="9144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>
                  <a:tabLst>
                    <a:tab pos="0" algn="l"/>
                    <a:tab pos="9144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lnSpc>
                    <a:spcPct val="109000"/>
                  </a:lnSpc>
                </a:pPr>
                <a:r>
                  <a:rPr lang="en-US" altLang="en-US" sz="2400" b="0" i="0">
                    <a:latin typeface="Calbri body"/>
                    <a:cs typeface="Courier New Bold" panose="02070609020205020404" pitchFamily="49" charset="0"/>
                    <a:sym typeface="Courier New Bold" panose="02070609020205020404" pitchFamily="49" charset="0"/>
                  </a:rPr>
                  <a:t>opcode</a:t>
                </a:r>
              </a:p>
            </p:txBody>
          </p:sp>
          <p:sp>
            <p:nvSpPr>
              <p:cNvPr id="75" name="Rectangle 63">
                <a:extLst>
                  <a:ext uri="{FF2B5EF4-FFF2-40B4-BE49-F238E27FC236}">
                    <a16:creationId xmlns:a16="http://schemas.microsoft.com/office/drawing/2014/main" id="{F0ABC8BF-54A8-4462-B056-B3C5B9C0F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7" y="0"/>
                <a:ext cx="140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>
                  <a:tabLst>
                    <a:tab pos="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>
                  <a:tabLst>
                    <a:tab pos="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>
                  <a:tabLst>
                    <a:tab pos="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>
                  <a:tabLst>
                    <a:tab pos="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lnSpc>
                    <a:spcPct val="109000"/>
                  </a:lnSpc>
                </a:pPr>
                <a:r>
                  <a:rPr lang="en-US" altLang="en-US" sz="2400" b="0" i="0">
                    <a:latin typeface="Calbri body"/>
                    <a:cs typeface="Courier New Bold" panose="02070609020205020404" pitchFamily="49" charset="0"/>
                    <a:sym typeface="Courier New Bold" panose="02070609020205020404" pitchFamily="49" charset="0"/>
                  </a:rPr>
                  <a:t>rs</a:t>
                </a:r>
              </a:p>
            </p:txBody>
          </p:sp>
          <p:sp>
            <p:nvSpPr>
              <p:cNvPr id="76" name="Rectangle 64">
                <a:extLst>
                  <a:ext uri="{FF2B5EF4-FFF2-40B4-BE49-F238E27FC236}">
                    <a16:creationId xmlns:a16="http://schemas.microsoft.com/office/drawing/2014/main" id="{7763FB45-4AA6-4570-B7BB-1D12D79CA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0" y="0"/>
                <a:ext cx="132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>
                  <a:tabLst>
                    <a:tab pos="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>
                  <a:tabLst>
                    <a:tab pos="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>
                  <a:tabLst>
                    <a:tab pos="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>
                  <a:tabLst>
                    <a:tab pos="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lnSpc>
                    <a:spcPct val="109000"/>
                  </a:lnSpc>
                </a:pPr>
                <a:r>
                  <a:rPr lang="en-US" altLang="en-US" sz="2400" b="0" i="0" dirty="0" err="1">
                    <a:latin typeface="Calbri body"/>
                    <a:cs typeface="Courier New Bold" panose="02070609020205020404" pitchFamily="49" charset="0"/>
                    <a:sym typeface="Courier New Bold" panose="02070609020205020404" pitchFamily="49" charset="0"/>
                  </a:rPr>
                  <a:t>rt</a:t>
                </a:r>
                <a:endParaRPr lang="en-US" altLang="en-US" sz="2400" b="0" i="0" dirty="0">
                  <a:latin typeface="Calbri body"/>
                  <a:cs typeface="Courier New Bold" panose="02070609020205020404" pitchFamily="49" charset="0"/>
                  <a:sym typeface="Courier New Bold" panose="02070609020205020404" pitchFamily="49" charset="0"/>
                </a:endParaRPr>
              </a:p>
            </p:txBody>
          </p:sp>
          <p:sp>
            <p:nvSpPr>
              <p:cNvPr id="77" name="Rectangle 65">
                <a:extLst>
                  <a:ext uri="{FF2B5EF4-FFF2-40B4-BE49-F238E27FC236}">
                    <a16:creationId xmlns:a16="http://schemas.microsoft.com/office/drawing/2014/main" id="{AEF9B984-A07E-4FEF-9A94-C51DCE638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4" y="0"/>
                <a:ext cx="167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>
                  <a:tabLst>
                    <a:tab pos="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>
                  <a:tabLst>
                    <a:tab pos="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>
                  <a:tabLst>
                    <a:tab pos="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>
                  <a:tabLst>
                    <a:tab pos="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lnSpc>
                    <a:spcPct val="109000"/>
                  </a:lnSpc>
                </a:pPr>
                <a:r>
                  <a:rPr lang="en-US" altLang="en-US" sz="2400" b="0" i="0">
                    <a:latin typeface="Calbri body"/>
                    <a:cs typeface="Courier New Bold" panose="02070609020205020404" pitchFamily="49" charset="0"/>
                    <a:sym typeface="Courier New Bold" panose="02070609020205020404" pitchFamily="49" charset="0"/>
                  </a:rPr>
                  <a:t>rd</a:t>
                </a:r>
              </a:p>
            </p:txBody>
          </p:sp>
          <p:sp>
            <p:nvSpPr>
              <p:cNvPr id="78" name="Rectangle 66">
                <a:extLst>
                  <a:ext uri="{FF2B5EF4-FFF2-40B4-BE49-F238E27FC236}">
                    <a16:creationId xmlns:a16="http://schemas.microsoft.com/office/drawing/2014/main" id="{CDDF72D3-823E-4D94-B3DC-CD6ED7DC5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0"/>
                <a:ext cx="410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9144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>
                  <a:tabLst>
                    <a:tab pos="0" algn="l"/>
                    <a:tab pos="9144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>
                  <a:tabLst>
                    <a:tab pos="0" algn="l"/>
                    <a:tab pos="9144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>
                  <a:tabLst>
                    <a:tab pos="0" algn="l"/>
                    <a:tab pos="9144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>
                  <a:tabLst>
                    <a:tab pos="0" algn="l"/>
                    <a:tab pos="9144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lnSpc>
                    <a:spcPct val="109000"/>
                  </a:lnSpc>
                </a:pPr>
                <a:r>
                  <a:rPr lang="en-US" altLang="en-US" sz="2400" b="0" i="0">
                    <a:latin typeface="Calbri body"/>
                    <a:cs typeface="Courier New Bold" panose="02070609020205020404" pitchFamily="49" charset="0"/>
                    <a:sym typeface="Courier New Bold" panose="02070609020205020404" pitchFamily="49" charset="0"/>
                  </a:rPr>
                  <a:t>funct</a:t>
                </a:r>
              </a:p>
            </p:txBody>
          </p:sp>
          <p:sp>
            <p:nvSpPr>
              <p:cNvPr id="79" name="Rectangle 67">
                <a:extLst>
                  <a:ext uri="{FF2B5EF4-FFF2-40B4-BE49-F238E27FC236}">
                    <a16:creationId xmlns:a16="http://schemas.microsoft.com/office/drawing/2014/main" id="{0D377CDF-BB20-4CE2-9EE1-DDE78409D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0" y="0"/>
                <a:ext cx="488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9144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>
                  <a:tabLst>
                    <a:tab pos="0" algn="l"/>
                    <a:tab pos="9144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>
                  <a:tabLst>
                    <a:tab pos="0" algn="l"/>
                    <a:tab pos="9144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>
                  <a:tabLst>
                    <a:tab pos="0" algn="l"/>
                    <a:tab pos="9144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>
                  <a:tabLst>
                    <a:tab pos="0" algn="l"/>
                    <a:tab pos="9144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</a:tabLst>
                  <a:defRPr sz="1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lnSpc>
                    <a:spcPct val="109000"/>
                  </a:lnSpc>
                </a:pPr>
                <a:r>
                  <a:rPr lang="en-US" altLang="en-US" sz="2400" b="0" i="0">
                    <a:latin typeface="Calbri body"/>
                    <a:cs typeface="Courier New Bold" panose="02070609020205020404" pitchFamily="49" charset="0"/>
                    <a:sym typeface="Courier New Bold" panose="02070609020205020404" pitchFamily="49" charset="0"/>
                  </a:rPr>
                  <a:t>shamt</a:t>
                </a:r>
              </a:p>
            </p:txBody>
          </p:sp>
        </p:grpSp>
        <p:sp>
          <p:nvSpPr>
            <p:cNvPr id="68" name="Rectangle 69">
              <a:extLst>
                <a:ext uri="{FF2B5EF4-FFF2-40B4-BE49-F238E27FC236}">
                  <a16:creationId xmlns:a16="http://schemas.microsoft.com/office/drawing/2014/main" id="{06338F4A-25F3-4579-A997-1C789EC8B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136" cy="288"/>
            </a:xfrm>
            <a:prstGeom prst="rect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ADF989DE-96B5-4522-9926-2D93D9F64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6" y="0"/>
              <a:ext cx="10" cy="28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80948EDC-48DA-4DA5-8B18-A58E4E5F6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2" y="0"/>
              <a:ext cx="10" cy="28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009257A5-CED8-416F-B3F9-47D27483D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0" y="0"/>
              <a:ext cx="10" cy="28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399BC90E-4564-4740-80C4-B881430AC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6" y="0"/>
              <a:ext cx="10" cy="28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A7F8EF15-A7FD-40B4-BDBB-C57F85050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2" y="0"/>
              <a:ext cx="10" cy="28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</p:grpSp>
      <p:sp>
        <p:nvSpPr>
          <p:cNvPr id="80" name="Rectangle 76">
            <a:extLst>
              <a:ext uri="{FF2B5EF4-FFF2-40B4-BE49-F238E27FC236}">
                <a16:creationId xmlns:a16="http://schemas.microsoft.com/office/drawing/2014/main" id="{C33D5B22-FA6F-413E-997A-AD07533AE014}"/>
              </a:ext>
            </a:extLst>
          </p:cNvPr>
          <p:cNvSpPr>
            <a:spLocks/>
          </p:cNvSpPr>
          <p:nvPr/>
        </p:nvSpPr>
        <p:spPr bwMode="auto">
          <a:xfrm>
            <a:off x="3110963" y="2766220"/>
            <a:ext cx="75946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 i="0" dirty="0">
                <a:solidFill>
                  <a:srgbClr val="053DE8"/>
                </a:solidFill>
                <a:latin typeface="Calbri body"/>
                <a:ea typeface="Courier" charset="0"/>
                <a:cs typeface="Courier" charset="0"/>
                <a:sym typeface="Courier" charset="0"/>
              </a:rPr>
              <a:t>Decode fields to get :</a:t>
            </a:r>
            <a:r>
              <a:rPr lang="en-US" altLang="en-US" sz="2400" b="0" i="0" dirty="0">
                <a:solidFill>
                  <a:srgbClr val="053DE8"/>
                </a:solidFill>
                <a:latin typeface="Calbri body"/>
                <a:ea typeface="Courier" charset="0"/>
                <a:cs typeface="Courier" charset="0"/>
                <a:sym typeface="Courier" charset="0"/>
              </a:rPr>
              <a:t> ADD $8 $9 $10  </a:t>
            </a:r>
          </a:p>
        </p:txBody>
      </p:sp>
      <p:grpSp>
        <p:nvGrpSpPr>
          <p:cNvPr id="81" name="Group 81">
            <a:extLst>
              <a:ext uri="{FF2B5EF4-FFF2-40B4-BE49-F238E27FC236}">
                <a16:creationId xmlns:a16="http://schemas.microsoft.com/office/drawing/2014/main" id="{D8D76691-1613-4B4E-9FBB-F61682792DD5}"/>
              </a:ext>
            </a:extLst>
          </p:cNvPr>
          <p:cNvGrpSpPr>
            <a:grpSpLocks/>
          </p:cNvGrpSpPr>
          <p:nvPr/>
        </p:nvGrpSpPr>
        <p:grpSpPr bwMode="auto">
          <a:xfrm>
            <a:off x="7874000" y="2133600"/>
            <a:ext cx="1219200" cy="1344613"/>
            <a:chOff x="0" y="0"/>
            <a:chExt cx="767" cy="847"/>
          </a:xfrm>
        </p:grpSpPr>
        <p:sp>
          <p:nvSpPr>
            <p:cNvPr id="82" name="Line 77">
              <a:extLst>
                <a:ext uri="{FF2B5EF4-FFF2-40B4-BE49-F238E27FC236}">
                  <a16:creationId xmlns:a16="http://schemas.microsoft.com/office/drawing/2014/main" id="{3B8125F9-F0F4-4B4B-BB63-44D72E9F72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48" y="0"/>
              <a:ext cx="25" cy="239"/>
            </a:xfrm>
            <a:prstGeom prst="line">
              <a:avLst/>
            </a:prstGeom>
            <a:noFill/>
            <a:ln w="38100" cap="flat">
              <a:solidFill>
                <a:srgbClr val="053DE8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83" name="AutoShape 78">
              <a:extLst>
                <a:ext uri="{FF2B5EF4-FFF2-40B4-BE49-F238E27FC236}">
                  <a16:creationId xmlns:a16="http://schemas.microsoft.com/office/drawing/2014/main" id="{9B714DB8-42E6-47EA-B061-6A0FD556E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" y="232"/>
              <a:ext cx="759" cy="404"/>
            </a:xfrm>
            <a:custGeom>
              <a:avLst/>
              <a:gdLst/>
              <a:ahLst/>
              <a:cxnLst/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noFill/>
            <a:ln w="38100" cap="flat">
              <a:solidFill>
                <a:srgbClr val="FFCC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84" name="Rectangle 79">
              <a:extLst>
                <a:ext uri="{FF2B5EF4-FFF2-40B4-BE49-F238E27FC236}">
                  <a16:creationId xmlns:a16="http://schemas.microsoft.com/office/drawing/2014/main" id="{E546D119-D099-4D68-8547-F566512F5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" y="312"/>
              <a:ext cx="40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Logic</a:t>
              </a:r>
            </a:p>
          </p:txBody>
        </p:sp>
        <p:sp>
          <p:nvSpPr>
            <p:cNvPr id="85" name="Line 80">
              <a:extLst>
                <a:ext uri="{FF2B5EF4-FFF2-40B4-BE49-F238E27FC236}">
                  <a16:creationId xmlns:a16="http://schemas.microsoft.com/office/drawing/2014/main" id="{95BA6AEA-946F-4E37-A140-552E3485A2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624"/>
              <a:ext cx="208" cy="223"/>
            </a:xfrm>
            <a:prstGeom prst="line">
              <a:avLst/>
            </a:prstGeom>
            <a:noFill/>
            <a:ln w="38100" cap="flat">
              <a:solidFill>
                <a:srgbClr val="053DE8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</p:grpSp>
      <p:sp>
        <p:nvSpPr>
          <p:cNvPr id="86" name="Line 82">
            <a:extLst>
              <a:ext uri="{FF2B5EF4-FFF2-40B4-BE49-F238E27FC236}">
                <a16:creationId xmlns:a16="http://schemas.microsoft.com/office/drawing/2014/main" id="{7697F6B5-55B8-46A1-A89D-8AA6EC82B4B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638300" y="2146300"/>
            <a:ext cx="1481138" cy="1897063"/>
          </a:xfrm>
          <a:prstGeom prst="line">
            <a:avLst/>
          </a:prstGeom>
          <a:noFill/>
          <a:ln w="38100" cap="flat">
            <a:solidFill>
              <a:srgbClr val="053DE8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sz="2400">
              <a:latin typeface="Calbri body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23FFF1C-92C6-4B83-8E23-EDDB8571729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133600"/>
            <a:ext cx="3181350" cy="2300288"/>
            <a:chOff x="0" y="0"/>
            <a:chExt cx="2004" cy="1449"/>
          </a:xfrm>
        </p:grpSpPr>
        <p:sp>
          <p:nvSpPr>
            <p:cNvPr id="88" name="Line 83">
              <a:extLst>
                <a:ext uri="{FF2B5EF4-FFF2-40B4-BE49-F238E27FC236}">
                  <a16:creationId xmlns:a16="http://schemas.microsoft.com/office/drawing/2014/main" id="{07228A35-E551-47DB-982C-BFC1E59E43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0" y="752"/>
              <a:ext cx="186" cy="697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89" name="Line 84">
              <a:extLst>
                <a:ext uri="{FF2B5EF4-FFF2-40B4-BE49-F238E27FC236}">
                  <a16:creationId xmlns:a16="http://schemas.microsoft.com/office/drawing/2014/main" id="{0B8F2CDC-F727-49AE-BFB5-9D56E84A90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04" cy="769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50048C8-55EB-4714-BB3E-17C8F416DE3A}"/>
              </a:ext>
            </a:extLst>
          </p:cNvPr>
          <p:cNvGrpSpPr>
            <a:grpSpLocks/>
          </p:cNvGrpSpPr>
          <p:nvPr/>
        </p:nvGrpSpPr>
        <p:grpSpPr bwMode="auto">
          <a:xfrm>
            <a:off x="469900" y="2159000"/>
            <a:ext cx="5311775" cy="2687638"/>
            <a:chOff x="0" y="0"/>
            <a:chExt cx="3346" cy="1693"/>
          </a:xfrm>
        </p:grpSpPr>
        <p:sp>
          <p:nvSpPr>
            <p:cNvPr id="91" name="Line 86">
              <a:extLst>
                <a:ext uri="{FF2B5EF4-FFF2-40B4-BE49-F238E27FC236}">
                  <a16:creationId xmlns:a16="http://schemas.microsoft.com/office/drawing/2014/main" id="{FE87980E-701B-42BC-ACFA-4A08004F81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3346" cy="470"/>
            </a:xfrm>
            <a:prstGeom prst="line">
              <a:avLst/>
            </a:prstGeom>
            <a:noFill/>
            <a:ln w="38100" cap="flat">
              <a:solidFill>
                <a:srgbClr val="FFCC00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92" name="Line 87">
              <a:extLst>
                <a:ext uri="{FF2B5EF4-FFF2-40B4-BE49-F238E27FC236}">
                  <a16:creationId xmlns:a16="http://schemas.microsoft.com/office/drawing/2014/main" id="{42AA27FD-5F63-4752-9E03-C0FF54926C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456"/>
              <a:ext cx="686" cy="1237"/>
            </a:xfrm>
            <a:prstGeom prst="line">
              <a:avLst/>
            </a:prstGeom>
            <a:noFill/>
            <a:ln w="38100" cap="flat">
              <a:solidFill>
                <a:srgbClr val="FFCC00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</p:grpSp>
      <p:sp>
        <p:nvSpPr>
          <p:cNvPr id="93" name="Rectangle 76">
            <a:extLst>
              <a:ext uri="{FF2B5EF4-FFF2-40B4-BE49-F238E27FC236}">
                <a16:creationId xmlns:a16="http://schemas.microsoft.com/office/drawing/2014/main" id="{4F4E78BC-C14A-43BD-92FE-DA96D91139DC}"/>
              </a:ext>
            </a:extLst>
          </p:cNvPr>
          <p:cNvSpPr>
            <a:spLocks/>
          </p:cNvSpPr>
          <p:nvPr/>
        </p:nvSpPr>
        <p:spPr bwMode="auto">
          <a:xfrm>
            <a:off x="8318931" y="3379789"/>
            <a:ext cx="75946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 b="0" i="0" dirty="0">
                <a:solidFill>
                  <a:srgbClr val="053DE8"/>
                </a:solidFill>
                <a:latin typeface="Calbri body"/>
                <a:ea typeface="Courier" charset="0"/>
                <a:cs typeface="Courier" charset="0"/>
                <a:sym typeface="Courier" charset="0"/>
              </a:rPr>
              <a:t>Remember the opcode field </a:t>
            </a:r>
          </a:p>
          <a:p>
            <a:r>
              <a:rPr lang="en-US" altLang="en-US" sz="2400" b="0" i="0" dirty="0">
                <a:solidFill>
                  <a:srgbClr val="053DE8"/>
                </a:solidFill>
                <a:latin typeface="Calbri body"/>
                <a:ea typeface="Courier" charset="0"/>
                <a:cs typeface="Courier" charset="0"/>
                <a:sym typeface="Courier" charset="0"/>
              </a:rPr>
              <a:t>is the input to the control unit</a:t>
            </a:r>
          </a:p>
        </p:txBody>
      </p:sp>
    </p:spTree>
    <p:extLst>
      <p:ext uri="{BB962C8B-B14F-4D97-AF65-F5344CB8AC3E}">
        <p14:creationId xmlns:p14="http://schemas.microsoft.com/office/powerpoint/2010/main" val="334387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4244864" presetClass="entr" presetSubtype="11424486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14244864" presetClass="entr" presetSubtype="11424486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14244864" presetClass="entr" presetSubtype="11424486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14244864" presetClass="entr" presetSubtype="11424486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14244864" presetClass="entr" presetSubtype="11424486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14244864" presetClass="entr" presetSubtype="11424486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CF9D-039F-41D4-AB8C-6E82D753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in one go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D6E50-AF6A-41A4-9AC8-95E5A54D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1D33B-EB31-4415-8989-673B28F9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C5F37EA-52DA-44E3-89B3-C251C983CC5F}"/>
              </a:ext>
            </a:extLst>
          </p:cNvPr>
          <p:cNvSpPr txBox="1">
            <a:spLocks/>
          </p:cNvSpPr>
          <p:nvPr/>
        </p:nvSpPr>
        <p:spPr>
          <a:xfrm>
            <a:off x="0" y="6492878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grpSp>
        <p:nvGrpSpPr>
          <p:cNvPr id="7" name="Group 104">
            <a:extLst>
              <a:ext uri="{FF2B5EF4-FFF2-40B4-BE49-F238E27FC236}">
                <a16:creationId xmlns:a16="http://schemas.microsoft.com/office/drawing/2014/main" id="{D8BB2D91-524A-4319-A14C-07B16F9BDAE6}"/>
              </a:ext>
            </a:extLst>
          </p:cNvPr>
          <p:cNvGrpSpPr>
            <a:grpSpLocks/>
          </p:cNvGrpSpPr>
          <p:nvPr/>
        </p:nvGrpSpPr>
        <p:grpSpPr bwMode="auto">
          <a:xfrm>
            <a:off x="349250" y="1375002"/>
            <a:ext cx="8458200" cy="2306638"/>
            <a:chOff x="0" y="0"/>
            <a:chExt cx="5328" cy="1453"/>
          </a:xfrm>
        </p:grpSpPr>
        <p:sp>
          <p:nvSpPr>
            <p:cNvPr id="8" name="Rectangle 65">
              <a:extLst>
                <a:ext uri="{FF2B5EF4-FFF2-40B4-BE49-F238E27FC236}">
                  <a16:creationId xmlns:a16="http://schemas.microsoft.com/office/drawing/2014/main" id="{DDBF6E0A-0369-4121-B11B-81AF319F1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8"/>
              <a:ext cx="1016" cy="1296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" name="Line 66">
              <a:extLst>
                <a:ext uri="{FF2B5EF4-FFF2-40B4-BE49-F238E27FC236}">
                  <a16:creationId xmlns:a16="http://schemas.microsoft.com/office/drawing/2014/main" id="{C757684B-071B-4170-8F49-05BE1F8DAE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736" y="792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0" name="Line 67">
              <a:extLst>
                <a:ext uri="{FF2B5EF4-FFF2-40B4-BE49-F238E27FC236}">
                  <a16:creationId xmlns:a16="http://schemas.microsoft.com/office/drawing/2014/main" id="{ECE17517-332F-4734-A695-6B3FF4E4D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" y="704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1" name="Rectangle 68">
              <a:extLst>
                <a:ext uri="{FF2B5EF4-FFF2-40B4-BE49-F238E27FC236}">
                  <a16:creationId xmlns:a16="http://schemas.microsoft.com/office/drawing/2014/main" id="{19A2F242-F4DA-4BD8-8A9F-85468370C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" y="472"/>
              <a:ext cx="26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0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12" name="Rectangle 69">
              <a:extLst>
                <a:ext uri="{FF2B5EF4-FFF2-40B4-BE49-F238E27FC236}">
                  <a16:creationId xmlns:a16="http://schemas.microsoft.com/office/drawing/2014/main" id="{6DCBBD4D-7644-41FD-B117-87D7BE6BF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664"/>
              <a:ext cx="41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18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Addr</a:t>
              </a:r>
            </a:p>
          </p:txBody>
        </p:sp>
        <p:sp>
          <p:nvSpPr>
            <p:cNvPr id="13" name="Rectangle 70">
              <a:extLst>
                <a:ext uri="{FF2B5EF4-FFF2-40B4-BE49-F238E27FC236}">
                  <a16:creationId xmlns:a16="http://schemas.microsoft.com/office/drawing/2014/main" id="{AE636448-5D8B-46EF-9E11-8FD062D23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6" y="664"/>
              <a:ext cx="41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18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Data</a:t>
              </a:r>
            </a:p>
          </p:txBody>
        </p:sp>
        <p:sp>
          <p:nvSpPr>
            <p:cNvPr id="14" name="Rectangle 71">
              <a:extLst>
                <a:ext uri="{FF2B5EF4-FFF2-40B4-BE49-F238E27FC236}">
                  <a16:creationId xmlns:a16="http://schemas.microsoft.com/office/drawing/2014/main" id="{9A029124-2ACD-49AF-BF73-BCAE87929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" y="40"/>
              <a:ext cx="505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1800" i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Instr</a:t>
              </a:r>
            </a:p>
            <a:p>
              <a:pPr algn="ctr"/>
              <a:r>
                <a:rPr lang="en-US" altLang="en-US" sz="1800" i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Mem</a:t>
              </a:r>
            </a:p>
          </p:txBody>
        </p:sp>
        <p:sp>
          <p:nvSpPr>
            <p:cNvPr id="15" name="Rectangle 72">
              <a:extLst>
                <a:ext uri="{FF2B5EF4-FFF2-40B4-BE49-F238E27FC236}">
                  <a16:creationId xmlns:a16="http://schemas.microsoft.com/office/drawing/2014/main" id="{436940CF-AA3B-4B93-B13D-389B46449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0" y="152"/>
              <a:ext cx="656" cy="1296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6" name="Line 73">
              <a:extLst>
                <a:ext uri="{FF2B5EF4-FFF2-40B4-BE49-F238E27FC236}">
                  <a16:creationId xmlns:a16="http://schemas.microsoft.com/office/drawing/2014/main" id="{2505573A-F24F-4D74-85F6-C3648F7224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144" y="824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7" name="Line 74">
              <a:extLst>
                <a:ext uri="{FF2B5EF4-FFF2-40B4-BE49-F238E27FC236}">
                  <a16:creationId xmlns:a16="http://schemas.microsoft.com/office/drawing/2014/main" id="{0BD74521-376C-41F4-807A-40FE1DD63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2" y="736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8" name="Rectangle 75">
              <a:extLst>
                <a:ext uri="{FF2B5EF4-FFF2-40B4-BE49-F238E27FC236}">
                  <a16:creationId xmlns:a16="http://schemas.microsoft.com/office/drawing/2014/main" id="{732E9C4D-BA9D-4646-8297-E54247C34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832"/>
              <a:ext cx="26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0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19" name="Rectangle 76">
              <a:extLst>
                <a:ext uri="{FF2B5EF4-FFF2-40B4-BE49-F238E27FC236}">
                  <a16:creationId xmlns:a16="http://schemas.microsoft.com/office/drawing/2014/main" id="{D0FAA3D1-0655-4D9E-BC20-55CEA1258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" y="688"/>
              <a:ext cx="1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18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D</a:t>
              </a:r>
            </a:p>
          </p:txBody>
        </p:sp>
        <p:sp>
          <p:nvSpPr>
            <p:cNvPr id="20" name="Rectangle 77">
              <a:extLst>
                <a:ext uri="{FF2B5EF4-FFF2-40B4-BE49-F238E27FC236}">
                  <a16:creationId xmlns:a16="http://schemas.microsoft.com/office/drawing/2014/main" id="{91EA6177-D86B-4DC7-99D9-75DF107E5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" y="184"/>
              <a:ext cx="24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1800" i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PC</a:t>
              </a:r>
            </a:p>
          </p:txBody>
        </p:sp>
        <p:sp>
          <p:nvSpPr>
            <p:cNvPr id="21" name="Rectangle 78">
              <a:extLst>
                <a:ext uri="{FF2B5EF4-FFF2-40B4-BE49-F238E27FC236}">
                  <a16:creationId xmlns:a16="http://schemas.microsoft.com/office/drawing/2014/main" id="{6E216C66-A353-4212-A74C-10C38FE4F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" y="688"/>
              <a:ext cx="1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18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Q</a:t>
              </a:r>
            </a:p>
          </p:txBody>
        </p:sp>
        <p:sp>
          <p:nvSpPr>
            <p:cNvPr id="22" name="Line 79">
              <a:extLst>
                <a:ext uri="{FF2B5EF4-FFF2-40B4-BE49-F238E27FC236}">
                  <a16:creationId xmlns:a16="http://schemas.microsoft.com/office/drawing/2014/main" id="{0F1B4B11-EC9F-4EFC-BBBB-8DA9C1AF6C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63" y="832"/>
              <a:ext cx="593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3" name="Line 80">
              <a:extLst>
                <a:ext uri="{FF2B5EF4-FFF2-40B4-BE49-F238E27FC236}">
                  <a16:creationId xmlns:a16="http://schemas.microsoft.com/office/drawing/2014/main" id="{B9270658-3697-4D13-AF71-5FBE50AFE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4" y="744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4" name="Rectangle 81">
              <a:extLst>
                <a:ext uri="{FF2B5EF4-FFF2-40B4-BE49-F238E27FC236}">
                  <a16:creationId xmlns:a16="http://schemas.microsoft.com/office/drawing/2014/main" id="{D1FF30F5-4E44-4C93-B040-72DDA7B33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6" y="512"/>
              <a:ext cx="26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0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25" name="AutoShape 82">
              <a:extLst>
                <a:ext uri="{FF2B5EF4-FFF2-40B4-BE49-F238E27FC236}">
                  <a16:creationId xmlns:a16="http://schemas.microsoft.com/office/drawing/2014/main" id="{4BEDE8B0-99A4-47FF-8974-21DDB1E3D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1240"/>
              <a:ext cx="264" cy="213"/>
            </a:xfrm>
            <a:prstGeom prst="triangle">
              <a:avLst>
                <a:gd name="adj" fmla="val 50000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6" name="Line 83">
              <a:extLst>
                <a:ext uri="{FF2B5EF4-FFF2-40B4-BE49-F238E27FC236}">
                  <a16:creationId xmlns:a16="http://schemas.microsoft.com/office/drawing/2014/main" id="{2F50B0AF-68DF-4527-837A-C6D46B05EC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2" y="3"/>
              <a:ext cx="0" cy="82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7" name="Line 84">
              <a:extLst>
                <a:ext uri="{FF2B5EF4-FFF2-40B4-BE49-F238E27FC236}">
                  <a16:creationId xmlns:a16="http://schemas.microsoft.com/office/drawing/2014/main" id="{4DB16811-B9E5-4BE7-BDE0-5CA27DDCE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304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8" name="Rectangle 85">
              <a:extLst>
                <a:ext uri="{FF2B5EF4-FFF2-40B4-BE49-F238E27FC236}">
                  <a16:creationId xmlns:a16="http://schemas.microsoft.com/office/drawing/2014/main" id="{A9248359-D49D-4848-8AD2-5EB6448AE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" y="272"/>
              <a:ext cx="26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0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29" name="Rectangle 86">
              <a:extLst>
                <a:ext uri="{FF2B5EF4-FFF2-40B4-BE49-F238E27FC236}">
                  <a16:creationId xmlns:a16="http://schemas.microsoft.com/office/drawing/2014/main" id="{C532960A-EED1-4106-9F88-FDAEB02D2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" y="728"/>
              <a:ext cx="1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000" b="0" i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+</a:t>
              </a:r>
            </a:p>
          </p:txBody>
        </p:sp>
        <p:sp>
          <p:nvSpPr>
            <p:cNvPr id="30" name="Line 87">
              <a:extLst>
                <a:ext uri="{FF2B5EF4-FFF2-40B4-BE49-F238E27FC236}">
                  <a16:creationId xmlns:a16="http://schemas.microsoft.com/office/drawing/2014/main" id="{A9DAFB9A-6F15-4100-A52A-5E3C1B5677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00" y="407"/>
              <a:ext cx="592" cy="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31" name="Line 88">
              <a:extLst>
                <a:ext uri="{FF2B5EF4-FFF2-40B4-BE49-F238E27FC236}">
                  <a16:creationId xmlns:a16="http://schemas.microsoft.com/office/drawing/2014/main" id="{B60EC671-4534-4181-9987-483B3FB0D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" y="320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32" name="Rectangle 89">
              <a:extLst>
                <a:ext uri="{FF2B5EF4-FFF2-40B4-BE49-F238E27FC236}">
                  <a16:creationId xmlns:a16="http://schemas.microsoft.com/office/drawing/2014/main" id="{757E20D9-D82C-4DC5-ABB6-F39BEEBFE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" y="88"/>
              <a:ext cx="26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0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33" name="Line 90">
              <a:extLst>
                <a:ext uri="{FF2B5EF4-FFF2-40B4-BE49-F238E27FC236}">
                  <a16:creationId xmlns:a16="http://schemas.microsoft.com/office/drawing/2014/main" id="{5A364C69-FF15-4564-ADBA-33D20B91CB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92" y="1264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34" name="Line 91">
              <a:extLst>
                <a:ext uri="{FF2B5EF4-FFF2-40B4-BE49-F238E27FC236}">
                  <a16:creationId xmlns:a16="http://schemas.microsoft.com/office/drawing/2014/main" id="{AEC1EA3A-0B41-455A-A2A7-D686D0E15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" y="1176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35" name="Rectangle 92">
              <a:extLst>
                <a:ext uri="{FF2B5EF4-FFF2-40B4-BE49-F238E27FC236}">
                  <a16:creationId xmlns:a16="http://schemas.microsoft.com/office/drawing/2014/main" id="{C2B0D03D-2951-49EC-92A2-CF9031ECF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" y="944"/>
              <a:ext cx="26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0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36" name="Line 93">
              <a:extLst>
                <a:ext uri="{FF2B5EF4-FFF2-40B4-BE49-F238E27FC236}">
                  <a16:creationId xmlns:a16="http://schemas.microsoft.com/office/drawing/2014/main" id="{EEA6D320-8CA1-45B6-AA33-DDE4A24F20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2" y="264"/>
              <a:ext cx="0" cy="36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37" name="Line 94">
              <a:extLst>
                <a:ext uri="{FF2B5EF4-FFF2-40B4-BE49-F238E27FC236}">
                  <a16:creationId xmlns:a16="http://schemas.microsoft.com/office/drawing/2014/main" id="{083B9EE2-19BD-467B-97A0-BE6CDCCAC2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0" y="1088"/>
              <a:ext cx="0" cy="36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38" name="Line 95">
              <a:extLst>
                <a:ext uri="{FF2B5EF4-FFF2-40B4-BE49-F238E27FC236}">
                  <a16:creationId xmlns:a16="http://schemas.microsoft.com/office/drawing/2014/main" id="{3375A021-CC22-4C5A-8CA0-935A376AE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4" y="760"/>
              <a:ext cx="0" cy="21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39" name="Line 96">
              <a:extLst>
                <a:ext uri="{FF2B5EF4-FFF2-40B4-BE49-F238E27FC236}">
                  <a16:creationId xmlns:a16="http://schemas.microsoft.com/office/drawing/2014/main" id="{F45D5D45-E841-455B-894E-9B3CE5C0F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0" y="624"/>
              <a:ext cx="536" cy="133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0" name="Line 97">
              <a:extLst>
                <a:ext uri="{FF2B5EF4-FFF2-40B4-BE49-F238E27FC236}">
                  <a16:creationId xmlns:a16="http://schemas.microsoft.com/office/drawing/2014/main" id="{A96D9A63-C094-4E18-AFEC-60909EC17F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000" y="984"/>
              <a:ext cx="552" cy="11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1" name="Line 98">
              <a:extLst>
                <a:ext uri="{FF2B5EF4-FFF2-40B4-BE49-F238E27FC236}">
                  <a16:creationId xmlns:a16="http://schemas.microsoft.com/office/drawing/2014/main" id="{AF07480B-AA99-4288-99E1-6040C5500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0" y="272"/>
              <a:ext cx="881" cy="23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2" name="Line 99">
              <a:extLst>
                <a:ext uri="{FF2B5EF4-FFF2-40B4-BE49-F238E27FC236}">
                  <a16:creationId xmlns:a16="http://schemas.microsoft.com/office/drawing/2014/main" id="{B878F041-D065-4FEC-9D71-2E4293C2BB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008" y="1232"/>
              <a:ext cx="871" cy="20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3" name="Line 100">
              <a:extLst>
                <a:ext uri="{FF2B5EF4-FFF2-40B4-BE49-F238E27FC236}">
                  <a16:creationId xmlns:a16="http://schemas.microsoft.com/office/drawing/2014/main" id="{EE9BF8DF-788C-451D-BBCE-0D96D3B88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504"/>
              <a:ext cx="0" cy="72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4" name="Rectangle 101">
              <a:extLst>
                <a:ext uri="{FF2B5EF4-FFF2-40B4-BE49-F238E27FC236}">
                  <a16:creationId xmlns:a16="http://schemas.microsoft.com/office/drawing/2014/main" id="{43EAC294-AB28-493C-9A3B-EB22AFB23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44"/>
              <a:ext cx="36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0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0x4</a:t>
              </a:r>
            </a:p>
          </p:txBody>
        </p:sp>
        <p:sp>
          <p:nvSpPr>
            <p:cNvPr id="45" name="Line 102">
              <a:extLst>
                <a:ext uri="{FF2B5EF4-FFF2-40B4-BE49-F238E27FC236}">
                  <a16:creationId xmlns:a16="http://schemas.microsoft.com/office/drawing/2014/main" id="{7FC095AE-C23F-4B38-931E-528D9BDC2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" y="9"/>
              <a:ext cx="304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6" name="Line 103">
              <a:extLst>
                <a:ext uri="{FF2B5EF4-FFF2-40B4-BE49-F238E27FC236}">
                  <a16:creationId xmlns:a16="http://schemas.microsoft.com/office/drawing/2014/main" id="{F91B0675-7B68-436E-82E4-D8C854F11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" y="0"/>
              <a:ext cx="0" cy="41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47" name="Rectangle 105">
            <a:extLst>
              <a:ext uri="{FF2B5EF4-FFF2-40B4-BE49-F238E27FC236}">
                <a16:creationId xmlns:a16="http://schemas.microsoft.com/office/drawing/2014/main" id="{F5133A75-9218-4740-AB18-5EB6DB1CFB8F}"/>
              </a:ext>
            </a:extLst>
          </p:cNvPr>
          <p:cNvSpPr>
            <a:spLocks/>
          </p:cNvSpPr>
          <p:nvPr/>
        </p:nvSpPr>
        <p:spPr bwMode="auto">
          <a:xfrm>
            <a:off x="9004300" y="1630362"/>
            <a:ext cx="1612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 i="0">
                <a:latin typeface="Courier" charset="0"/>
                <a:ea typeface="Courier" charset="0"/>
                <a:cs typeface="Courier" charset="0"/>
                <a:sym typeface="Courier" charset="0"/>
              </a:rPr>
              <a:t>To rs1,</a:t>
            </a:r>
          </a:p>
          <a:p>
            <a:r>
              <a:rPr lang="en-US" altLang="en-US" sz="2000" b="0" i="0">
                <a:latin typeface="Courier" charset="0"/>
                <a:ea typeface="Courier" charset="0"/>
                <a:cs typeface="Courier" charset="0"/>
                <a:sym typeface="Courier" charset="0"/>
              </a:rPr>
              <a:t>rs2, ws, op decode</a:t>
            </a:r>
          </a:p>
          <a:p>
            <a:r>
              <a:rPr lang="en-US" altLang="en-US" sz="2000" b="0" i="0">
                <a:latin typeface="Courier" charset="0"/>
                <a:ea typeface="Courier" charset="0"/>
                <a:cs typeface="Courier" charset="0"/>
                <a:sym typeface="Courier" charset="0"/>
              </a:rPr>
              <a:t>logic ...</a:t>
            </a:r>
          </a:p>
        </p:txBody>
      </p:sp>
      <p:grpSp>
        <p:nvGrpSpPr>
          <p:cNvPr id="48" name="Group 32">
            <a:extLst>
              <a:ext uri="{FF2B5EF4-FFF2-40B4-BE49-F238E27FC236}">
                <a16:creationId xmlns:a16="http://schemas.microsoft.com/office/drawing/2014/main" id="{ED9B0170-4B9C-4F60-9038-435D62D54A97}"/>
              </a:ext>
            </a:extLst>
          </p:cNvPr>
          <p:cNvGrpSpPr>
            <a:grpSpLocks/>
          </p:cNvGrpSpPr>
          <p:nvPr/>
        </p:nvGrpSpPr>
        <p:grpSpPr bwMode="auto">
          <a:xfrm>
            <a:off x="4494213" y="3568700"/>
            <a:ext cx="3494087" cy="2717800"/>
            <a:chOff x="0" y="0"/>
            <a:chExt cx="2200" cy="1712"/>
          </a:xfrm>
        </p:grpSpPr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32FD6135-8A65-41DB-9113-1A09C74FE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0"/>
              <a:ext cx="1016" cy="1296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0" name="Line 3">
              <a:extLst>
                <a:ext uri="{FF2B5EF4-FFF2-40B4-BE49-F238E27FC236}">
                  <a16:creationId xmlns:a16="http://schemas.microsoft.com/office/drawing/2014/main" id="{611D2B0A-31EB-4BE4-92AC-B58BEFADFE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608" y="544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1" name="Line 4">
              <a:extLst>
                <a:ext uri="{FF2B5EF4-FFF2-40B4-BE49-F238E27FC236}">
                  <a16:creationId xmlns:a16="http://schemas.microsoft.com/office/drawing/2014/main" id="{8D1B003A-9E39-4490-964D-A0D245D60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" y="456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C03352AD-4404-40C9-806A-3F1F0CC26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224"/>
              <a:ext cx="26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0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271C37C6-9E43-4266-BFD7-51DBFA2A4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" y="416"/>
              <a:ext cx="33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18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rd1</a:t>
              </a:r>
            </a:p>
          </p:txBody>
        </p:sp>
        <p:sp>
          <p:nvSpPr>
            <p:cNvPr id="54" name="Line 7">
              <a:extLst>
                <a:ext uri="{FF2B5EF4-FFF2-40B4-BE49-F238E27FC236}">
                  <a16:creationId xmlns:a16="http://schemas.microsoft.com/office/drawing/2014/main" id="{A0835DEC-4808-464F-8577-0D7C666F23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2" y="1304"/>
              <a:ext cx="0" cy="40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23DA3D58-4244-46F8-BF74-CB198307E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" y="8"/>
              <a:ext cx="67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180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RegFile</a:t>
              </a:r>
            </a:p>
          </p:txBody>
        </p:sp>
        <p:sp>
          <p:nvSpPr>
            <p:cNvPr id="56" name="Line 9">
              <a:extLst>
                <a:ext uri="{FF2B5EF4-FFF2-40B4-BE49-F238E27FC236}">
                  <a16:creationId xmlns:a16="http://schemas.microsoft.com/office/drawing/2014/main" id="{8FD0A733-5177-4202-ACC0-336D4975C2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608" y="944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7" name="Line 10">
              <a:extLst>
                <a:ext uri="{FF2B5EF4-FFF2-40B4-BE49-F238E27FC236}">
                  <a16:creationId xmlns:a16="http://schemas.microsoft.com/office/drawing/2014/main" id="{8B411C33-6D06-44CE-8894-A901E93DE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" y="856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2EE14302-E940-481A-A2C3-F052EC5DE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704"/>
              <a:ext cx="26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0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59" name="Rectangle 12">
              <a:extLst>
                <a:ext uri="{FF2B5EF4-FFF2-40B4-BE49-F238E27FC236}">
                  <a16:creationId xmlns:a16="http://schemas.microsoft.com/office/drawing/2014/main" id="{90AD95EB-E42F-4441-BC0D-132DE13A5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" y="808"/>
              <a:ext cx="33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18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rd2</a:t>
              </a:r>
            </a:p>
          </p:txBody>
        </p:sp>
        <p:sp>
          <p:nvSpPr>
            <p:cNvPr id="60" name="Line 13">
              <a:extLst>
                <a:ext uri="{FF2B5EF4-FFF2-40B4-BE49-F238E27FC236}">
                  <a16:creationId xmlns:a16="http://schemas.microsoft.com/office/drawing/2014/main" id="{0410D70A-10C9-417F-86F7-A519324FBE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0" y="1304"/>
              <a:ext cx="0" cy="40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61" name="AutoShape 14">
              <a:extLst>
                <a:ext uri="{FF2B5EF4-FFF2-40B4-BE49-F238E27FC236}">
                  <a16:creationId xmlns:a16="http://schemas.microsoft.com/office/drawing/2014/main" id="{5230C654-4940-4DE4-8A66-61A54CE41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1088"/>
              <a:ext cx="264" cy="213"/>
            </a:xfrm>
            <a:prstGeom prst="triangle">
              <a:avLst>
                <a:gd name="adj" fmla="val 50000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62" name="Rectangle 15">
              <a:extLst>
                <a:ext uri="{FF2B5EF4-FFF2-40B4-BE49-F238E27FC236}">
                  <a16:creationId xmlns:a16="http://schemas.microsoft.com/office/drawing/2014/main" id="{B77B300B-F320-47E3-BB25-BF5ABA734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" y="1056"/>
              <a:ext cx="2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18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WE</a:t>
              </a:r>
            </a:p>
          </p:txBody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58EC1C19-3F7D-429D-A74B-0490692DC3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1072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64" name="Line 17">
              <a:extLst>
                <a:ext uri="{FF2B5EF4-FFF2-40B4-BE49-F238E27FC236}">
                  <a16:creationId xmlns:a16="http://schemas.microsoft.com/office/drawing/2014/main" id="{9243D532-9BEB-4AF0-A8E4-33540DB27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984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65" name="Rectangle 18">
              <a:extLst>
                <a:ext uri="{FF2B5EF4-FFF2-40B4-BE49-F238E27FC236}">
                  <a16:creationId xmlns:a16="http://schemas.microsoft.com/office/drawing/2014/main" id="{71308F06-2779-40B3-B810-62898DBB7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" y="1120"/>
              <a:ext cx="26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0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66" name="Rectangle 19">
              <a:extLst>
                <a:ext uri="{FF2B5EF4-FFF2-40B4-BE49-F238E27FC236}">
                  <a16:creationId xmlns:a16="http://schemas.microsoft.com/office/drawing/2014/main" id="{B80D8CFB-C926-427D-8993-D43ED91F4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" y="936"/>
              <a:ext cx="2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18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wd</a:t>
              </a:r>
            </a:p>
          </p:txBody>
        </p:sp>
        <p:sp>
          <p:nvSpPr>
            <p:cNvPr id="67" name="Line 20">
              <a:extLst>
                <a:ext uri="{FF2B5EF4-FFF2-40B4-BE49-F238E27FC236}">
                  <a16:creationId xmlns:a16="http://schemas.microsoft.com/office/drawing/2014/main" id="{6E76E905-27C8-43D1-9D5F-056826E8F8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359"/>
              <a:ext cx="592" cy="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68" name="Line 21">
              <a:extLst>
                <a:ext uri="{FF2B5EF4-FFF2-40B4-BE49-F238E27FC236}">
                  <a16:creationId xmlns:a16="http://schemas.microsoft.com/office/drawing/2014/main" id="{B4C910D6-697D-4AC9-9DEE-51B67F931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72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69" name="Rectangle 22">
              <a:extLst>
                <a:ext uri="{FF2B5EF4-FFF2-40B4-BE49-F238E27FC236}">
                  <a16:creationId xmlns:a16="http://schemas.microsoft.com/office/drawing/2014/main" id="{FC6CFD05-B3ED-41C6-93BF-95D33AADA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" y="120"/>
              <a:ext cx="16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0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5</a:t>
              </a:r>
            </a:p>
          </p:txBody>
        </p:sp>
        <p:sp>
          <p:nvSpPr>
            <p:cNvPr id="70" name="Rectangle 23">
              <a:extLst>
                <a:ext uri="{FF2B5EF4-FFF2-40B4-BE49-F238E27FC236}">
                  <a16:creationId xmlns:a16="http://schemas.microsoft.com/office/drawing/2014/main" id="{9507129E-638A-4CFF-9116-7E614BC3C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" y="224"/>
              <a:ext cx="33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18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rs1</a:t>
              </a:r>
            </a:p>
          </p:txBody>
        </p:sp>
        <p:sp>
          <p:nvSpPr>
            <p:cNvPr id="71" name="Line 24">
              <a:extLst>
                <a:ext uri="{FF2B5EF4-FFF2-40B4-BE49-F238E27FC236}">
                  <a16:creationId xmlns:a16="http://schemas.microsoft.com/office/drawing/2014/main" id="{C816C2C6-13ED-436E-9B1C-7DB8794BE5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600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2" name="Line 25">
              <a:extLst>
                <a:ext uri="{FF2B5EF4-FFF2-40B4-BE49-F238E27FC236}">
                  <a16:creationId xmlns:a16="http://schemas.microsoft.com/office/drawing/2014/main" id="{72826CC8-705F-4884-B04B-46C36222E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512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3" name="Rectangle 26">
              <a:extLst>
                <a:ext uri="{FF2B5EF4-FFF2-40B4-BE49-F238E27FC236}">
                  <a16:creationId xmlns:a16="http://schemas.microsoft.com/office/drawing/2014/main" id="{91B38A39-E71C-49F6-B641-D88376E27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" y="360"/>
              <a:ext cx="16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0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5</a:t>
              </a:r>
            </a:p>
          </p:txBody>
        </p:sp>
        <p:sp>
          <p:nvSpPr>
            <p:cNvPr id="74" name="Rectangle 27">
              <a:extLst>
                <a:ext uri="{FF2B5EF4-FFF2-40B4-BE49-F238E27FC236}">
                  <a16:creationId xmlns:a16="http://schemas.microsoft.com/office/drawing/2014/main" id="{0B754D96-6AEF-4E1C-AB1A-CAF26D68E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" y="464"/>
              <a:ext cx="33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18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rs2</a:t>
              </a:r>
            </a:p>
          </p:txBody>
        </p:sp>
        <p:sp>
          <p:nvSpPr>
            <p:cNvPr id="75" name="Line 28">
              <a:extLst>
                <a:ext uri="{FF2B5EF4-FFF2-40B4-BE49-F238E27FC236}">
                  <a16:creationId xmlns:a16="http://schemas.microsoft.com/office/drawing/2014/main" id="{86EB71C3-29F7-48B4-B86E-D864F46FA4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840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6" name="Line 29">
              <a:extLst>
                <a:ext uri="{FF2B5EF4-FFF2-40B4-BE49-F238E27FC236}">
                  <a16:creationId xmlns:a16="http://schemas.microsoft.com/office/drawing/2014/main" id="{F201D5DE-FCA4-489E-9EBE-D7259F492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752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7" name="Rectangle 30">
              <a:extLst>
                <a:ext uri="{FF2B5EF4-FFF2-40B4-BE49-F238E27FC236}">
                  <a16:creationId xmlns:a16="http://schemas.microsoft.com/office/drawing/2014/main" id="{C91EF99B-396B-4AF6-A084-21DBC77D8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" y="600"/>
              <a:ext cx="16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0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5</a:t>
              </a:r>
            </a:p>
          </p:txBody>
        </p:sp>
        <p:sp>
          <p:nvSpPr>
            <p:cNvPr id="78" name="Rectangle 31">
              <a:extLst>
                <a:ext uri="{FF2B5EF4-FFF2-40B4-BE49-F238E27FC236}">
                  <a16:creationId xmlns:a16="http://schemas.microsoft.com/office/drawing/2014/main" id="{85008DE8-7930-459D-88AF-6730141BE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" y="704"/>
              <a:ext cx="2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18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ws</a:t>
              </a:r>
            </a:p>
          </p:txBody>
        </p:sp>
      </p:grpSp>
      <p:grpSp>
        <p:nvGrpSpPr>
          <p:cNvPr id="79" name="Group 54">
            <a:extLst>
              <a:ext uri="{FF2B5EF4-FFF2-40B4-BE49-F238E27FC236}">
                <a16:creationId xmlns:a16="http://schemas.microsoft.com/office/drawing/2014/main" id="{72273A1E-0ECD-4480-B398-62E49D776D2C}"/>
              </a:ext>
            </a:extLst>
          </p:cNvPr>
          <p:cNvGrpSpPr>
            <a:grpSpLocks/>
          </p:cNvGrpSpPr>
          <p:nvPr/>
        </p:nvGrpSpPr>
        <p:grpSpPr bwMode="auto">
          <a:xfrm>
            <a:off x="8890000" y="3129470"/>
            <a:ext cx="3276600" cy="2565400"/>
            <a:chOff x="0" y="0"/>
            <a:chExt cx="2064" cy="1616"/>
          </a:xfrm>
        </p:grpSpPr>
        <p:sp>
          <p:nvSpPr>
            <p:cNvPr id="80" name="Line 33">
              <a:extLst>
                <a:ext uri="{FF2B5EF4-FFF2-40B4-BE49-F238E27FC236}">
                  <a16:creationId xmlns:a16="http://schemas.microsoft.com/office/drawing/2014/main" id="{FA1A8729-F0FB-404B-B541-A7AB42D5E1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472" y="1024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81" name="Line 34">
              <a:extLst>
                <a:ext uri="{FF2B5EF4-FFF2-40B4-BE49-F238E27FC236}">
                  <a16:creationId xmlns:a16="http://schemas.microsoft.com/office/drawing/2014/main" id="{5AFB848E-E46A-4E3E-B7C3-B4421CD5D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936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82" name="Rectangle 35">
              <a:extLst>
                <a:ext uri="{FF2B5EF4-FFF2-40B4-BE49-F238E27FC236}">
                  <a16:creationId xmlns:a16="http://schemas.microsoft.com/office/drawing/2014/main" id="{E02915BF-A5FF-443D-8AAE-E860384DA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" y="704"/>
              <a:ext cx="26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0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83" name="Rectangle 36">
              <a:extLst>
                <a:ext uri="{FF2B5EF4-FFF2-40B4-BE49-F238E27FC236}">
                  <a16:creationId xmlns:a16="http://schemas.microsoft.com/office/drawing/2014/main" id="{F3093E86-4862-48B3-A08B-FBC5914F7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" y="720"/>
              <a:ext cx="18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0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ALU</a:t>
              </a:r>
            </a:p>
          </p:txBody>
        </p:sp>
        <p:sp>
          <p:nvSpPr>
            <p:cNvPr id="84" name="Line 37">
              <a:extLst>
                <a:ext uri="{FF2B5EF4-FFF2-40B4-BE49-F238E27FC236}">
                  <a16:creationId xmlns:a16="http://schemas.microsoft.com/office/drawing/2014/main" id="{AF9098C9-092A-427C-9D26-BE6013A22B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" y="576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85" name="Line 38">
              <a:extLst>
                <a:ext uri="{FF2B5EF4-FFF2-40B4-BE49-F238E27FC236}">
                  <a16:creationId xmlns:a16="http://schemas.microsoft.com/office/drawing/2014/main" id="{7CC67180-5596-488F-8363-F4F52A84E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" y="488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86" name="Rectangle 39">
              <a:extLst>
                <a:ext uri="{FF2B5EF4-FFF2-40B4-BE49-F238E27FC236}">
                  <a16:creationId xmlns:a16="http://schemas.microsoft.com/office/drawing/2014/main" id="{B29CC44F-E2C4-4E99-A789-A9DCE90A8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" y="256"/>
              <a:ext cx="26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0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87" name="Line 40">
              <a:extLst>
                <a:ext uri="{FF2B5EF4-FFF2-40B4-BE49-F238E27FC236}">
                  <a16:creationId xmlns:a16="http://schemas.microsoft.com/office/drawing/2014/main" id="{B2FF3D67-8A18-4299-A57B-408BFD7C20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1432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88" name="Line 41">
              <a:extLst>
                <a:ext uri="{FF2B5EF4-FFF2-40B4-BE49-F238E27FC236}">
                  <a16:creationId xmlns:a16="http://schemas.microsoft.com/office/drawing/2014/main" id="{1ED80563-858C-4F1A-948C-9C9E408D9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344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89" name="Rectangle 42">
              <a:extLst>
                <a:ext uri="{FF2B5EF4-FFF2-40B4-BE49-F238E27FC236}">
                  <a16:creationId xmlns:a16="http://schemas.microsoft.com/office/drawing/2014/main" id="{9B50014F-5EED-4152-A4AE-522EB852B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" y="1112"/>
              <a:ext cx="26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0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90" name="Line 43">
              <a:extLst>
                <a:ext uri="{FF2B5EF4-FFF2-40B4-BE49-F238E27FC236}">
                  <a16:creationId xmlns:a16="http://schemas.microsoft.com/office/drawing/2014/main" id="{75E719AA-64FB-4CA8-A731-AC116F37B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0" y="432"/>
              <a:ext cx="0" cy="36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1" name="Line 44">
              <a:extLst>
                <a:ext uri="{FF2B5EF4-FFF2-40B4-BE49-F238E27FC236}">
                  <a16:creationId xmlns:a16="http://schemas.microsoft.com/office/drawing/2014/main" id="{D21F377B-C23C-43D9-9083-281FD9580D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8" y="1256"/>
              <a:ext cx="0" cy="36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2" name="Line 45">
              <a:extLst>
                <a:ext uri="{FF2B5EF4-FFF2-40B4-BE49-F238E27FC236}">
                  <a16:creationId xmlns:a16="http://schemas.microsoft.com/office/drawing/2014/main" id="{A54E1527-A8C0-4219-901D-7271FF3D8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928"/>
              <a:ext cx="0" cy="21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3" name="Line 46">
              <a:extLst>
                <a:ext uri="{FF2B5EF4-FFF2-40B4-BE49-F238E27FC236}">
                  <a16:creationId xmlns:a16="http://schemas.microsoft.com/office/drawing/2014/main" id="{BC2D7E05-8C7F-4AEA-BAAA-E40760700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" y="792"/>
              <a:ext cx="536" cy="133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4" name="Line 47">
              <a:extLst>
                <a:ext uri="{FF2B5EF4-FFF2-40B4-BE49-F238E27FC236}">
                  <a16:creationId xmlns:a16="http://schemas.microsoft.com/office/drawing/2014/main" id="{AAE05BDD-C974-486A-8080-3F57C50F9F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608" y="1152"/>
              <a:ext cx="552" cy="11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5" name="Line 48">
              <a:extLst>
                <a:ext uri="{FF2B5EF4-FFF2-40B4-BE49-F238E27FC236}">
                  <a16:creationId xmlns:a16="http://schemas.microsoft.com/office/drawing/2014/main" id="{F634F86C-20C4-4795-936A-5114DF804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" y="440"/>
              <a:ext cx="881" cy="23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6" name="Line 49">
              <a:extLst>
                <a:ext uri="{FF2B5EF4-FFF2-40B4-BE49-F238E27FC236}">
                  <a16:creationId xmlns:a16="http://schemas.microsoft.com/office/drawing/2014/main" id="{214E6928-FBA4-42CC-A466-4CCE53F5E1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616" y="1400"/>
              <a:ext cx="871" cy="20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7" name="Line 50">
              <a:extLst>
                <a:ext uri="{FF2B5EF4-FFF2-40B4-BE49-F238E27FC236}">
                  <a16:creationId xmlns:a16="http://schemas.microsoft.com/office/drawing/2014/main" id="{D4730A06-1BEA-49E1-84FC-F2DE518EF7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0" y="672"/>
              <a:ext cx="0" cy="72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8" name="Line 51">
              <a:extLst>
                <a:ext uri="{FF2B5EF4-FFF2-40B4-BE49-F238E27FC236}">
                  <a16:creationId xmlns:a16="http://schemas.microsoft.com/office/drawing/2014/main" id="{1DF2BED8-57BF-4CF4-802D-6ED874C17D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112" y="256"/>
              <a:ext cx="0" cy="312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9" name="Line 52">
              <a:extLst>
                <a:ext uri="{FF2B5EF4-FFF2-40B4-BE49-F238E27FC236}">
                  <a16:creationId xmlns:a16="http://schemas.microsoft.com/office/drawing/2014/main" id="{84189B18-5F01-4946-ACF0-6B46A95B9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" y="304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00" name="Rectangle 53">
              <a:extLst>
                <a:ext uri="{FF2B5EF4-FFF2-40B4-BE49-F238E27FC236}">
                  <a16:creationId xmlns:a16="http://schemas.microsoft.com/office/drawing/2014/main" id="{F02EF795-D8E2-4CEC-9E67-E58BE9B48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" y="0"/>
              <a:ext cx="26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0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op</a:t>
              </a:r>
            </a:p>
          </p:txBody>
        </p:sp>
      </p:grpSp>
      <p:sp>
        <p:nvSpPr>
          <p:cNvPr id="101" name="Line 55">
            <a:extLst>
              <a:ext uri="{FF2B5EF4-FFF2-40B4-BE49-F238E27FC236}">
                <a16:creationId xmlns:a16="http://schemas.microsoft.com/office/drawing/2014/main" id="{508F8233-BD9D-4251-A608-9C0A57C1B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0399" y="6356350"/>
            <a:ext cx="7683500" cy="0"/>
          </a:xfrm>
          <a:prstGeom prst="line">
            <a:avLst/>
          </a:prstGeom>
          <a:noFill/>
          <a:ln w="38100" cap="flat">
            <a:solidFill>
              <a:srgbClr val="053DE8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" name="Line 56">
            <a:extLst>
              <a:ext uri="{FF2B5EF4-FFF2-40B4-BE49-F238E27FC236}">
                <a16:creationId xmlns:a16="http://schemas.microsoft.com/office/drawing/2014/main" id="{5659C781-0781-42BC-8EFA-1E6FEA210D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5600" y="4025900"/>
            <a:ext cx="965200" cy="388938"/>
          </a:xfrm>
          <a:prstGeom prst="line">
            <a:avLst/>
          </a:prstGeom>
          <a:noFill/>
          <a:ln w="38100" cap="flat">
            <a:solidFill>
              <a:srgbClr val="053DE8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3" name="Line 57">
            <a:extLst>
              <a:ext uri="{FF2B5EF4-FFF2-40B4-BE49-F238E27FC236}">
                <a16:creationId xmlns:a16="http://schemas.microsoft.com/office/drawing/2014/main" id="{2B64E2EE-4A1B-495A-8BC8-684F3A6F5B3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2095163" y="4762500"/>
            <a:ext cx="28575" cy="1674813"/>
          </a:xfrm>
          <a:prstGeom prst="line">
            <a:avLst/>
          </a:prstGeom>
          <a:noFill/>
          <a:ln w="38100" cap="flat">
            <a:solidFill>
              <a:srgbClr val="053DE8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4" name="Line 58">
            <a:extLst>
              <a:ext uri="{FF2B5EF4-FFF2-40B4-BE49-F238E27FC236}">
                <a16:creationId xmlns:a16="http://schemas.microsoft.com/office/drawing/2014/main" id="{CE3C8366-022A-4427-B365-9A022A5B174A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471188" y="5143500"/>
            <a:ext cx="20638" cy="1219200"/>
          </a:xfrm>
          <a:prstGeom prst="line">
            <a:avLst/>
          </a:prstGeom>
          <a:noFill/>
          <a:ln w="38100" cap="flat">
            <a:solidFill>
              <a:srgbClr val="053DE8"/>
            </a:solidFill>
            <a:prstDash val="solid"/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5" name="Line 59">
            <a:extLst>
              <a:ext uri="{FF2B5EF4-FFF2-40B4-BE49-F238E27FC236}">
                <a16:creationId xmlns:a16="http://schemas.microsoft.com/office/drawing/2014/main" id="{D3D1EE81-01AB-4D93-99DF-06FC7443F798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937500" y="5067300"/>
            <a:ext cx="963613" cy="331788"/>
          </a:xfrm>
          <a:prstGeom prst="line">
            <a:avLst/>
          </a:prstGeom>
          <a:noFill/>
          <a:ln w="38100" cap="flat">
            <a:solidFill>
              <a:srgbClr val="053DE8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6" name="Line 63">
            <a:extLst>
              <a:ext uri="{FF2B5EF4-FFF2-40B4-BE49-F238E27FC236}">
                <a16:creationId xmlns:a16="http://schemas.microsoft.com/office/drawing/2014/main" id="{194216E7-B1E1-4914-978D-65832088943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0769600" y="3200400"/>
            <a:ext cx="330200" cy="354013"/>
          </a:xfrm>
          <a:prstGeom prst="line">
            <a:avLst/>
          </a:prstGeom>
          <a:noFill/>
          <a:ln w="38100" cap="flat">
            <a:solidFill>
              <a:srgbClr val="053DE8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274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F7F6-409E-41F0-8627-81BF3DB4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I format?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6F3BA-BB8D-44AE-B888-1CD6A3BC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AD427-5FB8-4B6C-9949-F05ABF60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14</a:t>
            </a:fld>
            <a:endParaRPr lang="en-IN" dirty="0"/>
          </a:p>
        </p:txBody>
      </p:sp>
      <p:graphicFrame>
        <p:nvGraphicFramePr>
          <p:cNvPr id="6" name="Group 1">
            <a:extLst>
              <a:ext uri="{FF2B5EF4-FFF2-40B4-BE49-F238E27FC236}">
                <a16:creationId xmlns:a16="http://schemas.microsoft.com/office/drawing/2014/main" id="{E0F8A75D-DEAE-4F29-B68B-AF6AC1B66401}"/>
              </a:ext>
            </a:extLst>
          </p:cNvPr>
          <p:cNvGraphicFramePr>
            <a:graphicFrameLocks noGrp="1"/>
          </p:cNvGraphicFramePr>
          <p:nvPr/>
        </p:nvGraphicFramePr>
        <p:xfrm>
          <a:off x="1208315" y="1301473"/>
          <a:ext cx="8233681" cy="5054877"/>
        </p:xfrm>
        <a:graphic>
          <a:graphicData uri="http://schemas.openxmlformats.org/drawingml/2006/table">
            <a:tbl>
              <a:tblPr/>
              <a:tblGrid>
                <a:gridCol w="8233681">
                  <a:extLst>
                    <a:ext uri="{9D8B030D-6E8A-4147-A177-3AD203B41FA5}">
                      <a16:colId xmlns:a16="http://schemas.microsoft.com/office/drawing/2014/main" val="917652932"/>
                    </a:ext>
                  </a:extLst>
                </a:gridCol>
              </a:tblGrid>
              <a:tr h="2539076">
                <a:tc>
                  <a:txBody>
                    <a:bodyPr/>
                    <a:lstStyle>
                      <a:lvl1pPr>
                        <a:lnSpc>
                          <a:spcPct val="71000"/>
                        </a:lnSpc>
                        <a:spcBef>
                          <a:spcPts val="6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8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1pPr>
                      <a:lvl2pPr marL="758825" indent="-263525">
                        <a:lnSpc>
                          <a:spcPct val="81000"/>
                        </a:lnSpc>
                        <a:spcBef>
                          <a:spcPts val="8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2pPr>
                      <a:lvl3pPr marL="1270000" indent="-355600">
                        <a:lnSpc>
                          <a:spcPct val="81000"/>
                        </a:lnSpc>
                        <a:spcBef>
                          <a:spcPts val="1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3pPr>
                      <a:lvl4pPr marL="1727200" indent="-355600">
                        <a:spcBef>
                          <a:spcPts val="500"/>
                        </a:spcBef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4pPr>
                      <a:lvl5pPr marL="2184400" indent="-355600"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5pPr>
                      <a:lvl6pPr marL="26416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6pPr>
                      <a:lvl7pPr marL="30988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7pPr>
                      <a:lvl8pPr marL="35560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8pPr>
                      <a:lvl9pPr marL="40132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Helvetica" panose="020B0604020202020204" pitchFamily="34" charset="0"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iti SC Medium" charset="0"/>
                        <a:sym typeface="Helvetica" panose="020B0604020202020204" pitchFamily="34" charset="0"/>
                      </a:endParaRPr>
                    </a:p>
                  </a:txBody>
                  <a:tcPr marL="38100" marR="38100" marT="38100" marB="381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070373714"/>
                  </a:ext>
                </a:extLst>
              </a:tr>
              <a:tr h="2515801">
                <a:tc>
                  <a:txBody>
                    <a:bodyPr/>
                    <a:lstStyle>
                      <a:lvl1pPr>
                        <a:lnSpc>
                          <a:spcPct val="71000"/>
                        </a:lnSpc>
                        <a:spcBef>
                          <a:spcPts val="6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8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1pPr>
                      <a:lvl2pPr marL="758825" indent="-263525">
                        <a:lnSpc>
                          <a:spcPct val="81000"/>
                        </a:lnSpc>
                        <a:spcBef>
                          <a:spcPts val="8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2pPr>
                      <a:lvl3pPr marL="1270000" indent="-355600">
                        <a:lnSpc>
                          <a:spcPct val="81000"/>
                        </a:lnSpc>
                        <a:spcBef>
                          <a:spcPts val="1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3pPr>
                      <a:lvl4pPr marL="1727200" indent="-355600">
                        <a:spcBef>
                          <a:spcPts val="500"/>
                        </a:spcBef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4pPr>
                      <a:lvl5pPr marL="2184400" indent="-355600"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5pPr>
                      <a:lvl6pPr marL="26416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6pPr>
                      <a:lvl7pPr marL="30988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7pPr>
                      <a:lvl8pPr marL="35560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8pPr>
                      <a:lvl9pPr marL="40132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Helvetica" panose="020B0604020202020204" pitchFamily="34" charset="0"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iti SC Medium" charset="0"/>
                        <a:sym typeface="Helvetica" panose="020B0604020202020204" pitchFamily="34" charset="0"/>
                      </a:endParaRPr>
                    </a:p>
                  </a:txBody>
                  <a:tcPr marL="38100" marR="38100" marT="38100" marB="381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10634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786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3307-D7A0-43C4-A752-3A1B2B04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Loads from Memory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F2A91-C61A-424E-A39B-F5D09BBB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1E327-6782-4325-A493-3653371F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D7FDE26-AEA6-47FA-895D-F142FF2BEA10}"/>
              </a:ext>
            </a:extLst>
          </p:cNvPr>
          <p:cNvSpPr txBox="1">
            <a:spLocks/>
          </p:cNvSpPr>
          <p:nvPr/>
        </p:nvSpPr>
        <p:spPr>
          <a:xfrm>
            <a:off x="0" y="6492878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                                                                                                                                 </a:t>
            </a:r>
          </a:p>
        </p:txBody>
      </p:sp>
      <p:grpSp>
        <p:nvGrpSpPr>
          <p:cNvPr id="7" name="Group 32">
            <a:extLst>
              <a:ext uri="{FF2B5EF4-FFF2-40B4-BE49-F238E27FC236}">
                <a16:creationId xmlns:a16="http://schemas.microsoft.com/office/drawing/2014/main" id="{EF5CC536-B65C-4AA5-840A-812D39578F21}"/>
              </a:ext>
            </a:extLst>
          </p:cNvPr>
          <p:cNvGrpSpPr>
            <a:grpSpLocks/>
          </p:cNvGrpSpPr>
          <p:nvPr/>
        </p:nvGrpSpPr>
        <p:grpSpPr bwMode="auto">
          <a:xfrm>
            <a:off x="1092200" y="1281783"/>
            <a:ext cx="3492504" cy="2717801"/>
            <a:chOff x="0" y="0"/>
            <a:chExt cx="2200" cy="1712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EA5085E4-65A0-4761-B36E-04F761161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0"/>
              <a:ext cx="1016" cy="1296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28139659-8763-4AF9-BD92-4E5C657B71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608" y="544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F198D157-4A8D-4724-AEBD-1ED9E3007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" y="456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20871E70-04ED-49F8-B476-8ED107B01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224"/>
              <a:ext cx="26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0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7F9138C1-DAEF-4996-8CB4-7B28A1A11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" y="416"/>
              <a:ext cx="33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18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rd1</a:t>
              </a: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32B33463-B080-45B5-B252-8C6441E32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1" y="1304"/>
              <a:ext cx="1" cy="40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6E885C37-2CFE-4963-B175-210101505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" y="8"/>
              <a:ext cx="67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180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RegFile</a:t>
              </a: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49F37816-8549-4531-9D47-FA72D800D8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608" y="944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27D3FBD6-9A3D-4154-9B10-E81F600E4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" y="856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229103D6-1D76-4904-9A15-99DDD148E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704"/>
              <a:ext cx="26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0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93F16195-4F38-4549-A44D-2224DF94A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" y="808"/>
              <a:ext cx="33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18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rd2</a:t>
              </a: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B4A79A8A-3874-41F8-8136-DCF777AA0F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0" y="1304"/>
              <a:ext cx="0" cy="40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0" name="AutoShape 14">
              <a:extLst>
                <a:ext uri="{FF2B5EF4-FFF2-40B4-BE49-F238E27FC236}">
                  <a16:creationId xmlns:a16="http://schemas.microsoft.com/office/drawing/2014/main" id="{FDEE7EC9-3624-4F1D-82FB-E4EE670B8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" y="1088"/>
              <a:ext cx="265" cy="213"/>
            </a:xfrm>
            <a:prstGeom prst="triangle">
              <a:avLst>
                <a:gd name="adj" fmla="val 50000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9C21064E-8930-425A-BBBA-2806521D8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" y="1056"/>
              <a:ext cx="2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18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WE</a:t>
              </a: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5471EB4E-3275-4703-9424-79C6D5AE31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1072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771187F7-C1F5-4FD5-82E4-0F6E27BD6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" y="984"/>
              <a:ext cx="167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94142302-46EC-4B31-AA28-F40CF696A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" y="1120"/>
              <a:ext cx="26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0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25" name="Rectangle 19">
              <a:extLst>
                <a:ext uri="{FF2B5EF4-FFF2-40B4-BE49-F238E27FC236}">
                  <a16:creationId xmlns:a16="http://schemas.microsoft.com/office/drawing/2014/main" id="{A0018947-704B-4014-9F72-068BC62B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" y="936"/>
              <a:ext cx="24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18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wd</a:t>
              </a:r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1DCFB97E-75AD-4BF6-BCDD-3B0B657DD8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359"/>
              <a:ext cx="592" cy="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04B7ED85-5D8C-4CEB-8D23-F0653F99AA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" y="272"/>
              <a:ext cx="167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D16F339C-685A-4810-8EFF-F58746983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" y="120"/>
              <a:ext cx="169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0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5</a:t>
              </a:r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A5591299-3186-44CD-A962-C8D99064B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" y="224"/>
              <a:ext cx="3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18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rs1</a:t>
              </a:r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4DC81E5C-810C-483B-9DB1-DC7CD6DD65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600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BE714386-B8DF-4FB0-AE20-566212D75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" y="512"/>
              <a:ext cx="167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32" name="Rectangle 26">
              <a:extLst>
                <a:ext uri="{FF2B5EF4-FFF2-40B4-BE49-F238E27FC236}">
                  <a16:creationId xmlns:a16="http://schemas.microsoft.com/office/drawing/2014/main" id="{79851A9D-D376-454C-9821-3DF78D071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" y="360"/>
              <a:ext cx="169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0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5</a:t>
              </a:r>
            </a:p>
          </p:txBody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58536101-133C-4597-B712-7A24429DB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" y="464"/>
              <a:ext cx="3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18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rs2</a:t>
              </a: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18C21AC9-7381-44FD-A368-D43912C25FB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840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AD8F18DC-F658-4EAB-BCCC-369198506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" y="752"/>
              <a:ext cx="167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36" name="Rectangle 30">
              <a:extLst>
                <a:ext uri="{FF2B5EF4-FFF2-40B4-BE49-F238E27FC236}">
                  <a16:creationId xmlns:a16="http://schemas.microsoft.com/office/drawing/2014/main" id="{D26CB319-41B3-4AEB-AF28-B9D771B3B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" y="600"/>
              <a:ext cx="169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0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5</a:t>
              </a:r>
            </a:p>
          </p:txBody>
        </p:sp>
        <p:sp>
          <p:nvSpPr>
            <p:cNvPr id="37" name="Rectangle 31">
              <a:extLst>
                <a:ext uri="{FF2B5EF4-FFF2-40B4-BE49-F238E27FC236}">
                  <a16:creationId xmlns:a16="http://schemas.microsoft.com/office/drawing/2014/main" id="{BBB30559-C77C-4D95-9033-4BFE8E21A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" y="704"/>
              <a:ext cx="24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1800" b="0" i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ws</a:t>
              </a:r>
            </a:p>
          </p:txBody>
        </p:sp>
      </p:grpSp>
      <p:sp>
        <p:nvSpPr>
          <p:cNvPr id="38" name="Line 33">
            <a:extLst>
              <a:ext uri="{FF2B5EF4-FFF2-40B4-BE49-F238E27FC236}">
                <a16:creationId xmlns:a16="http://schemas.microsoft.com/office/drawing/2014/main" id="{65656D81-A066-4FA3-AAD2-0750D160D1C6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572000" y="2132682"/>
            <a:ext cx="939800" cy="25082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graphicFrame>
        <p:nvGraphicFramePr>
          <p:cNvPr id="40" name="Group 35">
            <a:extLst>
              <a:ext uri="{FF2B5EF4-FFF2-40B4-BE49-F238E27FC236}">
                <a16:creationId xmlns:a16="http://schemas.microsoft.com/office/drawing/2014/main" id="{D7972420-ED51-4E2C-8AD5-4279C224D752}"/>
              </a:ext>
            </a:extLst>
          </p:cNvPr>
          <p:cNvGraphicFramePr>
            <a:graphicFrameLocks noGrp="1"/>
          </p:cNvGraphicFramePr>
          <p:nvPr/>
        </p:nvGraphicFramePr>
        <p:xfrm>
          <a:off x="5130800" y="2627982"/>
          <a:ext cx="406400" cy="1219200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3818774217"/>
                    </a:ext>
                  </a:extLst>
                </a:gridCol>
              </a:tblGrid>
              <a:tr h="1219200">
                <a:tc>
                  <a:txBody>
                    <a:bodyPr/>
                    <a:lstStyle>
                      <a:lvl1pPr>
                        <a:lnSpc>
                          <a:spcPct val="71000"/>
                        </a:lnSpc>
                        <a:spcBef>
                          <a:spcPts val="6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8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1pPr>
                      <a:lvl2pPr marL="758825" indent="-263525">
                        <a:lnSpc>
                          <a:spcPct val="81000"/>
                        </a:lnSpc>
                        <a:spcBef>
                          <a:spcPts val="8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2pPr>
                      <a:lvl3pPr marL="1270000" indent="-355600">
                        <a:lnSpc>
                          <a:spcPct val="81000"/>
                        </a:lnSpc>
                        <a:spcBef>
                          <a:spcPts val="1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3pPr>
                      <a:lvl4pPr marL="1727200" indent="-355600">
                        <a:spcBef>
                          <a:spcPts val="500"/>
                        </a:spcBef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4pPr>
                      <a:lvl5pPr marL="2184400" indent="-355600"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5pPr>
                      <a:lvl6pPr marL="26416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6pPr>
                      <a:lvl7pPr marL="30988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7pPr>
                      <a:lvl8pPr marL="35560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8pPr>
                      <a:lvl9pPr marL="40132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Helvetica" panose="020B0604020202020204" pitchFamily="34" charset="0"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iti SC Medium" charset="0"/>
                        <a:sym typeface="Helvetica" panose="020B0604020202020204" pitchFamily="34" charset="0"/>
                      </a:endParaRPr>
                    </a:p>
                  </a:txBody>
                  <a:tcPr marL="38100" marR="38100" marT="38100" marB="381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328809449"/>
                  </a:ext>
                </a:extLst>
              </a:tr>
            </a:tbl>
          </a:graphicData>
        </a:graphic>
      </p:graphicFrame>
      <p:sp>
        <p:nvSpPr>
          <p:cNvPr id="41" name="Line 41">
            <a:extLst>
              <a:ext uri="{FF2B5EF4-FFF2-40B4-BE49-F238E27FC236}">
                <a16:creationId xmlns:a16="http://schemas.microsoft.com/office/drawing/2014/main" id="{A46357C0-8ECE-4892-9DA1-96059DEC0F9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521200" y="2754982"/>
            <a:ext cx="671513" cy="20478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1F542240-9805-4941-8446-1D1DE61EFCCD}"/>
              </a:ext>
            </a:extLst>
          </p:cNvPr>
          <p:cNvSpPr>
            <a:spLocks/>
          </p:cNvSpPr>
          <p:nvPr/>
        </p:nvSpPr>
        <p:spPr bwMode="auto">
          <a:xfrm>
            <a:off x="4152900" y="3199482"/>
            <a:ext cx="800100" cy="4445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A2998622-D251-4D72-BF04-F9F6264D73DD}"/>
              </a:ext>
            </a:extLst>
          </p:cNvPr>
          <p:cNvSpPr>
            <a:spLocks/>
          </p:cNvSpPr>
          <p:nvPr/>
        </p:nvSpPr>
        <p:spPr bwMode="auto">
          <a:xfrm>
            <a:off x="4279900" y="3212182"/>
            <a:ext cx="5715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b="0" i="0">
                <a:latin typeface="Courier" charset="0"/>
                <a:ea typeface="Courier" charset="0"/>
                <a:cs typeface="Courier" charset="0"/>
                <a:sym typeface="Courier" charset="0"/>
              </a:rPr>
              <a:t>Ext</a:t>
            </a:r>
          </a:p>
        </p:txBody>
      </p:sp>
      <p:sp>
        <p:nvSpPr>
          <p:cNvPr id="44" name="Line 44">
            <a:extLst>
              <a:ext uri="{FF2B5EF4-FFF2-40B4-BE49-F238E27FC236}">
                <a16:creationId xmlns:a16="http://schemas.microsoft.com/office/drawing/2014/main" id="{E6DCAB43-54AE-4515-9C7B-B9D9EAA030D3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946650" y="3339182"/>
            <a:ext cx="2476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graphicFrame>
        <p:nvGraphicFramePr>
          <p:cNvPr id="45" name="Group 45">
            <a:extLst>
              <a:ext uri="{FF2B5EF4-FFF2-40B4-BE49-F238E27FC236}">
                <a16:creationId xmlns:a16="http://schemas.microsoft.com/office/drawing/2014/main" id="{89A12ECD-EDDB-4E24-952F-60D3AE373B17}"/>
              </a:ext>
            </a:extLst>
          </p:cNvPr>
          <p:cNvGraphicFramePr>
            <a:graphicFrameLocks noGrp="1"/>
          </p:cNvGraphicFramePr>
          <p:nvPr/>
        </p:nvGraphicFramePr>
        <p:xfrm>
          <a:off x="419100" y="2132682"/>
          <a:ext cx="406400" cy="1219200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2888311104"/>
                    </a:ext>
                  </a:extLst>
                </a:gridCol>
              </a:tblGrid>
              <a:tr h="1219200">
                <a:tc>
                  <a:txBody>
                    <a:bodyPr/>
                    <a:lstStyle>
                      <a:lvl1pPr>
                        <a:lnSpc>
                          <a:spcPct val="71000"/>
                        </a:lnSpc>
                        <a:spcBef>
                          <a:spcPts val="6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8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1pPr>
                      <a:lvl2pPr marL="758825" indent="-263525">
                        <a:lnSpc>
                          <a:spcPct val="81000"/>
                        </a:lnSpc>
                        <a:spcBef>
                          <a:spcPts val="8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2pPr>
                      <a:lvl3pPr marL="1270000" indent="-355600">
                        <a:lnSpc>
                          <a:spcPct val="81000"/>
                        </a:lnSpc>
                        <a:spcBef>
                          <a:spcPts val="1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3pPr>
                      <a:lvl4pPr marL="1727200" indent="-355600">
                        <a:spcBef>
                          <a:spcPts val="500"/>
                        </a:spcBef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4pPr>
                      <a:lvl5pPr marL="2184400" indent="-355600"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5pPr>
                      <a:lvl6pPr marL="26416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6pPr>
                      <a:lvl7pPr marL="30988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7pPr>
                      <a:lvl8pPr marL="35560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8pPr>
                      <a:lvl9pPr marL="40132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Helvetica" panose="020B0604020202020204" pitchFamily="34" charset="0"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iti SC Medium" charset="0"/>
                        <a:sym typeface="Helvetica" panose="020B0604020202020204" pitchFamily="34" charset="0"/>
                      </a:endParaRPr>
                    </a:p>
                  </a:txBody>
                  <a:tcPr marL="38100" marR="38100" marT="38100" marB="381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132814224"/>
                  </a:ext>
                </a:extLst>
              </a:tr>
            </a:tbl>
          </a:graphicData>
        </a:graphic>
      </p:graphicFrame>
      <p:sp>
        <p:nvSpPr>
          <p:cNvPr id="46" name="Line 51">
            <a:extLst>
              <a:ext uri="{FF2B5EF4-FFF2-40B4-BE49-F238E27FC236}">
                <a16:creationId xmlns:a16="http://schemas.microsoft.com/office/drawing/2014/main" id="{3397ADFE-FA10-4597-970D-B30CC2DAD9CD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74700" y="2615282"/>
            <a:ext cx="3238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7" name="Rectangle 52">
            <a:extLst>
              <a:ext uri="{FF2B5EF4-FFF2-40B4-BE49-F238E27FC236}">
                <a16:creationId xmlns:a16="http://schemas.microsoft.com/office/drawing/2014/main" id="{279CE44C-4604-4E9C-9F74-D36F8E2934C2}"/>
              </a:ext>
            </a:extLst>
          </p:cNvPr>
          <p:cNvSpPr>
            <a:spLocks/>
          </p:cNvSpPr>
          <p:nvPr/>
        </p:nvSpPr>
        <p:spPr bwMode="auto">
          <a:xfrm>
            <a:off x="63500" y="3301082"/>
            <a:ext cx="9667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 b="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RegDest</a:t>
            </a:r>
          </a:p>
        </p:txBody>
      </p:sp>
      <p:sp>
        <p:nvSpPr>
          <p:cNvPr id="48" name="Rectangle 53">
            <a:extLst>
              <a:ext uri="{FF2B5EF4-FFF2-40B4-BE49-F238E27FC236}">
                <a16:creationId xmlns:a16="http://schemas.microsoft.com/office/drawing/2014/main" id="{073689BF-B9F7-4A91-AC1B-1957E8410DC1}"/>
              </a:ext>
            </a:extLst>
          </p:cNvPr>
          <p:cNvSpPr>
            <a:spLocks/>
          </p:cNvSpPr>
          <p:nvPr/>
        </p:nvSpPr>
        <p:spPr bwMode="auto">
          <a:xfrm>
            <a:off x="5156200" y="3796382"/>
            <a:ext cx="8445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 b="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ALUsrc</a:t>
            </a:r>
          </a:p>
        </p:txBody>
      </p:sp>
      <p:sp>
        <p:nvSpPr>
          <p:cNvPr id="49" name="Line 54">
            <a:extLst>
              <a:ext uri="{FF2B5EF4-FFF2-40B4-BE49-F238E27FC236}">
                <a16:creationId xmlns:a16="http://schemas.microsoft.com/office/drawing/2014/main" id="{339AF4E9-8F3D-44C8-BB0A-02681B20BB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32300" y="3643982"/>
            <a:ext cx="0" cy="266700"/>
          </a:xfrm>
          <a:prstGeom prst="line">
            <a:avLst/>
          </a:prstGeom>
          <a:noFill/>
          <a:ln w="12700" cap="flat">
            <a:solidFill>
              <a:srgbClr val="053DE8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50" name="Rectangle 55">
            <a:extLst>
              <a:ext uri="{FF2B5EF4-FFF2-40B4-BE49-F238E27FC236}">
                <a16:creationId xmlns:a16="http://schemas.microsoft.com/office/drawing/2014/main" id="{2C941730-37AA-4334-B57F-26A90DC54ED6}"/>
              </a:ext>
            </a:extLst>
          </p:cNvPr>
          <p:cNvSpPr>
            <a:spLocks/>
          </p:cNvSpPr>
          <p:nvPr/>
        </p:nvSpPr>
        <p:spPr bwMode="auto">
          <a:xfrm>
            <a:off x="4241800" y="3809082"/>
            <a:ext cx="723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 b="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ExtOp</a:t>
            </a:r>
          </a:p>
        </p:txBody>
      </p:sp>
      <p:sp>
        <p:nvSpPr>
          <p:cNvPr id="51" name="Rectangle 56">
            <a:extLst>
              <a:ext uri="{FF2B5EF4-FFF2-40B4-BE49-F238E27FC236}">
                <a16:creationId xmlns:a16="http://schemas.microsoft.com/office/drawing/2014/main" id="{9BE436B4-9E31-47AE-8BDD-8C7AA49E79EE}"/>
              </a:ext>
            </a:extLst>
          </p:cNvPr>
          <p:cNvSpPr>
            <a:spLocks/>
          </p:cNvSpPr>
          <p:nvPr/>
        </p:nvSpPr>
        <p:spPr bwMode="auto">
          <a:xfrm>
            <a:off x="6045200" y="1370682"/>
            <a:ext cx="8445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 b="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ALUctr</a:t>
            </a:r>
          </a:p>
        </p:txBody>
      </p:sp>
      <p:sp>
        <p:nvSpPr>
          <p:cNvPr id="52" name="Line 57">
            <a:extLst>
              <a:ext uri="{FF2B5EF4-FFF2-40B4-BE49-F238E27FC236}">
                <a16:creationId xmlns:a16="http://schemas.microsoft.com/office/drawing/2014/main" id="{8E59EB99-53C8-4A9F-8941-9A52CD2E317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464300" y="1713582"/>
            <a:ext cx="0" cy="203200"/>
          </a:xfrm>
          <a:prstGeom prst="line">
            <a:avLst/>
          </a:prstGeom>
          <a:noFill/>
          <a:ln w="12700" cap="flat">
            <a:solidFill>
              <a:srgbClr val="053DE8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graphicFrame>
        <p:nvGraphicFramePr>
          <p:cNvPr id="53" name="Group 58">
            <a:extLst>
              <a:ext uri="{FF2B5EF4-FFF2-40B4-BE49-F238E27FC236}">
                <a16:creationId xmlns:a16="http://schemas.microsoft.com/office/drawing/2014/main" id="{558503FE-436F-4106-945B-B3DAB9B35E36}"/>
              </a:ext>
            </a:extLst>
          </p:cNvPr>
          <p:cNvGraphicFramePr>
            <a:graphicFrameLocks noGrp="1"/>
          </p:cNvGraphicFramePr>
          <p:nvPr/>
        </p:nvGraphicFramePr>
        <p:xfrm>
          <a:off x="5397500" y="1916782"/>
          <a:ext cx="1955800" cy="1346200"/>
        </p:xfrm>
        <a:graphic>
          <a:graphicData uri="http://schemas.openxmlformats.org/drawingml/2006/table">
            <a:tbl>
              <a:tblPr/>
              <a:tblGrid>
                <a:gridCol w="1955800">
                  <a:extLst>
                    <a:ext uri="{9D8B030D-6E8A-4147-A177-3AD203B41FA5}">
                      <a16:colId xmlns:a16="http://schemas.microsoft.com/office/drawing/2014/main" val="631112048"/>
                    </a:ext>
                  </a:extLst>
                </a:gridCol>
              </a:tblGrid>
              <a:tr h="1346200">
                <a:tc>
                  <a:txBody>
                    <a:bodyPr/>
                    <a:lstStyle>
                      <a:lvl1pPr>
                        <a:lnSpc>
                          <a:spcPct val="71000"/>
                        </a:lnSpc>
                        <a:spcBef>
                          <a:spcPts val="6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8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1pPr>
                      <a:lvl2pPr marL="758825" indent="-263525">
                        <a:lnSpc>
                          <a:spcPct val="81000"/>
                        </a:lnSpc>
                        <a:spcBef>
                          <a:spcPts val="8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2pPr>
                      <a:lvl3pPr marL="1270000" indent="-355600">
                        <a:lnSpc>
                          <a:spcPct val="81000"/>
                        </a:lnSpc>
                        <a:spcBef>
                          <a:spcPts val="1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3pPr>
                      <a:lvl4pPr marL="1727200" indent="-355600">
                        <a:spcBef>
                          <a:spcPts val="500"/>
                        </a:spcBef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4pPr>
                      <a:lvl5pPr marL="2184400" indent="-355600"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5pPr>
                      <a:lvl6pPr marL="26416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6pPr>
                      <a:lvl7pPr marL="30988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7pPr>
                      <a:lvl8pPr marL="35560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8pPr>
                      <a:lvl9pPr marL="40132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Helvetica" panose="020B0604020202020204" pitchFamily="34" charset="0"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iti SC Medium" charset="0"/>
                        <a:sym typeface="Helvetica" panose="020B0604020202020204" pitchFamily="34" charset="0"/>
                      </a:endParaRPr>
                    </a:p>
                  </a:txBody>
                  <a:tcPr marL="38100" marR="38100" marT="38100" marB="381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2853656"/>
                  </a:ext>
                </a:extLst>
              </a:tr>
            </a:tbl>
          </a:graphicData>
        </a:graphic>
      </p:graphicFrame>
      <p:grpSp>
        <p:nvGrpSpPr>
          <p:cNvPr id="57" name="Group 70">
            <a:extLst>
              <a:ext uri="{FF2B5EF4-FFF2-40B4-BE49-F238E27FC236}">
                <a16:creationId xmlns:a16="http://schemas.microsoft.com/office/drawing/2014/main" id="{73E6C31D-6BF5-4F55-80FF-34AE0C551AE5}"/>
              </a:ext>
            </a:extLst>
          </p:cNvPr>
          <p:cNvGrpSpPr>
            <a:grpSpLocks/>
          </p:cNvGrpSpPr>
          <p:nvPr/>
        </p:nvGrpSpPr>
        <p:grpSpPr bwMode="auto">
          <a:xfrm>
            <a:off x="3999602" y="2144661"/>
            <a:ext cx="3110018" cy="3210241"/>
            <a:chOff x="0" y="0"/>
            <a:chExt cx="52819" cy="1812903"/>
          </a:xfrm>
        </p:grpSpPr>
        <p:sp>
          <p:nvSpPr>
            <p:cNvPr id="58" name="Line 67">
              <a:extLst>
                <a:ext uri="{FF2B5EF4-FFF2-40B4-BE49-F238E27FC236}">
                  <a16:creationId xmlns:a16="http://schemas.microsoft.com/office/drawing/2014/main" id="{9B772E87-4BAA-4567-8072-07F9791F16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0"/>
              <a:ext cx="19" cy="1812903"/>
            </a:xfrm>
            <a:prstGeom prst="line">
              <a:avLst/>
            </a:prstGeom>
            <a:noFill/>
            <a:ln w="38100" cap="flat">
              <a:solidFill>
                <a:srgbClr val="FFCC00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59" name="Line 68">
              <a:extLst>
                <a:ext uri="{FF2B5EF4-FFF2-40B4-BE49-F238E27FC236}">
                  <a16:creationId xmlns:a16="http://schemas.microsoft.com/office/drawing/2014/main" id="{002FF8ED-6D36-4115-A3F5-4E51FABDA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43" y="383683"/>
              <a:ext cx="876" cy="102315"/>
            </a:xfrm>
            <a:prstGeom prst="line">
              <a:avLst/>
            </a:prstGeom>
            <a:noFill/>
            <a:ln w="38100" cap="flat">
              <a:solidFill>
                <a:srgbClr val="FFCC00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60" name="Line 69">
              <a:extLst>
                <a:ext uri="{FF2B5EF4-FFF2-40B4-BE49-F238E27FC236}">
                  <a16:creationId xmlns:a16="http://schemas.microsoft.com/office/drawing/2014/main" id="{78D65169-D2FA-48AE-8691-3438F03B5B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1136"/>
              <a:ext cx="1992" cy="0"/>
            </a:xfrm>
            <a:prstGeom prst="line">
              <a:avLst/>
            </a:prstGeom>
            <a:noFill/>
            <a:ln w="38100" cap="flat">
              <a:solidFill>
                <a:srgbClr val="FFCC00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63" name="Line 72">
            <a:extLst>
              <a:ext uri="{FF2B5EF4-FFF2-40B4-BE49-F238E27FC236}">
                <a16:creationId xmlns:a16="http://schemas.microsoft.com/office/drawing/2014/main" id="{F43D23CC-4144-4928-B53A-A6B042C31736}"/>
              </a:ext>
            </a:extLst>
          </p:cNvPr>
          <p:cNvSpPr>
            <a:spLocks noChangeShapeType="1"/>
          </p:cNvSpPr>
          <p:nvPr/>
        </p:nvSpPr>
        <p:spPr bwMode="auto">
          <a:xfrm rot="11012786" flipH="1">
            <a:off x="3480007" y="3631037"/>
            <a:ext cx="694909" cy="1722060"/>
          </a:xfrm>
          <a:prstGeom prst="line">
            <a:avLst/>
          </a:prstGeom>
          <a:noFill/>
          <a:ln w="38100" cap="flat">
            <a:solidFill>
              <a:srgbClr val="053DE8"/>
            </a:solidFill>
            <a:prstDash val="solid"/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grpSp>
        <p:nvGrpSpPr>
          <p:cNvPr id="64" name="Group 84">
            <a:extLst>
              <a:ext uri="{FF2B5EF4-FFF2-40B4-BE49-F238E27FC236}">
                <a16:creationId xmlns:a16="http://schemas.microsoft.com/office/drawing/2014/main" id="{7D544F41-7989-4DDB-AB3C-1B3764B89AE7}"/>
              </a:ext>
            </a:extLst>
          </p:cNvPr>
          <p:cNvGrpSpPr>
            <a:grpSpLocks/>
          </p:cNvGrpSpPr>
          <p:nvPr/>
        </p:nvGrpSpPr>
        <p:grpSpPr bwMode="auto">
          <a:xfrm>
            <a:off x="1076325" y="1865982"/>
            <a:ext cx="8963026" cy="3287713"/>
            <a:chOff x="0" y="0"/>
            <a:chExt cx="5646" cy="2071"/>
          </a:xfrm>
        </p:grpSpPr>
        <p:sp>
          <p:nvSpPr>
            <p:cNvPr id="65" name="Line 74">
              <a:extLst>
                <a:ext uri="{FF2B5EF4-FFF2-40B4-BE49-F238E27FC236}">
                  <a16:creationId xmlns:a16="http://schemas.microsoft.com/office/drawing/2014/main" id="{FC8031EC-3542-4325-B9CE-96FBB130900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5441" y="440"/>
              <a:ext cx="20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66" name="Line 75">
              <a:extLst>
                <a:ext uri="{FF2B5EF4-FFF2-40B4-BE49-F238E27FC236}">
                  <a16:creationId xmlns:a16="http://schemas.microsoft.com/office/drawing/2014/main" id="{0B40DAC4-3CFE-45E1-9B39-93F0115635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064"/>
              <a:ext cx="5617" cy="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67" name="Line 76">
              <a:extLst>
                <a:ext uri="{FF2B5EF4-FFF2-40B4-BE49-F238E27FC236}">
                  <a16:creationId xmlns:a16="http://schemas.microsoft.com/office/drawing/2014/main" id="{CE8D0F8E-20C4-449F-A13D-25C22E929F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5609" y="448"/>
              <a:ext cx="28" cy="1623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68" name="Line 77">
              <a:extLst>
                <a:ext uri="{FF2B5EF4-FFF2-40B4-BE49-F238E27FC236}">
                  <a16:creationId xmlns:a16="http://schemas.microsoft.com/office/drawing/2014/main" id="{DA9EC858-72A0-4BFC-A63C-71B9DA8D1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21" y="0"/>
              <a:ext cx="0" cy="983"/>
            </a:xfrm>
            <a:prstGeom prst="line">
              <a:avLst/>
            </a:prstGeom>
            <a:noFill/>
            <a:ln w="25400" cap="flat">
              <a:solidFill>
                <a:srgbClr val="053DE8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69" name="Line 78">
              <a:extLst>
                <a:ext uri="{FF2B5EF4-FFF2-40B4-BE49-F238E27FC236}">
                  <a16:creationId xmlns:a16="http://schemas.microsoft.com/office/drawing/2014/main" id="{FC101F11-C0FE-45BB-9D8E-E133D7F8D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3" y="8"/>
              <a:ext cx="335" cy="122"/>
            </a:xfrm>
            <a:prstGeom prst="line">
              <a:avLst/>
            </a:prstGeom>
            <a:noFill/>
            <a:ln w="25400" cap="flat">
              <a:solidFill>
                <a:srgbClr val="053DE8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0" name="Line 79">
              <a:extLst>
                <a:ext uri="{FF2B5EF4-FFF2-40B4-BE49-F238E27FC236}">
                  <a16:creationId xmlns:a16="http://schemas.microsoft.com/office/drawing/2014/main" id="{B0135770-993C-4F6C-9547-91E994B9F2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5137" y="848"/>
              <a:ext cx="312" cy="119"/>
            </a:xfrm>
            <a:prstGeom prst="line">
              <a:avLst/>
            </a:prstGeom>
            <a:noFill/>
            <a:ln w="25400" cap="flat">
              <a:solidFill>
                <a:srgbClr val="053DE8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1" name="Line 80">
              <a:extLst>
                <a:ext uri="{FF2B5EF4-FFF2-40B4-BE49-F238E27FC236}">
                  <a16:creationId xmlns:a16="http://schemas.microsoft.com/office/drawing/2014/main" id="{5E200CD6-38E8-476A-B8B5-E8C1FCB6F7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41" y="120"/>
              <a:ext cx="0" cy="728"/>
            </a:xfrm>
            <a:prstGeom prst="line">
              <a:avLst/>
            </a:prstGeom>
            <a:noFill/>
            <a:ln w="25400" cap="flat">
              <a:solidFill>
                <a:srgbClr val="053DE8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2" name="Line 81">
              <a:extLst>
                <a:ext uri="{FF2B5EF4-FFF2-40B4-BE49-F238E27FC236}">
                  <a16:creationId xmlns:a16="http://schemas.microsoft.com/office/drawing/2014/main" id="{D89E54F4-35EA-4EA0-B1E2-C11E7DCD5B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5289" y="936"/>
              <a:ext cx="0" cy="312"/>
            </a:xfrm>
            <a:prstGeom prst="line">
              <a:avLst/>
            </a:prstGeom>
            <a:noFill/>
            <a:ln w="25400" cap="flat">
              <a:solidFill>
                <a:srgbClr val="053DE8"/>
              </a:solidFill>
              <a:prstDash val="solid"/>
              <a:miter lim="800000"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3" name="Rectangle 82">
              <a:extLst>
                <a:ext uri="{FF2B5EF4-FFF2-40B4-BE49-F238E27FC236}">
                  <a16:creationId xmlns:a16="http://schemas.microsoft.com/office/drawing/2014/main" id="{0F1D3588-D11E-41D8-88C2-C4688725B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3" y="1208"/>
              <a:ext cx="68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1600" b="0" i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MemToReg</a:t>
              </a:r>
            </a:p>
          </p:txBody>
        </p:sp>
        <p:sp>
          <p:nvSpPr>
            <p:cNvPr id="74" name="Line 83">
              <a:extLst>
                <a:ext uri="{FF2B5EF4-FFF2-40B4-BE49-F238E27FC236}">
                  <a16:creationId xmlns:a16="http://schemas.microsoft.com/office/drawing/2014/main" id="{B5CC6344-0EA2-49A9-9DF6-8059446053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" y="680"/>
              <a:ext cx="24" cy="1391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graphicFrame>
        <p:nvGraphicFramePr>
          <p:cNvPr id="75" name="Group 85">
            <a:extLst>
              <a:ext uri="{FF2B5EF4-FFF2-40B4-BE49-F238E27FC236}">
                <a16:creationId xmlns:a16="http://schemas.microsoft.com/office/drawing/2014/main" id="{E66D2A7C-3D34-4B9F-B6F7-D944C1484201}"/>
              </a:ext>
            </a:extLst>
          </p:cNvPr>
          <p:cNvGraphicFramePr>
            <a:graphicFrameLocks noGrp="1"/>
          </p:cNvGraphicFramePr>
          <p:nvPr/>
        </p:nvGraphicFramePr>
        <p:xfrm>
          <a:off x="7073900" y="1878682"/>
          <a:ext cx="2133600" cy="25654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1240325614"/>
                    </a:ext>
                  </a:extLst>
                </a:gridCol>
              </a:tblGrid>
              <a:tr h="2565400">
                <a:tc>
                  <a:txBody>
                    <a:bodyPr/>
                    <a:lstStyle>
                      <a:lvl1pPr>
                        <a:lnSpc>
                          <a:spcPct val="71000"/>
                        </a:lnSpc>
                        <a:spcBef>
                          <a:spcPts val="6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8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1pPr>
                      <a:lvl2pPr marL="758825" indent="-263525">
                        <a:lnSpc>
                          <a:spcPct val="81000"/>
                        </a:lnSpc>
                        <a:spcBef>
                          <a:spcPts val="8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2pPr>
                      <a:lvl3pPr marL="1270000" indent="-355600">
                        <a:lnSpc>
                          <a:spcPct val="81000"/>
                        </a:lnSpc>
                        <a:spcBef>
                          <a:spcPts val="100"/>
                        </a:spcBef>
                        <a:buSzPct val="100000"/>
                        <a:buFont typeface="Helvetica" panose="020B0604020202020204" pitchFamily="34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iti SC Medium" charset="0"/>
                          <a:sym typeface="Helvetica" panose="020B0604020202020204" pitchFamily="34" charset="0"/>
                        </a:defRPr>
                      </a:lvl3pPr>
                      <a:lvl4pPr marL="1727200" indent="-355600">
                        <a:spcBef>
                          <a:spcPts val="500"/>
                        </a:spcBef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4pPr>
                      <a:lvl5pPr marL="2184400" indent="-355600"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5pPr>
                      <a:lvl6pPr marL="26416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6pPr>
                      <a:lvl7pPr marL="30988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7pPr>
                      <a:lvl8pPr marL="35560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8pPr>
                      <a:lvl9pPr marL="4013200" indent="-355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" panose="02020603050405020304" pitchFamily="18" charset="0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  <a:defRPr b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Songti SC Regular" charset="0"/>
                          <a:sym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Helvetica" panose="020B0604020202020204" pitchFamily="34" charset="0"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iti SC Medium" charset="0"/>
                        <a:sym typeface="Helvetica" panose="020B0604020202020204" pitchFamily="34" charset="0"/>
                      </a:endParaRPr>
                    </a:p>
                  </a:txBody>
                  <a:tcPr marL="38100" marR="38100" marT="38100" marB="381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999062913"/>
                  </a:ext>
                </a:extLst>
              </a:tr>
            </a:tbl>
          </a:graphicData>
        </a:graphic>
      </p:graphicFrame>
      <p:sp>
        <p:nvSpPr>
          <p:cNvPr id="76" name="Rectangle 91">
            <a:extLst>
              <a:ext uri="{FF2B5EF4-FFF2-40B4-BE49-F238E27FC236}">
                <a16:creationId xmlns:a16="http://schemas.microsoft.com/office/drawing/2014/main" id="{588BEA69-CBF4-4F44-AE2D-43FCC36B5EEB}"/>
              </a:ext>
            </a:extLst>
          </p:cNvPr>
          <p:cNvSpPr>
            <a:spLocks/>
          </p:cNvSpPr>
          <p:nvPr/>
        </p:nvSpPr>
        <p:spPr bwMode="auto">
          <a:xfrm>
            <a:off x="8001000" y="4050382"/>
            <a:ext cx="723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 b="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MemWr</a:t>
            </a:r>
          </a:p>
        </p:txBody>
      </p:sp>
      <p:sp>
        <p:nvSpPr>
          <p:cNvPr id="77" name="Rectangle 92">
            <a:extLst>
              <a:ext uri="{FF2B5EF4-FFF2-40B4-BE49-F238E27FC236}">
                <a16:creationId xmlns:a16="http://schemas.microsoft.com/office/drawing/2014/main" id="{F2F89F12-01C5-4AFF-84F5-2FB552EB584F}"/>
              </a:ext>
            </a:extLst>
          </p:cNvPr>
          <p:cNvSpPr>
            <a:spLocks/>
          </p:cNvSpPr>
          <p:nvPr/>
        </p:nvSpPr>
        <p:spPr bwMode="auto">
          <a:xfrm>
            <a:off x="138114" y="5347373"/>
            <a:ext cx="44958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21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21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21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21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21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21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21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21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21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7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Syntax:</a:t>
            </a:r>
            <a:r>
              <a:rPr lang="en-US" altLang="en-US" sz="2700" b="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LW $1, 32($2)  </a:t>
            </a:r>
          </a:p>
        </p:txBody>
      </p:sp>
      <p:sp>
        <p:nvSpPr>
          <p:cNvPr id="78" name="Rectangle 94">
            <a:extLst>
              <a:ext uri="{FF2B5EF4-FFF2-40B4-BE49-F238E27FC236}">
                <a16:creationId xmlns:a16="http://schemas.microsoft.com/office/drawing/2014/main" id="{277DF17D-2951-4ACF-8956-CE2B168263BF}"/>
              </a:ext>
            </a:extLst>
          </p:cNvPr>
          <p:cNvSpPr>
            <a:spLocks/>
          </p:cNvSpPr>
          <p:nvPr/>
        </p:nvSpPr>
        <p:spPr bwMode="auto">
          <a:xfrm>
            <a:off x="6792913" y="5337141"/>
            <a:ext cx="48768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902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902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902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902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902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902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902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902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902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7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Action:</a:t>
            </a:r>
            <a:r>
              <a:rPr lang="en-US" altLang="en-US" sz="2700" b="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$1 = M[$2 + 32]</a:t>
            </a:r>
          </a:p>
        </p:txBody>
      </p:sp>
      <p:sp>
        <p:nvSpPr>
          <p:cNvPr id="79" name="Rectangle 97">
            <a:extLst>
              <a:ext uri="{FF2B5EF4-FFF2-40B4-BE49-F238E27FC236}">
                <a16:creationId xmlns:a16="http://schemas.microsoft.com/office/drawing/2014/main" id="{AEF7ABE4-EABE-4CAC-B947-823E8FEA3758}"/>
              </a:ext>
            </a:extLst>
          </p:cNvPr>
          <p:cNvSpPr>
            <a:spLocks/>
          </p:cNvSpPr>
          <p:nvPr/>
        </p:nvSpPr>
        <p:spPr bwMode="auto">
          <a:xfrm>
            <a:off x="2768600" y="3910682"/>
            <a:ext cx="723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 b="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RegWr</a:t>
            </a:r>
          </a:p>
        </p:txBody>
      </p:sp>
    </p:spTree>
    <p:extLst>
      <p:ext uri="{BB962C8B-B14F-4D97-AF65-F5344CB8AC3E}">
        <p14:creationId xmlns:p14="http://schemas.microsoft.com/office/powerpoint/2010/main" val="425528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4244864" presetClass="entr" presetSubtype="11424486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14244864" presetClass="entr" presetSubtype="11424486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14244864" presetClass="entr" presetSubtype="11424486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14244864" presetClass="entr" presetSubtype="11424486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7FE7-DD9A-4CB9-B975-C336FE66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Instructions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32A52-55E2-4D1D-999D-D64F4928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2F4F3-FB98-4623-BC98-D8FAD7CD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3047E448-5593-4448-8B8C-1BFA0805CF38}"/>
              </a:ext>
            </a:extLst>
          </p:cNvPr>
          <p:cNvSpPr txBox="1"/>
          <p:nvPr/>
        </p:nvSpPr>
        <p:spPr>
          <a:xfrm>
            <a:off x="5599485" y="4584808"/>
            <a:ext cx="482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Clk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7" name="object 8">
            <a:extLst>
              <a:ext uri="{FF2B5EF4-FFF2-40B4-BE49-F238E27FC236}">
                <a16:creationId xmlns:a16="http://schemas.microsoft.com/office/drawing/2014/main" id="{35BC024E-202C-4871-B25E-44D74D9D97C4}"/>
              </a:ext>
            </a:extLst>
          </p:cNvPr>
          <p:cNvGrpSpPr/>
          <p:nvPr/>
        </p:nvGrpSpPr>
        <p:grpSpPr>
          <a:xfrm>
            <a:off x="7274805" y="2410251"/>
            <a:ext cx="2475865" cy="1743710"/>
            <a:chOff x="8005508" y="2214308"/>
            <a:chExt cx="2475865" cy="1743710"/>
          </a:xfrm>
        </p:grpSpPr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561F149D-2E08-49FC-ADEF-FD4657AFF70C}"/>
                </a:ext>
              </a:extLst>
            </p:cNvPr>
            <p:cNvSpPr/>
            <p:nvPr/>
          </p:nvSpPr>
          <p:spPr>
            <a:xfrm>
              <a:off x="8018525" y="2227325"/>
              <a:ext cx="1564005" cy="1717675"/>
            </a:xfrm>
            <a:custGeom>
              <a:avLst/>
              <a:gdLst/>
              <a:ahLst/>
              <a:cxnLst/>
              <a:rect l="l" t="t" r="r" b="b"/>
              <a:pathLst>
                <a:path w="1564004" h="1717675">
                  <a:moveTo>
                    <a:pt x="0" y="1717548"/>
                  </a:moveTo>
                  <a:lnTo>
                    <a:pt x="1563624" y="1717548"/>
                  </a:lnTo>
                  <a:lnTo>
                    <a:pt x="1563624" y="0"/>
                  </a:lnTo>
                  <a:lnTo>
                    <a:pt x="0" y="0"/>
                  </a:lnTo>
                  <a:lnTo>
                    <a:pt x="0" y="171754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A0B166C9-DF66-4B0A-8D57-1924E2DCCC99}"/>
                </a:ext>
              </a:extLst>
            </p:cNvPr>
            <p:cNvSpPr/>
            <p:nvPr/>
          </p:nvSpPr>
          <p:spPr>
            <a:xfrm>
              <a:off x="9569957" y="3226307"/>
              <a:ext cx="911860" cy="78105"/>
            </a:xfrm>
            <a:custGeom>
              <a:avLst/>
              <a:gdLst/>
              <a:ahLst/>
              <a:cxnLst/>
              <a:rect l="l" t="t" r="r" b="b"/>
              <a:pathLst>
                <a:path w="911859" h="78104">
                  <a:moveTo>
                    <a:pt x="859536" y="38862"/>
                  </a:moveTo>
                  <a:lnTo>
                    <a:pt x="833627" y="77724"/>
                  </a:lnTo>
                  <a:lnTo>
                    <a:pt x="885444" y="51815"/>
                  </a:lnTo>
                  <a:lnTo>
                    <a:pt x="859536" y="51815"/>
                  </a:lnTo>
                  <a:lnTo>
                    <a:pt x="859536" y="38862"/>
                  </a:lnTo>
                  <a:close/>
                </a:path>
                <a:path w="911859" h="78104">
                  <a:moveTo>
                    <a:pt x="850900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850900" y="51815"/>
                  </a:lnTo>
                  <a:lnTo>
                    <a:pt x="859536" y="38862"/>
                  </a:lnTo>
                  <a:lnTo>
                    <a:pt x="850900" y="25907"/>
                  </a:lnTo>
                  <a:close/>
                </a:path>
                <a:path w="911859" h="78104">
                  <a:moveTo>
                    <a:pt x="885443" y="25907"/>
                  </a:moveTo>
                  <a:lnTo>
                    <a:pt x="859536" y="25907"/>
                  </a:lnTo>
                  <a:lnTo>
                    <a:pt x="859536" y="51815"/>
                  </a:lnTo>
                  <a:lnTo>
                    <a:pt x="885444" y="51815"/>
                  </a:lnTo>
                  <a:lnTo>
                    <a:pt x="911351" y="38862"/>
                  </a:lnTo>
                  <a:lnTo>
                    <a:pt x="885443" y="25907"/>
                  </a:lnTo>
                  <a:close/>
                </a:path>
                <a:path w="911859" h="78104">
                  <a:moveTo>
                    <a:pt x="833627" y="0"/>
                  </a:moveTo>
                  <a:lnTo>
                    <a:pt x="859536" y="38862"/>
                  </a:lnTo>
                  <a:lnTo>
                    <a:pt x="859536" y="25907"/>
                  </a:lnTo>
                  <a:lnTo>
                    <a:pt x="885443" y="25907"/>
                  </a:lnTo>
                  <a:lnTo>
                    <a:pt x="8336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29A20865-EEE2-4CC4-AB2F-97045F18BF6E}"/>
                </a:ext>
              </a:extLst>
            </p:cNvPr>
            <p:cNvSpPr/>
            <p:nvPr/>
          </p:nvSpPr>
          <p:spPr>
            <a:xfrm>
              <a:off x="9939527" y="3148583"/>
              <a:ext cx="254635" cy="245745"/>
            </a:xfrm>
            <a:custGeom>
              <a:avLst/>
              <a:gdLst/>
              <a:ahLst/>
              <a:cxnLst/>
              <a:rect l="l" t="t" r="r" b="b"/>
              <a:pathLst>
                <a:path w="254634" h="245745">
                  <a:moveTo>
                    <a:pt x="0" y="0"/>
                  </a:moveTo>
                  <a:lnTo>
                    <a:pt x="254507" y="245363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2">
            <a:extLst>
              <a:ext uri="{FF2B5EF4-FFF2-40B4-BE49-F238E27FC236}">
                <a16:creationId xmlns:a16="http://schemas.microsoft.com/office/drawing/2014/main" id="{7C95E991-2172-4D24-A1CD-4B4A71966A2F}"/>
              </a:ext>
            </a:extLst>
          </p:cNvPr>
          <p:cNvSpPr txBox="1"/>
          <p:nvPr/>
        </p:nvSpPr>
        <p:spPr>
          <a:xfrm>
            <a:off x="9196760" y="2994769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32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54F5FC7F-5DCF-459F-8224-EE735459C8AD}"/>
              </a:ext>
            </a:extLst>
          </p:cNvPr>
          <p:cNvSpPr txBox="1"/>
          <p:nvPr/>
        </p:nvSpPr>
        <p:spPr>
          <a:xfrm>
            <a:off x="7287695" y="2425046"/>
            <a:ext cx="1497965" cy="1127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4040" marR="366395" indent="-13716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43CE8"/>
                </a:solidFill>
                <a:latin typeface="Courier New"/>
                <a:cs typeface="Courier New"/>
              </a:rPr>
              <a:t>Instr  Mem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935990" algn="l"/>
              </a:tabLst>
            </a:pPr>
            <a:r>
              <a:rPr sz="1800" spc="-5" dirty="0">
                <a:latin typeface="Courier New"/>
                <a:cs typeface="Courier New"/>
              </a:rPr>
              <a:t>Add</a:t>
            </a:r>
            <a:r>
              <a:rPr sz="1800" dirty="0">
                <a:latin typeface="Courier New"/>
                <a:cs typeface="Courier New"/>
              </a:rPr>
              <a:t>r	</a:t>
            </a:r>
            <a:r>
              <a:rPr sz="1800" spc="-5" dirty="0">
                <a:latin typeface="Courier New"/>
                <a:cs typeface="Courier New"/>
              </a:rPr>
              <a:t>Data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3" name="object 14">
            <a:extLst>
              <a:ext uri="{FF2B5EF4-FFF2-40B4-BE49-F238E27FC236}">
                <a16:creationId xmlns:a16="http://schemas.microsoft.com/office/drawing/2014/main" id="{DE294074-72E8-4A23-BBC1-A8B6DE610EE2}"/>
              </a:ext>
            </a:extLst>
          </p:cNvPr>
          <p:cNvGrpSpPr/>
          <p:nvPr/>
        </p:nvGrpSpPr>
        <p:grpSpPr>
          <a:xfrm>
            <a:off x="5353041" y="2600751"/>
            <a:ext cx="1947545" cy="1743710"/>
            <a:chOff x="6083744" y="2404808"/>
            <a:chExt cx="1947545" cy="1743710"/>
          </a:xfrm>
        </p:grpSpPr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3A8BE0FE-E9A9-4455-8664-8662E92A6B19}"/>
                </a:ext>
              </a:extLst>
            </p:cNvPr>
            <p:cNvSpPr/>
            <p:nvPr/>
          </p:nvSpPr>
          <p:spPr>
            <a:xfrm>
              <a:off x="6096762" y="2417825"/>
              <a:ext cx="1010919" cy="1717675"/>
            </a:xfrm>
            <a:custGeom>
              <a:avLst/>
              <a:gdLst/>
              <a:ahLst/>
              <a:cxnLst/>
              <a:rect l="l" t="t" r="r" b="b"/>
              <a:pathLst>
                <a:path w="1010920" h="1717675">
                  <a:moveTo>
                    <a:pt x="0" y="1717548"/>
                  </a:moveTo>
                  <a:lnTo>
                    <a:pt x="1010412" y="1717548"/>
                  </a:lnTo>
                  <a:lnTo>
                    <a:pt x="1010412" y="0"/>
                  </a:lnTo>
                  <a:lnTo>
                    <a:pt x="0" y="0"/>
                  </a:lnTo>
                  <a:lnTo>
                    <a:pt x="0" y="171754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DE2A30FA-825E-49E6-9F0E-D4FD1AD2F0A3}"/>
                </a:ext>
              </a:extLst>
            </p:cNvPr>
            <p:cNvSpPr/>
            <p:nvPr/>
          </p:nvSpPr>
          <p:spPr>
            <a:xfrm>
              <a:off x="7119366" y="3268979"/>
              <a:ext cx="911860" cy="78105"/>
            </a:xfrm>
            <a:custGeom>
              <a:avLst/>
              <a:gdLst/>
              <a:ahLst/>
              <a:cxnLst/>
              <a:rect l="l" t="t" r="r" b="b"/>
              <a:pathLst>
                <a:path w="911859" h="78104">
                  <a:moveTo>
                    <a:pt x="859535" y="38862"/>
                  </a:moveTo>
                  <a:lnTo>
                    <a:pt x="833627" y="77724"/>
                  </a:lnTo>
                  <a:lnTo>
                    <a:pt x="885443" y="51816"/>
                  </a:lnTo>
                  <a:lnTo>
                    <a:pt x="859535" y="51816"/>
                  </a:lnTo>
                  <a:lnTo>
                    <a:pt x="859535" y="38862"/>
                  </a:lnTo>
                  <a:close/>
                </a:path>
                <a:path w="911859" h="78104">
                  <a:moveTo>
                    <a:pt x="850900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850899" y="51816"/>
                  </a:lnTo>
                  <a:lnTo>
                    <a:pt x="859535" y="38862"/>
                  </a:lnTo>
                  <a:lnTo>
                    <a:pt x="850900" y="25908"/>
                  </a:lnTo>
                  <a:close/>
                </a:path>
                <a:path w="911859" h="78104">
                  <a:moveTo>
                    <a:pt x="885444" y="25908"/>
                  </a:moveTo>
                  <a:lnTo>
                    <a:pt x="859535" y="25908"/>
                  </a:lnTo>
                  <a:lnTo>
                    <a:pt x="859535" y="51816"/>
                  </a:lnTo>
                  <a:lnTo>
                    <a:pt x="885443" y="51816"/>
                  </a:lnTo>
                  <a:lnTo>
                    <a:pt x="911351" y="38862"/>
                  </a:lnTo>
                  <a:lnTo>
                    <a:pt x="885444" y="25908"/>
                  </a:lnTo>
                  <a:close/>
                </a:path>
                <a:path w="911859" h="78104">
                  <a:moveTo>
                    <a:pt x="833627" y="0"/>
                  </a:moveTo>
                  <a:lnTo>
                    <a:pt x="859535" y="38862"/>
                  </a:lnTo>
                  <a:lnTo>
                    <a:pt x="859535" y="25908"/>
                  </a:lnTo>
                  <a:lnTo>
                    <a:pt x="885444" y="25908"/>
                  </a:lnTo>
                  <a:lnTo>
                    <a:pt x="8336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5A0DB979-0EE5-4335-8158-C75F55AAD675}"/>
                </a:ext>
              </a:extLst>
            </p:cNvPr>
            <p:cNvSpPr/>
            <p:nvPr/>
          </p:nvSpPr>
          <p:spPr>
            <a:xfrm>
              <a:off x="7623048" y="3191255"/>
              <a:ext cx="256540" cy="245745"/>
            </a:xfrm>
            <a:custGeom>
              <a:avLst/>
              <a:gdLst/>
              <a:ahLst/>
              <a:cxnLst/>
              <a:rect l="l" t="t" r="r" b="b"/>
              <a:pathLst>
                <a:path w="256540" h="245745">
                  <a:moveTo>
                    <a:pt x="0" y="0"/>
                  </a:moveTo>
                  <a:lnTo>
                    <a:pt x="256031" y="24536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8">
            <a:extLst>
              <a:ext uri="{FF2B5EF4-FFF2-40B4-BE49-F238E27FC236}">
                <a16:creationId xmlns:a16="http://schemas.microsoft.com/office/drawing/2014/main" id="{6954EA25-863B-4426-87A1-96BA34E61709}"/>
              </a:ext>
            </a:extLst>
          </p:cNvPr>
          <p:cNvSpPr txBox="1"/>
          <p:nvPr/>
        </p:nvSpPr>
        <p:spPr>
          <a:xfrm>
            <a:off x="6782108" y="3471781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32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id="{D011691D-C45E-4FBA-BE75-3722BDFF908A}"/>
              </a:ext>
            </a:extLst>
          </p:cNvPr>
          <p:cNvSpPr txBox="1"/>
          <p:nvPr/>
        </p:nvSpPr>
        <p:spPr>
          <a:xfrm>
            <a:off x="5377616" y="3283947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6D3AF266-3668-4596-AA55-88F130A1AEEB}"/>
              </a:ext>
            </a:extLst>
          </p:cNvPr>
          <p:cNvSpPr txBox="1"/>
          <p:nvPr/>
        </p:nvSpPr>
        <p:spPr>
          <a:xfrm>
            <a:off x="5694862" y="2615496"/>
            <a:ext cx="2997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43CE8"/>
                </a:solidFill>
                <a:latin typeface="Courier New"/>
                <a:cs typeface="Courier New"/>
              </a:rPr>
              <a:t>PC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95C2EFAE-F434-43B3-A23F-8B44EFC228FC}"/>
              </a:ext>
            </a:extLst>
          </p:cNvPr>
          <p:cNvSpPr txBox="1"/>
          <p:nvPr/>
        </p:nvSpPr>
        <p:spPr>
          <a:xfrm>
            <a:off x="6091990" y="3283947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Q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1" name="object 22">
            <a:extLst>
              <a:ext uri="{FF2B5EF4-FFF2-40B4-BE49-F238E27FC236}">
                <a16:creationId xmlns:a16="http://schemas.microsoft.com/office/drawing/2014/main" id="{94A50960-1A22-441A-879F-12F82A1F8AC1}"/>
              </a:ext>
            </a:extLst>
          </p:cNvPr>
          <p:cNvGrpSpPr/>
          <p:nvPr/>
        </p:nvGrpSpPr>
        <p:grpSpPr>
          <a:xfrm>
            <a:off x="5654602" y="2415648"/>
            <a:ext cx="1290320" cy="1927860"/>
            <a:chOff x="6385305" y="2219705"/>
            <a:chExt cx="1290320" cy="1927860"/>
          </a:xfrm>
        </p:grpSpPr>
        <p:sp>
          <p:nvSpPr>
            <p:cNvPr id="22" name="object 23">
              <a:extLst>
                <a:ext uri="{FF2B5EF4-FFF2-40B4-BE49-F238E27FC236}">
                  <a16:creationId xmlns:a16="http://schemas.microsoft.com/office/drawing/2014/main" id="{9B4DCE1D-1683-45F6-BCDA-8A87C1813AF0}"/>
                </a:ext>
              </a:extLst>
            </p:cNvPr>
            <p:cNvSpPr/>
            <p:nvPr/>
          </p:nvSpPr>
          <p:spPr>
            <a:xfrm>
              <a:off x="6391655" y="3858767"/>
              <a:ext cx="405765" cy="281940"/>
            </a:xfrm>
            <a:custGeom>
              <a:avLst/>
              <a:gdLst/>
              <a:ahLst/>
              <a:cxnLst/>
              <a:rect l="l" t="t" r="r" b="b"/>
              <a:pathLst>
                <a:path w="405765" h="281939">
                  <a:moveTo>
                    <a:pt x="0" y="281939"/>
                  </a:moveTo>
                  <a:lnTo>
                    <a:pt x="202692" y="0"/>
                  </a:lnTo>
                  <a:lnTo>
                    <a:pt x="405384" y="281939"/>
                  </a:lnTo>
                  <a:lnTo>
                    <a:pt x="0" y="2819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D93E9061-39DF-497A-A69D-82B266464E10}"/>
                </a:ext>
              </a:extLst>
            </p:cNvPr>
            <p:cNvSpPr/>
            <p:nvPr/>
          </p:nvSpPr>
          <p:spPr>
            <a:xfrm>
              <a:off x="7491983" y="2219705"/>
              <a:ext cx="78105" cy="1099185"/>
            </a:xfrm>
            <a:custGeom>
              <a:avLst/>
              <a:gdLst/>
              <a:ahLst/>
              <a:cxnLst/>
              <a:rect l="l" t="t" r="r" b="b"/>
              <a:pathLst>
                <a:path w="78104" h="1099185">
                  <a:moveTo>
                    <a:pt x="38862" y="51816"/>
                  </a:moveTo>
                  <a:lnTo>
                    <a:pt x="25908" y="60452"/>
                  </a:lnTo>
                  <a:lnTo>
                    <a:pt x="25908" y="1098804"/>
                  </a:lnTo>
                  <a:lnTo>
                    <a:pt x="51816" y="1098804"/>
                  </a:lnTo>
                  <a:lnTo>
                    <a:pt x="51816" y="60452"/>
                  </a:lnTo>
                  <a:lnTo>
                    <a:pt x="38862" y="51816"/>
                  </a:lnTo>
                  <a:close/>
                </a:path>
                <a:path w="78104" h="1099185">
                  <a:moveTo>
                    <a:pt x="38862" y="0"/>
                  </a:moveTo>
                  <a:lnTo>
                    <a:pt x="0" y="77724"/>
                  </a:lnTo>
                  <a:lnTo>
                    <a:pt x="25907" y="60452"/>
                  </a:lnTo>
                  <a:lnTo>
                    <a:pt x="25908" y="51816"/>
                  </a:lnTo>
                  <a:lnTo>
                    <a:pt x="64770" y="51816"/>
                  </a:lnTo>
                  <a:lnTo>
                    <a:pt x="38862" y="0"/>
                  </a:lnTo>
                  <a:close/>
                </a:path>
                <a:path w="78104" h="1099185">
                  <a:moveTo>
                    <a:pt x="64770" y="51816"/>
                  </a:moveTo>
                  <a:lnTo>
                    <a:pt x="51816" y="51816"/>
                  </a:lnTo>
                  <a:lnTo>
                    <a:pt x="51816" y="60452"/>
                  </a:lnTo>
                  <a:lnTo>
                    <a:pt x="77724" y="77724"/>
                  </a:lnTo>
                  <a:lnTo>
                    <a:pt x="64770" y="51816"/>
                  </a:lnTo>
                  <a:close/>
                </a:path>
                <a:path w="78104" h="1099185">
                  <a:moveTo>
                    <a:pt x="38862" y="51816"/>
                  </a:moveTo>
                  <a:lnTo>
                    <a:pt x="25908" y="51816"/>
                  </a:lnTo>
                  <a:lnTo>
                    <a:pt x="25908" y="60452"/>
                  </a:lnTo>
                  <a:lnTo>
                    <a:pt x="38862" y="51816"/>
                  </a:lnTo>
                  <a:close/>
                </a:path>
                <a:path w="78104" h="1099185">
                  <a:moveTo>
                    <a:pt x="51816" y="51816"/>
                  </a:moveTo>
                  <a:lnTo>
                    <a:pt x="38862" y="51816"/>
                  </a:lnTo>
                  <a:lnTo>
                    <a:pt x="51816" y="60452"/>
                  </a:lnTo>
                  <a:lnTo>
                    <a:pt x="51816" y="51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5">
              <a:extLst>
                <a:ext uri="{FF2B5EF4-FFF2-40B4-BE49-F238E27FC236}">
                  <a16:creationId xmlns:a16="http://schemas.microsoft.com/office/drawing/2014/main" id="{82CC4006-8542-4B94-9893-6C096A2BF954}"/>
                </a:ext>
              </a:extLst>
            </p:cNvPr>
            <p:cNvSpPr/>
            <p:nvPr/>
          </p:nvSpPr>
          <p:spPr>
            <a:xfrm>
              <a:off x="7414259" y="2618231"/>
              <a:ext cx="254635" cy="245745"/>
            </a:xfrm>
            <a:custGeom>
              <a:avLst/>
              <a:gdLst/>
              <a:ahLst/>
              <a:cxnLst/>
              <a:rect l="l" t="t" r="r" b="b"/>
              <a:pathLst>
                <a:path w="254634" h="245744">
                  <a:moveTo>
                    <a:pt x="0" y="0"/>
                  </a:moveTo>
                  <a:lnTo>
                    <a:pt x="254508" y="245363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6">
            <a:extLst>
              <a:ext uri="{FF2B5EF4-FFF2-40B4-BE49-F238E27FC236}">
                <a16:creationId xmlns:a16="http://schemas.microsoft.com/office/drawing/2014/main" id="{93FC88ED-1467-4093-A892-A41B06E8ECA5}"/>
              </a:ext>
            </a:extLst>
          </p:cNvPr>
          <p:cNvSpPr txBox="1"/>
          <p:nvPr/>
        </p:nvSpPr>
        <p:spPr>
          <a:xfrm>
            <a:off x="6350816" y="2729593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32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26" name="object 27">
            <a:extLst>
              <a:ext uri="{FF2B5EF4-FFF2-40B4-BE49-F238E27FC236}">
                <a16:creationId xmlns:a16="http://schemas.microsoft.com/office/drawing/2014/main" id="{2ABED146-A12C-4011-BFA3-B9A21195EEED}"/>
              </a:ext>
            </a:extLst>
          </p:cNvPr>
          <p:cNvGrpSpPr/>
          <p:nvPr/>
        </p:nvGrpSpPr>
        <p:grpSpPr>
          <a:xfrm>
            <a:off x="2692962" y="3391516"/>
            <a:ext cx="911860" cy="258445"/>
            <a:chOff x="3423665" y="3195573"/>
            <a:chExt cx="911860" cy="258445"/>
          </a:xfrm>
        </p:grpSpPr>
        <p:sp>
          <p:nvSpPr>
            <p:cNvPr id="27" name="object 28">
              <a:extLst>
                <a:ext uri="{FF2B5EF4-FFF2-40B4-BE49-F238E27FC236}">
                  <a16:creationId xmlns:a16="http://schemas.microsoft.com/office/drawing/2014/main" id="{6B8B7FD0-2DDB-4E0D-B5C9-3FF5019A6621}"/>
                </a:ext>
              </a:extLst>
            </p:cNvPr>
            <p:cNvSpPr/>
            <p:nvPr/>
          </p:nvSpPr>
          <p:spPr>
            <a:xfrm>
              <a:off x="3423665" y="3279647"/>
              <a:ext cx="911860" cy="78105"/>
            </a:xfrm>
            <a:custGeom>
              <a:avLst/>
              <a:gdLst/>
              <a:ahLst/>
              <a:cxnLst/>
              <a:rect l="l" t="t" r="r" b="b"/>
              <a:pathLst>
                <a:path w="911860" h="78104">
                  <a:moveTo>
                    <a:pt x="859536" y="38862"/>
                  </a:moveTo>
                  <a:lnTo>
                    <a:pt x="833628" y="77724"/>
                  </a:lnTo>
                  <a:lnTo>
                    <a:pt x="885444" y="51815"/>
                  </a:lnTo>
                  <a:lnTo>
                    <a:pt x="859536" y="51815"/>
                  </a:lnTo>
                  <a:lnTo>
                    <a:pt x="859536" y="38862"/>
                  </a:lnTo>
                  <a:close/>
                </a:path>
                <a:path w="911860" h="78104">
                  <a:moveTo>
                    <a:pt x="850900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850900" y="51815"/>
                  </a:lnTo>
                  <a:lnTo>
                    <a:pt x="859536" y="38862"/>
                  </a:lnTo>
                  <a:lnTo>
                    <a:pt x="850900" y="25907"/>
                  </a:lnTo>
                  <a:close/>
                </a:path>
                <a:path w="911860" h="78104">
                  <a:moveTo>
                    <a:pt x="885443" y="25907"/>
                  </a:moveTo>
                  <a:lnTo>
                    <a:pt x="859536" y="25907"/>
                  </a:lnTo>
                  <a:lnTo>
                    <a:pt x="859536" y="51815"/>
                  </a:lnTo>
                  <a:lnTo>
                    <a:pt x="885444" y="51815"/>
                  </a:lnTo>
                  <a:lnTo>
                    <a:pt x="911351" y="38862"/>
                  </a:lnTo>
                  <a:lnTo>
                    <a:pt x="885443" y="25907"/>
                  </a:lnTo>
                  <a:close/>
                </a:path>
                <a:path w="911860" h="78104">
                  <a:moveTo>
                    <a:pt x="833628" y="0"/>
                  </a:moveTo>
                  <a:lnTo>
                    <a:pt x="859536" y="38862"/>
                  </a:lnTo>
                  <a:lnTo>
                    <a:pt x="859536" y="25907"/>
                  </a:lnTo>
                  <a:lnTo>
                    <a:pt x="885443" y="25907"/>
                  </a:lnTo>
                  <a:lnTo>
                    <a:pt x="8336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9">
              <a:extLst>
                <a:ext uri="{FF2B5EF4-FFF2-40B4-BE49-F238E27FC236}">
                  <a16:creationId xmlns:a16="http://schemas.microsoft.com/office/drawing/2014/main" id="{7A2AB623-E2A2-449C-9726-97F48A8893F0}"/>
                </a:ext>
              </a:extLst>
            </p:cNvPr>
            <p:cNvSpPr/>
            <p:nvPr/>
          </p:nvSpPr>
          <p:spPr>
            <a:xfrm>
              <a:off x="3668267" y="3201923"/>
              <a:ext cx="256540" cy="245745"/>
            </a:xfrm>
            <a:custGeom>
              <a:avLst/>
              <a:gdLst/>
              <a:ahLst/>
              <a:cxnLst/>
              <a:rect l="l" t="t" r="r" b="b"/>
              <a:pathLst>
                <a:path w="256539" h="245745">
                  <a:moveTo>
                    <a:pt x="0" y="0"/>
                  </a:moveTo>
                  <a:lnTo>
                    <a:pt x="256032" y="245363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30">
            <a:extLst>
              <a:ext uri="{FF2B5EF4-FFF2-40B4-BE49-F238E27FC236}">
                <a16:creationId xmlns:a16="http://schemas.microsoft.com/office/drawing/2014/main" id="{2EF7B224-3C30-4A8E-BC60-B9C55E8E472B}"/>
              </a:ext>
            </a:extLst>
          </p:cNvPr>
          <p:cNvSpPr txBox="1"/>
          <p:nvPr/>
        </p:nvSpPr>
        <p:spPr>
          <a:xfrm>
            <a:off x="2851967" y="3047728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32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0" name="object 31">
            <a:extLst>
              <a:ext uri="{FF2B5EF4-FFF2-40B4-BE49-F238E27FC236}">
                <a16:creationId xmlns:a16="http://schemas.microsoft.com/office/drawing/2014/main" id="{4C9E2A0D-0C7C-4B73-B6C3-DAAABD304A74}"/>
              </a:ext>
            </a:extLst>
          </p:cNvPr>
          <p:cNvSpPr txBox="1"/>
          <p:nvPr/>
        </p:nvSpPr>
        <p:spPr>
          <a:xfrm>
            <a:off x="2297611" y="3333986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43CE8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31" name="object 32">
            <a:extLst>
              <a:ext uri="{FF2B5EF4-FFF2-40B4-BE49-F238E27FC236}">
                <a16:creationId xmlns:a16="http://schemas.microsoft.com/office/drawing/2014/main" id="{C41C9D3B-CFCB-44A7-B316-BDDA6D4D7B98}"/>
              </a:ext>
            </a:extLst>
          </p:cNvPr>
          <p:cNvGrpSpPr/>
          <p:nvPr/>
        </p:nvGrpSpPr>
        <p:grpSpPr>
          <a:xfrm>
            <a:off x="438941" y="2829160"/>
            <a:ext cx="911860" cy="258445"/>
            <a:chOff x="1169644" y="2633217"/>
            <a:chExt cx="911860" cy="258445"/>
          </a:xfrm>
        </p:grpSpPr>
        <p:sp>
          <p:nvSpPr>
            <p:cNvPr id="32" name="object 33">
              <a:extLst>
                <a:ext uri="{FF2B5EF4-FFF2-40B4-BE49-F238E27FC236}">
                  <a16:creationId xmlns:a16="http://schemas.microsoft.com/office/drawing/2014/main" id="{5117FF4D-6B90-483F-BE50-C85FDE2A27BA}"/>
                </a:ext>
              </a:extLst>
            </p:cNvPr>
            <p:cNvSpPr/>
            <p:nvPr/>
          </p:nvSpPr>
          <p:spPr>
            <a:xfrm>
              <a:off x="1169644" y="2718688"/>
              <a:ext cx="911860" cy="78105"/>
            </a:xfrm>
            <a:custGeom>
              <a:avLst/>
              <a:gdLst/>
              <a:ahLst/>
              <a:cxnLst/>
              <a:rect l="l" t="t" r="r" b="b"/>
              <a:pathLst>
                <a:path w="911860" h="78105">
                  <a:moveTo>
                    <a:pt x="833780" y="0"/>
                  </a:moveTo>
                  <a:lnTo>
                    <a:pt x="850958" y="25894"/>
                  </a:lnTo>
                  <a:lnTo>
                    <a:pt x="859561" y="25908"/>
                  </a:lnTo>
                  <a:lnTo>
                    <a:pt x="859561" y="51815"/>
                  </a:lnTo>
                  <a:lnTo>
                    <a:pt x="850883" y="51815"/>
                  </a:lnTo>
                  <a:lnTo>
                    <a:pt x="833526" y="77724"/>
                  </a:lnTo>
                  <a:lnTo>
                    <a:pt x="885597" y="51815"/>
                  </a:lnTo>
                  <a:lnTo>
                    <a:pt x="859561" y="51815"/>
                  </a:lnTo>
                  <a:lnTo>
                    <a:pt x="885625" y="51801"/>
                  </a:lnTo>
                  <a:lnTo>
                    <a:pt x="911377" y="38988"/>
                  </a:lnTo>
                  <a:lnTo>
                    <a:pt x="833780" y="0"/>
                  </a:lnTo>
                  <a:close/>
                </a:path>
                <a:path w="911860" h="78105">
                  <a:moveTo>
                    <a:pt x="859561" y="38862"/>
                  </a:moveTo>
                  <a:lnTo>
                    <a:pt x="850892" y="51801"/>
                  </a:lnTo>
                  <a:lnTo>
                    <a:pt x="859561" y="51815"/>
                  </a:lnTo>
                  <a:lnTo>
                    <a:pt x="859561" y="38862"/>
                  </a:lnTo>
                  <a:close/>
                </a:path>
                <a:path w="911860" h="78105">
                  <a:moveTo>
                    <a:pt x="50" y="24511"/>
                  </a:moveTo>
                  <a:lnTo>
                    <a:pt x="0" y="50419"/>
                  </a:lnTo>
                  <a:lnTo>
                    <a:pt x="850892" y="51801"/>
                  </a:lnTo>
                  <a:lnTo>
                    <a:pt x="859561" y="38862"/>
                  </a:lnTo>
                  <a:lnTo>
                    <a:pt x="850958" y="25894"/>
                  </a:lnTo>
                  <a:lnTo>
                    <a:pt x="50" y="24511"/>
                  </a:lnTo>
                  <a:close/>
                </a:path>
                <a:path w="911860" h="78105">
                  <a:moveTo>
                    <a:pt x="850958" y="25894"/>
                  </a:moveTo>
                  <a:lnTo>
                    <a:pt x="859561" y="38862"/>
                  </a:lnTo>
                  <a:lnTo>
                    <a:pt x="859561" y="25908"/>
                  </a:lnTo>
                  <a:lnTo>
                    <a:pt x="850958" y="25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4">
              <a:extLst>
                <a:ext uri="{FF2B5EF4-FFF2-40B4-BE49-F238E27FC236}">
                  <a16:creationId xmlns:a16="http://schemas.microsoft.com/office/drawing/2014/main" id="{E5BD0E9C-CA89-45D7-8AA6-48722F75589C}"/>
                </a:ext>
              </a:extLst>
            </p:cNvPr>
            <p:cNvSpPr/>
            <p:nvPr/>
          </p:nvSpPr>
          <p:spPr>
            <a:xfrm>
              <a:off x="1537715" y="2639567"/>
              <a:ext cx="256540" cy="245745"/>
            </a:xfrm>
            <a:custGeom>
              <a:avLst/>
              <a:gdLst/>
              <a:ahLst/>
              <a:cxnLst/>
              <a:rect l="l" t="t" r="r" b="b"/>
              <a:pathLst>
                <a:path w="256539" h="245744">
                  <a:moveTo>
                    <a:pt x="0" y="0"/>
                  </a:moveTo>
                  <a:lnTo>
                    <a:pt x="256032" y="24536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5">
            <a:extLst>
              <a:ext uri="{FF2B5EF4-FFF2-40B4-BE49-F238E27FC236}">
                <a16:creationId xmlns:a16="http://schemas.microsoft.com/office/drawing/2014/main" id="{6831EDA4-EAC6-4E48-8715-4C76D1D34C22}"/>
              </a:ext>
            </a:extLst>
          </p:cNvPr>
          <p:cNvSpPr txBox="1"/>
          <p:nvPr/>
        </p:nvSpPr>
        <p:spPr>
          <a:xfrm>
            <a:off x="720907" y="2485753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32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35" name="object 36">
            <a:extLst>
              <a:ext uri="{FF2B5EF4-FFF2-40B4-BE49-F238E27FC236}">
                <a16:creationId xmlns:a16="http://schemas.microsoft.com/office/drawing/2014/main" id="{1146EAD5-8A09-43A6-A916-34789E0B78E8}"/>
              </a:ext>
            </a:extLst>
          </p:cNvPr>
          <p:cNvGrpSpPr/>
          <p:nvPr/>
        </p:nvGrpSpPr>
        <p:grpSpPr>
          <a:xfrm>
            <a:off x="426774" y="3963016"/>
            <a:ext cx="911860" cy="258445"/>
            <a:chOff x="1157477" y="3767073"/>
            <a:chExt cx="911860" cy="258445"/>
          </a:xfrm>
        </p:grpSpPr>
        <p:sp>
          <p:nvSpPr>
            <p:cNvPr id="36" name="object 37">
              <a:extLst>
                <a:ext uri="{FF2B5EF4-FFF2-40B4-BE49-F238E27FC236}">
                  <a16:creationId xmlns:a16="http://schemas.microsoft.com/office/drawing/2014/main" id="{B88E893D-43B6-4DA0-B471-157371CF8825}"/>
                </a:ext>
              </a:extLst>
            </p:cNvPr>
            <p:cNvSpPr/>
            <p:nvPr/>
          </p:nvSpPr>
          <p:spPr>
            <a:xfrm>
              <a:off x="1157477" y="3852671"/>
              <a:ext cx="911860" cy="78105"/>
            </a:xfrm>
            <a:custGeom>
              <a:avLst/>
              <a:gdLst/>
              <a:ahLst/>
              <a:cxnLst/>
              <a:rect l="l" t="t" r="r" b="b"/>
              <a:pathLst>
                <a:path w="911860" h="78104">
                  <a:moveTo>
                    <a:pt x="859535" y="38861"/>
                  </a:moveTo>
                  <a:lnTo>
                    <a:pt x="833628" y="77723"/>
                  </a:lnTo>
                  <a:lnTo>
                    <a:pt x="885443" y="51815"/>
                  </a:lnTo>
                  <a:lnTo>
                    <a:pt x="859535" y="51815"/>
                  </a:lnTo>
                  <a:lnTo>
                    <a:pt x="859535" y="38861"/>
                  </a:lnTo>
                  <a:close/>
                </a:path>
                <a:path w="911860" h="78104">
                  <a:moveTo>
                    <a:pt x="850900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850899" y="51815"/>
                  </a:lnTo>
                  <a:lnTo>
                    <a:pt x="859535" y="38861"/>
                  </a:lnTo>
                  <a:lnTo>
                    <a:pt x="850900" y="25907"/>
                  </a:lnTo>
                  <a:close/>
                </a:path>
                <a:path w="911860" h="78104">
                  <a:moveTo>
                    <a:pt x="885444" y="25907"/>
                  </a:moveTo>
                  <a:lnTo>
                    <a:pt x="859535" y="25907"/>
                  </a:lnTo>
                  <a:lnTo>
                    <a:pt x="859535" y="51815"/>
                  </a:lnTo>
                  <a:lnTo>
                    <a:pt x="885443" y="51815"/>
                  </a:lnTo>
                  <a:lnTo>
                    <a:pt x="911352" y="38861"/>
                  </a:lnTo>
                  <a:lnTo>
                    <a:pt x="885444" y="25907"/>
                  </a:lnTo>
                  <a:close/>
                </a:path>
                <a:path w="911860" h="78104">
                  <a:moveTo>
                    <a:pt x="833628" y="0"/>
                  </a:moveTo>
                  <a:lnTo>
                    <a:pt x="859535" y="38861"/>
                  </a:lnTo>
                  <a:lnTo>
                    <a:pt x="859535" y="25907"/>
                  </a:lnTo>
                  <a:lnTo>
                    <a:pt x="885444" y="25907"/>
                  </a:lnTo>
                  <a:lnTo>
                    <a:pt x="8336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8">
              <a:extLst>
                <a:ext uri="{FF2B5EF4-FFF2-40B4-BE49-F238E27FC236}">
                  <a16:creationId xmlns:a16="http://schemas.microsoft.com/office/drawing/2014/main" id="{9DDF4DA1-03CD-433F-B29A-7369CB8571FB}"/>
                </a:ext>
              </a:extLst>
            </p:cNvPr>
            <p:cNvSpPr/>
            <p:nvPr/>
          </p:nvSpPr>
          <p:spPr>
            <a:xfrm>
              <a:off x="1525523" y="3773423"/>
              <a:ext cx="256540" cy="245745"/>
            </a:xfrm>
            <a:custGeom>
              <a:avLst/>
              <a:gdLst/>
              <a:ahLst/>
              <a:cxnLst/>
              <a:rect l="l" t="t" r="r" b="b"/>
              <a:pathLst>
                <a:path w="256539" h="245745">
                  <a:moveTo>
                    <a:pt x="0" y="0"/>
                  </a:moveTo>
                  <a:lnTo>
                    <a:pt x="256031" y="245363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9">
            <a:extLst>
              <a:ext uri="{FF2B5EF4-FFF2-40B4-BE49-F238E27FC236}">
                <a16:creationId xmlns:a16="http://schemas.microsoft.com/office/drawing/2014/main" id="{C59AAF4B-DD26-4A8A-B1CC-A08165CAC695}"/>
              </a:ext>
            </a:extLst>
          </p:cNvPr>
          <p:cNvSpPr txBox="1"/>
          <p:nvPr/>
        </p:nvSpPr>
        <p:spPr>
          <a:xfrm>
            <a:off x="708333" y="3620116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32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39" name="object 40">
            <a:extLst>
              <a:ext uri="{FF2B5EF4-FFF2-40B4-BE49-F238E27FC236}">
                <a16:creationId xmlns:a16="http://schemas.microsoft.com/office/drawing/2014/main" id="{275D7574-E914-44FE-AD4F-0F7B829E88C1}"/>
              </a:ext>
            </a:extLst>
          </p:cNvPr>
          <p:cNvGrpSpPr/>
          <p:nvPr/>
        </p:nvGrpSpPr>
        <p:grpSpPr>
          <a:xfrm>
            <a:off x="368863" y="2347831"/>
            <a:ext cx="6451600" cy="2227580"/>
            <a:chOff x="1099566" y="2151888"/>
            <a:chExt cx="6451600" cy="2227580"/>
          </a:xfrm>
        </p:grpSpPr>
        <p:sp>
          <p:nvSpPr>
            <p:cNvPr id="40" name="object 41">
              <a:extLst>
                <a:ext uri="{FF2B5EF4-FFF2-40B4-BE49-F238E27FC236}">
                  <a16:creationId xmlns:a16="http://schemas.microsoft.com/office/drawing/2014/main" id="{528B9FEF-5D04-4B60-91DC-6D5A019502BC}"/>
                </a:ext>
              </a:extLst>
            </p:cNvPr>
            <p:cNvSpPr/>
            <p:nvPr/>
          </p:nvSpPr>
          <p:spPr>
            <a:xfrm>
              <a:off x="1099566" y="2151888"/>
              <a:ext cx="6451600" cy="78105"/>
            </a:xfrm>
            <a:custGeom>
              <a:avLst/>
              <a:gdLst/>
              <a:ahLst/>
              <a:cxnLst/>
              <a:rect l="l" t="t" r="r" b="b"/>
              <a:pathLst>
                <a:path w="6451600" h="78105">
                  <a:moveTo>
                    <a:pt x="77724" y="0"/>
                  </a:moveTo>
                  <a:lnTo>
                    <a:pt x="0" y="38862"/>
                  </a:lnTo>
                  <a:lnTo>
                    <a:pt x="77724" y="77724"/>
                  </a:lnTo>
                  <a:lnTo>
                    <a:pt x="60451" y="51815"/>
                  </a:lnTo>
                  <a:lnTo>
                    <a:pt x="51765" y="51815"/>
                  </a:lnTo>
                  <a:lnTo>
                    <a:pt x="51765" y="25908"/>
                  </a:lnTo>
                  <a:lnTo>
                    <a:pt x="60451" y="25908"/>
                  </a:lnTo>
                  <a:lnTo>
                    <a:pt x="77724" y="0"/>
                  </a:lnTo>
                  <a:close/>
                </a:path>
                <a:path w="6451600" h="78105">
                  <a:moveTo>
                    <a:pt x="60451" y="25908"/>
                  </a:moveTo>
                  <a:lnTo>
                    <a:pt x="51765" y="25908"/>
                  </a:lnTo>
                  <a:lnTo>
                    <a:pt x="51765" y="51815"/>
                  </a:lnTo>
                  <a:lnTo>
                    <a:pt x="60451" y="51815"/>
                  </a:lnTo>
                  <a:lnTo>
                    <a:pt x="51815" y="38862"/>
                  </a:lnTo>
                  <a:lnTo>
                    <a:pt x="60451" y="25908"/>
                  </a:lnTo>
                  <a:close/>
                </a:path>
                <a:path w="6451600" h="78105">
                  <a:moveTo>
                    <a:pt x="6451092" y="25908"/>
                  </a:moveTo>
                  <a:lnTo>
                    <a:pt x="60451" y="25908"/>
                  </a:lnTo>
                  <a:lnTo>
                    <a:pt x="51815" y="38862"/>
                  </a:lnTo>
                  <a:lnTo>
                    <a:pt x="60451" y="51815"/>
                  </a:lnTo>
                  <a:lnTo>
                    <a:pt x="6451092" y="51815"/>
                  </a:lnTo>
                  <a:lnTo>
                    <a:pt x="6451092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2">
              <a:extLst>
                <a:ext uri="{FF2B5EF4-FFF2-40B4-BE49-F238E27FC236}">
                  <a16:creationId xmlns:a16="http://schemas.microsoft.com/office/drawing/2014/main" id="{E4444AE1-86F6-4345-A294-84BCA656D085}"/>
                </a:ext>
              </a:extLst>
            </p:cNvPr>
            <p:cNvSpPr/>
            <p:nvPr/>
          </p:nvSpPr>
          <p:spPr>
            <a:xfrm>
              <a:off x="2081022" y="2565654"/>
              <a:ext cx="1369060" cy="1569720"/>
            </a:xfrm>
            <a:custGeom>
              <a:avLst/>
              <a:gdLst/>
              <a:ahLst/>
              <a:cxnLst/>
              <a:rect l="l" t="t" r="r" b="b"/>
              <a:pathLst>
                <a:path w="1369060" h="1569720">
                  <a:moveTo>
                    <a:pt x="0" y="0"/>
                  </a:moveTo>
                  <a:lnTo>
                    <a:pt x="0" y="477012"/>
                  </a:lnTo>
                </a:path>
                <a:path w="1369060" h="1569720">
                  <a:moveTo>
                    <a:pt x="848867" y="658368"/>
                  </a:moveTo>
                  <a:lnTo>
                    <a:pt x="848867" y="943356"/>
                  </a:lnTo>
                </a:path>
                <a:path w="1369060" h="1569720">
                  <a:moveTo>
                    <a:pt x="12191" y="477012"/>
                  </a:moveTo>
                  <a:lnTo>
                    <a:pt x="836676" y="653796"/>
                  </a:lnTo>
                </a:path>
                <a:path w="1369060" h="1569720">
                  <a:moveTo>
                    <a:pt x="12191" y="1092708"/>
                  </a:moveTo>
                  <a:lnTo>
                    <a:pt x="12191" y="1569720"/>
                  </a:lnTo>
                </a:path>
                <a:path w="1369060" h="1569720">
                  <a:moveTo>
                    <a:pt x="12191" y="1109472"/>
                  </a:moveTo>
                  <a:lnTo>
                    <a:pt x="862583" y="954024"/>
                  </a:lnTo>
                </a:path>
                <a:path w="1369060" h="1569720">
                  <a:moveTo>
                    <a:pt x="12191" y="10668"/>
                  </a:moveTo>
                  <a:lnTo>
                    <a:pt x="1368552" y="324612"/>
                  </a:lnTo>
                </a:path>
                <a:path w="1369060" h="1569720">
                  <a:moveTo>
                    <a:pt x="24383" y="1549908"/>
                  </a:moveTo>
                  <a:lnTo>
                    <a:pt x="1365503" y="1283208"/>
                  </a:lnTo>
                </a:path>
                <a:path w="1369060" h="1569720">
                  <a:moveTo>
                    <a:pt x="1354836" y="318516"/>
                  </a:moveTo>
                  <a:lnTo>
                    <a:pt x="1354836" y="128320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3">
              <a:extLst>
                <a:ext uri="{FF2B5EF4-FFF2-40B4-BE49-F238E27FC236}">
                  <a16:creationId xmlns:a16="http://schemas.microsoft.com/office/drawing/2014/main" id="{169AF61A-D594-4AE1-B438-141637F8B774}"/>
                </a:ext>
              </a:extLst>
            </p:cNvPr>
            <p:cNvSpPr/>
            <p:nvPr/>
          </p:nvSpPr>
          <p:spPr>
            <a:xfrm>
              <a:off x="1118616" y="2216658"/>
              <a:ext cx="78105" cy="551815"/>
            </a:xfrm>
            <a:custGeom>
              <a:avLst/>
              <a:gdLst/>
              <a:ahLst/>
              <a:cxnLst/>
              <a:rect l="l" t="t" r="r" b="b"/>
              <a:pathLst>
                <a:path w="78105" h="551814">
                  <a:moveTo>
                    <a:pt x="0" y="473963"/>
                  </a:moveTo>
                  <a:lnTo>
                    <a:pt x="38862" y="551688"/>
                  </a:lnTo>
                  <a:lnTo>
                    <a:pt x="64770" y="499871"/>
                  </a:lnTo>
                  <a:lnTo>
                    <a:pt x="25908" y="499871"/>
                  </a:lnTo>
                  <a:lnTo>
                    <a:pt x="25908" y="491235"/>
                  </a:lnTo>
                  <a:lnTo>
                    <a:pt x="0" y="473963"/>
                  </a:lnTo>
                  <a:close/>
                </a:path>
                <a:path w="78105" h="551814">
                  <a:moveTo>
                    <a:pt x="25908" y="491235"/>
                  </a:moveTo>
                  <a:lnTo>
                    <a:pt x="25908" y="499871"/>
                  </a:lnTo>
                  <a:lnTo>
                    <a:pt x="38862" y="499871"/>
                  </a:lnTo>
                  <a:lnTo>
                    <a:pt x="25908" y="491235"/>
                  </a:lnTo>
                  <a:close/>
                </a:path>
                <a:path w="78105" h="551814">
                  <a:moveTo>
                    <a:pt x="51815" y="0"/>
                  </a:moveTo>
                  <a:lnTo>
                    <a:pt x="25908" y="0"/>
                  </a:lnTo>
                  <a:lnTo>
                    <a:pt x="25908" y="491235"/>
                  </a:lnTo>
                  <a:lnTo>
                    <a:pt x="38862" y="499871"/>
                  </a:lnTo>
                  <a:lnTo>
                    <a:pt x="51815" y="491235"/>
                  </a:lnTo>
                  <a:lnTo>
                    <a:pt x="51815" y="0"/>
                  </a:lnTo>
                  <a:close/>
                </a:path>
                <a:path w="78105" h="551814">
                  <a:moveTo>
                    <a:pt x="51815" y="491235"/>
                  </a:moveTo>
                  <a:lnTo>
                    <a:pt x="38862" y="499871"/>
                  </a:lnTo>
                  <a:lnTo>
                    <a:pt x="51815" y="499871"/>
                  </a:lnTo>
                  <a:lnTo>
                    <a:pt x="51815" y="491235"/>
                  </a:lnTo>
                  <a:close/>
                </a:path>
                <a:path w="78105" h="551814">
                  <a:moveTo>
                    <a:pt x="77724" y="473963"/>
                  </a:moveTo>
                  <a:lnTo>
                    <a:pt x="51815" y="491235"/>
                  </a:lnTo>
                  <a:lnTo>
                    <a:pt x="51815" y="499871"/>
                  </a:lnTo>
                  <a:lnTo>
                    <a:pt x="64770" y="499871"/>
                  </a:lnTo>
                  <a:lnTo>
                    <a:pt x="77724" y="4739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4">
              <a:extLst>
                <a:ext uri="{FF2B5EF4-FFF2-40B4-BE49-F238E27FC236}">
                  <a16:creationId xmlns:a16="http://schemas.microsoft.com/office/drawing/2014/main" id="{D0E7C12E-203A-4ADD-9162-CFD854DD2976}"/>
                </a:ext>
              </a:extLst>
            </p:cNvPr>
            <p:cNvSpPr/>
            <p:nvPr/>
          </p:nvSpPr>
          <p:spPr>
            <a:xfrm>
              <a:off x="5086350" y="2725674"/>
              <a:ext cx="516890" cy="1301750"/>
            </a:xfrm>
            <a:custGeom>
              <a:avLst/>
              <a:gdLst/>
              <a:ahLst/>
              <a:cxnLst/>
              <a:rect l="l" t="t" r="r" b="b"/>
              <a:pathLst>
                <a:path w="516889" h="1301750">
                  <a:moveTo>
                    <a:pt x="504444" y="158496"/>
                  </a:moveTo>
                  <a:lnTo>
                    <a:pt x="502920" y="1123188"/>
                  </a:lnTo>
                </a:path>
                <a:path w="516889" h="1301750">
                  <a:moveTo>
                    <a:pt x="12191" y="0"/>
                  </a:moveTo>
                  <a:lnTo>
                    <a:pt x="12191" y="1301495"/>
                  </a:lnTo>
                </a:path>
                <a:path w="516889" h="1301750">
                  <a:moveTo>
                    <a:pt x="0" y="10667"/>
                  </a:moveTo>
                  <a:lnTo>
                    <a:pt x="515112" y="172212"/>
                  </a:lnTo>
                </a:path>
                <a:path w="516889" h="1301750">
                  <a:moveTo>
                    <a:pt x="36575" y="1280159"/>
                  </a:moveTo>
                  <a:lnTo>
                    <a:pt x="516636" y="1123188"/>
                  </a:lnTo>
                </a:path>
              </a:pathLst>
            </a:custGeom>
            <a:ln w="25908">
              <a:solidFill>
                <a:srgbClr val="043C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5">
              <a:extLst>
                <a:ext uri="{FF2B5EF4-FFF2-40B4-BE49-F238E27FC236}">
                  <a16:creationId xmlns:a16="http://schemas.microsoft.com/office/drawing/2014/main" id="{785C1A9E-AD16-4973-9A55-E951BFFE00F7}"/>
                </a:ext>
              </a:extLst>
            </p:cNvPr>
            <p:cNvSpPr/>
            <p:nvPr/>
          </p:nvSpPr>
          <p:spPr>
            <a:xfrm>
              <a:off x="5318760" y="3964686"/>
              <a:ext cx="78105" cy="414655"/>
            </a:xfrm>
            <a:custGeom>
              <a:avLst/>
              <a:gdLst/>
              <a:ahLst/>
              <a:cxnLst/>
              <a:rect l="l" t="t" r="r" b="b"/>
              <a:pathLst>
                <a:path w="78104" h="414654">
                  <a:moveTo>
                    <a:pt x="38862" y="51815"/>
                  </a:moveTo>
                  <a:lnTo>
                    <a:pt x="25907" y="60452"/>
                  </a:lnTo>
                  <a:lnTo>
                    <a:pt x="25907" y="414527"/>
                  </a:lnTo>
                  <a:lnTo>
                    <a:pt x="51815" y="414527"/>
                  </a:lnTo>
                  <a:lnTo>
                    <a:pt x="51815" y="60452"/>
                  </a:lnTo>
                  <a:lnTo>
                    <a:pt x="38862" y="51815"/>
                  </a:lnTo>
                  <a:close/>
                </a:path>
                <a:path w="78104" h="414654">
                  <a:moveTo>
                    <a:pt x="38862" y="0"/>
                  </a:moveTo>
                  <a:lnTo>
                    <a:pt x="0" y="77724"/>
                  </a:lnTo>
                  <a:lnTo>
                    <a:pt x="25907" y="60452"/>
                  </a:lnTo>
                  <a:lnTo>
                    <a:pt x="25907" y="51815"/>
                  </a:lnTo>
                  <a:lnTo>
                    <a:pt x="64769" y="51815"/>
                  </a:lnTo>
                  <a:lnTo>
                    <a:pt x="38862" y="0"/>
                  </a:lnTo>
                  <a:close/>
                </a:path>
                <a:path w="78104" h="414654">
                  <a:moveTo>
                    <a:pt x="64769" y="51815"/>
                  </a:moveTo>
                  <a:lnTo>
                    <a:pt x="51815" y="51815"/>
                  </a:lnTo>
                  <a:lnTo>
                    <a:pt x="51816" y="60452"/>
                  </a:lnTo>
                  <a:lnTo>
                    <a:pt x="77724" y="77724"/>
                  </a:lnTo>
                  <a:lnTo>
                    <a:pt x="64769" y="51815"/>
                  </a:lnTo>
                  <a:close/>
                </a:path>
                <a:path w="78104" h="414654">
                  <a:moveTo>
                    <a:pt x="38862" y="51815"/>
                  </a:moveTo>
                  <a:lnTo>
                    <a:pt x="25907" y="51815"/>
                  </a:lnTo>
                  <a:lnTo>
                    <a:pt x="25907" y="60452"/>
                  </a:lnTo>
                  <a:lnTo>
                    <a:pt x="38862" y="51815"/>
                  </a:lnTo>
                  <a:close/>
                </a:path>
                <a:path w="78104" h="414654">
                  <a:moveTo>
                    <a:pt x="51815" y="51815"/>
                  </a:moveTo>
                  <a:lnTo>
                    <a:pt x="38862" y="51815"/>
                  </a:lnTo>
                  <a:lnTo>
                    <a:pt x="51816" y="60452"/>
                  </a:lnTo>
                  <a:lnTo>
                    <a:pt x="51815" y="51815"/>
                  </a:lnTo>
                  <a:close/>
                </a:path>
              </a:pathLst>
            </a:custGeom>
            <a:solidFill>
              <a:srgbClr val="043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6">
            <a:extLst>
              <a:ext uri="{FF2B5EF4-FFF2-40B4-BE49-F238E27FC236}">
                <a16:creationId xmlns:a16="http://schemas.microsoft.com/office/drawing/2014/main" id="{55B9C064-2413-4767-AAD5-90634086DD80}"/>
              </a:ext>
            </a:extLst>
          </p:cNvPr>
          <p:cNvSpPr txBox="1"/>
          <p:nvPr/>
        </p:nvSpPr>
        <p:spPr>
          <a:xfrm>
            <a:off x="141736" y="3990779"/>
            <a:ext cx="4826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0x4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6" name="object 47">
            <a:extLst>
              <a:ext uri="{FF2B5EF4-FFF2-40B4-BE49-F238E27FC236}">
                <a16:creationId xmlns:a16="http://schemas.microsoft.com/office/drawing/2014/main" id="{74705239-1523-4FC3-A94A-21F88913B2FE}"/>
              </a:ext>
            </a:extLst>
          </p:cNvPr>
          <p:cNvSpPr txBox="1"/>
          <p:nvPr/>
        </p:nvSpPr>
        <p:spPr>
          <a:xfrm>
            <a:off x="289564" y="1202798"/>
            <a:ext cx="8070215" cy="106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ts val="2745"/>
              </a:lnSpc>
              <a:spcBef>
                <a:spcPts val="100"/>
              </a:spcBef>
            </a:pPr>
            <a:r>
              <a:rPr sz="2700" dirty="0">
                <a:solidFill>
                  <a:srgbClr val="043CE8"/>
                </a:solidFill>
                <a:latin typeface="Courier New"/>
                <a:cs typeface="Courier New"/>
              </a:rPr>
              <a:t>Syntax: </a:t>
            </a:r>
            <a:r>
              <a:rPr sz="2700" spc="-5" dirty="0">
                <a:solidFill>
                  <a:srgbClr val="043CE8"/>
                </a:solidFill>
                <a:latin typeface="Courier New"/>
                <a:cs typeface="Courier New"/>
              </a:rPr>
              <a:t>BEQ $1, $2,</a:t>
            </a:r>
            <a:r>
              <a:rPr sz="2700" spc="55" dirty="0">
                <a:solidFill>
                  <a:srgbClr val="043CE8"/>
                </a:solidFill>
                <a:latin typeface="Courier New"/>
                <a:cs typeface="Courier New"/>
              </a:rPr>
              <a:t> </a:t>
            </a:r>
            <a:r>
              <a:rPr sz="2700" spc="-5" dirty="0">
                <a:solidFill>
                  <a:srgbClr val="043CE8"/>
                </a:solidFill>
                <a:latin typeface="Courier New"/>
                <a:cs typeface="Courier New"/>
              </a:rPr>
              <a:t>12</a:t>
            </a:r>
            <a:endParaRPr sz="2700">
              <a:latin typeface="Courier New"/>
              <a:cs typeface="Courier New"/>
            </a:endParaRPr>
          </a:p>
          <a:p>
            <a:pPr marL="12700" marR="5080">
              <a:lnSpc>
                <a:spcPts val="2670"/>
              </a:lnSpc>
              <a:spcBef>
                <a:spcPts val="70"/>
              </a:spcBef>
            </a:pPr>
            <a:r>
              <a:rPr sz="2700" spc="-5" dirty="0">
                <a:solidFill>
                  <a:srgbClr val="043CE8"/>
                </a:solidFill>
                <a:latin typeface="Courier New"/>
                <a:cs typeface="Courier New"/>
              </a:rPr>
              <a:t>Action: If ($1 != $2), PC </a:t>
            </a:r>
            <a:r>
              <a:rPr sz="2700" dirty="0">
                <a:solidFill>
                  <a:srgbClr val="043CE8"/>
                </a:solidFill>
                <a:latin typeface="Courier New"/>
                <a:cs typeface="Courier New"/>
              </a:rPr>
              <a:t>= </a:t>
            </a:r>
            <a:r>
              <a:rPr sz="2700" spc="-5" dirty="0">
                <a:solidFill>
                  <a:srgbClr val="043CE8"/>
                </a:solidFill>
                <a:latin typeface="Courier New"/>
                <a:cs typeface="Courier New"/>
              </a:rPr>
              <a:t>PC </a:t>
            </a:r>
            <a:r>
              <a:rPr sz="2700" dirty="0">
                <a:solidFill>
                  <a:srgbClr val="043CE8"/>
                </a:solidFill>
                <a:latin typeface="Courier New"/>
                <a:cs typeface="Courier New"/>
              </a:rPr>
              <a:t>+ 4  </a:t>
            </a:r>
            <a:r>
              <a:rPr sz="2700" spc="-5" dirty="0">
                <a:solidFill>
                  <a:srgbClr val="043CE8"/>
                </a:solidFill>
                <a:latin typeface="Courier New"/>
                <a:cs typeface="Courier New"/>
              </a:rPr>
              <a:t>Action: If ($1 == $2), PC </a:t>
            </a:r>
            <a:r>
              <a:rPr sz="2700" dirty="0">
                <a:solidFill>
                  <a:srgbClr val="043CE8"/>
                </a:solidFill>
                <a:latin typeface="Courier New"/>
                <a:cs typeface="Courier New"/>
              </a:rPr>
              <a:t>= </a:t>
            </a:r>
            <a:r>
              <a:rPr sz="2700" spc="-5" dirty="0">
                <a:solidFill>
                  <a:srgbClr val="043CE8"/>
                </a:solidFill>
                <a:latin typeface="Courier New"/>
                <a:cs typeface="Courier New"/>
              </a:rPr>
              <a:t>PC </a:t>
            </a:r>
            <a:r>
              <a:rPr sz="2700" dirty="0">
                <a:solidFill>
                  <a:srgbClr val="043CE8"/>
                </a:solidFill>
                <a:latin typeface="Courier New"/>
                <a:cs typeface="Courier New"/>
              </a:rPr>
              <a:t>+ 4 +</a:t>
            </a:r>
            <a:r>
              <a:rPr sz="2700" spc="120" dirty="0">
                <a:solidFill>
                  <a:srgbClr val="043CE8"/>
                </a:solidFill>
                <a:latin typeface="Courier New"/>
                <a:cs typeface="Courier New"/>
              </a:rPr>
              <a:t> </a:t>
            </a:r>
            <a:r>
              <a:rPr sz="2700" spc="-5" dirty="0">
                <a:solidFill>
                  <a:srgbClr val="043CE8"/>
                </a:solidFill>
                <a:latin typeface="Courier New"/>
                <a:cs typeface="Courier New"/>
              </a:rPr>
              <a:t>48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47" name="object 48">
            <a:extLst>
              <a:ext uri="{FF2B5EF4-FFF2-40B4-BE49-F238E27FC236}">
                <a16:creationId xmlns:a16="http://schemas.microsoft.com/office/drawing/2014/main" id="{D1FF50AD-1D31-4ABA-A1E5-FEF970A14637}"/>
              </a:ext>
            </a:extLst>
          </p:cNvPr>
          <p:cNvSpPr txBox="1"/>
          <p:nvPr/>
        </p:nvSpPr>
        <p:spPr>
          <a:xfrm>
            <a:off x="4231822" y="4486079"/>
            <a:ext cx="635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43CE8"/>
                </a:solidFill>
                <a:latin typeface="Courier New"/>
                <a:cs typeface="Courier New"/>
              </a:rPr>
              <a:t>PCSrc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48" name="object 49">
            <a:extLst>
              <a:ext uri="{FF2B5EF4-FFF2-40B4-BE49-F238E27FC236}">
                <a16:creationId xmlns:a16="http://schemas.microsoft.com/office/drawing/2014/main" id="{69A2571C-E226-4995-B217-107FB5825BF6}"/>
              </a:ext>
            </a:extLst>
          </p:cNvPr>
          <p:cNvGrpSpPr/>
          <p:nvPr/>
        </p:nvGrpSpPr>
        <p:grpSpPr>
          <a:xfrm>
            <a:off x="3543989" y="3246101"/>
            <a:ext cx="1834514" cy="2185670"/>
            <a:chOff x="4274692" y="3050158"/>
            <a:chExt cx="1834514" cy="2185670"/>
          </a:xfrm>
        </p:grpSpPr>
        <p:sp>
          <p:nvSpPr>
            <p:cNvPr id="49" name="object 50">
              <a:extLst>
                <a:ext uri="{FF2B5EF4-FFF2-40B4-BE49-F238E27FC236}">
                  <a16:creationId xmlns:a16="http://schemas.microsoft.com/office/drawing/2014/main" id="{6127E6D7-EE33-41BF-9095-855DFE73A6A8}"/>
                </a:ext>
              </a:extLst>
            </p:cNvPr>
            <p:cNvSpPr/>
            <p:nvPr/>
          </p:nvSpPr>
          <p:spPr>
            <a:xfrm>
              <a:off x="4274693" y="3050158"/>
              <a:ext cx="1834514" cy="2185670"/>
            </a:xfrm>
            <a:custGeom>
              <a:avLst/>
              <a:gdLst/>
              <a:ahLst/>
              <a:cxnLst/>
              <a:rect l="l" t="t" r="r" b="b"/>
              <a:pathLst>
                <a:path w="1834514" h="2185670">
                  <a:moveTo>
                    <a:pt x="796925" y="673735"/>
                  </a:moveTo>
                  <a:lnTo>
                    <a:pt x="796683" y="633349"/>
                  </a:lnTo>
                  <a:lnTo>
                    <a:pt x="796645" y="627634"/>
                  </a:lnTo>
                  <a:lnTo>
                    <a:pt x="796417" y="586867"/>
                  </a:lnTo>
                  <a:lnTo>
                    <a:pt x="773569" y="604227"/>
                  </a:lnTo>
                  <a:lnTo>
                    <a:pt x="773569" y="633399"/>
                  </a:lnTo>
                  <a:lnTo>
                    <a:pt x="773569" y="604227"/>
                  </a:lnTo>
                  <a:lnTo>
                    <a:pt x="727202" y="639445"/>
                  </a:lnTo>
                  <a:lnTo>
                    <a:pt x="758050" y="635393"/>
                  </a:lnTo>
                  <a:lnTo>
                    <a:pt x="0" y="2173744"/>
                  </a:lnTo>
                  <a:lnTo>
                    <a:pt x="23114" y="2185162"/>
                  </a:lnTo>
                  <a:lnTo>
                    <a:pt x="781316" y="646772"/>
                  </a:lnTo>
                  <a:lnTo>
                    <a:pt x="796925" y="673735"/>
                  </a:lnTo>
                  <a:close/>
                </a:path>
                <a:path w="1834514" h="2185670">
                  <a:moveTo>
                    <a:pt x="834517" y="12319"/>
                  </a:moveTo>
                  <a:lnTo>
                    <a:pt x="748538" y="0"/>
                  </a:lnTo>
                  <a:lnTo>
                    <a:pt x="773061" y="19126"/>
                  </a:lnTo>
                  <a:lnTo>
                    <a:pt x="56261" y="257556"/>
                  </a:lnTo>
                  <a:lnTo>
                    <a:pt x="64389" y="282194"/>
                  </a:lnTo>
                  <a:lnTo>
                    <a:pt x="781253" y="43751"/>
                  </a:lnTo>
                  <a:lnTo>
                    <a:pt x="773049" y="73787"/>
                  </a:lnTo>
                  <a:lnTo>
                    <a:pt x="830453" y="16383"/>
                  </a:lnTo>
                  <a:lnTo>
                    <a:pt x="834517" y="12319"/>
                  </a:lnTo>
                  <a:close/>
                </a:path>
                <a:path w="1834514" h="2185670">
                  <a:moveTo>
                    <a:pt x="1834261" y="257683"/>
                  </a:moveTo>
                  <a:lnTo>
                    <a:pt x="1808353" y="244729"/>
                  </a:lnTo>
                  <a:lnTo>
                    <a:pt x="1756537" y="218821"/>
                  </a:lnTo>
                  <a:lnTo>
                    <a:pt x="1773809" y="244729"/>
                  </a:lnTo>
                  <a:lnTo>
                    <a:pt x="1303909" y="244729"/>
                  </a:lnTo>
                  <a:lnTo>
                    <a:pt x="1303909" y="270637"/>
                  </a:lnTo>
                  <a:lnTo>
                    <a:pt x="1773809" y="270637"/>
                  </a:lnTo>
                  <a:lnTo>
                    <a:pt x="1756537" y="296545"/>
                  </a:lnTo>
                  <a:lnTo>
                    <a:pt x="1808340" y="270637"/>
                  </a:lnTo>
                  <a:lnTo>
                    <a:pt x="1834261" y="257683"/>
                  </a:lnTo>
                  <a:close/>
                </a:path>
              </a:pathLst>
            </a:custGeom>
            <a:solidFill>
              <a:srgbClr val="043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1">
              <a:extLst>
                <a:ext uri="{FF2B5EF4-FFF2-40B4-BE49-F238E27FC236}">
                  <a16:creationId xmlns:a16="http://schemas.microsoft.com/office/drawing/2014/main" id="{485F7D03-B536-4282-A39B-BC58B3CFA645}"/>
                </a:ext>
              </a:extLst>
            </p:cNvPr>
            <p:cNvSpPr/>
            <p:nvPr/>
          </p:nvSpPr>
          <p:spPr>
            <a:xfrm>
              <a:off x="4541519" y="4261103"/>
              <a:ext cx="257810" cy="245745"/>
            </a:xfrm>
            <a:custGeom>
              <a:avLst/>
              <a:gdLst/>
              <a:ahLst/>
              <a:cxnLst/>
              <a:rect l="l" t="t" r="r" b="b"/>
              <a:pathLst>
                <a:path w="257810" h="245745">
                  <a:moveTo>
                    <a:pt x="0" y="0"/>
                  </a:moveTo>
                  <a:lnTo>
                    <a:pt x="257555" y="245364"/>
                  </a:lnTo>
                </a:path>
              </a:pathLst>
            </a:custGeom>
            <a:ln w="12192">
              <a:solidFill>
                <a:srgbClr val="043C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2">
            <a:extLst>
              <a:ext uri="{FF2B5EF4-FFF2-40B4-BE49-F238E27FC236}">
                <a16:creationId xmlns:a16="http://schemas.microsoft.com/office/drawing/2014/main" id="{C91A7407-B44F-4366-A9C5-A40FA9932DAB}"/>
              </a:ext>
            </a:extLst>
          </p:cNvPr>
          <p:cNvSpPr txBox="1"/>
          <p:nvPr/>
        </p:nvSpPr>
        <p:spPr>
          <a:xfrm>
            <a:off x="3589582" y="4107796"/>
            <a:ext cx="330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43CE8"/>
                </a:solidFill>
                <a:latin typeface="Courier New"/>
                <a:cs typeface="Courier New"/>
              </a:rPr>
              <a:t>32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2" name="object 53">
            <a:extLst>
              <a:ext uri="{FF2B5EF4-FFF2-40B4-BE49-F238E27FC236}">
                <a16:creationId xmlns:a16="http://schemas.microsoft.com/office/drawing/2014/main" id="{F1D5EEE5-B40D-47E9-B625-370F6FC37CDE}"/>
              </a:ext>
            </a:extLst>
          </p:cNvPr>
          <p:cNvGrpSpPr/>
          <p:nvPr/>
        </p:nvGrpSpPr>
        <p:grpSpPr>
          <a:xfrm>
            <a:off x="1287835" y="4657452"/>
            <a:ext cx="950594" cy="1595120"/>
            <a:chOff x="2018538" y="4461509"/>
            <a:chExt cx="950594" cy="1595120"/>
          </a:xfrm>
        </p:grpSpPr>
        <p:sp>
          <p:nvSpPr>
            <p:cNvPr id="53" name="object 54">
              <a:extLst>
                <a:ext uri="{FF2B5EF4-FFF2-40B4-BE49-F238E27FC236}">
                  <a16:creationId xmlns:a16="http://schemas.microsoft.com/office/drawing/2014/main" id="{3D80A657-8800-4930-9202-9EC8C8B0F613}"/>
                </a:ext>
              </a:extLst>
            </p:cNvPr>
            <p:cNvSpPr/>
            <p:nvPr/>
          </p:nvSpPr>
          <p:spPr>
            <a:xfrm>
              <a:off x="2421001" y="4461509"/>
              <a:ext cx="522605" cy="211454"/>
            </a:xfrm>
            <a:custGeom>
              <a:avLst/>
              <a:gdLst/>
              <a:ahLst/>
              <a:cxnLst/>
              <a:rect l="l" t="t" r="r" b="b"/>
              <a:pathLst>
                <a:path w="522605" h="211454">
                  <a:moveTo>
                    <a:pt x="461391" y="192616"/>
                  </a:moveTo>
                  <a:lnTo>
                    <a:pt x="436244" y="211073"/>
                  </a:lnTo>
                  <a:lnTo>
                    <a:pt x="522605" y="201167"/>
                  </a:lnTo>
                  <a:lnTo>
                    <a:pt x="517320" y="195579"/>
                  </a:lnTo>
                  <a:lnTo>
                    <a:pt x="469519" y="195579"/>
                  </a:lnTo>
                  <a:lnTo>
                    <a:pt x="461391" y="192616"/>
                  </a:lnTo>
                  <a:close/>
                </a:path>
                <a:path w="522605" h="211454">
                  <a:moveTo>
                    <a:pt x="473963" y="183388"/>
                  </a:moveTo>
                  <a:lnTo>
                    <a:pt x="461391" y="192616"/>
                  </a:lnTo>
                  <a:lnTo>
                    <a:pt x="469519" y="195579"/>
                  </a:lnTo>
                  <a:lnTo>
                    <a:pt x="473963" y="183388"/>
                  </a:lnTo>
                  <a:close/>
                </a:path>
                <a:path w="522605" h="211454">
                  <a:moveTo>
                    <a:pt x="462915" y="138048"/>
                  </a:moveTo>
                  <a:lnTo>
                    <a:pt x="470269" y="168228"/>
                  </a:lnTo>
                  <a:lnTo>
                    <a:pt x="478409" y="171195"/>
                  </a:lnTo>
                  <a:lnTo>
                    <a:pt x="469519" y="195579"/>
                  </a:lnTo>
                  <a:lnTo>
                    <a:pt x="517320" y="195579"/>
                  </a:lnTo>
                  <a:lnTo>
                    <a:pt x="462915" y="138048"/>
                  </a:lnTo>
                  <a:close/>
                </a:path>
                <a:path w="522605" h="211454">
                  <a:moveTo>
                    <a:pt x="8890" y="0"/>
                  </a:moveTo>
                  <a:lnTo>
                    <a:pt x="0" y="24383"/>
                  </a:lnTo>
                  <a:lnTo>
                    <a:pt x="461391" y="192616"/>
                  </a:lnTo>
                  <a:lnTo>
                    <a:pt x="473963" y="183388"/>
                  </a:lnTo>
                  <a:lnTo>
                    <a:pt x="470269" y="168228"/>
                  </a:lnTo>
                  <a:lnTo>
                    <a:pt x="8890" y="0"/>
                  </a:lnTo>
                  <a:close/>
                </a:path>
                <a:path w="522605" h="211454">
                  <a:moveTo>
                    <a:pt x="470269" y="168228"/>
                  </a:moveTo>
                  <a:lnTo>
                    <a:pt x="473963" y="183388"/>
                  </a:lnTo>
                  <a:lnTo>
                    <a:pt x="478409" y="171195"/>
                  </a:lnTo>
                  <a:lnTo>
                    <a:pt x="470269" y="168228"/>
                  </a:lnTo>
                  <a:close/>
                </a:path>
              </a:pathLst>
            </a:custGeom>
            <a:solidFill>
              <a:srgbClr val="043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:a16="http://schemas.microsoft.com/office/drawing/2014/main" id="{F4E5F05F-A923-471D-B90B-495B2B4B13C1}"/>
                </a:ext>
              </a:extLst>
            </p:cNvPr>
            <p:cNvSpPr/>
            <p:nvPr/>
          </p:nvSpPr>
          <p:spPr>
            <a:xfrm>
              <a:off x="2955798" y="5566409"/>
              <a:ext cx="0" cy="477520"/>
            </a:xfrm>
            <a:custGeom>
              <a:avLst/>
              <a:gdLst/>
              <a:ahLst/>
              <a:cxnLst/>
              <a:rect l="l" t="t" r="r" b="b"/>
              <a:pathLst>
                <a:path h="477520">
                  <a:moveTo>
                    <a:pt x="0" y="0"/>
                  </a:moveTo>
                  <a:lnTo>
                    <a:pt x="0" y="477011"/>
                  </a:lnTo>
                </a:path>
              </a:pathLst>
            </a:custGeom>
            <a:ln w="25908">
              <a:solidFill>
                <a:srgbClr val="043C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6">
              <a:extLst>
                <a:ext uri="{FF2B5EF4-FFF2-40B4-BE49-F238E27FC236}">
                  <a16:creationId xmlns:a16="http://schemas.microsoft.com/office/drawing/2014/main" id="{976A69BC-CCB2-4789-9C74-84B78C007C60}"/>
                </a:ext>
              </a:extLst>
            </p:cNvPr>
            <p:cNvSpPr/>
            <p:nvPr/>
          </p:nvSpPr>
          <p:spPr>
            <a:xfrm>
              <a:off x="2018538" y="5760719"/>
              <a:ext cx="911860" cy="78105"/>
            </a:xfrm>
            <a:custGeom>
              <a:avLst/>
              <a:gdLst/>
              <a:ahLst/>
              <a:cxnLst/>
              <a:rect l="l" t="t" r="r" b="b"/>
              <a:pathLst>
                <a:path w="911860" h="78104">
                  <a:moveTo>
                    <a:pt x="859536" y="38861"/>
                  </a:moveTo>
                  <a:lnTo>
                    <a:pt x="833628" y="77723"/>
                  </a:lnTo>
                  <a:lnTo>
                    <a:pt x="885443" y="51815"/>
                  </a:lnTo>
                  <a:lnTo>
                    <a:pt x="859536" y="51815"/>
                  </a:lnTo>
                  <a:lnTo>
                    <a:pt x="859536" y="38861"/>
                  </a:lnTo>
                  <a:close/>
                </a:path>
                <a:path w="911860" h="78104">
                  <a:moveTo>
                    <a:pt x="850900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850900" y="51815"/>
                  </a:lnTo>
                  <a:lnTo>
                    <a:pt x="859536" y="38861"/>
                  </a:lnTo>
                  <a:lnTo>
                    <a:pt x="850900" y="25907"/>
                  </a:lnTo>
                  <a:close/>
                </a:path>
                <a:path w="911860" h="78104">
                  <a:moveTo>
                    <a:pt x="885444" y="25907"/>
                  </a:moveTo>
                  <a:lnTo>
                    <a:pt x="859536" y="25907"/>
                  </a:lnTo>
                  <a:lnTo>
                    <a:pt x="859536" y="51815"/>
                  </a:lnTo>
                  <a:lnTo>
                    <a:pt x="885443" y="51815"/>
                  </a:lnTo>
                  <a:lnTo>
                    <a:pt x="911351" y="38861"/>
                  </a:lnTo>
                  <a:lnTo>
                    <a:pt x="885444" y="25907"/>
                  </a:lnTo>
                  <a:close/>
                </a:path>
                <a:path w="911860" h="78104">
                  <a:moveTo>
                    <a:pt x="833628" y="0"/>
                  </a:moveTo>
                  <a:lnTo>
                    <a:pt x="859536" y="38861"/>
                  </a:lnTo>
                  <a:lnTo>
                    <a:pt x="859536" y="25907"/>
                  </a:lnTo>
                  <a:lnTo>
                    <a:pt x="885444" y="25907"/>
                  </a:lnTo>
                  <a:lnTo>
                    <a:pt x="833628" y="0"/>
                  </a:lnTo>
                  <a:close/>
                </a:path>
              </a:pathLst>
            </a:custGeom>
            <a:solidFill>
              <a:srgbClr val="043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7">
              <a:extLst>
                <a:ext uri="{FF2B5EF4-FFF2-40B4-BE49-F238E27FC236}">
                  <a16:creationId xmlns:a16="http://schemas.microsoft.com/office/drawing/2014/main" id="{A56FBF8E-86AF-4630-B4BE-3098AAE19C80}"/>
                </a:ext>
              </a:extLst>
            </p:cNvPr>
            <p:cNvSpPr/>
            <p:nvPr/>
          </p:nvSpPr>
          <p:spPr>
            <a:xfrm>
              <a:off x="2388108" y="5681471"/>
              <a:ext cx="256540" cy="245745"/>
            </a:xfrm>
            <a:custGeom>
              <a:avLst/>
              <a:gdLst/>
              <a:ahLst/>
              <a:cxnLst/>
              <a:rect l="l" t="t" r="r" b="b"/>
              <a:pathLst>
                <a:path w="256539" h="245745">
                  <a:moveTo>
                    <a:pt x="0" y="0"/>
                  </a:moveTo>
                  <a:lnTo>
                    <a:pt x="256031" y="245363"/>
                  </a:lnTo>
                </a:path>
              </a:pathLst>
            </a:custGeom>
            <a:ln w="12192">
              <a:solidFill>
                <a:srgbClr val="043C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8">
            <a:extLst>
              <a:ext uri="{FF2B5EF4-FFF2-40B4-BE49-F238E27FC236}">
                <a16:creationId xmlns:a16="http://schemas.microsoft.com/office/drawing/2014/main" id="{1F715B24-BBA5-40CE-BC13-02A7C6C2F328}"/>
              </a:ext>
            </a:extLst>
          </p:cNvPr>
          <p:cNvSpPr txBox="1"/>
          <p:nvPr/>
        </p:nvSpPr>
        <p:spPr>
          <a:xfrm>
            <a:off x="3160195" y="5241652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43CE8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8" name="object 59">
            <a:extLst>
              <a:ext uri="{FF2B5EF4-FFF2-40B4-BE49-F238E27FC236}">
                <a16:creationId xmlns:a16="http://schemas.microsoft.com/office/drawing/2014/main" id="{2F3B8ED5-8AEB-4FA8-82A3-A2E57B7741DE}"/>
              </a:ext>
            </a:extLst>
          </p:cNvPr>
          <p:cNvSpPr txBox="1"/>
          <p:nvPr/>
        </p:nvSpPr>
        <p:spPr>
          <a:xfrm>
            <a:off x="1570917" y="5528215"/>
            <a:ext cx="330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43CE8"/>
                </a:solidFill>
                <a:latin typeface="Courier New"/>
                <a:cs typeface="Courier New"/>
              </a:rPr>
              <a:t>32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9" name="object 60">
            <a:extLst>
              <a:ext uri="{FF2B5EF4-FFF2-40B4-BE49-F238E27FC236}">
                <a16:creationId xmlns:a16="http://schemas.microsoft.com/office/drawing/2014/main" id="{08EFF42D-6FF5-415D-8130-827FBD5B57FF}"/>
              </a:ext>
            </a:extLst>
          </p:cNvPr>
          <p:cNvGrpSpPr/>
          <p:nvPr/>
        </p:nvGrpSpPr>
        <p:grpSpPr>
          <a:xfrm>
            <a:off x="733797" y="3528550"/>
            <a:ext cx="9054465" cy="2998470"/>
            <a:chOff x="1464500" y="3332607"/>
            <a:chExt cx="9054465" cy="2998470"/>
          </a:xfrm>
        </p:grpSpPr>
        <p:sp>
          <p:nvSpPr>
            <p:cNvPr id="60" name="object 61">
              <a:extLst>
                <a:ext uri="{FF2B5EF4-FFF2-40B4-BE49-F238E27FC236}">
                  <a16:creationId xmlns:a16="http://schemas.microsoft.com/office/drawing/2014/main" id="{E8E1B7EA-B6C2-4AE6-A994-9C7EE42C298B}"/>
                </a:ext>
              </a:extLst>
            </p:cNvPr>
            <p:cNvSpPr/>
            <p:nvPr/>
          </p:nvSpPr>
          <p:spPr>
            <a:xfrm>
              <a:off x="2943605" y="4473702"/>
              <a:ext cx="1369060" cy="1550035"/>
            </a:xfrm>
            <a:custGeom>
              <a:avLst/>
              <a:gdLst/>
              <a:ahLst/>
              <a:cxnLst/>
              <a:rect l="l" t="t" r="r" b="b"/>
              <a:pathLst>
                <a:path w="1369060" h="1550035">
                  <a:moveTo>
                    <a:pt x="0" y="0"/>
                  </a:moveTo>
                  <a:lnTo>
                    <a:pt x="0" y="477012"/>
                  </a:lnTo>
                </a:path>
                <a:path w="1369060" h="1550035">
                  <a:moveTo>
                    <a:pt x="848868" y="656844"/>
                  </a:moveTo>
                  <a:lnTo>
                    <a:pt x="848868" y="943356"/>
                  </a:lnTo>
                </a:path>
                <a:path w="1369060" h="1550035">
                  <a:moveTo>
                    <a:pt x="12192" y="477012"/>
                  </a:moveTo>
                  <a:lnTo>
                    <a:pt x="836676" y="653796"/>
                  </a:lnTo>
                </a:path>
                <a:path w="1369060" h="1550035">
                  <a:moveTo>
                    <a:pt x="12192" y="1109472"/>
                  </a:moveTo>
                  <a:lnTo>
                    <a:pt x="861059" y="954024"/>
                  </a:lnTo>
                </a:path>
                <a:path w="1369060" h="1550035">
                  <a:moveTo>
                    <a:pt x="12192" y="10668"/>
                  </a:moveTo>
                  <a:lnTo>
                    <a:pt x="1368552" y="323088"/>
                  </a:lnTo>
                </a:path>
                <a:path w="1369060" h="1550035">
                  <a:moveTo>
                    <a:pt x="24383" y="1549908"/>
                  </a:moveTo>
                  <a:lnTo>
                    <a:pt x="1365504" y="1283208"/>
                  </a:lnTo>
                </a:path>
                <a:path w="1369060" h="1550035">
                  <a:moveTo>
                    <a:pt x="1354835" y="318516"/>
                  </a:moveTo>
                  <a:lnTo>
                    <a:pt x="1354835" y="1283208"/>
                  </a:lnTo>
                </a:path>
              </a:pathLst>
            </a:custGeom>
            <a:ln w="25908">
              <a:solidFill>
                <a:srgbClr val="043C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2">
              <a:extLst>
                <a:ext uri="{FF2B5EF4-FFF2-40B4-BE49-F238E27FC236}">
                  <a16:creationId xmlns:a16="http://schemas.microsoft.com/office/drawing/2014/main" id="{49C336FF-178E-4E99-9945-6AA4CBA2B5A3}"/>
                </a:ext>
              </a:extLst>
            </p:cNvPr>
            <p:cNvSpPr/>
            <p:nvPr/>
          </p:nvSpPr>
          <p:spPr>
            <a:xfrm>
              <a:off x="2413254" y="3332606"/>
              <a:ext cx="1896745" cy="1142365"/>
            </a:xfrm>
            <a:custGeom>
              <a:avLst/>
              <a:gdLst/>
              <a:ahLst/>
              <a:cxnLst/>
              <a:rect l="l" t="t" r="r" b="b"/>
              <a:pathLst>
                <a:path w="1896745" h="1142364">
                  <a:moveTo>
                    <a:pt x="1896364" y="17399"/>
                  </a:moveTo>
                  <a:lnTo>
                    <a:pt x="1877060" y="0"/>
                  </a:lnTo>
                  <a:lnTo>
                    <a:pt x="1460474" y="459676"/>
                  </a:lnTo>
                  <a:lnTo>
                    <a:pt x="1452880" y="429514"/>
                  </a:lnTo>
                  <a:lnTo>
                    <a:pt x="1434973" y="493636"/>
                  </a:lnTo>
                  <a:lnTo>
                    <a:pt x="50152" y="1101966"/>
                  </a:lnTo>
                  <a:lnTo>
                    <a:pt x="55499" y="1071245"/>
                  </a:lnTo>
                  <a:lnTo>
                    <a:pt x="0" y="1138047"/>
                  </a:lnTo>
                  <a:lnTo>
                    <a:pt x="86741" y="1142365"/>
                  </a:lnTo>
                  <a:lnTo>
                    <a:pt x="65925" y="1129030"/>
                  </a:lnTo>
                  <a:lnTo>
                    <a:pt x="60540" y="1125588"/>
                  </a:lnTo>
                  <a:lnTo>
                    <a:pt x="1472819" y="505206"/>
                  </a:lnTo>
                  <a:lnTo>
                    <a:pt x="1469491" y="497674"/>
                  </a:lnTo>
                  <a:lnTo>
                    <a:pt x="1505953" y="483489"/>
                  </a:lnTo>
                  <a:lnTo>
                    <a:pt x="1510538" y="481711"/>
                  </a:lnTo>
                  <a:lnTo>
                    <a:pt x="1479715" y="477139"/>
                  </a:lnTo>
                  <a:lnTo>
                    <a:pt x="1896364" y="17399"/>
                  </a:lnTo>
                  <a:close/>
                </a:path>
              </a:pathLst>
            </a:custGeom>
            <a:solidFill>
              <a:srgbClr val="043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3">
              <a:extLst>
                <a:ext uri="{FF2B5EF4-FFF2-40B4-BE49-F238E27FC236}">
                  <a16:creationId xmlns:a16="http://schemas.microsoft.com/office/drawing/2014/main" id="{B757ECF9-BED2-42E9-8FE9-54C5E52ED690}"/>
                </a:ext>
              </a:extLst>
            </p:cNvPr>
            <p:cNvSpPr/>
            <p:nvPr/>
          </p:nvSpPr>
          <p:spPr>
            <a:xfrm>
              <a:off x="3889248" y="5871972"/>
              <a:ext cx="6629400" cy="3611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4">
              <a:extLst>
                <a:ext uri="{FF2B5EF4-FFF2-40B4-BE49-F238E27FC236}">
                  <a16:creationId xmlns:a16="http://schemas.microsoft.com/office/drawing/2014/main" id="{70C4150D-1FEE-4015-AA8B-95E20925DD81}"/>
                </a:ext>
              </a:extLst>
            </p:cNvPr>
            <p:cNvSpPr/>
            <p:nvPr/>
          </p:nvSpPr>
          <p:spPr>
            <a:xfrm>
              <a:off x="1477518" y="4940046"/>
              <a:ext cx="553720" cy="1377950"/>
            </a:xfrm>
            <a:custGeom>
              <a:avLst/>
              <a:gdLst/>
              <a:ahLst/>
              <a:cxnLst/>
              <a:rect l="l" t="t" r="r" b="b"/>
              <a:pathLst>
                <a:path w="553719" h="1377950">
                  <a:moveTo>
                    <a:pt x="0" y="1377695"/>
                  </a:moveTo>
                  <a:lnTo>
                    <a:pt x="553212" y="1377695"/>
                  </a:lnTo>
                  <a:lnTo>
                    <a:pt x="553212" y="0"/>
                  </a:lnTo>
                  <a:lnTo>
                    <a:pt x="0" y="0"/>
                  </a:lnTo>
                  <a:lnTo>
                    <a:pt x="0" y="1377695"/>
                  </a:lnTo>
                  <a:close/>
                </a:path>
              </a:pathLst>
            </a:custGeom>
            <a:ln w="25907">
              <a:solidFill>
                <a:srgbClr val="043C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5">
            <a:extLst>
              <a:ext uri="{FF2B5EF4-FFF2-40B4-BE49-F238E27FC236}">
                <a16:creationId xmlns:a16="http://schemas.microsoft.com/office/drawing/2014/main" id="{FF64A140-39CC-4A7B-98B1-88FB523B26B8}"/>
              </a:ext>
            </a:extLst>
          </p:cNvPr>
          <p:cNvSpPr txBox="1"/>
          <p:nvPr/>
        </p:nvSpPr>
        <p:spPr>
          <a:xfrm>
            <a:off x="868988" y="5043913"/>
            <a:ext cx="2997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43CE8"/>
                </a:solidFill>
                <a:latin typeface="Courier New"/>
                <a:cs typeface="Courier New"/>
              </a:rPr>
              <a:t>Ex  te  nd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65" name="object 66">
            <a:extLst>
              <a:ext uri="{FF2B5EF4-FFF2-40B4-BE49-F238E27FC236}">
                <a16:creationId xmlns:a16="http://schemas.microsoft.com/office/drawing/2014/main" id="{B757FEDE-3EC3-4121-8CE2-46A14A2B8353}"/>
              </a:ext>
            </a:extLst>
          </p:cNvPr>
          <p:cNvGrpSpPr/>
          <p:nvPr/>
        </p:nvGrpSpPr>
        <p:grpSpPr>
          <a:xfrm>
            <a:off x="327714" y="5850948"/>
            <a:ext cx="6369685" cy="795655"/>
            <a:chOff x="1058417" y="5655005"/>
            <a:chExt cx="6369685" cy="795655"/>
          </a:xfrm>
        </p:grpSpPr>
        <p:sp>
          <p:nvSpPr>
            <p:cNvPr id="66" name="object 67">
              <a:extLst>
                <a:ext uri="{FF2B5EF4-FFF2-40B4-BE49-F238E27FC236}">
                  <a16:creationId xmlns:a16="http://schemas.microsoft.com/office/drawing/2014/main" id="{2346F814-11CD-4604-B2E6-975DC66C48C7}"/>
                </a:ext>
              </a:extLst>
            </p:cNvPr>
            <p:cNvSpPr/>
            <p:nvPr/>
          </p:nvSpPr>
          <p:spPr>
            <a:xfrm>
              <a:off x="1230464" y="5655005"/>
              <a:ext cx="245529" cy="77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8">
              <a:extLst>
                <a:ext uri="{FF2B5EF4-FFF2-40B4-BE49-F238E27FC236}">
                  <a16:creationId xmlns:a16="http://schemas.microsoft.com/office/drawing/2014/main" id="{467EF38C-2573-4EB7-AA9A-7047E88CE3B0}"/>
                </a:ext>
              </a:extLst>
            </p:cNvPr>
            <p:cNvSpPr/>
            <p:nvPr/>
          </p:nvSpPr>
          <p:spPr>
            <a:xfrm>
              <a:off x="1058418" y="5660897"/>
              <a:ext cx="6369685" cy="789940"/>
            </a:xfrm>
            <a:custGeom>
              <a:avLst/>
              <a:gdLst/>
              <a:ahLst/>
              <a:cxnLst/>
              <a:rect l="l" t="t" r="r" b="b"/>
              <a:pathLst>
                <a:path w="6369684" h="789939">
                  <a:moveTo>
                    <a:pt x="6369177" y="575297"/>
                  </a:moveTo>
                  <a:lnTo>
                    <a:pt x="6368415" y="549402"/>
                  </a:lnTo>
                  <a:lnTo>
                    <a:pt x="60032" y="738098"/>
                  </a:lnTo>
                  <a:lnTo>
                    <a:pt x="76530" y="711682"/>
                  </a:lnTo>
                  <a:lnTo>
                    <a:pt x="48958" y="726516"/>
                  </a:lnTo>
                  <a:lnTo>
                    <a:pt x="198970" y="61823"/>
                  </a:lnTo>
                  <a:lnTo>
                    <a:pt x="220472" y="84366"/>
                  </a:lnTo>
                  <a:lnTo>
                    <a:pt x="211416" y="47688"/>
                  </a:lnTo>
                  <a:lnTo>
                    <a:pt x="199644" y="0"/>
                  </a:lnTo>
                  <a:lnTo>
                    <a:pt x="144627" y="67259"/>
                  </a:lnTo>
                  <a:lnTo>
                    <a:pt x="173697" y="56121"/>
                  </a:lnTo>
                  <a:lnTo>
                    <a:pt x="18719" y="742784"/>
                  </a:lnTo>
                  <a:lnTo>
                    <a:pt x="0" y="752856"/>
                  </a:lnTo>
                  <a:lnTo>
                    <a:pt x="14897" y="759764"/>
                  </a:lnTo>
                  <a:lnTo>
                    <a:pt x="10223" y="780478"/>
                  </a:lnTo>
                  <a:lnTo>
                    <a:pt x="35496" y="786180"/>
                  </a:lnTo>
                  <a:lnTo>
                    <a:pt x="38938" y="770902"/>
                  </a:lnTo>
                  <a:lnTo>
                    <a:pt x="78854" y="789381"/>
                  </a:lnTo>
                  <a:lnTo>
                    <a:pt x="60985" y="764247"/>
                  </a:lnTo>
                  <a:lnTo>
                    <a:pt x="60794" y="763993"/>
                  </a:lnTo>
                  <a:lnTo>
                    <a:pt x="6369177" y="575297"/>
                  </a:lnTo>
                  <a:close/>
                </a:path>
              </a:pathLst>
            </a:custGeom>
            <a:solidFill>
              <a:srgbClr val="043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01106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82BD-8067-4E5F-A614-7102DC3C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Signals So far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13D8C-34A1-439C-AF22-6A7DA9C4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MemRead</a:t>
            </a:r>
            <a:r>
              <a:rPr lang="en-US" dirty="0"/>
              <a:t> </a:t>
            </a:r>
          </a:p>
          <a:p>
            <a:r>
              <a:rPr lang="en-US" dirty="0" err="1"/>
              <a:t>MemWrite</a:t>
            </a:r>
            <a:endParaRPr lang="en-US" dirty="0"/>
          </a:p>
          <a:p>
            <a:r>
              <a:rPr lang="en-US" dirty="0" err="1"/>
              <a:t>RegWrite</a:t>
            </a:r>
            <a:r>
              <a:rPr lang="en-US" dirty="0"/>
              <a:t> </a:t>
            </a:r>
          </a:p>
          <a:p>
            <a:r>
              <a:rPr lang="en-US" dirty="0" err="1"/>
              <a:t>MemtoReg</a:t>
            </a:r>
            <a:endParaRPr lang="en-US" dirty="0"/>
          </a:p>
          <a:p>
            <a:r>
              <a:rPr lang="en-US" dirty="0" err="1"/>
              <a:t>RegDst</a:t>
            </a:r>
            <a:r>
              <a:rPr lang="en-US" dirty="0"/>
              <a:t> </a:t>
            </a:r>
          </a:p>
          <a:p>
            <a:r>
              <a:rPr lang="en-US" dirty="0" err="1"/>
              <a:t>ALUop</a:t>
            </a:r>
            <a:r>
              <a:rPr lang="en-US" dirty="0"/>
              <a:t>, </a:t>
            </a:r>
            <a:r>
              <a:rPr lang="en-US" dirty="0" err="1"/>
              <a:t>ALUSrc</a:t>
            </a:r>
            <a:endParaRPr lang="en-US" dirty="0"/>
          </a:p>
          <a:p>
            <a:r>
              <a:rPr lang="en-US" dirty="0" err="1"/>
              <a:t>PCSrc</a:t>
            </a:r>
            <a:r>
              <a:rPr lang="en-US" dirty="0"/>
              <a:t> (we have not discussed about the branch)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7E22B-02CA-41CA-8CBB-1A7B302E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81650-BC0E-4436-B407-9C17CAE9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17</a:t>
            </a:fld>
            <a:endParaRPr lang="en-IN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09A43719-A7D6-467B-826D-338747551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35860" y="3551464"/>
          <a:ext cx="2767013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1680" imgH="1334880" progId="MS_ClipArt_Gallery.2">
                  <p:embed/>
                </p:oleObj>
              </mc:Choice>
              <mc:Fallback>
                <p:oleObj name="Clip" r:id="rId2" imgW="1741680" imgH="1334880" progId="MS_ClipArt_Gallery.2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09A43719-A7D6-467B-826D-338747551C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5860" y="3551464"/>
                        <a:ext cx="2767013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5">
            <a:extLst>
              <a:ext uri="{FF2B5EF4-FFF2-40B4-BE49-F238E27FC236}">
                <a16:creationId xmlns:a16="http://schemas.microsoft.com/office/drawing/2014/main" id="{CBF2360A-0097-4E8D-9BD9-D1DDEA6891F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016579"/>
            <a:ext cx="4776788" cy="2390775"/>
            <a:chOff x="1690" y="2784"/>
            <a:chExt cx="3009" cy="1506"/>
          </a:xfrm>
        </p:grpSpPr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43104E20-867D-4133-82CE-43B640340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0" y="3155"/>
              <a:ext cx="44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Read</a:t>
              </a:r>
            </a:p>
            <a:p>
              <a:r>
                <a:rPr lang="en-US" altLang="en-US" sz="1100">
                  <a:latin typeface="Arial" panose="020B0604020202020204" pitchFamily="34" charset="0"/>
                </a:rPr>
                <a:t>address</a:t>
              </a: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FFA1BF0E-E082-4FB0-846A-C50D04043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536"/>
              <a:ext cx="58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 b="1">
                  <a:latin typeface="Arial" panose="020B0604020202020204" pitchFamily="34" charset="0"/>
                </a:rPr>
                <a:t>Instruction</a:t>
              </a:r>
            </a:p>
            <a:p>
              <a:pPr algn="ctr"/>
              <a:r>
                <a:rPr lang="en-US" altLang="en-US" sz="1100" b="1">
                  <a:latin typeface="Arial" panose="020B0604020202020204" pitchFamily="34" charset="0"/>
                </a:rPr>
                <a:t>memory</a:t>
              </a: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B88A526C-E750-4622-AC89-B518496F3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" y="3155"/>
              <a:ext cx="53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100">
                  <a:latin typeface="Arial" panose="020B0604020202020204" pitchFamily="34" charset="0"/>
                </a:rPr>
                <a:t>Instruction</a:t>
              </a:r>
            </a:p>
            <a:p>
              <a:pPr algn="r"/>
              <a:r>
                <a:rPr lang="en-US" altLang="en-US" sz="1100">
                  <a:latin typeface="Arial" panose="020B0604020202020204" pitchFamily="34" charset="0"/>
                </a:rPr>
                <a:t>[31-0]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E1B66B6C-41B7-48E9-975F-9B45C6145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3155"/>
              <a:ext cx="845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C93D7C8-CD91-4EBE-A72C-A40AB7605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828"/>
              <a:ext cx="581" cy="13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C76A52E8-8D2D-4B60-B824-57B785D33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" y="3427"/>
              <a:ext cx="465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b="1">
                  <a:latin typeface="Arial" panose="020B0604020202020204" pitchFamily="34" charset="0"/>
                </a:rPr>
                <a:t> Control</a:t>
              </a: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3BDAD5C1-B872-4149-A85C-AFC0AB6E5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5" y="3263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0A01973A-B299-4671-AF3D-4993DA689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3" y="3100"/>
              <a:ext cx="497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I [31 - 26]</a:t>
              </a:r>
            </a:p>
          </p:txBody>
        </p:sp>
        <p:grpSp>
          <p:nvGrpSpPr>
            <p:cNvPr id="16" name="Group 17">
              <a:extLst>
                <a:ext uri="{FF2B5EF4-FFF2-40B4-BE49-F238E27FC236}">
                  <a16:creationId xmlns:a16="http://schemas.microsoft.com/office/drawing/2014/main" id="{19A295BA-C165-40B8-B3C3-B1C6D6F52E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1" y="3372"/>
              <a:ext cx="738" cy="170"/>
              <a:chOff x="1680" y="3120"/>
              <a:chExt cx="672" cy="150"/>
            </a:xfrm>
          </p:grpSpPr>
          <p:sp>
            <p:nvSpPr>
              <p:cNvPr id="45" name="Line 18">
                <a:extLst>
                  <a:ext uri="{FF2B5EF4-FFF2-40B4-BE49-F238E27FC236}">
                    <a16:creationId xmlns:a16="http://schemas.microsoft.com/office/drawing/2014/main" id="{5A84ABED-0DAF-44DF-9111-A47109D0E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2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6" name="Text Box 19">
                <a:extLst>
                  <a:ext uri="{FF2B5EF4-FFF2-40B4-BE49-F238E27FC236}">
                    <a16:creationId xmlns:a16="http://schemas.microsoft.com/office/drawing/2014/main" id="{38379FB8-EC45-484B-BD57-CCD4308C01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120"/>
                <a:ext cx="364" cy="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1882" tIns="50941" rIns="101882" bIns="50941">
                <a:spAutoFit/>
              </a:bodyPr>
              <a:lstStyle>
                <a:lvl1pPr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09588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019175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528763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38350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4955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527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099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671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100">
                    <a:latin typeface="Arial" panose="020B0604020202020204" pitchFamily="34" charset="0"/>
                  </a:rPr>
                  <a:t>I [5 - 0]</a:t>
                </a:r>
              </a:p>
            </p:txBody>
          </p:sp>
        </p:grp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3CC4653E-04B5-49FB-A0EB-DCE476941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1" y="326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E1407A63-D2E9-4389-B4AF-FF5EBC92F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" y="3235"/>
              <a:ext cx="53" cy="5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1BFC1A6A-12F3-47DB-AC37-B7793C25FD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7" y="2944"/>
              <a:ext cx="792" cy="170"/>
              <a:chOff x="3552" y="2400"/>
              <a:chExt cx="720" cy="150"/>
            </a:xfrm>
          </p:grpSpPr>
          <p:sp>
            <p:nvSpPr>
              <p:cNvPr id="43" name="Line 24">
                <a:extLst>
                  <a:ext uri="{FF2B5EF4-FFF2-40B4-BE49-F238E27FC236}">
                    <a16:creationId xmlns:a16="http://schemas.microsoft.com/office/drawing/2014/main" id="{704AE168-11F4-4291-8FFB-64E6348B5B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54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" name="Text Box 25">
                <a:extLst>
                  <a:ext uri="{FF2B5EF4-FFF2-40B4-BE49-F238E27FC236}">
                    <a16:creationId xmlns:a16="http://schemas.microsoft.com/office/drawing/2014/main" id="{966EF5F6-14EF-4974-A0EB-F8097794BE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2400"/>
                <a:ext cx="450" cy="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1882" tIns="50941" rIns="101882" bIns="50941">
                <a:spAutoFit/>
              </a:bodyPr>
              <a:lstStyle>
                <a:lvl1pPr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09588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019175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528763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38350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4955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527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099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671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100">
                    <a:latin typeface="Arial" panose="020B0604020202020204" pitchFamily="34" charset="0"/>
                  </a:rPr>
                  <a:t>RegWrite</a:t>
                </a:r>
              </a:p>
            </p:txBody>
          </p:sp>
        </p:grpSp>
        <p:grpSp>
          <p:nvGrpSpPr>
            <p:cNvPr id="20" name="Group 53">
              <a:extLst>
                <a:ext uri="{FF2B5EF4-FFF2-40B4-BE49-F238E27FC236}">
                  <a16:creationId xmlns:a16="http://schemas.microsoft.com/office/drawing/2014/main" id="{09B3A7CE-5571-4066-8A9C-DEF536E975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8" y="3104"/>
              <a:ext cx="751" cy="170"/>
              <a:chOff x="3948" y="3104"/>
              <a:chExt cx="751" cy="170"/>
            </a:xfrm>
          </p:grpSpPr>
          <p:sp>
            <p:nvSpPr>
              <p:cNvPr id="41" name="Line 27">
                <a:extLst>
                  <a:ext uri="{FF2B5EF4-FFF2-40B4-BE49-F238E27FC236}">
                    <a16:creationId xmlns:a16="http://schemas.microsoft.com/office/drawing/2014/main" id="{12D91B1F-5AE6-4487-A9F6-B34B3E07D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8" y="3267"/>
                <a:ext cx="7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" name="Text Box 28">
                <a:extLst>
                  <a:ext uri="{FF2B5EF4-FFF2-40B4-BE49-F238E27FC236}">
                    <a16:creationId xmlns:a16="http://schemas.microsoft.com/office/drawing/2014/main" id="{52056186-70EC-40EC-B9B4-CE729FD81B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3" y="3104"/>
                <a:ext cx="432" cy="1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1882" tIns="50941" rIns="101882" bIns="50941">
                <a:spAutoFit/>
              </a:bodyPr>
              <a:lstStyle>
                <a:lvl1pPr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09588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019175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528763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38350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4955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527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099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671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100">
                    <a:latin typeface="Arial" panose="020B0604020202020204" pitchFamily="34" charset="0"/>
                  </a:rPr>
                  <a:t>ALUSrc</a:t>
                </a:r>
              </a:p>
            </p:txBody>
          </p:sp>
        </p:grpSp>
        <p:grpSp>
          <p:nvGrpSpPr>
            <p:cNvPr id="21" name="Group 29">
              <a:extLst>
                <a:ext uri="{FF2B5EF4-FFF2-40B4-BE49-F238E27FC236}">
                  <a16:creationId xmlns:a16="http://schemas.microsoft.com/office/drawing/2014/main" id="{BFEF4BD7-0A31-4023-82DF-F1C7BA7DB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0" y="3263"/>
              <a:ext cx="739" cy="170"/>
              <a:chOff x="2832" y="2736"/>
              <a:chExt cx="672" cy="150"/>
            </a:xfrm>
          </p:grpSpPr>
          <p:sp>
            <p:nvSpPr>
              <p:cNvPr id="39" name="Line 30">
                <a:extLst>
                  <a:ext uri="{FF2B5EF4-FFF2-40B4-BE49-F238E27FC236}">
                    <a16:creationId xmlns:a16="http://schemas.microsoft.com/office/drawing/2014/main" id="{120BEF43-240F-4DE9-893E-449E1E923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88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0" name="Text Box 31">
                <a:extLst>
                  <a:ext uri="{FF2B5EF4-FFF2-40B4-BE49-F238E27FC236}">
                    <a16:creationId xmlns:a16="http://schemas.microsoft.com/office/drawing/2014/main" id="{572C5BA5-1940-4D95-A1C4-4895626700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2736"/>
                <a:ext cx="379" cy="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1882" tIns="50941" rIns="101882" bIns="50941">
                <a:spAutoFit/>
              </a:bodyPr>
              <a:lstStyle>
                <a:lvl1pPr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09588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019175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528763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38350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4955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527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099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671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100">
                    <a:latin typeface="Arial" panose="020B0604020202020204" pitchFamily="34" charset="0"/>
                  </a:rPr>
                  <a:t>ALUOp</a:t>
                </a:r>
              </a:p>
            </p:txBody>
          </p:sp>
        </p:grpSp>
        <p:grpSp>
          <p:nvGrpSpPr>
            <p:cNvPr id="22" name="Group 32">
              <a:extLst>
                <a:ext uri="{FF2B5EF4-FFF2-40B4-BE49-F238E27FC236}">
                  <a16:creationId xmlns:a16="http://schemas.microsoft.com/office/drawing/2014/main" id="{407D1FF1-D11E-438F-A076-CC4DB8E2F3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0" y="3423"/>
              <a:ext cx="739" cy="170"/>
              <a:chOff x="2832" y="2736"/>
              <a:chExt cx="672" cy="150"/>
            </a:xfrm>
          </p:grpSpPr>
          <p:sp>
            <p:nvSpPr>
              <p:cNvPr id="37" name="Line 33">
                <a:extLst>
                  <a:ext uri="{FF2B5EF4-FFF2-40B4-BE49-F238E27FC236}">
                    <a16:creationId xmlns:a16="http://schemas.microsoft.com/office/drawing/2014/main" id="{2EB20E66-EBF7-45F5-A5AE-6FB832BDE9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88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8" name="Text Box 34">
                <a:extLst>
                  <a:ext uri="{FF2B5EF4-FFF2-40B4-BE49-F238E27FC236}">
                    <a16:creationId xmlns:a16="http://schemas.microsoft.com/office/drawing/2014/main" id="{6EFE0C65-21CE-4D0F-B095-6C8D07493A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2736"/>
                <a:ext cx="480" cy="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1882" tIns="50941" rIns="101882" bIns="50941">
                <a:spAutoFit/>
              </a:bodyPr>
              <a:lstStyle>
                <a:lvl1pPr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09588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019175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528763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38350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4955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527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099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671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100">
                    <a:latin typeface="Arial" panose="020B0604020202020204" pitchFamily="34" charset="0"/>
                  </a:rPr>
                  <a:t>MemWrite</a:t>
                </a:r>
              </a:p>
            </p:txBody>
          </p:sp>
        </p:grpSp>
        <p:sp>
          <p:nvSpPr>
            <p:cNvPr id="23" name="Line 36">
              <a:extLst>
                <a:ext uri="{FF2B5EF4-FFF2-40B4-BE49-F238E27FC236}">
                  <a16:creationId xmlns:a16="http://schemas.microsoft.com/office/drawing/2014/main" id="{BC4DE8B5-50BA-455B-9F22-4022B6914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8" y="3745"/>
              <a:ext cx="7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Text Box 37">
              <a:extLst>
                <a:ext uri="{FF2B5EF4-FFF2-40B4-BE49-F238E27FC236}">
                  <a16:creationId xmlns:a16="http://schemas.microsoft.com/office/drawing/2014/main" id="{FAD3645D-BFE3-456F-909B-6C880712F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" y="3582"/>
              <a:ext cx="534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MemRead</a:t>
              </a:r>
            </a:p>
          </p:txBody>
        </p:sp>
        <p:grpSp>
          <p:nvGrpSpPr>
            <p:cNvPr id="25" name="Group 38">
              <a:extLst>
                <a:ext uri="{FF2B5EF4-FFF2-40B4-BE49-F238E27FC236}">
                  <a16:creationId xmlns:a16="http://schemas.microsoft.com/office/drawing/2014/main" id="{FC93D7FF-4702-4FFB-ACA6-ABE6F5E6E1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7" y="3742"/>
              <a:ext cx="792" cy="170"/>
              <a:chOff x="3552" y="3120"/>
              <a:chExt cx="720" cy="150"/>
            </a:xfrm>
          </p:grpSpPr>
          <p:sp>
            <p:nvSpPr>
              <p:cNvPr id="35" name="Line 39">
                <a:extLst>
                  <a:ext uri="{FF2B5EF4-FFF2-40B4-BE49-F238E27FC236}">
                    <a16:creationId xmlns:a16="http://schemas.microsoft.com/office/drawing/2014/main" id="{40AE9627-178E-4E8A-8E4E-40DF107C87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326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" name="Text Box 40">
                <a:extLst>
                  <a:ext uri="{FF2B5EF4-FFF2-40B4-BE49-F238E27FC236}">
                    <a16:creationId xmlns:a16="http://schemas.microsoft.com/office/drawing/2014/main" id="{02F0E039-90F8-4E78-99A1-2789DE83F1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120"/>
                <a:ext cx="535" cy="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1882" tIns="50941" rIns="101882" bIns="50941">
                <a:spAutoFit/>
              </a:bodyPr>
              <a:lstStyle>
                <a:lvl1pPr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09588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019175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528763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38350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4955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527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099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671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100">
                    <a:latin typeface="Arial" panose="020B0604020202020204" pitchFamily="34" charset="0"/>
                  </a:rPr>
                  <a:t>MemToReg</a:t>
                </a:r>
              </a:p>
            </p:txBody>
          </p:sp>
        </p:grpSp>
        <p:grpSp>
          <p:nvGrpSpPr>
            <p:cNvPr id="26" name="Group 52">
              <a:extLst>
                <a:ext uri="{FF2B5EF4-FFF2-40B4-BE49-F238E27FC236}">
                  <a16:creationId xmlns:a16="http://schemas.microsoft.com/office/drawing/2014/main" id="{626D2B73-5083-4F7E-815E-49437868B9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784"/>
              <a:ext cx="859" cy="170"/>
              <a:chOff x="3840" y="2784"/>
              <a:chExt cx="859" cy="170"/>
            </a:xfrm>
          </p:grpSpPr>
          <p:sp>
            <p:nvSpPr>
              <p:cNvPr id="33" name="Line 42">
                <a:extLst>
                  <a:ext uri="{FF2B5EF4-FFF2-40B4-BE49-F238E27FC236}">
                    <a16:creationId xmlns:a16="http://schemas.microsoft.com/office/drawing/2014/main" id="{11477401-3A9D-454E-80AB-46B033D65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947"/>
                <a:ext cx="8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4" name="Text Box 43">
                <a:extLst>
                  <a:ext uri="{FF2B5EF4-FFF2-40B4-BE49-F238E27FC236}">
                    <a16:creationId xmlns:a16="http://schemas.microsoft.com/office/drawing/2014/main" id="{3CFE00BC-9E13-40F7-ABC7-22FCD72472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7" y="2784"/>
                <a:ext cx="422" cy="1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1882" tIns="50941" rIns="101882" bIns="50941">
                <a:spAutoFit/>
              </a:bodyPr>
              <a:lstStyle>
                <a:lvl1pPr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09588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019175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528763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38350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4955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527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099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671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100">
                    <a:latin typeface="Arial" panose="020B0604020202020204" pitchFamily="34" charset="0"/>
                  </a:rPr>
                  <a:t>RegDst</a:t>
                </a:r>
              </a:p>
            </p:txBody>
          </p:sp>
        </p:grpSp>
        <p:sp>
          <p:nvSpPr>
            <p:cNvPr id="27" name="Line 45">
              <a:extLst>
                <a:ext uri="{FF2B5EF4-FFF2-40B4-BE49-F238E27FC236}">
                  <a16:creationId xmlns:a16="http://schemas.microsoft.com/office/drawing/2014/main" id="{9B82A372-AC04-42B6-8991-ECD9DA983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4064"/>
              <a:ext cx="8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Text Box 46">
              <a:extLst>
                <a:ext uri="{FF2B5EF4-FFF2-40B4-BE49-F238E27FC236}">
                  <a16:creationId xmlns:a16="http://schemas.microsoft.com/office/drawing/2014/main" id="{C2116CFA-40CB-433A-8BBA-FA9267E81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7" y="3901"/>
              <a:ext cx="383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PCSrc</a:t>
              </a:r>
            </a:p>
          </p:txBody>
        </p:sp>
        <p:grpSp>
          <p:nvGrpSpPr>
            <p:cNvPr id="29" name="Group 51">
              <a:extLst>
                <a:ext uri="{FF2B5EF4-FFF2-40B4-BE49-F238E27FC236}">
                  <a16:creationId xmlns:a16="http://schemas.microsoft.com/office/drawing/2014/main" id="{CFF9603B-1386-457F-9B64-DD1350C26F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5" y="3792"/>
              <a:ext cx="580" cy="498"/>
              <a:chOff x="2799" y="3808"/>
              <a:chExt cx="580" cy="498"/>
            </a:xfrm>
          </p:grpSpPr>
          <p:sp>
            <p:nvSpPr>
              <p:cNvPr id="30" name="Line 48">
                <a:extLst>
                  <a:ext uri="{FF2B5EF4-FFF2-40B4-BE49-F238E27FC236}">
                    <a16:creationId xmlns:a16="http://schemas.microsoft.com/office/drawing/2014/main" id="{6D13A076-7A5C-4701-8A00-68D16751E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7" y="3808"/>
                <a:ext cx="4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63500" dir="858780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" name="Text Box 49">
                <a:extLst>
                  <a:ext uri="{FF2B5EF4-FFF2-40B4-BE49-F238E27FC236}">
                    <a16:creationId xmlns:a16="http://schemas.microsoft.com/office/drawing/2014/main" id="{A47DC20B-18A4-4440-B863-8B461C4700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9" y="4136"/>
                <a:ext cx="309" cy="1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2">
                            <a:gamma/>
                            <a:tint val="33725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63500" dir="858780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1882" tIns="50941" rIns="101882" bIns="50941" anchor="ctr">
                <a:spAutoFit/>
              </a:bodyPr>
              <a:lstStyle>
                <a:lvl1pPr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09588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019175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528763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38350" defTabSz="10191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4955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527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099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671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100">
                    <a:latin typeface="Arial" panose="020B0604020202020204" pitchFamily="34" charset="0"/>
                  </a:rPr>
                  <a:t>Zero</a:t>
                </a:r>
              </a:p>
            </p:txBody>
          </p:sp>
          <p:sp>
            <p:nvSpPr>
              <p:cNvPr id="32" name="Line 50">
                <a:extLst>
                  <a:ext uri="{FF2B5EF4-FFF2-40B4-BE49-F238E27FC236}">
                    <a16:creationId xmlns:a16="http://schemas.microsoft.com/office/drawing/2014/main" id="{2E91A0A5-5FA1-4AC3-B513-C8DDB7515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7" y="3808"/>
                <a:ext cx="0" cy="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63500" dir="858780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9179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487D-0E51-4B76-9BBA-9FB158DA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detail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CC69-50DE-46A3-B02C-272529908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MemRead</a:t>
            </a:r>
            <a:r>
              <a:rPr lang="en-US" dirty="0"/>
              <a:t>: Read from memory when </a:t>
            </a:r>
            <a:r>
              <a:rPr lang="en-US" dirty="0">
                <a:solidFill>
                  <a:srgbClr val="C00000"/>
                </a:solidFill>
              </a:rPr>
              <a:t>assert </a:t>
            </a:r>
          </a:p>
          <a:p>
            <a:r>
              <a:rPr lang="en-US" dirty="0" err="1"/>
              <a:t>MemWrite</a:t>
            </a:r>
            <a:r>
              <a:rPr lang="en-US" dirty="0"/>
              <a:t>: Write into the memory when </a:t>
            </a:r>
            <a:r>
              <a:rPr lang="en-US" dirty="0">
                <a:solidFill>
                  <a:srgbClr val="C00000"/>
                </a:solidFill>
              </a:rPr>
              <a:t>assert</a:t>
            </a:r>
            <a:r>
              <a:rPr lang="en-US" dirty="0"/>
              <a:t> </a:t>
            </a:r>
          </a:p>
          <a:p>
            <a:r>
              <a:rPr lang="en-US" dirty="0" err="1"/>
              <a:t>RegWrite</a:t>
            </a:r>
            <a:r>
              <a:rPr lang="en-US" dirty="0"/>
              <a:t>: Reg. on </a:t>
            </a:r>
            <a:r>
              <a:rPr lang="en-US" dirty="0">
                <a:solidFill>
                  <a:srgbClr val="C00000"/>
                </a:solidFill>
              </a:rPr>
              <a:t>Write register </a:t>
            </a:r>
            <a:r>
              <a:rPr lang="en-US" dirty="0"/>
              <a:t>updated with the input, </a:t>
            </a:r>
            <a:r>
              <a:rPr lang="en-US" dirty="0">
                <a:solidFill>
                  <a:srgbClr val="C00000"/>
                </a:solidFill>
              </a:rPr>
              <a:t>on assert</a:t>
            </a:r>
          </a:p>
          <a:p>
            <a:r>
              <a:rPr lang="en-US" dirty="0" err="1"/>
              <a:t>MemtoReg</a:t>
            </a:r>
            <a:r>
              <a:rPr lang="en-US" dirty="0"/>
              <a:t>: On </a:t>
            </a:r>
            <a:r>
              <a:rPr lang="en-US" dirty="0">
                <a:solidFill>
                  <a:srgbClr val="C00000"/>
                </a:solidFill>
              </a:rPr>
              <a:t>assert</a:t>
            </a:r>
            <a:r>
              <a:rPr lang="en-US" dirty="0"/>
              <a:t>, memory to register, on </a:t>
            </a:r>
            <a:r>
              <a:rPr lang="en-US" dirty="0" err="1">
                <a:solidFill>
                  <a:srgbClr val="C00000"/>
                </a:solidFill>
              </a:rPr>
              <a:t>deassert</a:t>
            </a:r>
            <a:r>
              <a:rPr lang="en-US" dirty="0"/>
              <a:t>, ALU to register</a:t>
            </a:r>
          </a:p>
          <a:p>
            <a:r>
              <a:rPr lang="en-US" dirty="0" err="1"/>
              <a:t>RegDst</a:t>
            </a:r>
            <a:r>
              <a:rPr lang="en-US" dirty="0"/>
              <a:t>: On </a:t>
            </a:r>
            <a:r>
              <a:rPr lang="en-US" dirty="0">
                <a:solidFill>
                  <a:srgbClr val="C00000"/>
                </a:solidFill>
              </a:rPr>
              <a:t>assert</a:t>
            </a:r>
            <a:r>
              <a:rPr lang="en-US" dirty="0"/>
              <a:t>, use </a:t>
            </a:r>
            <a:r>
              <a:rPr lang="en-US" dirty="0" err="1"/>
              <a:t>rd</a:t>
            </a:r>
            <a:r>
              <a:rPr lang="en-US" dirty="0"/>
              <a:t> field, on </a:t>
            </a:r>
            <a:r>
              <a:rPr lang="en-US" dirty="0" err="1">
                <a:solidFill>
                  <a:srgbClr val="C00000"/>
                </a:solidFill>
              </a:rPr>
              <a:t>deassert</a:t>
            </a:r>
            <a:r>
              <a:rPr lang="en-US" dirty="0"/>
              <a:t> use rt field </a:t>
            </a:r>
          </a:p>
          <a:p>
            <a:r>
              <a:rPr lang="en-US" dirty="0" err="1"/>
              <a:t>ALUSrc</a:t>
            </a:r>
            <a:r>
              <a:rPr lang="en-US" dirty="0"/>
              <a:t>: On assert, lower 16 bits of an inst., on </a:t>
            </a:r>
            <a:r>
              <a:rPr lang="en-US" dirty="0" err="1">
                <a:solidFill>
                  <a:srgbClr val="C00000"/>
                </a:solidFill>
              </a:rPr>
              <a:t>deassert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the second register </a:t>
            </a:r>
          </a:p>
          <a:p>
            <a:r>
              <a:rPr lang="en-US" dirty="0" err="1"/>
              <a:t>PCSrc</a:t>
            </a:r>
            <a:r>
              <a:rPr lang="en-US" dirty="0"/>
              <a:t>: On assert, branch target, </a:t>
            </a:r>
            <a:r>
              <a:rPr lang="en-US" dirty="0" err="1"/>
              <a:t>deassert</a:t>
            </a:r>
            <a:r>
              <a:rPr lang="en-US" dirty="0"/>
              <a:t>, PC+4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D6530-F371-4F76-ACCD-D33B918F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74485-FD54-4934-9C7D-3FC1C6B6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989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3681-A341-4854-B415-59A2615B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Signal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046DB-9EFF-4ECA-BCED-5A04B89F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44624-CC21-4882-8C4B-11DA1AD4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19</a:t>
            </a:fld>
            <a:endParaRPr lang="en-IN" dirty="0"/>
          </a:p>
        </p:txBody>
      </p:sp>
      <p:graphicFrame>
        <p:nvGraphicFramePr>
          <p:cNvPr id="6" name="Group 171">
            <a:extLst>
              <a:ext uri="{FF2B5EF4-FFF2-40B4-BE49-F238E27FC236}">
                <a16:creationId xmlns:a16="http://schemas.microsoft.com/office/drawing/2014/main" id="{6E3A093B-BE02-4610-A521-DFE7080FF40F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593396"/>
          <a:ext cx="10359120" cy="4305303"/>
        </p:xfrm>
        <a:graphic>
          <a:graphicData uri="http://schemas.openxmlformats.org/drawingml/2006/table">
            <a:tbl>
              <a:tblPr/>
              <a:tblGrid>
                <a:gridCol w="1416632">
                  <a:extLst>
                    <a:ext uri="{9D8B030D-6E8A-4147-A177-3AD203B41FA5}">
                      <a16:colId xmlns:a16="http://schemas.microsoft.com/office/drawing/2014/main" val="1582100616"/>
                    </a:ext>
                  </a:extLst>
                </a:gridCol>
                <a:gridCol w="1062474">
                  <a:extLst>
                    <a:ext uri="{9D8B030D-6E8A-4147-A177-3AD203B41FA5}">
                      <a16:colId xmlns:a16="http://schemas.microsoft.com/office/drawing/2014/main" val="4214433837"/>
                    </a:ext>
                  </a:extLst>
                </a:gridCol>
                <a:gridCol w="1328092">
                  <a:extLst>
                    <a:ext uri="{9D8B030D-6E8A-4147-A177-3AD203B41FA5}">
                      <a16:colId xmlns:a16="http://schemas.microsoft.com/office/drawing/2014/main" val="2985692454"/>
                    </a:ext>
                  </a:extLst>
                </a:gridCol>
                <a:gridCol w="1062474">
                  <a:extLst>
                    <a:ext uri="{9D8B030D-6E8A-4147-A177-3AD203B41FA5}">
                      <a16:colId xmlns:a16="http://schemas.microsoft.com/office/drawing/2014/main" val="999553988"/>
                    </a:ext>
                  </a:extLst>
                </a:gridCol>
                <a:gridCol w="1062474">
                  <a:extLst>
                    <a:ext uri="{9D8B030D-6E8A-4147-A177-3AD203B41FA5}">
                      <a16:colId xmlns:a16="http://schemas.microsoft.com/office/drawing/2014/main" val="1419365478"/>
                    </a:ext>
                  </a:extLst>
                </a:gridCol>
                <a:gridCol w="1505171">
                  <a:extLst>
                    <a:ext uri="{9D8B030D-6E8A-4147-A177-3AD203B41FA5}">
                      <a16:colId xmlns:a16="http://schemas.microsoft.com/office/drawing/2014/main" val="807507172"/>
                    </a:ext>
                  </a:extLst>
                </a:gridCol>
                <a:gridCol w="1416632">
                  <a:extLst>
                    <a:ext uri="{9D8B030D-6E8A-4147-A177-3AD203B41FA5}">
                      <a16:colId xmlns:a16="http://schemas.microsoft.com/office/drawing/2014/main" val="3911045857"/>
                    </a:ext>
                  </a:extLst>
                </a:gridCol>
                <a:gridCol w="1505171">
                  <a:extLst>
                    <a:ext uri="{9D8B030D-6E8A-4147-A177-3AD203B41FA5}">
                      <a16:colId xmlns:a16="http://schemas.microsoft.com/office/drawing/2014/main" val="2754693800"/>
                    </a:ext>
                  </a:extLst>
                </a:gridCol>
              </a:tblGrid>
              <a:tr h="478367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Operation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RegDst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RegWrite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ALUSrc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ALUOp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MemWrite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MemRead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MemToReg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150228"/>
                  </a:ext>
                </a:extLst>
              </a:tr>
              <a:tr h="478367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add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rebuchet MS" panose="020B0603020202020204" pitchFamily="34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14176"/>
                  </a:ext>
                </a:extLst>
              </a:tr>
              <a:tr h="478367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sub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rebuchet MS" panose="020B0603020202020204" pitchFamily="34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997859"/>
                  </a:ext>
                </a:extLst>
              </a:tr>
              <a:tr h="478367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and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rebuchet MS" panose="020B0603020202020204" pitchFamily="34" charset="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980293"/>
                  </a:ext>
                </a:extLst>
              </a:tr>
              <a:tr h="478367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or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rebuchet MS" panose="020B0603020202020204" pitchFamily="34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408481"/>
                  </a:ext>
                </a:extLst>
              </a:tr>
              <a:tr h="478367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slt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rebuchet MS" panose="020B0603020202020204" pitchFamily="34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246450"/>
                  </a:ext>
                </a:extLst>
              </a:tr>
              <a:tr h="478367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lw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rebuchet MS" panose="020B0603020202020204" pitchFamily="34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618379"/>
                  </a:ext>
                </a:extLst>
              </a:tr>
              <a:tr h="478367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sw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rebuchet MS" panose="020B0603020202020204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rebuchet MS" panose="020B0603020202020204" pitchFamily="34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rebuchet MS" panose="020B0603020202020204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456171"/>
                  </a:ext>
                </a:extLst>
              </a:tr>
              <a:tr h="478367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beq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rebuchet MS" panose="020B0603020202020204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rebuchet MS" panose="020B0603020202020204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586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82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wo telephones communicating">
            <a:extLst>
              <a:ext uri="{FF2B5EF4-FFF2-40B4-BE49-F238E27FC236}">
                <a16:creationId xmlns:a16="http://schemas.microsoft.com/office/drawing/2014/main" id="{BF8FA6E8-E896-970B-E2D0-A1077ABF0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FBACCB-376E-6474-291A-AA58E62C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5033267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Phones (smart/non-smart) on silence </a:t>
            </a:r>
            <a:r>
              <a:rPr lang="en-US" sz="4800" dirty="0" err="1"/>
              <a:t>plz</a:t>
            </a:r>
            <a:r>
              <a:rPr lang="en-US" sz="4800" dirty="0"/>
              <a:t>, Thanks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428F2-7D7B-0C80-71CC-A3CE639A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2321" y="6356350"/>
            <a:ext cx="2809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200" kern="1200">
                <a:latin typeface="Calibri" panose="020F0502020204030204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3615A-9C2B-A026-30D7-B4372A25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8651ABE-1138-46C6-9A43-7FCD4EB2550C}" type="slidenum">
              <a:rPr lang="en-US" sz="1200"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20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3042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64C6-39BC-4359-B24A-9A84888E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Complete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FAD84-AC53-48F9-B2C8-6B561808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CE3EB-ADA2-4153-B632-96FF01D6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20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889F57-EBFA-4638-B332-952E35ABE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10" y="1690688"/>
            <a:ext cx="10379528" cy="4685051"/>
          </a:xfrm>
          <a:prstGeom prst="rect">
            <a:avLst/>
          </a:prstGeom>
        </p:spPr>
      </p:pic>
      <p:sp>
        <p:nvSpPr>
          <p:cNvPr id="7" name="Rectangle 76">
            <a:extLst>
              <a:ext uri="{FF2B5EF4-FFF2-40B4-BE49-F238E27FC236}">
                <a16:creationId xmlns:a16="http://schemas.microsoft.com/office/drawing/2014/main" id="{2EC8D2EE-422C-42BB-8780-E07C8ECD1BB5}"/>
              </a:ext>
            </a:extLst>
          </p:cNvPr>
          <p:cNvSpPr>
            <a:spLocks/>
          </p:cNvSpPr>
          <p:nvPr/>
        </p:nvSpPr>
        <p:spPr bwMode="auto">
          <a:xfrm>
            <a:off x="2207963" y="2921000"/>
            <a:ext cx="75946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 b="0" i="0" dirty="0">
                <a:solidFill>
                  <a:srgbClr val="053DE8"/>
                </a:solidFill>
                <a:latin typeface="Calbri body"/>
                <a:ea typeface="Courier" charset="0"/>
                <a:cs typeface="Courier" charset="0"/>
                <a:sym typeface="Courier" charset="0"/>
              </a:rPr>
              <a:t>I[31-26]: Control unit</a:t>
            </a:r>
          </a:p>
        </p:txBody>
      </p:sp>
    </p:spTree>
    <p:extLst>
      <p:ext uri="{BB962C8B-B14F-4D97-AF65-F5344CB8AC3E}">
        <p14:creationId xmlns:p14="http://schemas.microsoft.com/office/powerpoint/2010/main" val="3763948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4076-1F24-49BB-BCA5-C73CA0BC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single cycle?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9F6A8-427A-4317-92E9-3C48C18F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longest possible </a:t>
            </a:r>
            <a:r>
              <a:rPr lang="en-US" dirty="0" err="1"/>
              <a:t>datapath</a:t>
            </a:r>
            <a:r>
              <a:rPr lang="en-US" dirty="0"/>
              <a:t> is the clock cycle time.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does it mean?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69A66-6F8B-496C-9363-2E996453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CD613-F473-4734-8426-03B6651C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87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4076-1F24-49BB-BCA5-C73CA0BC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single cycle?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69A66-6F8B-496C-9363-2E996453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CD613-F473-4734-8426-03B6651C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22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BC32AE-6216-46BB-8308-37A5301D2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07" y="1814815"/>
            <a:ext cx="8148157" cy="444074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054C211-3AB6-4A83-8D9D-7B09352CE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6" y="2234132"/>
            <a:ext cx="2852057" cy="435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one clock cycle: 8ns 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C2F7BD-BD77-4D14-AC23-335A4BA305F2}"/>
              </a:ext>
            </a:extLst>
          </p:cNvPr>
          <p:cNvSpPr txBox="1">
            <a:spLocks/>
          </p:cNvSpPr>
          <p:nvPr/>
        </p:nvSpPr>
        <p:spPr>
          <a:xfrm>
            <a:off x="7859485" y="2691974"/>
            <a:ext cx="4211411" cy="435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Processor frequency: 125MHz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F81370-C472-41E7-A9C6-764E1A18B140}"/>
              </a:ext>
            </a:extLst>
          </p:cNvPr>
          <p:cNvSpPr txBox="1">
            <a:spLocks/>
          </p:cNvSpPr>
          <p:nvPr/>
        </p:nvSpPr>
        <p:spPr>
          <a:xfrm>
            <a:off x="7859485" y="3127856"/>
            <a:ext cx="3845378" cy="435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Cycle per Instruction (CPI): 1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594B36-66D4-48BB-9103-E95EE60A7DD2}"/>
              </a:ext>
            </a:extLst>
          </p:cNvPr>
          <p:cNvSpPr txBox="1">
            <a:spLocks/>
          </p:cNvSpPr>
          <p:nvPr/>
        </p:nvSpPr>
        <p:spPr>
          <a:xfrm>
            <a:off x="8931048" y="4839220"/>
            <a:ext cx="3260952" cy="435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C00000"/>
                </a:solidFill>
              </a:rPr>
              <a:t>An add instruction: no need of 8ns</a:t>
            </a:r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233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4076-1F24-49BB-BCA5-C73CA0BC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single cycle?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9F6A8-427A-4317-92E9-3C48C18F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longest possible </a:t>
            </a:r>
            <a:r>
              <a:rPr lang="en-US" dirty="0" err="1"/>
              <a:t>datapath</a:t>
            </a:r>
            <a:r>
              <a:rPr lang="en-US" dirty="0"/>
              <a:t> is the clock cycle time.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Violating </a:t>
            </a:r>
            <a:r>
              <a:rPr lang="en-US" i="1" dirty="0">
                <a:solidFill>
                  <a:srgbClr val="C00000"/>
                </a:solidFill>
              </a:rPr>
              <a:t>common case fast (Confucius says)</a:t>
            </a:r>
            <a:endParaRPr lang="en-IN" i="1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69A66-6F8B-496C-9363-2E996453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CD613-F473-4734-8426-03B6651C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85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B12F-09B5-47EE-83EF-06C72553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 No! Such a bad design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632EE-7785-45CE-83EB-DF64DF6E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13ABC6-7093-4A96-9A6B-E8D42D5E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24</a:t>
            </a:fld>
            <a:endParaRPr lang="en-IN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7F9A745-EA7F-4955-B9BE-328BECB9DC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1918" y="1465489"/>
          <a:ext cx="5313363" cy="460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 Drawing" r:id="rId2" imgW="4819650" imgH="4171950" progId="MSDraw.Drawing.8.2">
                  <p:embed/>
                </p:oleObj>
              </mc:Choice>
              <mc:Fallback>
                <p:oleObj name="Microsoft Draw Drawing" r:id="rId2" imgW="4819650" imgH="4171950" progId="MSDraw.Drawing.8.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7F9A745-EA7F-4955-B9BE-328BECB9DC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918" y="1465489"/>
                        <a:ext cx="5313363" cy="460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7">
            <a:extLst>
              <a:ext uri="{FF2B5EF4-FFF2-40B4-BE49-F238E27FC236}">
                <a16:creationId xmlns:a16="http://schemas.microsoft.com/office/drawing/2014/main" id="{7B9D0C5B-3454-4D5A-885E-727005CB1E63}"/>
              </a:ext>
            </a:extLst>
          </p:cNvPr>
          <p:cNvGrpSpPr>
            <a:grpSpLocks/>
          </p:cNvGrpSpPr>
          <p:nvPr/>
        </p:nvGrpSpPr>
        <p:grpSpPr bwMode="auto">
          <a:xfrm>
            <a:off x="4075906" y="1738539"/>
            <a:ext cx="354012" cy="4146550"/>
            <a:chOff x="4001" y="748"/>
            <a:chExt cx="223" cy="2612"/>
          </a:xfrm>
        </p:grpSpPr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9CEF462D-C8E3-4F1D-AA04-E126CAFD89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32" y="1392"/>
              <a:ext cx="240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C7FC4B5E-8AAA-45D9-A6E8-6E2076AEA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1" y="1296"/>
              <a:ext cx="96" cy="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D80C3BBA-D86E-4B57-9E31-162EA1A7B4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24" y="1957"/>
              <a:ext cx="240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B59A75B8-EE94-44F3-BE1A-D377156EC0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32" y="806"/>
              <a:ext cx="240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AutoShape 12">
              <a:extLst>
                <a:ext uri="{FF2B5EF4-FFF2-40B4-BE49-F238E27FC236}">
                  <a16:creationId xmlns:a16="http://schemas.microsoft.com/office/drawing/2014/main" id="{3B436D3D-F330-4AA6-90EE-42AD6A09D1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19" y="2539"/>
              <a:ext cx="240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E833177E-F5B7-4070-B652-8407B5E030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19" y="3120"/>
              <a:ext cx="240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1F82940A-DC61-4AAD-87A5-260B52831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1" y="748"/>
              <a:ext cx="96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5FF4230B-21F0-4A42-81EF-B40BED0C0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1" y="3024"/>
              <a:ext cx="98" cy="3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9B59ACA9-2085-408B-B0AC-5BBD3CBAF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1" y="2476"/>
              <a:ext cx="96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E2B8DFF8-0920-4680-883E-14FFF8ED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1" y="1905"/>
              <a:ext cx="96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0421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684A-39EC-45C4-B083-32BA9A81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to Multi Cycle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D7AF4-DC1E-4C38-8127-5A36BAC9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66C47-C88A-419A-926F-1CDE60AA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25</a:t>
            </a:fld>
            <a:endParaRPr lang="en-IN" dirty="0"/>
          </a:p>
        </p:txBody>
      </p:sp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49CF4735-762E-4010-AD98-5B8F72FFA6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392" y="1502229"/>
          <a:ext cx="9293679" cy="4579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295900" imgH="2619375" progId="MSDraw.Drawing.8.2">
                  <p:embed/>
                </p:oleObj>
              </mc:Choice>
              <mc:Fallback>
                <p:oleObj r:id="rId2" imgW="5295900" imgH="2619375" progId="MSDraw.Drawing.8.2">
                  <p:embed/>
                  <p:pic>
                    <p:nvPicPr>
                      <p:cNvPr id="6" name="Object 9">
                        <a:extLst>
                          <a:ext uri="{FF2B5EF4-FFF2-40B4-BE49-F238E27FC236}">
                            <a16:creationId xmlns:a16="http://schemas.microsoft.com/office/drawing/2014/main" id="{49CF4735-762E-4010-AD98-5B8F72FFA6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392" y="1502229"/>
                        <a:ext cx="9293679" cy="4579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17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1674-0B33-4764-8AF0-CA2E9178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Cycle Processor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E34B3-CC21-47BC-A485-EAE15A121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operations – single cycle </a:t>
            </a:r>
            <a:r>
              <a:rPr lang="en-US" dirty="0">
                <a:sym typeface="Wingdings" panose="05000000000000000000" pitchFamily="2" charset="2"/>
              </a:rPr>
              <a:t> </a:t>
            </a:r>
          </a:p>
          <a:p>
            <a:r>
              <a:rPr lang="en-US" dirty="0">
                <a:sym typeface="Wingdings" panose="05000000000000000000" pitchFamily="2" charset="2"/>
              </a:rPr>
              <a:t>Clock cycle (unit of time) will be defined based on the longest instruction. </a:t>
            </a:r>
          </a:p>
          <a:p>
            <a:r>
              <a:rPr lang="en-US" dirty="0">
                <a:sym typeface="Wingdings" panose="05000000000000000000" pitchFamily="2" charset="2"/>
              </a:rPr>
              <a:t>Two paths of interest: </a:t>
            </a:r>
            <a:r>
              <a:rPr lang="en-US" dirty="0" err="1">
                <a:sym typeface="Wingdings" panose="05000000000000000000" pitchFamily="2" charset="2"/>
              </a:rPr>
              <a:t>datapath</a:t>
            </a:r>
            <a:r>
              <a:rPr lang="en-US" dirty="0">
                <a:sym typeface="Wingdings" panose="05000000000000000000" pitchFamily="2" charset="2"/>
              </a:rPr>
              <a:t> and control. Control tells </a:t>
            </a:r>
            <a:r>
              <a:rPr lang="en-US" dirty="0" err="1">
                <a:sym typeface="Wingdings" panose="05000000000000000000" pitchFamily="2" charset="2"/>
              </a:rPr>
              <a:t>datapath</a:t>
            </a:r>
            <a:r>
              <a:rPr lang="en-US" dirty="0">
                <a:sym typeface="Wingdings" panose="05000000000000000000" pitchFamily="2" charset="2"/>
              </a:rPr>
              <a:t> what to do.</a:t>
            </a:r>
          </a:p>
          <a:p>
            <a:r>
              <a:rPr lang="en-US" dirty="0">
                <a:sym typeface="Wingdings" panose="05000000000000000000" pitchFamily="2" charset="2"/>
              </a:rPr>
              <a:t>Do not forget the stored program concept.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054B-D18C-4068-AC42-A0FF7683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69663-F930-437A-A737-F185A5AD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27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D758-0658-4532-9BAE-E3DE501E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Cycle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C1FAB-96A7-4B21-96FB-85039EC8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Tick, clock tick, clock period, clock, clock cycle, or cycle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Discrete time intervals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Based on processor frequency (clock rate)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1GHz processor, clock cycle = 1ns</a:t>
            </a:r>
          </a:p>
          <a:p>
            <a:pPr marL="0" indent="0">
              <a:buNone/>
            </a:pPr>
            <a:r>
              <a:rPr lang="en-US" dirty="0"/>
              <a:t>4GHz processor, clock cycle = 0.25ns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9A647-37EB-4CB0-85D9-5D9979A5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12911-6EE2-4E28-A7D6-41C3B6E7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3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5040-2C1B-422C-8B7B-7D8E9BF5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Let’s start with the datapath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3AC8-6477-46DA-ADAE-1CF819826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Anything that stores data or operates on data, within a processor</a:t>
            </a:r>
          </a:p>
        </p:txBody>
      </p:sp>
      <p:pic>
        <p:nvPicPr>
          <p:cNvPr id="7" name="Picture 6" descr="Electronic circuit board">
            <a:extLst>
              <a:ext uri="{FF2B5EF4-FFF2-40B4-BE49-F238E27FC236}">
                <a16:creationId xmlns:a16="http://schemas.microsoft.com/office/drawing/2014/main" id="{7111D049-C7E6-D45C-6617-FCB46EADB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91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6417E-917B-478C-9851-7C96145F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B8651ABE-1138-46C6-9A43-7FCD4EB2550C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5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64C61-DFFD-48F0-9BE9-4CB2F256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64612" y="6199631"/>
            <a:ext cx="4087304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7938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6FC0-CF4B-48A4-84D5-8ED6060F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Memory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63C2D-3FCE-4E47-8FBD-306E5314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C0B1B-4A1D-4AC6-8E7D-070DFBBF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6</a:t>
            </a:fld>
            <a:endParaRPr lang="en-IN" dirty="0"/>
          </a:p>
        </p:txBody>
      </p:sp>
      <p:grpSp>
        <p:nvGrpSpPr>
          <p:cNvPr id="37" name="Group 12">
            <a:extLst>
              <a:ext uri="{FF2B5EF4-FFF2-40B4-BE49-F238E27FC236}">
                <a16:creationId xmlns:a16="http://schemas.microsoft.com/office/drawing/2014/main" id="{97168607-D51E-4335-9604-BC93D58D8C68}"/>
              </a:ext>
            </a:extLst>
          </p:cNvPr>
          <p:cNvGrpSpPr>
            <a:grpSpLocks/>
          </p:cNvGrpSpPr>
          <p:nvPr/>
        </p:nvGrpSpPr>
        <p:grpSpPr bwMode="auto">
          <a:xfrm>
            <a:off x="805769" y="2118179"/>
            <a:ext cx="3395664" cy="2717800"/>
            <a:chOff x="-93" y="0"/>
            <a:chExt cx="2139" cy="1712"/>
          </a:xfrm>
        </p:grpSpPr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F99AF83E-ECC9-4B4A-A1C3-31C28BCAC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16" cy="1296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800">
                <a:latin typeface="Calibri Body"/>
              </a:endParaRPr>
            </a:p>
          </p:txBody>
        </p:sp>
        <p:sp>
          <p:nvSpPr>
            <p:cNvPr id="39" name="Line 3">
              <a:extLst>
                <a:ext uri="{FF2B5EF4-FFF2-40B4-BE49-F238E27FC236}">
                  <a16:creationId xmlns:a16="http://schemas.microsoft.com/office/drawing/2014/main" id="{32AE9117-2DA3-4F85-A96F-B875B8EFC7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008" y="784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800">
                <a:latin typeface="Calibri Body"/>
              </a:endParaRPr>
            </a:p>
          </p:txBody>
        </p:sp>
        <p:sp>
          <p:nvSpPr>
            <p:cNvPr id="40" name="Line 4">
              <a:extLst>
                <a:ext uri="{FF2B5EF4-FFF2-40B4-BE49-F238E27FC236}">
                  <a16:creationId xmlns:a16="http://schemas.microsoft.com/office/drawing/2014/main" id="{440464B1-0DF4-4428-9CF2-DB1D6E6EB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96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800">
                <a:latin typeface="Calibri Body"/>
              </a:endParaRP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CCF1BFE3-44A3-4188-95F6-E362E3DCB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464"/>
              <a:ext cx="23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800" b="0" i="0">
                  <a:latin typeface="Calibri Body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DD617C65-B0D6-4587-B04D-0752E206E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-93" y="1333"/>
              <a:ext cx="48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800" b="0" i="0" dirty="0" err="1">
                  <a:latin typeface="Calibri Body"/>
                  <a:ea typeface="Courier" charset="0"/>
                  <a:cs typeface="Courier" charset="0"/>
                  <a:sym typeface="Courier" charset="0"/>
                </a:rPr>
                <a:t>Addr</a:t>
              </a:r>
              <a:r>
                <a:rPr lang="en-US" altLang="en-US" sz="2800" b="0" i="0" dirty="0">
                  <a:latin typeface="Calibri Body"/>
                  <a:ea typeface="Courier" charset="0"/>
                  <a:cs typeface="Courier" charset="0"/>
                  <a:sym typeface="Courier" charset="0"/>
                </a:rPr>
                <a:t>.</a:t>
              </a:r>
            </a:p>
          </p:txBody>
        </p:sp>
        <p:sp>
          <p:nvSpPr>
            <p:cNvPr id="43" name="Rectangle 7">
              <a:extLst>
                <a:ext uri="{FF2B5EF4-FFF2-40B4-BE49-F238E27FC236}">
                  <a16:creationId xmlns:a16="http://schemas.microsoft.com/office/drawing/2014/main" id="{4B931001-115A-4048-B07A-4A6AFDCDF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" y="852"/>
              <a:ext cx="99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800" dirty="0">
                  <a:latin typeface="Calibri Body"/>
                  <a:ea typeface="Courier" charset="0"/>
                  <a:cs typeface="Courier" charset="0"/>
                  <a:sym typeface="Courier" charset="0"/>
                </a:rPr>
                <a:t>Instruction</a:t>
              </a:r>
              <a:endParaRPr lang="en-US" altLang="en-US" sz="2800" b="0" i="0" dirty="0">
                <a:latin typeface="Calibri Body"/>
                <a:ea typeface="Courier" charset="0"/>
                <a:cs typeface="Courier" charset="0"/>
                <a:sym typeface="Courier" charset="0"/>
              </a:endParaRPr>
            </a:p>
          </p:txBody>
        </p:sp>
        <p:sp>
          <p:nvSpPr>
            <p:cNvPr id="44" name="Line 8">
              <a:extLst>
                <a:ext uri="{FF2B5EF4-FFF2-40B4-BE49-F238E27FC236}">
                  <a16:creationId xmlns:a16="http://schemas.microsoft.com/office/drawing/2014/main" id="{5E12C5AC-8BD2-44F2-A3F8-1B8BE126F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2" y="1304"/>
              <a:ext cx="0" cy="40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800">
                <a:latin typeface="Calibri Body"/>
              </a:endParaRPr>
            </a:p>
          </p:txBody>
        </p:sp>
        <p:sp>
          <p:nvSpPr>
            <p:cNvPr id="45" name="Line 9">
              <a:extLst>
                <a:ext uri="{FF2B5EF4-FFF2-40B4-BE49-F238E27FC236}">
                  <a16:creationId xmlns:a16="http://schemas.microsoft.com/office/drawing/2014/main" id="{1BBAB792-1BB0-4F98-BB48-1868D9427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" y="1416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800">
                <a:latin typeface="Calibri Body"/>
              </a:endParaRPr>
            </a:p>
          </p:txBody>
        </p:sp>
        <p:sp>
          <p:nvSpPr>
            <p:cNvPr id="46" name="Rectangle 10">
              <a:extLst>
                <a:ext uri="{FF2B5EF4-FFF2-40B4-BE49-F238E27FC236}">
                  <a16:creationId xmlns:a16="http://schemas.microsoft.com/office/drawing/2014/main" id="{2ADFE8F1-D396-4F46-991C-686F0484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1392"/>
              <a:ext cx="23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800" b="0" i="0">
                  <a:latin typeface="Calibri Body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47" name="Rectangle 11">
              <a:extLst>
                <a:ext uri="{FF2B5EF4-FFF2-40B4-BE49-F238E27FC236}">
                  <a16:creationId xmlns:a16="http://schemas.microsoft.com/office/drawing/2014/main" id="{5FAE3A36-9BEB-40E4-9FD5-4CE598707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" y="32"/>
              <a:ext cx="483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2800" i="0" dirty="0">
                  <a:latin typeface="Calibri Body"/>
                  <a:ea typeface="Courier" charset="0"/>
                  <a:cs typeface="Courier" charset="0"/>
                  <a:sym typeface="Courier" charset="0"/>
                </a:rPr>
                <a:t>Instr.</a:t>
              </a:r>
            </a:p>
            <a:p>
              <a:pPr algn="ctr"/>
              <a:r>
                <a:rPr lang="en-US" altLang="en-US" sz="2800" i="0" dirty="0">
                  <a:latin typeface="Calibri Body"/>
                  <a:ea typeface="Courier" charset="0"/>
                  <a:cs typeface="Courier" charset="0"/>
                  <a:sym typeface="Courier" charset="0"/>
                </a:rPr>
                <a:t>Mem</a:t>
              </a:r>
            </a:p>
          </p:txBody>
        </p:sp>
      </p:grpSp>
      <p:sp>
        <p:nvSpPr>
          <p:cNvPr id="48" name="Rectangle 24">
            <a:extLst>
              <a:ext uri="{FF2B5EF4-FFF2-40B4-BE49-F238E27FC236}">
                <a16:creationId xmlns:a16="http://schemas.microsoft.com/office/drawing/2014/main" id="{CEAAB5C8-5B63-4A36-AD06-F208F0F2FFB2}"/>
              </a:ext>
            </a:extLst>
          </p:cNvPr>
          <p:cNvSpPr>
            <a:spLocks/>
          </p:cNvSpPr>
          <p:nvPr/>
        </p:nvSpPr>
        <p:spPr bwMode="auto">
          <a:xfrm>
            <a:off x="4871935" y="2080309"/>
            <a:ext cx="6725433" cy="139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5092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5092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5092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5092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5092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5092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5092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5092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5092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3600" i="0" dirty="0">
                <a:latin typeface="Calibri Body"/>
                <a:cs typeface="Helvetica" panose="020B0604020202020204" pitchFamily="34" charset="0"/>
              </a:rPr>
              <a:t>Remember: No writes to instruction memory </a:t>
            </a:r>
            <a:r>
              <a:rPr lang="en-US" altLang="en-US" sz="3600" i="0" dirty="0">
                <a:latin typeface="Calibri Body"/>
                <a:cs typeface="Helvetica" panose="020B0604020202020204" pitchFamily="34" charset="0"/>
                <a:sym typeface="Wingdings" panose="05000000000000000000" pitchFamily="2" charset="2"/>
              </a:rPr>
              <a:t> </a:t>
            </a:r>
            <a:endParaRPr lang="en-US" altLang="en-US" sz="3600" i="0" dirty="0">
              <a:latin typeface="Calibri Body"/>
              <a:cs typeface="Helvetica" panose="020B0604020202020204" pitchFamily="34" charset="0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7FDC565E-FBDF-4810-80F4-E67D4C9F1D1D}"/>
              </a:ext>
            </a:extLst>
          </p:cNvPr>
          <p:cNvSpPr>
            <a:spLocks/>
          </p:cNvSpPr>
          <p:nvPr/>
        </p:nvSpPr>
        <p:spPr bwMode="auto">
          <a:xfrm>
            <a:off x="4871935" y="3800929"/>
            <a:ext cx="7162221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3600" b="0" i="0" dirty="0">
                <a:latin typeface="Calibri Body"/>
                <a:cs typeface="Marker Felt" charset="0"/>
                <a:sym typeface="Marker Felt" charset="0"/>
              </a:rPr>
              <a:t>Not concerned about how programs are loaded into this memory.</a:t>
            </a:r>
          </a:p>
        </p:txBody>
      </p:sp>
    </p:spTree>
    <p:extLst>
      <p:ext uri="{BB962C8B-B14F-4D97-AF65-F5344CB8AC3E}">
        <p14:creationId xmlns:p14="http://schemas.microsoft.com/office/powerpoint/2010/main" val="19927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4244864" presetClass="entr" presetSubtype="11424486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6FC0-CF4B-48A4-84D5-8ED6060F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Counter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63C2D-3FCE-4E47-8FBD-306E5314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C0B1B-4A1D-4AC6-8E7D-070DFBBF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7</a:t>
            </a:fld>
            <a:endParaRPr lang="en-IN" dirty="0"/>
          </a:p>
        </p:txBody>
      </p:sp>
      <p:grpSp>
        <p:nvGrpSpPr>
          <p:cNvPr id="37" name="Group 12">
            <a:extLst>
              <a:ext uri="{FF2B5EF4-FFF2-40B4-BE49-F238E27FC236}">
                <a16:creationId xmlns:a16="http://schemas.microsoft.com/office/drawing/2014/main" id="{97168607-D51E-4335-9604-BC93D58D8C68}"/>
              </a:ext>
            </a:extLst>
          </p:cNvPr>
          <p:cNvGrpSpPr>
            <a:grpSpLocks/>
          </p:cNvGrpSpPr>
          <p:nvPr/>
        </p:nvGrpSpPr>
        <p:grpSpPr bwMode="auto">
          <a:xfrm>
            <a:off x="251732" y="2118179"/>
            <a:ext cx="3241676" cy="2057400"/>
            <a:chOff x="-442" y="0"/>
            <a:chExt cx="2042" cy="1296"/>
          </a:xfrm>
        </p:grpSpPr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F99AF83E-ECC9-4B4A-A1C3-31C28BCAC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16" cy="1296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800">
                <a:latin typeface="Calibri Body"/>
              </a:endParaRPr>
            </a:p>
          </p:txBody>
        </p:sp>
        <p:sp>
          <p:nvSpPr>
            <p:cNvPr id="39" name="Line 3">
              <a:extLst>
                <a:ext uri="{FF2B5EF4-FFF2-40B4-BE49-F238E27FC236}">
                  <a16:creationId xmlns:a16="http://schemas.microsoft.com/office/drawing/2014/main" id="{32AE9117-2DA3-4F85-A96F-B875B8EFC7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008" y="784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800">
                <a:latin typeface="Calibri Body"/>
              </a:endParaRPr>
            </a:p>
          </p:txBody>
        </p:sp>
        <p:sp>
          <p:nvSpPr>
            <p:cNvPr id="40" name="Line 4">
              <a:extLst>
                <a:ext uri="{FF2B5EF4-FFF2-40B4-BE49-F238E27FC236}">
                  <a16:creationId xmlns:a16="http://schemas.microsoft.com/office/drawing/2014/main" id="{440464B1-0DF4-4428-9CF2-DB1D6E6EB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96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800">
                <a:latin typeface="Calibri Body"/>
              </a:endParaRP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CCF1BFE3-44A3-4188-95F6-E362E3DCB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464"/>
              <a:ext cx="23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800" b="0" i="0">
                  <a:latin typeface="Calibri Body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44" name="Line 8">
              <a:extLst>
                <a:ext uri="{FF2B5EF4-FFF2-40B4-BE49-F238E27FC236}">
                  <a16:creationId xmlns:a16="http://schemas.microsoft.com/office/drawing/2014/main" id="{5E12C5AC-8BD2-44F2-A3F8-1B8BE126F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442" y="735"/>
              <a:ext cx="442" cy="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800">
                <a:latin typeface="Calibri Body"/>
              </a:endParaRPr>
            </a:p>
          </p:txBody>
        </p:sp>
        <p:sp>
          <p:nvSpPr>
            <p:cNvPr id="45" name="Line 9">
              <a:extLst>
                <a:ext uri="{FF2B5EF4-FFF2-40B4-BE49-F238E27FC236}">
                  <a16:creationId xmlns:a16="http://schemas.microsoft.com/office/drawing/2014/main" id="{1BBAB792-1BB0-4F98-BB48-1868D9427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00" y="647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800">
                <a:latin typeface="Calibri Body"/>
              </a:endParaRPr>
            </a:p>
          </p:txBody>
        </p:sp>
        <p:sp>
          <p:nvSpPr>
            <p:cNvPr id="46" name="Rectangle 10">
              <a:extLst>
                <a:ext uri="{FF2B5EF4-FFF2-40B4-BE49-F238E27FC236}">
                  <a16:creationId xmlns:a16="http://schemas.microsoft.com/office/drawing/2014/main" id="{2ADFE8F1-D396-4F46-991C-686F0484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8" y="414"/>
              <a:ext cx="23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800" b="0" i="0" dirty="0">
                  <a:latin typeface="Calibri Body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47" name="Rectangle 11">
              <a:extLst>
                <a:ext uri="{FF2B5EF4-FFF2-40B4-BE49-F238E27FC236}">
                  <a16:creationId xmlns:a16="http://schemas.microsoft.com/office/drawing/2014/main" id="{5FAE3A36-9BEB-40E4-9FD5-4CE598707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" y="512"/>
              <a:ext cx="23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2800" dirty="0">
                  <a:latin typeface="Calibri Body"/>
                  <a:ea typeface="Courier" charset="0"/>
                  <a:cs typeface="Courier" charset="0"/>
                  <a:sym typeface="Courier" charset="0"/>
                </a:rPr>
                <a:t>PC</a:t>
              </a:r>
              <a:endParaRPr lang="en-US" altLang="en-US" sz="2800" i="0" dirty="0">
                <a:latin typeface="Calibri Body"/>
                <a:ea typeface="Courier" charset="0"/>
                <a:cs typeface="Courier" charset="0"/>
                <a:sym typeface="Courier" charset="0"/>
              </a:endParaRPr>
            </a:p>
          </p:txBody>
        </p:sp>
      </p:grpSp>
      <p:sp>
        <p:nvSpPr>
          <p:cNvPr id="48" name="Rectangle 24">
            <a:extLst>
              <a:ext uri="{FF2B5EF4-FFF2-40B4-BE49-F238E27FC236}">
                <a16:creationId xmlns:a16="http://schemas.microsoft.com/office/drawing/2014/main" id="{CEAAB5C8-5B63-4A36-AD06-F208F0F2FFB2}"/>
              </a:ext>
            </a:extLst>
          </p:cNvPr>
          <p:cNvSpPr>
            <a:spLocks/>
          </p:cNvSpPr>
          <p:nvPr/>
        </p:nvSpPr>
        <p:spPr bwMode="auto">
          <a:xfrm>
            <a:off x="4871935" y="2080309"/>
            <a:ext cx="6725433" cy="139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5092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5092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5092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5092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5092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5092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5092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5092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5092700" algn="l"/>
              </a:tabLs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3600" i="0" dirty="0">
                <a:latin typeface="Calibri Body"/>
                <a:cs typeface="Helvetica" panose="020B0604020202020204" pitchFamily="34" charset="0"/>
              </a:rPr>
              <a:t>Remember: No writes to instruction memory </a:t>
            </a:r>
            <a:r>
              <a:rPr lang="en-US" altLang="en-US" sz="3600" i="0" dirty="0">
                <a:latin typeface="Calibri Body"/>
                <a:cs typeface="Helvetica" panose="020B0604020202020204" pitchFamily="34" charset="0"/>
                <a:sym typeface="Wingdings" panose="05000000000000000000" pitchFamily="2" charset="2"/>
              </a:rPr>
              <a:t> </a:t>
            </a:r>
            <a:endParaRPr lang="en-US" altLang="en-US" sz="3600" i="0" dirty="0">
              <a:latin typeface="Calibri Body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05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6FC0-CF4B-48A4-84D5-8ED6060F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63C2D-3FCE-4E47-8FBD-306E5314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C0B1B-4A1D-4AC6-8E7D-070DFBBF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8</a:t>
            </a:fld>
            <a:endParaRPr lang="en-IN" dirty="0"/>
          </a:p>
        </p:txBody>
      </p:sp>
      <p:grpSp>
        <p:nvGrpSpPr>
          <p:cNvPr id="6" name="Group 32">
            <a:extLst>
              <a:ext uri="{FF2B5EF4-FFF2-40B4-BE49-F238E27FC236}">
                <a16:creationId xmlns:a16="http://schemas.microsoft.com/office/drawing/2014/main" id="{DDFB34E8-721E-4AE3-BA21-3D624418A501}"/>
              </a:ext>
            </a:extLst>
          </p:cNvPr>
          <p:cNvGrpSpPr>
            <a:grpSpLocks/>
          </p:cNvGrpSpPr>
          <p:nvPr/>
        </p:nvGrpSpPr>
        <p:grpSpPr bwMode="auto">
          <a:xfrm>
            <a:off x="949552" y="2198460"/>
            <a:ext cx="6100361" cy="2439988"/>
            <a:chOff x="0" y="0"/>
            <a:chExt cx="3841" cy="1537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2DD1E72B-15AE-480B-BED8-AB9D9A3A3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0"/>
              <a:ext cx="1016" cy="1296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8" name="Line 3">
              <a:extLst>
                <a:ext uri="{FF2B5EF4-FFF2-40B4-BE49-F238E27FC236}">
                  <a16:creationId xmlns:a16="http://schemas.microsoft.com/office/drawing/2014/main" id="{F3F20CB5-AB6C-4127-B6F9-56691D178D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608" y="544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9" name="Line 4">
              <a:extLst>
                <a:ext uri="{FF2B5EF4-FFF2-40B4-BE49-F238E27FC236}">
                  <a16:creationId xmlns:a16="http://schemas.microsoft.com/office/drawing/2014/main" id="{F5752E05-338D-4631-B4DA-98506E950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" y="456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7319BC89-89AA-44C8-84A8-67D4408BC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224"/>
              <a:ext cx="1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378A6A76-8B3E-474D-B2AA-42D635EC0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" y="416"/>
              <a:ext cx="2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rd1</a:t>
              </a: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70372486-ED12-4324-9471-DEF0BCD4F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" y="8"/>
              <a:ext cx="5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240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RegFile</a:t>
              </a:r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A0F25962-AA6A-4147-B23D-130EBEB38D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608" y="944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7CD6657F-C192-435D-A6B1-DC5FBD073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" y="856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C2CE741A-FA2C-4060-8369-707382D39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704"/>
              <a:ext cx="1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D9F34206-0691-4104-927B-FDDE195B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" y="808"/>
              <a:ext cx="2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rd2</a:t>
              </a:r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3A373001-676C-47CB-AF16-40120DA5F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" y="1304"/>
              <a:ext cx="26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 dirty="0">
                  <a:latin typeface="Calbri body"/>
                  <a:ea typeface="Courier" charset="0"/>
                  <a:cs typeface="Courier" charset="0"/>
                  <a:sym typeface="Courier" charset="0"/>
                </a:rPr>
                <a:t>Write Enable (a.k.a. register write)</a:t>
              </a:r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4EA894A0-155F-46FB-B293-8EE2363FFF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1072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01C5249B-FBE0-49BC-AFE3-45989338E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984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AEAD94E9-7C01-4660-A85C-88DD67609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" y="1120"/>
              <a:ext cx="1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DF4C5A0D-1213-48CD-A554-1425BEE9E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" y="936"/>
              <a:ext cx="2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wd</a:t>
              </a:r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75ED0F6C-8B33-4401-AC6D-36273C864EC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359"/>
              <a:ext cx="592" cy="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A3789B50-BD2C-4936-AFCD-8ADFCE09F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72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27" name="Rectangle 22">
              <a:extLst>
                <a:ext uri="{FF2B5EF4-FFF2-40B4-BE49-F238E27FC236}">
                  <a16:creationId xmlns:a16="http://schemas.microsoft.com/office/drawing/2014/main" id="{3DC40AEE-BDE8-4717-83E4-EDADBD807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" y="120"/>
              <a:ext cx="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5</a:t>
              </a:r>
            </a:p>
          </p:txBody>
        </p: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A9F9D09F-F626-4298-A423-952C8B111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" y="224"/>
              <a:ext cx="2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rs1</a:t>
              </a:r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B0A3320A-0784-43AA-A537-F45B0EB548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600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2C84C643-1ACB-418E-A7AB-492E67253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512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31" name="Rectangle 26">
              <a:extLst>
                <a:ext uri="{FF2B5EF4-FFF2-40B4-BE49-F238E27FC236}">
                  <a16:creationId xmlns:a16="http://schemas.microsoft.com/office/drawing/2014/main" id="{079EB497-84D3-4C81-9EB5-A17ECB554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" y="360"/>
              <a:ext cx="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5</a:t>
              </a:r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26721FEF-9BD9-4B7F-BC78-87748D899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" y="464"/>
              <a:ext cx="2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rs2</a:t>
              </a:r>
            </a:p>
          </p:txBody>
        </p:sp>
        <p:sp>
          <p:nvSpPr>
            <p:cNvPr id="33" name="Line 28">
              <a:extLst>
                <a:ext uri="{FF2B5EF4-FFF2-40B4-BE49-F238E27FC236}">
                  <a16:creationId xmlns:a16="http://schemas.microsoft.com/office/drawing/2014/main" id="{3065D892-5778-438B-8D32-B8FDE2F8D2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840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34" name="Line 29">
              <a:extLst>
                <a:ext uri="{FF2B5EF4-FFF2-40B4-BE49-F238E27FC236}">
                  <a16:creationId xmlns:a16="http://schemas.microsoft.com/office/drawing/2014/main" id="{6B2DCF0D-A522-4452-AF19-3981E8DF0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752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50A079FD-4FE6-4B18-A785-4C3C3D532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" y="600"/>
              <a:ext cx="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5</a:t>
              </a:r>
            </a:p>
          </p:txBody>
        </p:sp>
        <p:sp>
          <p:nvSpPr>
            <p:cNvPr id="36" name="Rectangle 31">
              <a:extLst>
                <a:ext uri="{FF2B5EF4-FFF2-40B4-BE49-F238E27FC236}">
                  <a16:creationId xmlns:a16="http://schemas.microsoft.com/office/drawing/2014/main" id="{3E5D6DAC-8ABD-4229-9622-A2FA10BC9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" y="704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ws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C86EB85-53DC-4158-8213-6CB0283C0BBD}"/>
              </a:ext>
            </a:extLst>
          </p:cNvPr>
          <p:cNvCxnSpPr>
            <a:cxnSpLocks/>
          </p:cNvCxnSpPr>
          <p:nvPr/>
        </p:nvCxnSpPr>
        <p:spPr>
          <a:xfrm>
            <a:off x="2728360" y="4255861"/>
            <a:ext cx="4197" cy="640103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97B892-76A9-4CAE-9628-3A46B1FE6006}"/>
              </a:ext>
            </a:extLst>
          </p:cNvPr>
          <p:cNvCxnSpPr>
            <a:cxnSpLocks/>
          </p:cNvCxnSpPr>
          <p:nvPr/>
        </p:nvCxnSpPr>
        <p:spPr>
          <a:xfrm flipV="1">
            <a:off x="2302717" y="1846546"/>
            <a:ext cx="3350375" cy="1048316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52F602E-B588-4B43-8BE0-749890472C48}"/>
              </a:ext>
            </a:extLst>
          </p:cNvPr>
          <p:cNvSpPr txBox="1"/>
          <p:nvPr/>
        </p:nvSpPr>
        <p:spPr>
          <a:xfrm>
            <a:off x="5675327" y="1477855"/>
            <a:ext cx="511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rs1 and rs2: Read register 1 and 2</a:t>
            </a:r>
            <a:endParaRPr lang="en-IN" sz="28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4835B5-31A2-461C-9791-00DEF17DA679}"/>
              </a:ext>
            </a:extLst>
          </p:cNvPr>
          <p:cNvCxnSpPr>
            <a:cxnSpLocks/>
          </p:cNvCxnSpPr>
          <p:nvPr/>
        </p:nvCxnSpPr>
        <p:spPr>
          <a:xfrm flipV="1">
            <a:off x="2270952" y="2484721"/>
            <a:ext cx="3350375" cy="1048316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73218D9-84CF-4899-A386-6C0722EC13BB}"/>
              </a:ext>
            </a:extLst>
          </p:cNvPr>
          <p:cNvSpPr txBox="1"/>
          <p:nvPr/>
        </p:nvSpPr>
        <p:spPr>
          <a:xfrm>
            <a:off x="5653092" y="2134494"/>
            <a:ext cx="283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ws</a:t>
            </a:r>
            <a:r>
              <a:rPr lang="en-US" sz="2800" dirty="0"/>
              <a:t>: Write register</a:t>
            </a:r>
            <a:endParaRPr lang="en-IN" sz="28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F579CAB-AE02-4F04-949B-2201EDE9DEE6}"/>
              </a:ext>
            </a:extLst>
          </p:cNvPr>
          <p:cNvCxnSpPr>
            <a:cxnSpLocks/>
          </p:cNvCxnSpPr>
          <p:nvPr/>
        </p:nvCxnSpPr>
        <p:spPr>
          <a:xfrm flipV="1">
            <a:off x="2363412" y="2902233"/>
            <a:ext cx="3350375" cy="1048316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AF7214-02C8-4C4C-A7AF-EECC4F4AECB0}"/>
              </a:ext>
            </a:extLst>
          </p:cNvPr>
          <p:cNvSpPr txBox="1"/>
          <p:nvPr/>
        </p:nvSpPr>
        <p:spPr>
          <a:xfrm>
            <a:off x="5653092" y="2613894"/>
            <a:ext cx="2341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wd: Write data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1334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6FC0-CF4B-48A4-84D5-8ED6060F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ALU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63C2D-3FCE-4E47-8FBD-306E5314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C0B1B-4A1D-4AC6-8E7D-070DFBBF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9</a:t>
            </a:fld>
            <a:endParaRPr lang="en-IN" dirty="0"/>
          </a:p>
        </p:txBody>
      </p:sp>
      <p:grpSp>
        <p:nvGrpSpPr>
          <p:cNvPr id="16" name="Group 54">
            <a:extLst>
              <a:ext uri="{FF2B5EF4-FFF2-40B4-BE49-F238E27FC236}">
                <a16:creationId xmlns:a16="http://schemas.microsoft.com/office/drawing/2014/main" id="{A4EE178B-503A-4B6E-A2BB-819C8D13C0DB}"/>
              </a:ext>
            </a:extLst>
          </p:cNvPr>
          <p:cNvGrpSpPr>
            <a:grpSpLocks/>
          </p:cNvGrpSpPr>
          <p:nvPr/>
        </p:nvGrpSpPr>
        <p:grpSpPr bwMode="auto">
          <a:xfrm>
            <a:off x="924379" y="2056040"/>
            <a:ext cx="3276600" cy="2565400"/>
            <a:chOff x="0" y="0"/>
            <a:chExt cx="2064" cy="1616"/>
          </a:xfrm>
        </p:grpSpPr>
        <p:sp>
          <p:nvSpPr>
            <p:cNvPr id="17" name="Line 33">
              <a:extLst>
                <a:ext uri="{FF2B5EF4-FFF2-40B4-BE49-F238E27FC236}">
                  <a16:creationId xmlns:a16="http://schemas.microsoft.com/office/drawing/2014/main" id="{B1D4D93F-687F-4ED4-8EBA-1256993459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472" y="1024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18" name="Line 34">
              <a:extLst>
                <a:ext uri="{FF2B5EF4-FFF2-40B4-BE49-F238E27FC236}">
                  <a16:creationId xmlns:a16="http://schemas.microsoft.com/office/drawing/2014/main" id="{FB51A401-5B5E-4E9F-860C-44F4687F6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936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19" name="Rectangle 35">
              <a:extLst>
                <a:ext uri="{FF2B5EF4-FFF2-40B4-BE49-F238E27FC236}">
                  <a16:creationId xmlns:a16="http://schemas.microsoft.com/office/drawing/2014/main" id="{34B49CFC-A96E-40D0-8FAB-41DAA2E0B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" y="704"/>
              <a:ext cx="1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20" name="Rectangle 36">
              <a:extLst>
                <a:ext uri="{FF2B5EF4-FFF2-40B4-BE49-F238E27FC236}">
                  <a16:creationId xmlns:a16="http://schemas.microsoft.com/office/drawing/2014/main" id="{C38445EC-F7D8-4B9A-A41F-E88E50548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" y="720"/>
              <a:ext cx="18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ALU</a:t>
              </a:r>
            </a:p>
          </p:txBody>
        </p:sp>
        <p:sp>
          <p:nvSpPr>
            <p:cNvPr id="21" name="Line 37">
              <a:extLst>
                <a:ext uri="{FF2B5EF4-FFF2-40B4-BE49-F238E27FC236}">
                  <a16:creationId xmlns:a16="http://schemas.microsoft.com/office/drawing/2014/main" id="{D0A41C21-A52C-441E-8FCE-BE2B7C79D9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" y="576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3C2718A7-2CFA-448D-A468-3A44FE636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" y="488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23" name="Rectangle 39">
              <a:extLst>
                <a:ext uri="{FF2B5EF4-FFF2-40B4-BE49-F238E27FC236}">
                  <a16:creationId xmlns:a16="http://schemas.microsoft.com/office/drawing/2014/main" id="{750DE007-CCEB-474A-BFFF-053972D9A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" y="256"/>
              <a:ext cx="1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24" name="Line 40">
              <a:extLst>
                <a:ext uri="{FF2B5EF4-FFF2-40B4-BE49-F238E27FC236}">
                  <a16:creationId xmlns:a16="http://schemas.microsoft.com/office/drawing/2014/main" id="{5C4926EA-11FD-491C-9DF9-018CF1A9C1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1432"/>
              <a:ext cx="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25" name="Line 41">
              <a:extLst>
                <a:ext uri="{FF2B5EF4-FFF2-40B4-BE49-F238E27FC236}">
                  <a16:creationId xmlns:a16="http://schemas.microsoft.com/office/drawing/2014/main" id="{A1A8A1E2-A964-4A55-8E67-56A20E240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344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26" name="Rectangle 42">
              <a:extLst>
                <a:ext uri="{FF2B5EF4-FFF2-40B4-BE49-F238E27FC236}">
                  <a16:creationId xmlns:a16="http://schemas.microsoft.com/office/drawing/2014/main" id="{BA7146B7-FA51-4D73-809E-129F99533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" y="1112"/>
              <a:ext cx="1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32</a:t>
              </a:r>
            </a:p>
          </p:txBody>
        </p:sp>
        <p:sp>
          <p:nvSpPr>
            <p:cNvPr id="27" name="Line 43">
              <a:extLst>
                <a:ext uri="{FF2B5EF4-FFF2-40B4-BE49-F238E27FC236}">
                  <a16:creationId xmlns:a16="http://schemas.microsoft.com/office/drawing/2014/main" id="{8CB48EC1-49BC-48B5-8430-6E91D7AB27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0" y="432"/>
              <a:ext cx="0" cy="36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28" name="Line 44">
              <a:extLst>
                <a:ext uri="{FF2B5EF4-FFF2-40B4-BE49-F238E27FC236}">
                  <a16:creationId xmlns:a16="http://schemas.microsoft.com/office/drawing/2014/main" id="{9DB305EF-8DCF-42A8-A166-76BFFC566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8" y="1256"/>
              <a:ext cx="0" cy="36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29" name="Line 45">
              <a:extLst>
                <a:ext uri="{FF2B5EF4-FFF2-40B4-BE49-F238E27FC236}">
                  <a16:creationId xmlns:a16="http://schemas.microsoft.com/office/drawing/2014/main" id="{B4311E7B-F726-4F1C-8548-28F0CE7D70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928"/>
              <a:ext cx="0" cy="21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30" name="Line 46">
              <a:extLst>
                <a:ext uri="{FF2B5EF4-FFF2-40B4-BE49-F238E27FC236}">
                  <a16:creationId xmlns:a16="http://schemas.microsoft.com/office/drawing/2014/main" id="{586A7F11-DA72-49D4-94CA-427E655FA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" y="792"/>
              <a:ext cx="536" cy="133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31" name="Line 47">
              <a:extLst>
                <a:ext uri="{FF2B5EF4-FFF2-40B4-BE49-F238E27FC236}">
                  <a16:creationId xmlns:a16="http://schemas.microsoft.com/office/drawing/2014/main" id="{D31201F4-37B2-4DAB-8D99-A8E885F603B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608" y="1152"/>
              <a:ext cx="552" cy="11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32" name="Line 48">
              <a:extLst>
                <a:ext uri="{FF2B5EF4-FFF2-40B4-BE49-F238E27FC236}">
                  <a16:creationId xmlns:a16="http://schemas.microsoft.com/office/drawing/2014/main" id="{4A7424DC-D177-4144-86BD-4234DF2CB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" y="440"/>
              <a:ext cx="881" cy="23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33" name="Line 49">
              <a:extLst>
                <a:ext uri="{FF2B5EF4-FFF2-40B4-BE49-F238E27FC236}">
                  <a16:creationId xmlns:a16="http://schemas.microsoft.com/office/drawing/2014/main" id="{CAAB5BC9-4CB6-47D8-BB4D-7D38C859BE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616" y="1400"/>
              <a:ext cx="871" cy="20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34" name="Line 50">
              <a:extLst>
                <a:ext uri="{FF2B5EF4-FFF2-40B4-BE49-F238E27FC236}">
                  <a16:creationId xmlns:a16="http://schemas.microsoft.com/office/drawing/2014/main" id="{F58AA900-F7EE-430A-9CE0-9D86F01A2E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0" y="672"/>
              <a:ext cx="0" cy="72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35" name="Line 51">
              <a:extLst>
                <a:ext uri="{FF2B5EF4-FFF2-40B4-BE49-F238E27FC236}">
                  <a16:creationId xmlns:a16="http://schemas.microsoft.com/office/drawing/2014/main" id="{773C4BDF-F232-498F-8576-E8558CF4A6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112" y="256"/>
              <a:ext cx="0" cy="312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36" name="Line 52">
              <a:extLst>
                <a:ext uri="{FF2B5EF4-FFF2-40B4-BE49-F238E27FC236}">
                  <a16:creationId xmlns:a16="http://schemas.microsoft.com/office/drawing/2014/main" id="{A7725E57-43AF-4CC1-AE6D-3F283BF49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" y="304"/>
              <a:ext cx="166" cy="18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2400">
                <a:latin typeface="Calbri body"/>
              </a:endParaRPr>
            </a:p>
          </p:txBody>
        </p:sp>
        <p:sp>
          <p:nvSpPr>
            <p:cNvPr id="48" name="Rectangle 53">
              <a:extLst>
                <a:ext uri="{FF2B5EF4-FFF2-40B4-BE49-F238E27FC236}">
                  <a16:creationId xmlns:a16="http://schemas.microsoft.com/office/drawing/2014/main" id="{BB0822AD-D896-4075-9D33-EEBF99EFC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" y="0"/>
              <a:ext cx="2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400" b="0" i="0">
                  <a:latin typeface="Calbri body"/>
                  <a:ea typeface="Courier" charset="0"/>
                  <a:cs typeface="Courier" charset="0"/>
                  <a:sym typeface="Courier" charset="0"/>
                </a:rPr>
                <a:t>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7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949</Words>
  <Application>Microsoft Office PowerPoint</Application>
  <PresentationFormat>Widescreen</PresentationFormat>
  <Paragraphs>378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Arial</vt:lpstr>
      <vt:lpstr>Calbri body</vt:lpstr>
      <vt:lpstr>Calibri</vt:lpstr>
      <vt:lpstr>Calibri Body</vt:lpstr>
      <vt:lpstr>Calibri Light</vt:lpstr>
      <vt:lpstr>Courier</vt:lpstr>
      <vt:lpstr>Courier New</vt:lpstr>
      <vt:lpstr>Helvetica</vt:lpstr>
      <vt:lpstr>Trebuchet MS</vt:lpstr>
      <vt:lpstr>Wingdings</vt:lpstr>
      <vt:lpstr>Office Theme</vt:lpstr>
      <vt:lpstr>1_Office Theme</vt:lpstr>
      <vt:lpstr>Clip</vt:lpstr>
      <vt:lpstr>Microsoft Draw Drawing</vt:lpstr>
      <vt:lpstr>MSDraw.Drawing.8.2</vt:lpstr>
      <vt:lpstr>CS230: Digital Logic Design and Computer Architecture</vt:lpstr>
      <vt:lpstr>Phones (smart/non-smart) on silence plz, Thanks </vt:lpstr>
      <vt:lpstr>Single Cycle Processor </vt:lpstr>
      <vt:lpstr>Clock Cycle</vt:lpstr>
      <vt:lpstr>Let’s start with the datapath</vt:lpstr>
      <vt:lpstr>Instruction Memory</vt:lpstr>
      <vt:lpstr>Program Counter</vt:lpstr>
      <vt:lpstr>Register File</vt:lpstr>
      <vt:lpstr>The ALU</vt:lpstr>
      <vt:lpstr>Data Memory</vt:lpstr>
      <vt:lpstr>Address and Data Bus (Instruction Fetch)</vt:lpstr>
      <vt:lpstr>Decode and Execute</vt:lpstr>
      <vt:lpstr>All in one go</vt:lpstr>
      <vt:lpstr>What about I format?</vt:lpstr>
      <vt:lpstr>Loads from Memory</vt:lpstr>
      <vt:lpstr>Branch Instructions</vt:lpstr>
      <vt:lpstr>Control Signals So far</vt:lpstr>
      <vt:lpstr>In detail</vt:lpstr>
      <vt:lpstr>Control Signal Table</vt:lpstr>
      <vt:lpstr>The Complete Picture</vt:lpstr>
      <vt:lpstr>Why not single cycle?</vt:lpstr>
      <vt:lpstr>Why not single cycle?</vt:lpstr>
      <vt:lpstr>Why not single cycle?</vt:lpstr>
      <vt:lpstr>Oh No! Such a bad design</vt:lpstr>
      <vt:lpstr>Single to Multi 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CS230: Digital Logic Design and Computer Architecture</dc:title>
  <dc:creator>Biswabandan Panda</dc:creator>
  <cp:lastModifiedBy>Biswabandan</cp:lastModifiedBy>
  <cp:revision>21</cp:revision>
  <dcterms:created xsi:type="dcterms:W3CDTF">2023-02-01T04:54:54Z</dcterms:created>
  <dcterms:modified xsi:type="dcterms:W3CDTF">2023-09-07T09:31:29Z</dcterms:modified>
</cp:coreProperties>
</file>