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7235" r:id="rId3"/>
    <p:sldId id="7236" r:id="rId4"/>
    <p:sldId id="7237" r:id="rId5"/>
    <p:sldId id="480" r:id="rId6"/>
    <p:sldId id="7238" r:id="rId7"/>
    <p:sldId id="483" r:id="rId8"/>
    <p:sldId id="484" r:id="rId9"/>
    <p:sldId id="485" r:id="rId10"/>
    <p:sldId id="486" r:id="rId11"/>
    <p:sldId id="7243" r:id="rId12"/>
    <p:sldId id="487" r:id="rId13"/>
    <p:sldId id="488" r:id="rId14"/>
    <p:sldId id="7244" r:id="rId15"/>
    <p:sldId id="490" r:id="rId16"/>
    <p:sldId id="7247" r:id="rId17"/>
    <p:sldId id="7248" r:id="rId18"/>
    <p:sldId id="7249" r:id="rId19"/>
    <p:sldId id="7250" r:id="rId20"/>
    <p:sldId id="7251" r:id="rId21"/>
    <p:sldId id="7252" r:id="rId22"/>
    <p:sldId id="7253" r:id="rId23"/>
    <p:sldId id="7254" r:id="rId24"/>
    <p:sldId id="7255" r:id="rId25"/>
    <p:sldId id="502" r:id="rId26"/>
    <p:sldId id="7256" r:id="rId27"/>
    <p:sldId id="7257" r:id="rId28"/>
    <p:sldId id="7258" r:id="rId29"/>
    <p:sldId id="7259" r:id="rId30"/>
    <p:sldId id="507" r:id="rId31"/>
    <p:sldId id="7260" r:id="rId32"/>
    <p:sldId id="508" r:id="rId33"/>
    <p:sldId id="509" r:id="rId34"/>
    <p:sldId id="510" r:id="rId35"/>
    <p:sldId id="511" r:id="rId36"/>
    <p:sldId id="5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73ABC-7E35-41A2-9DA5-664DAA80985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936BEB-D80A-4158-89C0-A82465583E0C}">
      <dgm:prSet/>
      <dgm:spPr/>
      <dgm:t>
        <a:bodyPr/>
        <a:lstStyle/>
        <a:p>
          <a:r>
            <a:rPr lang="en-US"/>
            <a:t>What do we need to calculate next PC?</a:t>
          </a:r>
        </a:p>
      </dgm:t>
    </dgm:pt>
    <dgm:pt modelId="{6740195F-49BA-43AB-A893-E0935F212C70}" type="parTrans" cxnId="{88F6A12E-6D7C-485C-89CC-358FCC9348B9}">
      <dgm:prSet/>
      <dgm:spPr/>
      <dgm:t>
        <a:bodyPr/>
        <a:lstStyle/>
        <a:p>
          <a:endParaRPr lang="en-US"/>
        </a:p>
      </dgm:t>
    </dgm:pt>
    <dgm:pt modelId="{BAAFBD63-F42F-4D14-A8E9-2E7416EEB1AC}" type="sibTrans" cxnId="{88F6A12E-6D7C-485C-89CC-358FCC9348B9}">
      <dgm:prSet/>
      <dgm:spPr/>
      <dgm:t>
        <a:bodyPr/>
        <a:lstStyle/>
        <a:p>
          <a:endParaRPr lang="en-US"/>
        </a:p>
      </dgm:t>
    </dgm:pt>
    <dgm:pt modelId="{469771A6-5207-4F5F-88BD-A0A2A3DC744F}">
      <dgm:prSet/>
      <dgm:spPr/>
      <dgm:t>
        <a:bodyPr/>
        <a:lstStyle/>
        <a:p>
          <a:r>
            <a:rPr lang="en-US"/>
            <a:t>For Jumps</a:t>
          </a:r>
        </a:p>
      </dgm:t>
    </dgm:pt>
    <dgm:pt modelId="{E596D306-DCB0-49B5-AC72-28680C3BB582}" type="parTrans" cxnId="{6D7DE7F7-687F-4FAB-B42E-2353B0DC89AB}">
      <dgm:prSet/>
      <dgm:spPr/>
      <dgm:t>
        <a:bodyPr/>
        <a:lstStyle/>
        <a:p>
          <a:endParaRPr lang="en-US"/>
        </a:p>
      </dgm:t>
    </dgm:pt>
    <dgm:pt modelId="{92D81E1A-99C5-4628-BF8B-20B7602028CF}" type="sibTrans" cxnId="{6D7DE7F7-687F-4FAB-B42E-2353B0DC89AB}">
      <dgm:prSet/>
      <dgm:spPr/>
      <dgm:t>
        <a:bodyPr/>
        <a:lstStyle/>
        <a:p>
          <a:endParaRPr lang="en-US"/>
        </a:p>
      </dgm:t>
    </dgm:pt>
    <dgm:pt modelId="{9FAE3189-FC96-4B9B-B985-F346DD24D786}">
      <dgm:prSet/>
      <dgm:spPr/>
      <dgm:t>
        <a:bodyPr/>
        <a:lstStyle/>
        <a:p>
          <a:r>
            <a:rPr lang="en-US"/>
            <a:t>Opcode, offset, and PC</a:t>
          </a:r>
        </a:p>
      </dgm:t>
    </dgm:pt>
    <dgm:pt modelId="{F2D1D300-67A9-4655-BE34-B024DA6DD1CD}" type="parTrans" cxnId="{61894ECE-E2BE-4044-99CB-3390FFA0F141}">
      <dgm:prSet/>
      <dgm:spPr/>
      <dgm:t>
        <a:bodyPr/>
        <a:lstStyle/>
        <a:p>
          <a:endParaRPr lang="en-US"/>
        </a:p>
      </dgm:t>
    </dgm:pt>
    <dgm:pt modelId="{8A7F087F-7ADA-415C-8D53-5D0A438789FE}" type="sibTrans" cxnId="{61894ECE-E2BE-4044-99CB-3390FFA0F141}">
      <dgm:prSet/>
      <dgm:spPr/>
      <dgm:t>
        <a:bodyPr/>
        <a:lstStyle/>
        <a:p>
          <a:endParaRPr lang="en-US"/>
        </a:p>
      </dgm:t>
    </dgm:pt>
    <dgm:pt modelId="{0ABB0E6E-FA04-4A42-9D76-DA065AA176EF}">
      <dgm:prSet/>
      <dgm:spPr/>
      <dgm:t>
        <a:bodyPr/>
        <a:lstStyle/>
        <a:p>
          <a:r>
            <a:rPr lang="en-US"/>
            <a:t>For Jump Register</a:t>
          </a:r>
        </a:p>
      </dgm:t>
    </dgm:pt>
    <dgm:pt modelId="{5C185F53-D3AF-4170-A371-0C242A6D59D9}" type="parTrans" cxnId="{08C77CA7-CDD1-4AB9-B210-77C1D9E2B085}">
      <dgm:prSet/>
      <dgm:spPr/>
      <dgm:t>
        <a:bodyPr/>
        <a:lstStyle/>
        <a:p>
          <a:endParaRPr lang="en-US"/>
        </a:p>
      </dgm:t>
    </dgm:pt>
    <dgm:pt modelId="{603D1059-95F9-420E-A006-4EA350B8E215}" type="sibTrans" cxnId="{08C77CA7-CDD1-4AB9-B210-77C1D9E2B085}">
      <dgm:prSet/>
      <dgm:spPr/>
      <dgm:t>
        <a:bodyPr/>
        <a:lstStyle/>
        <a:p>
          <a:endParaRPr lang="en-US"/>
        </a:p>
      </dgm:t>
    </dgm:pt>
    <dgm:pt modelId="{D86FEB49-9765-4655-97A4-89EB841A4649}">
      <dgm:prSet/>
      <dgm:spPr/>
      <dgm:t>
        <a:bodyPr/>
        <a:lstStyle/>
        <a:p>
          <a:r>
            <a:rPr lang="en-US"/>
            <a:t>Opcode and register value</a:t>
          </a:r>
        </a:p>
      </dgm:t>
    </dgm:pt>
    <dgm:pt modelId="{6FD2E553-DF65-4270-9BE4-23E11BB6F568}" type="parTrans" cxnId="{1D0C92DF-C9CE-4A85-8866-AA1D48783F2E}">
      <dgm:prSet/>
      <dgm:spPr/>
      <dgm:t>
        <a:bodyPr/>
        <a:lstStyle/>
        <a:p>
          <a:endParaRPr lang="en-US"/>
        </a:p>
      </dgm:t>
    </dgm:pt>
    <dgm:pt modelId="{1DB74C05-5EEB-4D1E-938B-6F8F523AC35D}" type="sibTrans" cxnId="{1D0C92DF-C9CE-4A85-8866-AA1D48783F2E}">
      <dgm:prSet/>
      <dgm:spPr/>
      <dgm:t>
        <a:bodyPr/>
        <a:lstStyle/>
        <a:p>
          <a:endParaRPr lang="en-US"/>
        </a:p>
      </dgm:t>
    </dgm:pt>
    <dgm:pt modelId="{42F5327B-835A-464F-A06F-4D1783CE1AB9}">
      <dgm:prSet/>
      <dgm:spPr/>
      <dgm:t>
        <a:bodyPr/>
        <a:lstStyle/>
        <a:p>
          <a:r>
            <a:rPr lang="en-US"/>
            <a:t>For Conditional Branches</a:t>
          </a:r>
        </a:p>
      </dgm:t>
    </dgm:pt>
    <dgm:pt modelId="{9E9B504F-BE35-4CC1-B12C-482672CEABC2}" type="parTrans" cxnId="{B1EE70C2-4CA4-4584-B56F-35DA1A20FD87}">
      <dgm:prSet/>
      <dgm:spPr/>
      <dgm:t>
        <a:bodyPr/>
        <a:lstStyle/>
        <a:p>
          <a:endParaRPr lang="en-US"/>
        </a:p>
      </dgm:t>
    </dgm:pt>
    <dgm:pt modelId="{306DC431-44E5-4E10-8EC3-5AAC77ACF535}" type="sibTrans" cxnId="{B1EE70C2-4CA4-4584-B56F-35DA1A20FD87}">
      <dgm:prSet/>
      <dgm:spPr/>
      <dgm:t>
        <a:bodyPr/>
        <a:lstStyle/>
        <a:p>
          <a:endParaRPr lang="en-US"/>
        </a:p>
      </dgm:t>
    </dgm:pt>
    <dgm:pt modelId="{6BAE9407-63B5-45CD-8856-13BDBA6373B0}">
      <dgm:prSet/>
      <dgm:spPr/>
      <dgm:t>
        <a:bodyPr/>
        <a:lstStyle/>
        <a:p>
          <a:r>
            <a:rPr lang="en-US"/>
            <a:t>Opcode, offset, PC, and register (for condition)</a:t>
          </a:r>
        </a:p>
      </dgm:t>
    </dgm:pt>
    <dgm:pt modelId="{09DAB09E-77AF-4675-A8F2-B9911EA217D6}" type="parTrans" cxnId="{7822D63D-3424-4877-81FA-8A473A1934C2}">
      <dgm:prSet/>
      <dgm:spPr/>
      <dgm:t>
        <a:bodyPr/>
        <a:lstStyle/>
        <a:p>
          <a:endParaRPr lang="en-US"/>
        </a:p>
      </dgm:t>
    </dgm:pt>
    <dgm:pt modelId="{55307A57-BD07-4722-B9C2-2A01BF3BAA78}" type="sibTrans" cxnId="{7822D63D-3424-4877-81FA-8A473A1934C2}">
      <dgm:prSet/>
      <dgm:spPr/>
      <dgm:t>
        <a:bodyPr/>
        <a:lstStyle/>
        <a:p>
          <a:endParaRPr lang="en-US"/>
        </a:p>
      </dgm:t>
    </dgm:pt>
    <dgm:pt modelId="{C8F80BC6-2699-4DB2-8EDC-0EE5FB4709B9}">
      <dgm:prSet/>
      <dgm:spPr/>
      <dgm:t>
        <a:bodyPr/>
        <a:lstStyle/>
        <a:p>
          <a:r>
            <a:rPr lang="en-US"/>
            <a:t>For all others</a:t>
          </a:r>
        </a:p>
      </dgm:t>
    </dgm:pt>
    <dgm:pt modelId="{D4E65333-CE5C-45C1-8C2B-AA1623AB60D2}" type="parTrans" cxnId="{71A7A9AF-CB7D-4246-888D-CBD35093FA7E}">
      <dgm:prSet/>
      <dgm:spPr/>
      <dgm:t>
        <a:bodyPr/>
        <a:lstStyle/>
        <a:p>
          <a:endParaRPr lang="en-US"/>
        </a:p>
      </dgm:t>
    </dgm:pt>
    <dgm:pt modelId="{6E3FB24A-E8FF-455F-BD01-861C11E844EB}" type="sibTrans" cxnId="{71A7A9AF-CB7D-4246-888D-CBD35093FA7E}">
      <dgm:prSet/>
      <dgm:spPr/>
      <dgm:t>
        <a:bodyPr/>
        <a:lstStyle/>
        <a:p>
          <a:endParaRPr lang="en-US"/>
        </a:p>
      </dgm:t>
    </dgm:pt>
    <dgm:pt modelId="{FE9CED33-75C9-45AE-A3B3-435BD00FF9D0}">
      <dgm:prSet/>
      <dgm:spPr/>
      <dgm:t>
        <a:bodyPr/>
        <a:lstStyle/>
        <a:p>
          <a:r>
            <a:rPr lang="en-US"/>
            <a:t>Opcode and PC</a:t>
          </a:r>
        </a:p>
      </dgm:t>
    </dgm:pt>
    <dgm:pt modelId="{A8D68069-6CF5-4980-BF97-68659E90BFBA}" type="parTrans" cxnId="{AC31FE55-6558-4479-8884-C9971B06C1D8}">
      <dgm:prSet/>
      <dgm:spPr/>
      <dgm:t>
        <a:bodyPr/>
        <a:lstStyle/>
        <a:p>
          <a:endParaRPr lang="en-US"/>
        </a:p>
      </dgm:t>
    </dgm:pt>
    <dgm:pt modelId="{C756E136-8D49-4533-B852-37FA370F9769}" type="sibTrans" cxnId="{AC31FE55-6558-4479-8884-C9971B06C1D8}">
      <dgm:prSet/>
      <dgm:spPr/>
      <dgm:t>
        <a:bodyPr/>
        <a:lstStyle/>
        <a:p>
          <a:endParaRPr lang="en-US"/>
        </a:p>
      </dgm:t>
    </dgm:pt>
    <dgm:pt modelId="{FCA82088-E796-48C2-9A24-378BE765C8B3}">
      <dgm:prSet/>
      <dgm:spPr/>
      <dgm:t>
        <a:bodyPr/>
        <a:lstStyle/>
        <a:p>
          <a:r>
            <a:rPr lang="en-US"/>
            <a:t>In what stage do we know these?</a:t>
          </a:r>
        </a:p>
      </dgm:t>
    </dgm:pt>
    <dgm:pt modelId="{802A551A-B0EA-4F93-8A96-9B25CA3AAD36}" type="parTrans" cxnId="{74A91254-6959-483C-B0E5-E2A5250471D3}">
      <dgm:prSet/>
      <dgm:spPr/>
      <dgm:t>
        <a:bodyPr/>
        <a:lstStyle/>
        <a:p>
          <a:endParaRPr lang="en-US"/>
        </a:p>
      </dgm:t>
    </dgm:pt>
    <dgm:pt modelId="{6B3967B4-0F29-4C16-97AB-353DA7BE207C}" type="sibTrans" cxnId="{74A91254-6959-483C-B0E5-E2A5250471D3}">
      <dgm:prSet/>
      <dgm:spPr/>
      <dgm:t>
        <a:bodyPr/>
        <a:lstStyle/>
        <a:p>
          <a:endParaRPr lang="en-US"/>
        </a:p>
      </dgm:t>
    </dgm:pt>
    <dgm:pt modelId="{14F4A079-BCE4-40D8-8888-BFC9F796D959}">
      <dgm:prSet/>
      <dgm:spPr/>
      <dgm:t>
        <a:bodyPr/>
        <a:lstStyle/>
        <a:p>
          <a:r>
            <a:rPr lang="en-US" dirty="0"/>
            <a:t>PC - Fetch</a:t>
          </a:r>
        </a:p>
      </dgm:t>
    </dgm:pt>
    <dgm:pt modelId="{DD6F7C6C-CA6D-47A2-B560-E38B327622C2}" type="parTrans" cxnId="{CF5EA5C9-E93D-4515-8B9E-49ADFCB7CA4F}">
      <dgm:prSet/>
      <dgm:spPr/>
      <dgm:t>
        <a:bodyPr/>
        <a:lstStyle/>
        <a:p>
          <a:endParaRPr lang="en-US"/>
        </a:p>
      </dgm:t>
    </dgm:pt>
    <dgm:pt modelId="{86239F8D-C707-44B8-8920-C45C283C98D0}" type="sibTrans" cxnId="{CF5EA5C9-E93D-4515-8B9E-49ADFCB7CA4F}">
      <dgm:prSet/>
      <dgm:spPr/>
      <dgm:t>
        <a:bodyPr/>
        <a:lstStyle/>
        <a:p>
          <a:endParaRPr lang="en-US"/>
        </a:p>
      </dgm:t>
    </dgm:pt>
    <dgm:pt modelId="{7EDC5726-37B3-41F6-81EE-1C1B2C029C21}">
      <dgm:prSet/>
      <dgm:spPr/>
      <dgm:t>
        <a:bodyPr/>
        <a:lstStyle/>
        <a:p>
          <a:r>
            <a:rPr lang="en-US" dirty="0"/>
            <a:t>Opcode, offset - Decode (or Fetch?)</a:t>
          </a:r>
        </a:p>
      </dgm:t>
    </dgm:pt>
    <dgm:pt modelId="{E899E989-5E53-4EEB-BAC2-644C8F92EE2F}" type="parTrans" cxnId="{94D5A34D-E61A-4E7D-8D52-1630D566DD88}">
      <dgm:prSet/>
      <dgm:spPr/>
      <dgm:t>
        <a:bodyPr/>
        <a:lstStyle/>
        <a:p>
          <a:endParaRPr lang="en-US"/>
        </a:p>
      </dgm:t>
    </dgm:pt>
    <dgm:pt modelId="{17203F41-C6A1-40CF-BE7E-734D131172B7}" type="sibTrans" cxnId="{94D5A34D-E61A-4E7D-8D52-1630D566DD88}">
      <dgm:prSet/>
      <dgm:spPr/>
      <dgm:t>
        <a:bodyPr/>
        <a:lstStyle/>
        <a:p>
          <a:endParaRPr lang="en-US"/>
        </a:p>
      </dgm:t>
    </dgm:pt>
    <dgm:pt modelId="{5C4FB7E6-374F-4AFB-9DAE-5B2C696F3B38}">
      <dgm:prSet/>
      <dgm:spPr/>
      <dgm:t>
        <a:bodyPr/>
        <a:lstStyle/>
        <a:p>
          <a:r>
            <a:rPr lang="en-US" dirty="0"/>
            <a:t>Register value - Decode</a:t>
          </a:r>
        </a:p>
      </dgm:t>
    </dgm:pt>
    <dgm:pt modelId="{B85BD31E-CFC1-49AD-863C-91FAEFF4E543}" type="parTrans" cxnId="{FBFE2937-FB9C-4BA5-8A8B-E9974046C8BB}">
      <dgm:prSet/>
      <dgm:spPr/>
      <dgm:t>
        <a:bodyPr/>
        <a:lstStyle/>
        <a:p>
          <a:endParaRPr lang="en-US"/>
        </a:p>
      </dgm:t>
    </dgm:pt>
    <dgm:pt modelId="{2F84D57B-413C-436D-8DF9-A4D96D2D8CA1}" type="sibTrans" cxnId="{FBFE2937-FB9C-4BA5-8A8B-E9974046C8BB}">
      <dgm:prSet/>
      <dgm:spPr/>
      <dgm:t>
        <a:bodyPr/>
        <a:lstStyle/>
        <a:p>
          <a:endParaRPr lang="en-US"/>
        </a:p>
      </dgm:t>
    </dgm:pt>
    <dgm:pt modelId="{8E68D4F7-4C0B-4CC5-97F3-59DB075C8E36}">
      <dgm:prSet/>
      <dgm:spPr/>
      <dgm:t>
        <a:bodyPr/>
        <a:lstStyle/>
        <a:p>
          <a:r>
            <a:rPr lang="en-US" dirty="0"/>
            <a:t>Branch condition ((</a:t>
          </a:r>
          <a:r>
            <a:rPr lang="en-US" dirty="0" err="1"/>
            <a:t>rs</a:t>
          </a:r>
          <a:r>
            <a:rPr lang="en-US" dirty="0"/>
            <a:t>)==0) - Execute (or Decode?)</a:t>
          </a:r>
        </a:p>
      </dgm:t>
    </dgm:pt>
    <dgm:pt modelId="{A09B3AA0-CBF3-41F3-B71F-43B323D5C56A}" type="parTrans" cxnId="{EC1EA432-AFB5-4EE4-8BD4-E2F65AAF649C}">
      <dgm:prSet/>
      <dgm:spPr/>
      <dgm:t>
        <a:bodyPr/>
        <a:lstStyle/>
        <a:p>
          <a:endParaRPr lang="en-US"/>
        </a:p>
      </dgm:t>
    </dgm:pt>
    <dgm:pt modelId="{D1A956BB-F770-4E0E-800C-2B19C80362DA}" type="sibTrans" cxnId="{EC1EA432-AFB5-4EE4-8BD4-E2F65AAF649C}">
      <dgm:prSet/>
      <dgm:spPr/>
      <dgm:t>
        <a:bodyPr/>
        <a:lstStyle/>
        <a:p>
          <a:endParaRPr lang="en-US"/>
        </a:p>
      </dgm:t>
    </dgm:pt>
    <dgm:pt modelId="{159473A5-B3C1-427F-93E4-CF6686CA7826}" type="pres">
      <dgm:prSet presAssocID="{AA673ABC-7E35-41A2-9DA5-664DAA809854}" presName="linear" presStyleCnt="0">
        <dgm:presLayoutVars>
          <dgm:dir/>
          <dgm:animLvl val="lvl"/>
          <dgm:resizeHandles val="exact"/>
        </dgm:presLayoutVars>
      </dgm:prSet>
      <dgm:spPr/>
    </dgm:pt>
    <dgm:pt modelId="{099FB1CF-9AF9-4046-90A3-54AB32FA1017}" type="pres">
      <dgm:prSet presAssocID="{90936BEB-D80A-4158-89C0-A82465583E0C}" presName="parentLin" presStyleCnt="0"/>
      <dgm:spPr/>
    </dgm:pt>
    <dgm:pt modelId="{C000B82A-66C5-4737-98B8-6DCA72E8A453}" type="pres">
      <dgm:prSet presAssocID="{90936BEB-D80A-4158-89C0-A82465583E0C}" presName="parentLeftMargin" presStyleLbl="node1" presStyleIdx="0" presStyleCnt="2"/>
      <dgm:spPr/>
    </dgm:pt>
    <dgm:pt modelId="{A4CD3E22-E073-46A5-BFE0-A8A45C1D01B9}" type="pres">
      <dgm:prSet presAssocID="{90936BEB-D80A-4158-89C0-A82465583E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5D549F-05FF-4766-B247-D21E7F6D222F}" type="pres">
      <dgm:prSet presAssocID="{90936BEB-D80A-4158-89C0-A82465583E0C}" presName="negativeSpace" presStyleCnt="0"/>
      <dgm:spPr/>
    </dgm:pt>
    <dgm:pt modelId="{358F659B-6504-4FC1-8F3C-DDF8B8F90851}" type="pres">
      <dgm:prSet presAssocID="{90936BEB-D80A-4158-89C0-A82465583E0C}" presName="childText" presStyleLbl="conFgAcc1" presStyleIdx="0" presStyleCnt="2">
        <dgm:presLayoutVars>
          <dgm:bulletEnabled val="1"/>
        </dgm:presLayoutVars>
      </dgm:prSet>
      <dgm:spPr/>
    </dgm:pt>
    <dgm:pt modelId="{628C0A48-792C-43A8-9C3E-C02C5C821B3C}" type="pres">
      <dgm:prSet presAssocID="{BAAFBD63-F42F-4D14-A8E9-2E7416EEB1AC}" presName="spaceBetweenRectangles" presStyleCnt="0"/>
      <dgm:spPr/>
    </dgm:pt>
    <dgm:pt modelId="{4864DB1E-C9CB-42FB-876F-C1508DAAC86B}" type="pres">
      <dgm:prSet presAssocID="{FCA82088-E796-48C2-9A24-378BE765C8B3}" presName="parentLin" presStyleCnt="0"/>
      <dgm:spPr/>
    </dgm:pt>
    <dgm:pt modelId="{373F13FD-B737-4D26-8D70-73BBC7A3FAA4}" type="pres">
      <dgm:prSet presAssocID="{FCA82088-E796-48C2-9A24-378BE765C8B3}" presName="parentLeftMargin" presStyleLbl="node1" presStyleIdx="0" presStyleCnt="2"/>
      <dgm:spPr/>
    </dgm:pt>
    <dgm:pt modelId="{92F2D5FC-F369-4822-9318-DB5E43F26D3B}" type="pres">
      <dgm:prSet presAssocID="{FCA82088-E796-48C2-9A24-378BE765C8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CE5B2A-6B57-4856-B7B4-1A02395FCA3C}" type="pres">
      <dgm:prSet presAssocID="{FCA82088-E796-48C2-9A24-378BE765C8B3}" presName="negativeSpace" presStyleCnt="0"/>
      <dgm:spPr/>
    </dgm:pt>
    <dgm:pt modelId="{7CB2FE4B-CE93-4BE3-BF59-806F7E8AF5CC}" type="pres">
      <dgm:prSet presAssocID="{FCA82088-E796-48C2-9A24-378BE765C8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37DA0A-8777-41A5-A6D8-B204C2A41569}" type="presOf" srcId="{469771A6-5207-4F5F-88BD-A0A2A3DC744F}" destId="{358F659B-6504-4FC1-8F3C-DDF8B8F90851}" srcOrd="0" destOrd="0" presId="urn:microsoft.com/office/officeart/2005/8/layout/list1"/>
    <dgm:cxn modelId="{98470C0B-12EF-48E3-A396-BC767B8FFDCD}" type="presOf" srcId="{9FAE3189-FC96-4B9B-B985-F346DD24D786}" destId="{358F659B-6504-4FC1-8F3C-DDF8B8F90851}" srcOrd="0" destOrd="1" presId="urn:microsoft.com/office/officeart/2005/8/layout/list1"/>
    <dgm:cxn modelId="{F2081C24-69DC-4168-AB54-8E4811AC74AC}" type="presOf" srcId="{FCA82088-E796-48C2-9A24-378BE765C8B3}" destId="{373F13FD-B737-4D26-8D70-73BBC7A3FAA4}" srcOrd="0" destOrd="0" presId="urn:microsoft.com/office/officeart/2005/8/layout/list1"/>
    <dgm:cxn modelId="{20CCDF29-39B5-499D-A2B8-1A6B96284BD0}" type="presOf" srcId="{AA673ABC-7E35-41A2-9DA5-664DAA809854}" destId="{159473A5-B3C1-427F-93E4-CF6686CA7826}" srcOrd="0" destOrd="0" presId="urn:microsoft.com/office/officeart/2005/8/layout/list1"/>
    <dgm:cxn modelId="{88F6A12E-6D7C-485C-89CC-358FCC9348B9}" srcId="{AA673ABC-7E35-41A2-9DA5-664DAA809854}" destId="{90936BEB-D80A-4158-89C0-A82465583E0C}" srcOrd="0" destOrd="0" parTransId="{6740195F-49BA-43AB-A893-E0935F212C70}" sibTransId="{BAAFBD63-F42F-4D14-A8E9-2E7416EEB1AC}"/>
    <dgm:cxn modelId="{EC1EA432-AFB5-4EE4-8BD4-E2F65AAF649C}" srcId="{FCA82088-E796-48C2-9A24-378BE765C8B3}" destId="{8E68D4F7-4C0B-4CC5-97F3-59DB075C8E36}" srcOrd="3" destOrd="0" parTransId="{A09B3AA0-CBF3-41F3-B71F-43B323D5C56A}" sibTransId="{D1A956BB-F770-4E0E-800C-2B19C80362DA}"/>
    <dgm:cxn modelId="{FBFE2937-FB9C-4BA5-8A8B-E9974046C8BB}" srcId="{FCA82088-E796-48C2-9A24-378BE765C8B3}" destId="{5C4FB7E6-374F-4AFB-9DAE-5B2C696F3B38}" srcOrd="2" destOrd="0" parTransId="{B85BD31E-CFC1-49AD-863C-91FAEFF4E543}" sibTransId="{2F84D57B-413C-436D-8DF9-A4D96D2D8CA1}"/>
    <dgm:cxn modelId="{7822D63D-3424-4877-81FA-8A473A1934C2}" srcId="{42F5327B-835A-464F-A06F-4D1783CE1AB9}" destId="{6BAE9407-63B5-45CD-8856-13BDBA6373B0}" srcOrd="0" destOrd="0" parTransId="{09DAB09E-77AF-4675-A8F2-B9911EA217D6}" sibTransId="{55307A57-BD07-4722-B9C2-2A01BF3BAA78}"/>
    <dgm:cxn modelId="{14702366-2B62-47FA-899A-1B157619E78F}" type="presOf" srcId="{90936BEB-D80A-4158-89C0-A82465583E0C}" destId="{A4CD3E22-E073-46A5-BFE0-A8A45C1D01B9}" srcOrd="1" destOrd="0" presId="urn:microsoft.com/office/officeart/2005/8/layout/list1"/>
    <dgm:cxn modelId="{7E6B046B-C8BA-4B3D-9198-41CBCB4E6071}" type="presOf" srcId="{FCA82088-E796-48C2-9A24-378BE765C8B3}" destId="{92F2D5FC-F369-4822-9318-DB5E43F26D3B}" srcOrd="1" destOrd="0" presId="urn:microsoft.com/office/officeart/2005/8/layout/list1"/>
    <dgm:cxn modelId="{94D5A34D-E61A-4E7D-8D52-1630D566DD88}" srcId="{FCA82088-E796-48C2-9A24-378BE765C8B3}" destId="{7EDC5726-37B3-41F6-81EE-1C1B2C029C21}" srcOrd="1" destOrd="0" parTransId="{E899E989-5E53-4EEB-BAC2-644C8F92EE2F}" sibTransId="{17203F41-C6A1-40CF-BE7E-734D131172B7}"/>
    <dgm:cxn modelId="{74A91254-6959-483C-B0E5-E2A5250471D3}" srcId="{AA673ABC-7E35-41A2-9DA5-664DAA809854}" destId="{FCA82088-E796-48C2-9A24-378BE765C8B3}" srcOrd="1" destOrd="0" parTransId="{802A551A-B0EA-4F93-8A96-9B25CA3AAD36}" sibTransId="{6B3967B4-0F29-4C16-97AB-353DA7BE207C}"/>
    <dgm:cxn modelId="{AC31FE55-6558-4479-8884-C9971B06C1D8}" srcId="{C8F80BC6-2699-4DB2-8EDC-0EE5FB4709B9}" destId="{FE9CED33-75C9-45AE-A3B3-435BD00FF9D0}" srcOrd="0" destOrd="0" parTransId="{A8D68069-6CF5-4980-BF97-68659E90BFBA}" sibTransId="{C756E136-8D49-4533-B852-37FA370F9769}"/>
    <dgm:cxn modelId="{A017317E-0165-45B1-B556-BDC4F8857D37}" type="presOf" srcId="{42F5327B-835A-464F-A06F-4D1783CE1AB9}" destId="{358F659B-6504-4FC1-8F3C-DDF8B8F90851}" srcOrd="0" destOrd="4" presId="urn:microsoft.com/office/officeart/2005/8/layout/list1"/>
    <dgm:cxn modelId="{27F6667F-ADE9-47AD-BD68-C4E51C086288}" type="presOf" srcId="{7EDC5726-37B3-41F6-81EE-1C1B2C029C21}" destId="{7CB2FE4B-CE93-4BE3-BF59-806F7E8AF5CC}" srcOrd="0" destOrd="1" presId="urn:microsoft.com/office/officeart/2005/8/layout/list1"/>
    <dgm:cxn modelId="{DA49859B-7B8B-4253-8D2E-3D068680FF01}" type="presOf" srcId="{C8F80BC6-2699-4DB2-8EDC-0EE5FB4709B9}" destId="{358F659B-6504-4FC1-8F3C-DDF8B8F90851}" srcOrd="0" destOrd="6" presId="urn:microsoft.com/office/officeart/2005/8/layout/list1"/>
    <dgm:cxn modelId="{4EF4ECA0-094E-410B-9FCF-01F5A14D3930}" type="presOf" srcId="{D86FEB49-9765-4655-97A4-89EB841A4649}" destId="{358F659B-6504-4FC1-8F3C-DDF8B8F90851}" srcOrd="0" destOrd="3" presId="urn:microsoft.com/office/officeart/2005/8/layout/list1"/>
    <dgm:cxn modelId="{08C77CA7-CDD1-4AB9-B210-77C1D9E2B085}" srcId="{90936BEB-D80A-4158-89C0-A82465583E0C}" destId="{0ABB0E6E-FA04-4A42-9D76-DA065AA176EF}" srcOrd="1" destOrd="0" parTransId="{5C185F53-D3AF-4170-A371-0C242A6D59D9}" sibTransId="{603D1059-95F9-420E-A006-4EA350B8E215}"/>
    <dgm:cxn modelId="{9627D6AD-8FE3-428B-92EF-6F9A85F710DB}" type="presOf" srcId="{6BAE9407-63B5-45CD-8856-13BDBA6373B0}" destId="{358F659B-6504-4FC1-8F3C-DDF8B8F90851}" srcOrd="0" destOrd="5" presId="urn:microsoft.com/office/officeart/2005/8/layout/list1"/>
    <dgm:cxn modelId="{71A7A9AF-CB7D-4246-888D-CBD35093FA7E}" srcId="{90936BEB-D80A-4158-89C0-A82465583E0C}" destId="{C8F80BC6-2699-4DB2-8EDC-0EE5FB4709B9}" srcOrd="3" destOrd="0" parTransId="{D4E65333-CE5C-45C1-8C2B-AA1623AB60D2}" sibTransId="{6E3FB24A-E8FF-455F-BD01-861C11E844EB}"/>
    <dgm:cxn modelId="{91872EC0-9702-446D-B164-1419CD61AF87}" type="presOf" srcId="{8E68D4F7-4C0B-4CC5-97F3-59DB075C8E36}" destId="{7CB2FE4B-CE93-4BE3-BF59-806F7E8AF5CC}" srcOrd="0" destOrd="3" presId="urn:microsoft.com/office/officeart/2005/8/layout/list1"/>
    <dgm:cxn modelId="{70D1FEC0-2D6C-4604-9535-69A7543BC092}" type="presOf" srcId="{14F4A079-BCE4-40D8-8888-BFC9F796D959}" destId="{7CB2FE4B-CE93-4BE3-BF59-806F7E8AF5CC}" srcOrd="0" destOrd="0" presId="urn:microsoft.com/office/officeart/2005/8/layout/list1"/>
    <dgm:cxn modelId="{B1EE70C2-4CA4-4584-B56F-35DA1A20FD87}" srcId="{90936BEB-D80A-4158-89C0-A82465583E0C}" destId="{42F5327B-835A-464F-A06F-4D1783CE1AB9}" srcOrd="2" destOrd="0" parTransId="{9E9B504F-BE35-4CC1-B12C-482672CEABC2}" sibTransId="{306DC431-44E5-4E10-8EC3-5AAC77ACF535}"/>
    <dgm:cxn modelId="{AE6A45C5-2C90-4D29-B913-EE532CB42926}" type="presOf" srcId="{0ABB0E6E-FA04-4A42-9D76-DA065AA176EF}" destId="{358F659B-6504-4FC1-8F3C-DDF8B8F90851}" srcOrd="0" destOrd="2" presId="urn:microsoft.com/office/officeart/2005/8/layout/list1"/>
    <dgm:cxn modelId="{CF5EA5C9-E93D-4515-8B9E-49ADFCB7CA4F}" srcId="{FCA82088-E796-48C2-9A24-378BE765C8B3}" destId="{14F4A079-BCE4-40D8-8888-BFC9F796D959}" srcOrd="0" destOrd="0" parTransId="{DD6F7C6C-CA6D-47A2-B560-E38B327622C2}" sibTransId="{86239F8D-C707-44B8-8920-C45C283C98D0}"/>
    <dgm:cxn modelId="{61894ECE-E2BE-4044-99CB-3390FFA0F141}" srcId="{469771A6-5207-4F5F-88BD-A0A2A3DC744F}" destId="{9FAE3189-FC96-4B9B-B985-F346DD24D786}" srcOrd="0" destOrd="0" parTransId="{F2D1D300-67A9-4655-BE34-B024DA6DD1CD}" sibTransId="{8A7F087F-7ADA-415C-8D53-5D0A438789FE}"/>
    <dgm:cxn modelId="{E75BC2D0-DFB3-40B0-8705-5304B0721802}" type="presOf" srcId="{90936BEB-D80A-4158-89C0-A82465583E0C}" destId="{C000B82A-66C5-4737-98B8-6DCA72E8A453}" srcOrd="0" destOrd="0" presId="urn:microsoft.com/office/officeart/2005/8/layout/list1"/>
    <dgm:cxn modelId="{7E1992D7-0ECE-4D8C-B49B-36DA89ABF58A}" type="presOf" srcId="{5C4FB7E6-374F-4AFB-9DAE-5B2C696F3B38}" destId="{7CB2FE4B-CE93-4BE3-BF59-806F7E8AF5CC}" srcOrd="0" destOrd="2" presId="urn:microsoft.com/office/officeart/2005/8/layout/list1"/>
    <dgm:cxn modelId="{1D0C92DF-C9CE-4A85-8866-AA1D48783F2E}" srcId="{0ABB0E6E-FA04-4A42-9D76-DA065AA176EF}" destId="{D86FEB49-9765-4655-97A4-89EB841A4649}" srcOrd="0" destOrd="0" parTransId="{6FD2E553-DF65-4270-9BE4-23E11BB6F568}" sibTransId="{1DB74C05-5EEB-4D1E-938B-6F8F523AC35D}"/>
    <dgm:cxn modelId="{68452CEC-B60D-4826-AFE3-8C6CC2B4121F}" type="presOf" srcId="{FE9CED33-75C9-45AE-A3B3-435BD00FF9D0}" destId="{358F659B-6504-4FC1-8F3C-DDF8B8F90851}" srcOrd="0" destOrd="7" presId="urn:microsoft.com/office/officeart/2005/8/layout/list1"/>
    <dgm:cxn modelId="{6D7DE7F7-687F-4FAB-B42E-2353B0DC89AB}" srcId="{90936BEB-D80A-4158-89C0-A82465583E0C}" destId="{469771A6-5207-4F5F-88BD-A0A2A3DC744F}" srcOrd="0" destOrd="0" parTransId="{E596D306-DCB0-49B5-AC72-28680C3BB582}" sibTransId="{92D81E1A-99C5-4628-BF8B-20B7602028CF}"/>
    <dgm:cxn modelId="{A7209070-459A-48B0-8A42-5B510640C991}" type="presParOf" srcId="{159473A5-B3C1-427F-93E4-CF6686CA7826}" destId="{099FB1CF-9AF9-4046-90A3-54AB32FA1017}" srcOrd="0" destOrd="0" presId="urn:microsoft.com/office/officeart/2005/8/layout/list1"/>
    <dgm:cxn modelId="{8679E0C6-ADFC-46C2-9FF2-546FB4B1E004}" type="presParOf" srcId="{099FB1CF-9AF9-4046-90A3-54AB32FA1017}" destId="{C000B82A-66C5-4737-98B8-6DCA72E8A453}" srcOrd="0" destOrd="0" presId="urn:microsoft.com/office/officeart/2005/8/layout/list1"/>
    <dgm:cxn modelId="{D827219B-32E3-433B-8D95-235C4EB92FCE}" type="presParOf" srcId="{099FB1CF-9AF9-4046-90A3-54AB32FA1017}" destId="{A4CD3E22-E073-46A5-BFE0-A8A45C1D01B9}" srcOrd="1" destOrd="0" presId="urn:microsoft.com/office/officeart/2005/8/layout/list1"/>
    <dgm:cxn modelId="{88837DF8-76EE-4599-87F8-AFF2BD3308B5}" type="presParOf" srcId="{159473A5-B3C1-427F-93E4-CF6686CA7826}" destId="{EA5D549F-05FF-4766-B247-D21E7F6D222F}" srcOrd="1" destOrd="0" presId="urn:microsoft.com/office/officeart/2005/8/layout/list1"/>
    <dgm:cxn modelId="{BE2F73CF-F335-45A6-974B-831B697D0495}" type="presParOf" srcId="{159473A5-B3C1-427F-93E4-CF6686CA7826}" destId="{358F659B-6504-4FC1-8F3C-DDF8B8F90851}" srcOrd="2" destOrd="0" presId="urn:microsoft.com/office/officeart/2005/8/layout/list1"/>
    <dgm:cxn modelId="{B2C8EED0-D360-49DA-90B9-1712CC52E178}" type="presParOf" srcId="{159473A5-B3C1-427F-93E4-CF6686CA7826}" destId="{628C0A48-792C-43A8-9C3E-C02C5C821B3C}" srcOrd="3" destOrd="0" presId="urn:microsoft.com/office/officeart/2005/8/layout/list1"/>
    <dgm:cxn modelId="{6DC488EF-EC2B-4C94-8265-7BF133C620DA}" type="presParOf" srcId="{159473A5-B3C1-427F-93E4-CF6686CA7826}" destId="{4864DB1E-C9CB-42FB-876F-C1508DAAC86B}" srcOrd="4" destOrd="0" presId="urn:microsoft.com/office/officeart/2005/8/layout/list1"/>
    <dgm:cxn modelId="{A7F6BCA3-2F0A-4BE1-9AC9-7E1ED5F390EA}" type="presParOf" srcId="{4864DB1E-C9CB-42FB-876F-C1508DAAC86B}" destId="{373F13FD-B737-4D26-8D70-73BBC7A3FAA4}" srcOrd="0" destOrd="0" presId="urn:microsoft.com/office/officeart/2005/8/layout/list1"/>
    <dgm:cxn modelId="{AE22A22B-581D-4220-A10E-977DB6C9AAEF}" type="presParOf" srcId="{4864DB1E-C9CB-42FB-876F-C1508DAAC86B}" destId="{92F2D5FC-F369-4822-9318-DB5E43F26D3B}" srcOrd="1" destOrd="0" presId="urn:microsoft.com/office/officeart/2005/8/layout/list1"/>
    <dgm:cxn modelId="{F072CBFB-5030-4D25-8502-E414A7B87C1B}" type="presParOf" srcId="{159473A5-B3C1-427F-93E4-CF6686CA7826}" destId="{FDCE5B2A-6B57-4856-B7B4-1A02395FCA3C}" srcOrd="5" destOrd="0" presId="urn:microsoft.com/office/officeart/2005/8/layout/list1"/>
    <dgm:cxn modelId="{ADC0D93C-4788-4544-BA85-2E7827571E31}" type="presParOf" srcId="{159473A5-B3C1-427F-93E4-CF6686CA7826}" destId="{7CB2FE4B-CE93-4BE3-BF59-806F7E8AF5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E4B12-56AC-4888-89FC-53DF9A97F57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F46202-DA0D-4149-AA8E-11EFADAA6A78}">
      <dgm:prSet/>
      <dgm:spPr/>
      <dgm:t>
        <a:bodyPr/>
        <a:lstStyle/>
        <a:p>
          <a:r>
            <a:rPr lang="en-US"/>
            <a:t>Data Hazards</a:t>
          </a:r>
        </a:p>
      </dgm:t>
    </dgm:pt>
    <dgm:pt modelId="{4D91D9BC-A045-4E08-ACD7-8F3B2F7C4272}" type="parTrans" cxnId="{7C7CC237-1B7E-4A2B-9E7B-63F6556CB2CA}">
      <dgm:prSet/>
      <dgm:spPr/>
      <dgm:t>
        <a:bodyPr/>
        <a:lstStyle/>
        <a:p>
          <a:endParaRPr lang="en-US"/>
        </a:p>
      </dgm:t>
    </dgm:pt>
    <dgm:pt modelId="{AF14663F-4F35-4373-A029-8C09C5066B9A}" type="sibTrans" cxnId="{7C7CC237-1B7E-4A2B-9E7B-63F6556CB2CA}">
      <dgm:prSet/>
      <dgm:spPr/>
      <dgm:t>
        <a:bodyPr/>
        <a:lstStyle/>
        <a:p>
          <a:endParaRPr lang="en-US"/>
        </a:p>
      </dgm:t>
    </dgm:pt>
    <dgm:pt modelId="{FCF1F042-99F9-4DD0-AE8F-73B6FF004DAC}">
      <dgm:prSet/>
      <dgm:spPr/>
      <dgm:t>
        <a:bodyPr/>
        <a:lstStyle/>
        <a:p>
          <a:r>
            <a:rPr lang="en-US"/>
            <a:t>Bypassing/forwarding </a:t>
          </a:r>
        </a:p>
      </dgm:t>
    </dgm:pt>
    <dgm:pt modelId="{800DAF94-5697-456F-945E-6A36AFFC84DF}" type="parTrans" cxnId="{EAE94085-2308-4EFA-AE38-D313E169E589}">
      <dgm:prSet/>
      <dgm:spPr/>
      <dgm:t>
        <a:bodyPr/>
        <a:lstStyle/>
        <a:p>
          <a:endParaRPr lang="en-US"/>
        </a:p>
      </dgm:t>
    </dgm:pt>
    <dgm:pt modelId="{5FB4E397-B53E-44C6-B433-0AD2C182BD62}" type="sibTrans" cxnId="{EAE94085-2308-4EFA-AE38-D313E169E589}">
      <dgm:prSet/>
      <dgm:spPr/>
      <dgm:t>
        <a:bodyPr/>
        <a:lstStyle/>
        <a:p>
          <a:endParaRPr lang="en-US"/>
        </a:p>
      </dgm:t>
    </dgm:pt>
    <dgm:pt modelId="{3BF79448-BCDC-4EE8-BD06-325604950300}">
      <dgm:prSet/>
      <dgm:spPr/>
      <dgm:t>
        <a:bodyPr/>
        <a:lstStyle/>
        <a:p>
          <a:r>
            <a:rPr lang="en-US"/>
            <a:t>Stalls (NOPs) – if no scope for bypassing </a:t>
          </a:r>
        </a:p>
      </dgm:t>
    </dgm:pt>
    <dgm:pt modelId="{37AEB965-C308-4460-995C-44A210899DEE}" type="parTrans" cxnId="{6A698B62-C15C-459F-AC97-42531A7A8128}">
      <dgm:prSet/>
      <dgm:spPr/>
      <dgm:t>
        <a:bodyPr/>
        <a:lstStyle/>
        <a:p>
          <a:endParaRPr lang="en-US"/>
        </a:p>
      </dgm:t>
    </dgm:pt>
    <dgm:pt modelId="{D945CB96-0F9B-434F-AE88-6CD30EFBE7C4}" type="sibTrans" cxnId="{6A698B62-C15C-459F-AC97-42531A7A8128}">
      <dgm:prSet/>
      <dgm:spPr/>
      <dgm:t>
        <a:bodyPr/>
        <a:lstStyle/>
        <a:p>
          <a:endParaRPr lang="en-US"/>
        </a:p>
      </dgm:t>
    </dgm:pt>
    <dgm:pt modelId="{C7986A75-4D4D-42DD-A270-C63DD2EF1F75}">
      <dgm:prSet/>
      <dgm:spPr/>
      <dgm:t>
        <a:bodyPr/>
        <a:lstStyle/>
        <a:p>
          <a:r>
            <a:rPr lang="en-IN"/>
            <a:t>Control hazards</a:t>
          </a:r>
          <a:endParaRPr lang="en-US"/>
        </a:p>
      </dgm:t>
    </dgm:pt>
    <dgm:pt modelId="{EA4931A3-B7B5-4D26-8D77-ABAEA677C098}" type="parTrans" cxnId="{E4901F2B-BC9E-47F7-8E8C-F48F3B330F24}">
      <dgm:prSet/>
      <dgm:spPr/>
      <dgm:t>
        <a:bodyPr/>
        <a:lstStyle/>
        <a:p>
          <a:endParaRPr lang="en-US"/>
        </a:p>
      </dgm:t>
    </dgm:pt>
    <dgm:pt modelId="{4A1A795F-C8B4-4D33-A0EA-AD9CA45D2B6D}" type="sibTrans" cxnId="{E4901F2B-BC9E-47F7-8E8C-F48F3B330F24}">
      <dgm:prSet/>
      <dgm:spPr/>
      <dgm:t>
        <a:bodyPr/>
        <a:lstStyle/>
        <a:p>
          <a:endParaRPr lang="en-US"/>
        </a:p>
      </dgm:t>
    </dgm:pt>
    <dgm:pt modelId="{BF40BD92-79B6-42CB-B2A3-7ABFBA04F61C}">
      <dgm:prSet/>
      <dgm:spPr/>
      <dgm:t>
        <a:bodyPr/>
        <a:lstStyle/>
        <a:p>
          <a:r>
            <a:rPr lang="en-IN" dirty="0"/>
            <a:t>Speculate,  PC=PC+4, kill the wrong path </a:t>
          </a:r>
          <a:endParaRPr lang="en-US" dirty="0"/>
        </a:p>
      </dgm:t>
    </dgm:pt>
    <dgm:pt modelId="{DE447BDB-1E2B-40D9-BB99-BE864AC6CB2B}" type="parTrans" cxnId="{6464E695-CFD3-45D4-A591-94EA1F6BDED5}">
      <dgm:prSet/>
      <dgm:spPr/>
      <dgm:t>
        <a:bodyPr/>
        <a:lstStyle/>
        <a:p>
          <a:endParaRPr lang="en-US"/>
        </a:p>
      </dgm:t>
    </dgm:pt>
    <dgm:pt modelId="{76CC4C84-DCCE-45D4-81A2-21D6C47DE4A9}" type="sibTrans" cxnId="{6464E695-CFD3-45D4-A591-94EA1F6BDED5}">
      <dgm:prSet/>
      <dgm:spPr/>
      <dgm:t>
        <a:bodyPr/>
        <a:lstStyle/>
        <a:p>
          <a:endParaRPr lang="en-US"/>
        </a:p>
      </dgm:t>
    </dgm:pt>
    <dgm:pt modelId="{05BCC1CE-A5BE-4A93-9209-A594D09FCBA0}">
      <dgm:prSet/>
      <dgm:spPr/>
      <dgm:t>
        <a:bodyPr/>
        <a:lstStyle/>
        <a:p>
          <a:r>
            <a:rPr lang="en-IN" dirty="0"/>
            <a:t>Delayed branch with the help of branch delay slots, new pipeline speedup</a:t>
          </a:r>
          <a:endParaRPr lang="en-US" dirty="0"/>
        </a:p>
      </dgm:t>
    </dgm:pt>
    <dgm:pt modelId="{BB9928F8-DE1C-48A5-A687-F4B437D85A89}" type="parTrans" cxnId="{9242E7F5-4374-42E8-AD5B-FD6B9A22793F}">
      <dgm:prSet/>
      <dgm:spPr/>
      <dgm:t>
        <a:bodyPr/>
        <a:lstStyle/>
        <a:p>
          <a:endParaRPr lang="en-US"/>
        </a:p>
      </dgm:t>
    </dgm:pt>
    <dgm:pt modelId="{AE84988D-DCAE-47E5-AB09-E91261744147}" type="sibTrans" cxnId="{9242E7F5-4374-42E8-AD5B-FD6B9A22793F}">
      <dgm:prSet/>
      <dgm:spPr/>
      <dgm:t>
        <a:bodyPr/>
        <a:lstStyle/>
        <a:p>
          <a:endParaRPr lang="en-US"/>
        </a:p>
      </dgm:t>
    </dgm:pt>
    <dgm:pt modelId="{144F1086-5E26-486D-B619-175AA6AD8B76}" type="pres">
      <dgm:prSet presAssocID="{8F4E4B12-56AC-4888-89FC-53DF9A97F57B}" presName="vert0" presStyleCnt="0">
        <dgm:presLayoutVars>
          <dgm:dir/>
          <dgm:animOne val="branch"/>
          <dgm:animLvl val="lvl"/>
        </dgm:presLayoutVars>
      </dgm:prSet>
      <dgm:spPr/>
    </dgm:pt>
    <dgm:pt modelId="{DBF16AA3-4205-4DFF-8B47-7E8059DCF361}" type="pres">
      <dgm:prSet presAssocID="{A4F46202-DA0D-4149-AA8E-11EFADAA6A78}" presName="thickLine" presStyleLbl="alignNode1" presStyleIdx="0" presStyleCnt="6"/>
      <dgm:spPr/>
    </dgm:pt>
    <dgm:pt modelId="{59F14BB8-9FC1-41D2-8E8A-335B7BBF046B}" type="pres">
      <dgm:prSet presAssocID="{A4F46202-DA0D-4149-AA8E-11EFADAA6A78}" presName="horz1" presStyleCnt="0"/>
      <dgm:spPr/>
    </dgm:pt>
    <dgm:pt modelId="{EFF9EE38-9F0A-4694-B36D-3A18C1C7FEFC}" type="pres">
      <dgm:prSet presAssocID="{A4F46202-DA0D-4149-AA8E-11EFADAA6A78}" presName="tx1" presStyleLbl="revTx" presStyleIdx="0" presStyleCnt="6"/>
      <dgm:spPr/>
    </dgm:pt>
    <dgm:pt modelId="{BDEE0104-C487-4F5B-879C-1011D08CBE19}" type="pres">
      <dgm:prSet presAssocID="{A4F46202-DA0D-4149-AA8E-11EFADAA6A78}" presName="vert1" presStyleCnt="0"/>
      <dgm:spPr/>
    </dgm:pt>
    <dgm:pt modelId="{F58CA884-850C-48D5-A436-E768DBF137A0}" type="pres">
      <dgm:prSet presAssocID="{FCF1F042-99F9-4DD0-AE8F-73B6FF004DAC}" presName="thickLine" presStyleLbl="alignNode1" presStyleIdx="1" presStyleCnt="6"/>
      <dgm:spPr/>
    </dgm:pt>
    <dgm:pt modelId="{63F52A58-112C-46B4-B75C-39D4B46F51E2}" type="pres">
      <dgm:prSet presAssocID="{FCF1F042-99F9-4DD0-AE8F-73B6FF004DAC}" presName="horz1" presStyleCnt="0"/>
      <dgm:spPr/>
    </dgm:pt>
    <dgm:pt modelId="{748CA381-7C1A-4627-8129-C85E58F8ED2C}" type="pres">
      <dgm:prSet presAssocID="{FCF1F042-99F9-4DD0-AE8F-73B6FF004DAC}" presName="tx1" presStyleLbl="revTx" presStyleIdx="1" presStyleCnt="6"/>
      <dgm:spPr/>
    </dgm:pt>
    <dgm:pt modelId="{5C96637D-DAD1-48A1-88B7-61BADEB7CAC7}" type="pres">
      <dgm:prSet presAssocID="{FCF1F042-99F9-4DD0-AE8F-73B6FF004DAC}" presName="vert1" presStyleCnt="0"/>
      <dgm:spPr/>
    </dgm:pt>
    <dgm:pt modelId="{B02C1DBA-FCB8-47EC-A81A-EE5689D411FF}" type="pres">
      <dgm:prSet presAssocID="{3BF79448-BCDC-4EE8-BD06-325604950300}" presName="thickLine" presStyleLbl="alignNode1" presStyleIdx="2" presStyleCnt="6"/>
      <dgm:spPr/>
    </dgm:pt>
    <dgm:pt modelId="{3147A1DC-8C7E-4643-B300-09FC2FBCF25C}" type="pres">
      <dgm:prSet presAssocID="{3BF79448-BCDC-4EE8-BD06-325604950300}" presName="horz1" presStyleCnt="0"/>
      <dgm:spPr/>
    </dgm:pt>
    <dgm:pt modelId="{57340750-E48B-450A-8F3F-1CADFDEA5AED}" type="pres">
      <dgm:prSet presAssocID="{3BF79448-BCDC-4EE8-BD06-325604950300}" presName="tx1" presStyleLbl="revTx" presStyleIdx="2" presStyleCnt="6"/>
      <dgm:spPr/>
    </dgm:pt>
    <dgm:pt modelId="{282AD626-8954-4102-87C7-418BAD7A3E3B}" type="pres">
      <dgm:prSet presAssocID="{3BF79448-BCDC-4EE8-BD06-325604950300}" presName="vert1" presStyleCnt="0"/>
      <dgm:spPr/>
    </dgm:pt>
    <dgm:pt modelId="{72F60BAD-E542-456C-9BA5-FD254D99C6D2}" type="pres">
      <dgm:prSet presAssocID="{C7986A75-4D4D-42DD-A270-C63DD2EF1F75}" presName="thickLine" presStyleLbl="alignNode1" presStyleIdx="3" presStyleCnt="6"/>
      <dgm:spPr/>
    </dgm:pt>
    <dgm:pt modelId="{28AE7B89-E9F9-464C-82A9-CD61FFE41131}" type="pres">
      <dgm:prSet presAssocID="{C7986A75-4D4D-42DD-A270-C63DD2EF1F75}" presName="horz1" presStyleCnt="0"/>
      <dgm:spPr/>
    </dgm:pt>
    <dgm:pt modelId="{FBAEE754-889E-4ED3-B044-C713AF1437EA}" type="pres">
      <dgm:prSet presAssocID="{C7986A75-4D4D-42DD-A270-C63DD2EF1F75}" presName="tx1" presStyleLbl="revTx" presStyleIdx="3" presStyleCnt="6"/>
      <dgm:spPr/>
    </dgm:pt>
    <dgm:pt modelId="{2A8B8B83-E040-4C14-A415-00B79E4C553F}" type="pres">
      <dgm:prSet presAssocID="{C7986A75-4D4D-42DD-A270-C63DD2EF1F75}" presName="vert1" presStyleCnt="0"/>
      <dgm:spPr/>
    </dgm:pt>
    <dgm:pt modelId="{428BCEBC-316C-4B24-A71C-470036786487}" type="pres">
      <dgm:prSet presAssocID="{BF40BD92-79B6-42CB-B2A3-7ABFBA04F61C}" presName="thickLine" presStyleLbl="alignNode1" presStyleIdx="4" presStyleCnt="6"/>
      <dgm:spPr/>
    </dgm:pt>
    <dgm:pt modelId="{D39E9261-3A5B-4499-9E63-B9EA40DE98FB}" type="pres">
      <dgm:prSet presAssocID="{BF40BD92-79B6-42CB-B2A3-7ABFBA04F61C}" presName="horz1" presStyleCnt="0"/>
      <dgm:spPr/>
    </dgm:pt>
    <dgm:pt modelId="{1A468699-E2AF-4A9A-AA9D-B5BA7761796F}" type="pres">
      <dgm:prSet presAssocID="{BF40BD92-79B6-42CB-B2A3-7ABFBA04F61C}" presName="tx1" presStyleLbl="revTx" presStyleIdx="4" presStyleCnt="6"/>
      <dgm:spPr/>
    </dgm:pt>
    <dgm:pt modelId="{C24690DB-6900-425F-90DE-9031F2CC0D90}" type="pres">
      <dgm:prSet presAssocID="{BF40BD92-79B6-42CB-B2A3-7ABFBA04F61C}" presName="vert1" presStyleCnt="0"/>
      <dgm:spPr/>
    </dgm:pt>
    <dgm:pt modelId="{9BA98728-2CD7-49D3-B9E7-D3D8339DB1B4}" type="pres">
      <dgm:prSet presAssocID="{05BCC1CE-A5BE-4A93-9209-A594D09FCBA0}" presName="thickLine" presStyleLbl="alignNode1" presStyleIdx="5" presStyleCnt="6"/>
      <dgm:spPr/>
    </dgm:pt>
    <dgm:pt modelId="{AE08CB32-5DB9-4EBD-8A09-07A246157358}" type="pres">
      <dgm:prSet presAssocID="{05BCC1CE-A5BE-4A93-9209-A594D09FCBA0}" presName="horz1" presStyleCnt="0"/>
      <dgm:spPr/>
    </dgm:pt>
    <dgm:pt modelId="{73C908C6-7E9C-4D32-B2A0-6437E4149760}" type="pres">
      <dgm:prSet presAssocID="{05BCC1CE-A5BE-4A93-9209-A594D09FCBA0}" presName="tx1" presStyleLbl="revTx" presStyleIdx="5" presStyleCnt="6"/>
      <dgm:spPr/>
    </dgm:pt>
    <dgm:pt modelId="{5FD95506-6A19-4013-8A70-5D24468C9085}" type="pres">
      <dgm:prSet presAssocID="{05BCC1CE-A5BE-4A93-9209-A594D09FCBA0}" presName="vert1" presStyleCnt="0"/>
      <dgm:spPr/>
    </dgm:pt>
  </dgm:ptLst>
  <dgm:cxnLst>
    <dgm:cxn modelId="{828EB012-781F-4626-9553-FFCDE5C12A1E}" type="presOf" srcId="{BF40BD92-79B6-42CB-B2A3-7ABFBA04F61C}" destId="{1A468699-E2AF-4A9A-AA9D-B5BA7761796F}" srcOrd="0" destOrd="0" presId="urn:microsoft.com/office/officeart/2008/layout/LinedList"/>
    <dgm:cxn modelId="{E0B43E2A-AD57-4EAF-8483-8027FB0230BE}" type="presOf" srcId="{8F4E4B12-56AC-4888-89FC-53DF9A97F57B}" destId="{144F1086-5E26-486D-B619-175AA6AD8B76}" srcOrd="0" destOrd="0" presId="urn:microsoft.com/office/officeart/2008/layout/LinedList"/>
    <dgm:cxn modelId="{E4901F2B-BC9E-47F7-8E8C-F48F3B330F24}" srcId="{8F4E4B12-56AC-4888-89FC-53DF9A97F57B}" destId="{C7986A75-4D4D-42DD-A270-C63DD2EF1F75}" srcOrd="3" destOrd="0" parTransId="{EA4931A3-B7B5-4D26-8D77-ABAEA677C098}" sibTransId="{4A1A795F-C8B4-4D33-A0EA-AD9CA45D2B6D}"/>
    <dgm:cxn modelId="{7C7CC237-1B7E-4A2B-9E7B-63F6556CB2CA}" srcId="{8F4E4B12-56AC-4888-89FC-53DF9A97F57B}" destId="{A4F46202-DA0D-4149-AA8E-11EFADAA6A78}" srcOrd="0" destOrd="0" parTransId="{4D91D9BC-A045-4E08-ACD7-8F3B2F7C4272}" sibTransId="{AF14663F-4F35-4373-A029-8C09C5066B9A}"/>
    <dgm:cxn modelId="{12DA485C-8577-45A6-80DE-FD8CE0073863}" type="presOf" srcId="{C7986A75-4D4D-42DD-A270-C63DD2EF1F75}" destId="{FBAEE754-889E-4ED3-B044-C713AF1437EA}" srcOrd="0" destOrd="0" presId="urn:microsoft.com/office/officeart/2008/layout/LinedList"/>
    <dgm:cxn modelId="{6A698B62-C15C-459F-AC97-42531A7A8128}" srcId="{8F4E4B12-56AC-4888-89FC-53DF9A97F57B}" destId="{3BF79448-BCDC-4EE8-BD06-325604950300}" srcOrd="2" destOrd="0" parTransId="{37AEB965-C308-4460-995C-44A210899DEE}" sibTransId="{D945CB96-0F9B-434F-AE88-6CD30EFBE7C4}"/>
    <dgm:cxn modelId="{A508A977-8764-4106-8BC8-480ED1405E61}" type="presOf" srcId="{A4F46202-DA0D-4149-AA8E-11EFADAA6A78}" destId="{EFF9EE38-9F0A-4694-B36D-3A18C1C7FEFC}" srcOrd="0" destOrd="0" presId="urn:microsoft.com/office/officeart/2008/layout/LinedList"/>
    <dgm:cxn modelId="{EAE94085-2308-4EFA-AE38-D313E169E589}" srcId="{8F4E4B12-56AC-4888-89FC-53DF9A97F57B}" destId="{FCF1F042-99F9-4DD0-AE8F-73B6FF004DAC}" srcOrd="1" destOrd="0" parTransId="{800DAF94-5697-456F-945E-6A36AFFC84DF}" sibTransId="{5FB4E397-B53E-44C6-B433-0AD2C182BD62}"/>
    <dgm:cxn modelId="{6464E695-CFD3-45D4-A591-94EA1F6BDED5}" srcId="{8F4E4B12-56AC-4888-89FC-53DF9A97F57B}" destId="{BF40BD92-79B6-42CB-B2A3-7ABFBA04F61C}" srcOrd="4" destOrd="0" parTransId="{DE447BDB-1E2B-40D9-BB99-BE864AC6CB2B}" sibTransId="{76CC4C84-DCCE-45D4-81A2-21D6C47DE4A9}"/>
    <dgm:cxn modelId="{74A04ED0-9503-4AD4-B12B-91E42240A309}" type="presOf" srcId="{3BF79448-BCDC-4EE8-BD06-325604950300}" destId="{57340750-E48B-450A-8F3F-1CADFDEA5AED}" srcOrd="0" destOrd="0" presId="urn:microsoft.com/office/officeart/2008/layout/LinedList"/>
    <dgm:cxn modelId="{26A6B1D6-6278-4C89-8A5B-A0B1F6636C9F}" type="presOf" srcId="{05BCC1CE-A5BE-4A93-9209-A594D09FCBA0}" destId="{73C908C6-7E9C-4D32-B2A0-6437E4149760}" srcOrd="0" destOrd="0" presId="urn:microsoft.com/office/officeart/2008/layout/LinedList"/>
    <dgm:cxn modelId="{9242E7F5-4374-42E8-AD5B-FD6B9A22793F}" srcId="{8F4E4B12-56AC-4888-89FC-53DF9A97F57B}" destId="{05BCC1CE-A5BE-4A93-9209-A594D09FCBA0}" srcOrd="5" destOrd="0" parTransId="{BB9928F8-DE1C-48A5-A687-F4B437D85A89}" sibTransId="{AE84988D-DCAE-47E5-AB09-E91261744147}"/>
    <dgm:cxn modelId="{60905EFC-F8C1-4605-9F42-FE8FA63AA9D4}" type="presOf" srcId="{FCF1F042-99F9-4DD0-AE8F-73B6FF004DAC}" destId="{748CA381-7C1A-4627-8129-C85E58F8ED2C}" srcOrd="0" destOrd="0" presId="urn:microsoft.com/office/officeart/2008/layout/LinedList"/>
    <dgm:cxn modelId="{09F46FDE-7717-496E-8DFC-6C0D8BB2A2D3}" type="presParOf" srcId="{144F1086-5E26-486D-B619-175AA6AD8B76}" destId="{DBF16AA3-4205-4DFF-8B47-7E8059DCF361}" srcOrd="0" destOrd="0" presId="urn:microsoft.com/office/officeart/2008/layout/LinedList"/>
    <dgm:cxn modelId="{A9C1869D-B0ED-4138-9C6F-77A4B9A704AB}" type="presParOf" srcId="{144F1086-5E26-486D-B619-175AA6AD8B76}" destId="{59F14BB8-9FC1-41D2-8E8A-335B7BBF046B}" srcOrd="1" destOrd="0" presId="urn:microsoft.com/office/officeart/2008/layout/LinedList"/>
    <dgm:cxn modelId="{59FBEDC7-C554-4A74-807D-3D091297A9C5}" type="presParOf" srcId="{59F14BB8-9FC1-41D2-8E8A-335B7BBF046B}" destId="{EFF9EE38-9F0A-4694-B36D-3A18C1C7FEFC}" srcOrd="0" destOrd="0" presId="urn:microsoft.com/office/officeart/2008/layout/LinedList"/>
    <dgm:cxn modelId="{0093C382-4624-4E99-8687-A60574991E5D}" type="presParOf" srcId="{59F14BB8-9FC1-41D2-8E8A-335B7BBF046B}" destId="{BDEE0104-C487-4F5B-879C-1011D08CBE19}" srcOrd="1" destOrd="0" presId="urn:microsoft.com/office/officeart/2008/layout/LinedList"/>
    <dgm:cxn modelId="{19EB5D70-D9C3-4FA0-80BC-E449EC2928E0}" type="presParOf" srcId="{144F1086-5E26-486D-B619-175AA6AD8B76}" destId="{F58CA884-850C-48D5-A436-E768DBF137A0}" srcOrd="2" destOrd="0" presId="urn:microsoft.com/office/officeart/2008/layout/LinedList"/>
    <dgm:cxn modelId="{E8558043-4AB7-4073-97D3-DFDF9F7E0544}" type="presParOf" srcId="{144F1086-5E26-486D-B619-175AA6AD8B76}" destId="{63F52A58-112C-46B4-B75C-39D4B46F51E2}" srcOrd="3" destOrd="0" presId="urn:microsoft.com/office/officeart/2008/layout/LinedList"/>
    <dgm:cxn modelId="{D64E76E9-8FBC-4EBA-A646-E1AE1F379A97}" type="presParOf" srcId="{63F52A58-112C-46B4-B75C-39D4B46F51E2}" destId="{748CA381-7C1A-4627-8129-C85E58F8ED2C}" srcOrd="0" destOrd="0" presId="urn:microsoft.com/office/officeart/2008/layout/LinedList"/>
    <dgm:cxn modelId="{BB213EE7-9654-4F09-8C7E-6F266CFBE1F4}" type="presParOf" srcId="{63F52A58-112C-46B4-B75C-39D4B46F51E2}" destId="{5C96637D-DAD1-48A1-88B7-61BADEB7CAC7}" srcOrd="1" destOrd="0" presId="urn:microsoft.com/office/officeart/2008/layout/LinedList"/>
    <dgm:cxn modelId="{E9FC876C-C1D2-4541-8182-F42CCAF11479}" type="presParOf" srcId="{144F1086-5E26-486D-B619-175AA6AD8B76}" destId="{B02C1DBA-FCB8-47EC-A81A-EE5689D411FF}" srcOrd="4" destOrd="0" presId="urn:microsoft.com/office/officeart/2008/layout/LinedList"/>
    <dgm:cxn modelId="{4491D444-0C5F-4A69-8A5C-177FC3130909}" type="presParOf" srcId="{144F1086-5E26-486D-B619-175AA6AD8B76}" destId="{3147A1DC-8C7E-4643-B300-09FC2FBCF25C}" srcOrd="5" destOrd="0" presId="urn:microsoft.com/office/officeart/2008/layout/LinedList"/>
    <dgm:cxn modelId="{B4AA9C18-C1C1-41AF-B888-2972A493BB12}" type="presParOf" srcId="{3147A1DC-8C7E-4643-B300-09FC2FBCF25C}" destId="{57340750-E48B-450A-8F3F-1CADFDEA5AED}" srcOrd="0" destOrd="0" presId="urn:microsoft.com/office/officeart/2008/layout/LinedList"/>
    <dgm:cxn modelId="{7E25F01E-D454-40C0-857C-CFC26EED8DF4}" type="presParOf" srcId="{3147A1DC-8C7E-4643-B300-09FC2FBCF25C}" destId="{282AD626-8954-4102-87C7-418BAD7A3E3B}" srcOrd="1" destOrd="0" presId="urn:microsoft.com/office/officeart/2008/layout/LinedList"/>
    <dgm:cxn modelId="{D14BF910-6121-4821-9698-667604824724}" type="presParOf" srcId="{144F1086-5E26-486D-B619-175AA6AD8B76}" destId="{72F60BAD-E542-456C-9BA5-FD254D99C6D2}" srcOrd="6" destOrd="0" presId="urn:microsoft.com/office/officeart/2008/layout/LinedList"/>
    <dgm:cxn modelId="{7C07D8FF-E01A-46CC-B517-2141E572823D}" type="presParOf" srcId="{144F1086-5E26-486D-B619-175AA6AD8B76}" destId="{28AE7B89-E9F9-464C-82A9-CD61FFE41131}" srcOrd="7" destOrd="0" presId="urn:microsoft.com/office/officeart/2008/layout/LinedList"/>
    <dgm:cxn modelId="{9C82FE9A-4B5C-4B6B-AA00-39D44780FE47}" type="presParOf" srcId="{28AE7B89-E9F9-464C-82A9-CD61FFE41131}" destId="{FBAEE754-889E-4ED3-B044-C713AF1437EA}" srcOrd="0" destOrd="0" presId="urn:microsoft.com/office/officeart/2008/layout/LinedList"/>
    <dgm:cxn modelId="{899C8EC5-05DC-4ADF-8651-E6A16096C307}" type="presParOf" srcId="{28AE7B89-E9F9-464C-82A9-CD61FFE41131}" destId="{2A8B8B83-E040-4C14-A415-00B79E4C553F}" srcOrd="1" destOrd="0" presId="urn:microsoft.com/office/officeart/2008/layout/LinedList"/>
    <dgm:cxn modelId="{3F0CD72B-B7DB-42FD-B17E-B3609E604367}" type="presParOf" srcId="{144F1086-5E26-486D-B619-175AA6AD8B76}" destId="{428BCEBC-316C-4B24-A71C-470036786487}" srcOrd="8" destOrd="0" presId="urn:microsoft.com/office/officeart/2008/layout/LinedList"/>
    <dgm:cxn modelId="{EBFC889D-344E-42E2-B5E7-04DFA9463218}" type="presParOf" srcId="{144F1086-5E26-486D-B619-175AA6AD8B76}" destId="{D39E9261-3A5B-4499-9E63-B9EA40DE98FB}" srcOrd="9" destOrd="0" presId="urn:microsoft.com/office/officeart/2008/layout/LinedList"/>
    <dgm:cxn modelId="{CFE0B3FF-2D8C-4B0B-B414-7E1C7473D20A}" type="presParOf" srcId="{D39E9261-3A5B-4499-9E63-B9EA40DE98FB}" destId="{1A468699-E2AF-4A9A-AA9D-B5BA7761796F}" srcOrd="0" destOrd="0" presId="urn:microsoft.com/office/officeart/2008/layout/LinedList"/>
    <dgm:cxn modelId="{1D3D4903-71B9-4516-BCEF-96D7CEEA58F9}" type="presParOf" srcId="{D39E9261-3A5B-4499-9E63-B9EA40DE98FB}" destId="{C24690DB-6900-425F-90DE-9031F2CC0D90}" srcOrd="1" destOrd="0" presId="urn:microsoft.com/office/officeart/2008/layout/LinedList"/>
    <dgm:cxn modelId="{4D91306B-2C45-40A4-B231-F48D79D48480}" type="presParOf" srcId="{144F1086-5E26-486D-B619-175AA6AD8B76}" destId="{9BA98728-2CD7-49D3-B9E7-D3D8339DB1B4}" srcOrd="10" destOrd="0" presId="urn:microsoft.com/office/officeart/2008/layout/LinedList"/>
    <dgm:cxn modelId="{8A6BB7BF-571D-4253-A44E-3CAB8E9F8C00}" type="presParOf" srcId="{144F1086-5E26-486D-B619-175AA6AD8B76}" destId="{AE08CB32-5DB9-4EBD-8A09-07A246157358}" srcOrd="11" destOrd="0" presId="urn:microsoft.com/office/officeart/2008/layout/LinedList"/>
    <dgm:cxn modelId="{7261134F-277F-4910-9C6B-43D4888B9487}" type="presParOf" srcId="{AE08CB32-5DB9-4EBD-8A09-07A246157358}" destId="{73C908C6-7E9C-4D32-B2A0-6437E4149760}" srcOrd="0" destOrd="0" presId="urn:microsoft.com/office/officeart/2008/layout/LinedList"/>
    <dgm:cxn modelId="{9D67611D-23F3-4446-80DD-483EB4A3BB4E}" type="presParOf" srcId="{AE08CB32-5DB9-4EBD-8A09-07A246157358}" destId="{5FD95506-6A19-4013-8A70-5D24468C90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taken, what is the target address?  </a:t>
          </a:r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taken, what is the target address?  </a:t>
          </a:r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How? </a:t>
          </a:r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taken, what is the target address?  </a:t>
          </a:r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How? </a:t>
          </a:r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know whether it is a branch PC or not in the decode stage. Oh no </a:t>
          </a:r>
          <a:r>
            <a:rPr lang="en-US" dirty="0">
              <a:sym typeface="Wingdings" panose="05000000000000000000" pitchFamily="2" charset="2"/>
            </a:rPr>
            <a:t> </a:t>
          </a: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F659B-6504-4FC1-8F3C-DDF8B8F90851}">
      <dsp:nvSpPr>
        <dsp:cNvPr id="0" name=""/>
        <dsp:cNvSpPr/>
      </dsp:nvSpPr>
      <dsp:spPr>
        <a:xfrm>
          <a:off x="0" y="352695"/>
          <a:ext cx="6900512" cy="2992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Jumps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Opcode, offset, and PC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Jump Register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Opcode and register value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Conditional Branches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Opcode, offset, PC, and register (for condition)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all others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Opcode and PC</a:t>
          </a:r>
        </a:p>
      </dsp:txBody>
      <dsp:txXfrm>
        <a:off x="0" y="352695"/>
        <a:ext cx="6900512" cy="2992500"/>
      </dsp:txXfrm>
    </dsp:sp>
    <dsp:sp modelId="{A4CD3E22-E073-46A5-BFE0-A8A45C1D01B9}">
      <dsp:nvSpPr>
        <dsp:cNvPr id="0" name=""/>
        <dsp:cNvSpPr/>
      </dsp:nvSpPr>
      <dsp:spPr>
        <a:xfrm>
          <a:off x="345025" y="72255"/>
          <a:ext cx="483035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do we need to calculate next PC?</a:t>
          </a:r>
        </a:p>
      </dsp:txBody>
      <dsp:txXfrm>
        <a:off x="372405" y="99635"/>
        <a:ext cx="4775598" cy="506120"/>
      </dsp:txXfrm>
    </dsp:sp>
    <dsp:sp modelId="{7CB2FE4B-CE93-4BE3-BF59-806F7E8AF5CC}">
      <dsp:nvSpPr>
        <dsp:cNvPr id="0" name=""/>
        <dsp:cNvSpPr/>
      </dsp:nvSpPr>
      <dsp:spPr>
        <a:xfrm>
          <a:off x="0" y="3728235"/>
          <a:ext cx="6900512" cy="173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PC - Fetch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Opcode, offset - Decode (or Fetch?)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Register value - Decode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Branch condition ((</a:t>
          </a:r>
          <a:r>
            <a:rPr lang="en-US" sz="1900" kern="1200" dirty="0" err="1"/>
            <a:t>rs</a:t>
          </a:r>
          <a:r>
            <a:rPr lang="en-US" sz="1900" kern="1200" dirty="0"/>
            <a:t>)==0) - Execute (or Decode?)</a:t>
          </a:r>
        </a:p>
      </dsp:txBody>
      <dsp:txXfrm>
        <a:off x="0" y="3728235"/>
        <a:ext cx="6900512" cy="1735650"/>
      </dsp:txXfrm>
    </dsp:sp>
    <dsp:sp modelId="{92F2D5FC-F369-4822-9318-DB5E43F26D3B}">
      <dsp:nvSpPr>
        <dsp:cNvPr id="0" name=""/>
        <dsp:cNvSpPr/>
      </dsp:nvSpPr>
      <dsp:spPr>
        <a:xfrm>
          <a:off x="345025" y="3447795"/>
          <a:ext cx="483035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what stage do we know these?</a:t>
          </a:r>
        </a:p>
      </dsp:txBody>
      <dsp:txXfrm>
        <a:off x="372405" y="3475175"/>
        <a:ext cx="477559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16AA3-4205-4DFF-8B47-7E8059DCF361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9EE38-9F0A-4694-B36D-3A18C1C7FEFC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Hazards</a:t>
          </a:r>
        </a:p>
      </dsp:txBody>
      <dsp:txXfrm>
        <a:off x="0" y="2687"/>
        <a:ext cx="6263640" cy="916552"/>
      </dsp:txXfrm>
    </dsp:sp>
    <dsp:sp modelId="{F58CA884-850C-48D5-A436-E768DBF137A0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CA381-7C1A-4627-8129-C85E58F8ED2C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Bypassing/forwarding </a:t>
          </a:r>
        </a:p>
      </dsp:txBody>
      <dsp:txXfrm>
        <a:off x="0" y="919239"/>
        <a:ext cx="6263640" cy="916552"/>
      </dsp:txXfrm>
    </dsp:sp>
    <dsp:sp modelId="{B02C1DBA-FCB8-47EC-A81A-EE5689D411FF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40750-E48B-450A-8F3F-1CADFDEA5AED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Stalls (NOPs) – if no scope for bypassing </a:t>
          </a:r>
        </a:p>
      </dsp:txBody>
      <dsp:txXfrm>
        <a:off x="0" y="1835791"/>
        <a:ext cx="6263640" cy="916552"/>
      </dsp:txXfrm>
    </dsp:sp>
    <dsp:sp modelId="{72F60BAD-E542-456C-9BA5-FD254D99C6D2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EE754-889E-4ED3-B044-C713AF1437EA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Control hazards</a:t>
          </a:r>
          <a:endParaRPr lang="en-US" sz="2500" kern="1200"/>
        </a:p>
      </dsp:txBody>
      <dsp:txXfrm>
        <a:off x="0" y="2752344"/>
        <a:ext cx="6263640" cy="916552"/>
      </dsp:txXfrm>
    </dsp:sp>
    <dsp:sp modelId="{428BCEBC-316C-4B24-A71C-470036786487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68699-E2AF-4A9A-AA9D-B5BA7761796F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Speculate,  PC=PC+4, kill the wrong path </a:t>
          </a:r>
          <a:endParaRPr lang="en-US" sz="2500" kern="1200" dirty="0"/>
        </a:p>
      </dsp:txBody>
      <dsp:txXfrm>
        <a:off x="0" y="3668896"/>
        <a:ext cx="6263640" cy="916552"/>
      </dsp:txXfrm>
    </dsp:sp>
    <dsp:sp modelId="{9BA98728-2CD7-49D3-B9E7-D3D8339DB1B4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908C6-7E9C-4D32-B2A0-6437E4149760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Delayed branch with the help of branch delay slots, new pipeline speedup</a:t>
          </a:r>
          <a:endParaRPr lang="en-US" sz="2500" kern="1200" dirty="0"/>
        </a:p>
      </dsp:txBody>
      <dsp:txXfrm>
        <a:off x="0" y="4585448"/>
        <a:ext cx="6263640" cy="916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taken, what is the target address?  </a:t>
          </a:r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taken, what is the target address?  </a:t>
          </a:r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How? </a:t>
          </a:r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taken, what is the target address?  </a:t>
          </a:r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How? </a:t>
          </a:r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know whether it is a branch PC or not in the decode stage. Oh no </a:t>
          </a:r>
          <a:r>
            <a:rPr lang="en-US" sz="1900" kern="1200" dirty="0">
              <a:sym typeface="Wingdings" panose="05000000000000000000" pitchFamily="2" charset="2"/>
            </a:rPr>
            <a:t> </a:t>
          </a: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14: Mitigating Control Hazards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A08-926F-47AE-B163-466CA403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Branch Delay Slots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46EC8-2BA5-43EA-AD38-C816AC7F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0FF9-9936-448D-81C7-175CC56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32C12A2-5611-4ACA-8944-1F3A949F7E17}"/>
              </a:ext>
            </a:extLst>
          </p:cNvPr>
          <p:cNvSpPr txBox="1"/>
          <p:nvPr/>
        </p:nvSpPr>
        <p:spPr>
          <a:xfrm>
            <a:off x="92868" y="5779908"/>
            <a:ext cx="12330113" cy="127150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269875" algn="l"/>
                <a:tab pos="270510" algn="l"/>
              </a:tabLst>
            </a:pPr>
            <a:r>
              <a:rPr sz="3600" dirty="0">
                <a:latin typeface=" cambria body"/>
                <a:ea typeface="Cambria" panose="02040503050406030204" pitchFamily="18" charset="0"/>
                <a:cs typeface="Caladea"/>
              </a:rPr>
              <a:t>A is </a:t>
            </a:r>
            <a:r>
              <a:rPr sz="3600" spc="-5" dirty="0">
                <a:latin typeface=" cambria body"/>
                <a:ea typeface="Cambria" panose="02040503050406030204" pitchFamily="18" charset="0"/>
                <a:cs typeface="Caladea"/>
              </a:rPr>
              <a:t>the best choice</a:t>
            </a:r>
            <a:endParaRPr sz="3600" dirty="0">
              <a:latin typeface=" cambria body"/>
              <a:ea typeface="Cambria" panose="02040503050406030204" pitchFamily="18" charset="0"/>
              <a:cs typeface="Caladea"/>
            </a:endParaRP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269875" algn="l"/>
                <a:tab pos="270510" algn="l"/>
              </a:tabLst>
            </a:pPr>
            <a:endParaRPr sz="3600" dirty="0">
              <a:latin typeface=" cambria body"/>
              <a:ea typeface="Cambria" panose="02040503050406030204" pitchFamily="18" charset="0"/>
              <a:cs typeface="Calade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88FDBD5-0DB3-448F-A69E-81FC12245C9E}"/>
              </a:ext>
            </a:extLst>
          </p:cNvPr>
          <p:cNvSpPr/>
          <p:nvPr/>
        </p:nvSpPr>
        <p:spPr>
          <a:xfrm>
            <a:off x="771525" y="1810892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DC0E944-3317-4B5E-9147-CCD1D7719BBE}"/>
              </a:ext>
            </a:extLst>
          </p:cNvPr>
          <p:cNvSpPr txBox="1"/>
          <p:nvPr/>
        </p:nvSpPr>
        <p:spPr>
          <a:xfrm>
            <a:off x="938250" y="1801876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$2=0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3558C01-8836-429C-95DE-62F6D60D3106}"/>
              </a:ext>
            </a:extLst>
          </p:cNvPr>
          <p:cNvSpPr txBox="1"/>
          <p:nvPr/>
        </p:nvSpPr>
        <p:spPr>
          <a:xfrm>
            <a:off x="923925" y="2420492"/>
            <a:ext cx="1600200" cy="36766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delay</a:t>
            </a:r>
            <a:r>
              <a:rPr sz="18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slot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48F4348-6C53-4991-8953-1EC4B3D26DD9}"/>
              </a:ext>
            </a:extLst>
          </p:cNvPr>
          <p:cNvSpPr txBox="1"/>
          <p:nvPr/>
        </p:nvSpPr>
        <p:spPr>
          <a:xfrm>
            <a:off x="620750" y="1436115"/>
            <a:ext cx="4940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8300" algn="l"/>
              </a:tabLst>
            </a:pPr>
            <a:r>
              <a:rPr sz="1800" spc="5" dirty="0">
                <a:latin typeface="Carlito"/>
                <a:cs typeface="Carlito"/>
              </a:rPr>
              <a:t>A.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15" dirty="0">
                <a:latin typeface="Carlito"/>
                <a:cs typeface="Carlito"/>
              </a:rPr>
              <a:t> before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branch	</a:t>
            </a:r>
            <a:r>
              <a:rPr sz="1800" dirty="0">
                <a:latin typeface="Carlito"/>
                <a:cs typeface="Carlito"/>
              </a:rPr>
              <a:t>B. </a:t>
            </a:r>
            <a:r>
              <a:rPr sz="1800" spc="-10" dirty="0">
                <a:latin typeface="Carlito"/>
                <a:cs typeface="Carlito"/>
              </a:rPr>
              <a:t>From branch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target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5F2E1689-F8C4-4E84-9914-4EFA7BB1904A}"/>
              </a:ext>
            </a:extLst>
          </p:cNvPr>
          <p:cNvSpPr/>
          <p:nvPr/>
        </p:nvSpPr>
        <p:spPr>
          <a:xfrm>
            <a:off x="3514725" y="1797177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F44F484C-A63B-4553-9D39-5D29F9820A34}"/>
              </a:ext>
            </a:extLst>
          </p:cNvPr>
          <p:cNvGrpSpPr/>
          <p:nvPr/>
        </p:nvGrpSpPr>
        <p:grpSpPr>
          <a:xfrm>
            <a:off x="1795652" y="2261997"/>
            <a:ext cx="1115695" cy="1732280"/>
            <a:chOff x="1824227" y="1757172"/>
            <a:chExt cx="1115695" cy="1732280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E6A9D474-71F6-4197-91B3-840B90C4EB16}"/>
                </a:ext>
              </a:extLst>
            </p:cNvPr>
            <p:cNvSpPr/>
            <p:nvPr/>
          </p:nvSpPr>
          <p:spPr>
            <a:xfrm>
              <a:off x="2705100" y="1763268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0DF5D975-7403-4C30-ABC1-7100407B6A57}"/>
                </a:ext>
              </a:extLst>
            </p:cNvPr>
            <p:cNvSpPr/>
            <p:nvPr/>
          </p:nvSpPr>
          <p:spPr>
            <a:xfrm>
              <a:off x="2476500" y="2791968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7466B18-9873-4977-9AAA-FBCDCB80FA53}"/>
                </a:ext>
              </a:extLst>
            </p:cNvPr>
            <p:cNvSpPr/>
            <p:nvPr/>
          </p:nvSpPr>
          <p:spPr>
            <a:xfrm>
              <a:off x="1824227" y="3108197"/>
              <a:ext cx="86995" cy="381000"/>
            </a:xfrm>
            <a:custGeom>
              <a:avLst/>
              <a:gdLst/>
              <a:ahLst/>
              <a:cxnLst/>
              <a:rect l="l" t="t" r="r" b="b"/>
              <a:pathLst>
                <a:path w="86994" h="381000">
                  <a:moveTo>
                    <a:pt x="28956" y="294131"/>
                  </a:moveTo>
                  <a:lnTo>
                    <a:pt x="0" y="294131"/>
                  </a:lnTo>
                  <a:lnTo>
                    <a:pt x="43434" y="381000"/>
                  </a:lnTo>
                  <a:lnTo>
                    <a:pt x="79628" y="308610"/>
                  </a:lnTo>
                  <a:lnTo>
                    <a:pt x="28956" y="308610"/>
                  </a:lnTo>
                  <a:lnTo>
                    <a:pt x="28956" y="294131"/>
                  </a:lnTo>
                  <a:close/>
                </a:path>
                <a:path w="86994" h="381000">
                  <a:moveTo>
                    <a:pt x="57912" y="0"/>
                  </a:moveTo>
                  <a:lnTo>
                    <a:pt x="28956" y="0"/>
                  </a:lnTo>
                  <a:lnTo>
                    <a:pt x="28956" y="308610"/>
                  </a:lnTo>
                  <a:lnTo>
                    <a:pt x="57912" y="308610"/>
                  </a:lnTo>
                  <a:lnTo>
                    <a:pt x="57912" y="0"/>
                  </a:lnTo>
                  <a:close/>
                </a:path>
                <a:path w="86994" h="381000">
                  <a:moveTo>
                    <a:pt x="86868" y="294131"/>
                  </a:moveTo>
                  <a:lnTo>
                    <a:pt x="57912" y="294131"/>
                  </a:lnTo>
                  <a:lnTo>
                    <a:pt x="57912" y="308610"/>
                  </a:lnTo>
                  <a:lnTo>
                    <a:pt x="79628" y="308610"/>
                  </a:lnTo>
                  <a:lnTo>
                    <a:pt x="86868" y="29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9CA0BBB7-F842-4639-85DD-E846CD97B2AB}"/>
              </a:ext>
            </a:extLst>
          </p:cNvPr>
          <p:cNvSpPr txBox="1"/>
          <p:nvPr/>
        </p:nvSpPr>
        <p:spPr>
          <a:xfrm>
            <a:off x="3681729" y="2611754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$1=0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C3C38D3F-3494-4E01-B6C4-8527A07077BE}"/>
              </a:ext>
            </a:extLst>
          </p:cNvPr>
          <p:cNvSpPr txBox="1"/>
          <p:nvPr/>
        </p:nvSpPr>
        <p:spPr>
          <a:xfrm>
            <a:off x="3667125" y="3182492"/>
            <a:ext cx="1600200" cy="36766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delay</a:t>
            </a:r>
            <a:r>
              <a:rPr sz="18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slot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FC95E429-9325-4A6B-8A35-430BAB72554C}"/>
              </a:ext>
            </a:extLst>
          </p:cNvPr>
          <p:cNvSpPr/>
          <p:nvPr/>
        </p:nvSpPr>
        <p:spPr>
          <a:xfrm>
            <a:off x="6257925" y="1797177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6">
            <a:extLst>
              <a:ext uri="{FF2B5EF4-FFF2-40B4-BE49-F238E27FC236}">
                <a16:creationId xmlns:a16="http://schemas.microsoft.com/office/drawing/2014/main" id="{9D6DDE8E-6125-49AB-BF16-36CF37EC51BA}"/>
              </a:ext>
            </a:extLst>
          </p:cNvPr>
          <p:cNvGrpSpPr/>
          <p:nvPr/>
        </p:nvGrpSpPr>
        <p:grpSpPr>
          <a:xfrm>
            <a:off x="4691253" y="1987677"/>
            <a:ext cx="963930" cy="2006600"/>
            <a:chOff x="4719828" y="1482852"/>
            <a:chExt cx="963930" cy="2006600"/>
          </a:xfrm>
        </p:grpSpPr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0FEE0C07-2060-4651-A319-4891678E81C1}"/>
                </a:ext>
              </a:extLst>
            </p:cNvPr>
            <p:cNvSpPr/>
            <p:nvPr/>
          </p:nvSpPr>
          <p:spPr>
            <a:xfrm>
              <a:off x="5448300" y="1520952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1066800"/>
                  </a:moveTo>
                  <a:lnTo>
                    <a:pt x="228600" y="106680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08C38C7A-C972-4F10-BDE3-FB7EC40CBE4A}"/>
                </a:ext>
              </a:extLst>
            </p:cNvPr>
            <p:cNvSpPr/>
            <p:nvPr/>
          </p:nvSpPr>
          <p:spPr>
            <a:xfrm>
              <a:off x="5448300" y="1482852"/>
              <a:ext cx="2286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63701AF8-4C21-4ADC-9589-63746782FF63}"/>
                </a:ext>
              </a:extLst>
            </p:cNvPr>
            <p:cNvSpPr/>
            <p:nvPr/>
          </p:nvSpPr>
          <p:spPr>
            <a:xfrm>
              <a:off x="4719828" y="3108198"/>
              <a:ext cx="86995" cy="381000"/>
            </a:xfrm>
            <a:custGeom>
              <a:avLst/>
              <a:gdLst/>
              <a:ahLst/>
              <a:cxnLst/>
              <a:rect l="l" t="t" r="r" b="b"/>
              <a:pathLst>
                <a:path w="86995" h="381000">
                  <a:moveTo>
                    <a:pt x="28956" y="294131"/>
                  </a:moveTo>
                  <a:lnTo>
                    <a:pt x="0" y="294131"/>
                  </a:lnTo>
                  <a:lnTo>
                    <a:pt x="43434" y="381000"/>
                  </a:lnTo>
                  <a:lnTo>
                    <a:pt x="79628" y="308610"/>
                  </a:lnTo>
                  <a:lnTo>
                    <a:pt x="28956" y="308610"/>
                  </a:lnTo>
                  <a:lnTo>
                    <a:pt x="28956" y="294131"/>
                  </a:lnTo>
                  <a:close/>
                </a:path>
                <a:path w="86995" h="381000">
                  <a:moveTo>
                    <a:pt x="57912" y="0"/>
                  </a:moveTo>
                  <a:lnTo>
                    <a:pt x="28956" y="0"/>
                  </a:lnTo>
                  <a:lnTo>
                    <a:pt x="28956" y="308610"/>
                  </a:lnTo>
                  <a:lnTo>
                    <a:pt x="57912" y="308610"/>
                  </a:lnTo>
                  <a:lnTo>
                    <a:pt x="57912" y="0"/>
                  </a:lnTo>
                  <a:close/>
                </a:path>
                <a:path w="86995" h="381000">
                  <a:moveTo>
                    <a:pt x="86868" y="294131"/>
                  </a:moveTo>
                  <a:lnTo>
                    <a:pt x="57912" y="294131"/>
                  </a:lnTo>
                  <a:lnTo>
                    <a:pt x="57912" y="308610"/>
                  </a:lnTo>
                  <a:lnTo>
                    <a:pt x="79628" y="308610"/>
                  </a:lnTo>
                  <a:lnTo>
                    <a:pt x="86868" y="29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A212FBB7-7DE4-43E2-AABE-E769DD91B1F3}"/>
              </a:ext>
            </a:extLst>
          </p:cNvPr>
          <p:cNvSpPr txBox="1"/>
          <p:nvPr/>
        </p:nvSpPr>
        <p:spPr>
          <a:xfrm>
            <a:off x="6412610" y="1359026"/>
            <a:ext cx="1866264" cy="1002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Carlito"/>
                <a:cs typeface="Carlito"/>
              </a:rPr>
              <a:t>C. </a:t>
            </a:r>
            <a:r>
              <a:rPr sz="1800" spc="-10" dirty="0">
                <a:latin typeface="Carlito"/>
                <a:cs typeface="Carlito"/>
              </a:rPr>
              <a:t>From fall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through</a:t>
            </a:r>
            <a:endParaRPr sz="1800" dirty="0">
              <a:latin typeface="Carlito"/>
              <a:cs typeface="Carlito"/>
            </a:endParaRPr>
          </a:p>
          <a:p>
            <a:pPr marL="12700" marR="70485">
              <a:lnSpc>
                <a:spcPct val="100000"/>
              </a:lnSpc>
              <a:spcBef>
                <a:spcPts val="610"/>
              </a:spcBef>
              <a:tabLst>
                <a:tab pos="6946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$1=0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BE102C98-C232-4724-8AEF-56E0D86C449C}"/>
              </a:ext>
            </a:extLst>
          </p:cNvPr>
          <p:cNvSpPr txBox="1"/>
          <p:nvPr/>
        </p:nvSpPr>
        <p:spPr>
          <a:xfrm>
            <a:off x="6410325" y="2406776"/>
            <a:ext cx="1600200" cy="36766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delay</a:t>
            </a:r>
            <a:r>
              <a:rPr sz="18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slot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2">
            <a:extLst>
              <a:ext uri="{FF2B5EF4-FFF2-40B4-BE49-F238E27FC236}">
                <a16:creationId xmlns:a16="http://schemas.microsoft.com/office/drawing/2014/main" id="{4629586C-9D86-4942-9320-4D78373B01E5}"/>
              </a:ext>
            </a:extLst>
          </p:cNvPr>
          <p:cNvGrpSpPr/>
          <p:nvPr/>
        </p:nvGrpSpPr>
        <p:grpSpPr>
          <a:xfrm>
            <a:off x="8084246" y="2228974"/>
            <a:ext cx="335024" cy="1359974"/>
            <a:chOff x="8115300" y="1743201"/>
            <a:chExt cx="311150" cy="1111250"/>
          </a:xfrm>
        </p:grpSpPr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47AAFB4E-075B-421F-BA09-9B0277673418}"/>
                </a:ext>
              </a:extLst>
            </p:cNvPr>
            <p:cNvSpPr/>
            <p:nvPr/>
          </p:nvSpPr>
          <p:spPr>
            <a:xfrm>
              <a:off x="8191500" y="1749551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17F56D16-94DA-4C04-A495-6CD23CA46318}"/>
                </a:ext>
              </a:extLst>
            </p:cNvPr>
            <p:cNvSpPr/>
            <p:nvPr/>
          </p:nvSpPr>
          <p:spPr>
            <a:xfrm>
              <a:off x="8115300" y="277825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048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04800" h="76200">
                  <a:moveTo>
                    <a:pt x="3048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5">
            <a:extLst>
              <a:ext uri="{FF2B5EF4-FFF2-40B4-BE49-F238E27FC236}">
                <a16:creationId xmlns:a16="http://schemas.microsoft.com/office/drawing/2014/main" id="{667A19DF-2C57-45D9-9489-113EEB62795F}"/>
              </a:ext>
            </a:extLst>
          </p:cNvPr>
          <p:cNvSpPr txBox="1"/>
          <p:nvPr/>
        </p:nvSpPr>
        <p:spPr>
          <a:xfrm>
            <a:off x="3681729" y="1878076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sub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$4,$5,$6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9583380E-FF53-4D3E-AE28-DFC44FAA7C38}"/>
              </a:ext>
            </a:extLst>
          </p:cNvPr>
          <p:cNvSpPr txBox="1"/>
          <p:nvPr/>
        </p:nvSpPr>
        <p:spPr>
          <a:xfrm>
            <a:off x="6425310" y="3173729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sub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$4,$5,$6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1C2E00E2-5F16-4E32-9FE0-C4A630599D77}"/>
              </a:ext>
            </a:extLst>
          </p:cNvPr>
          <p:cNvSpPr txBox="1"/>
          <p:nvPr/>
        </p:nvSpPr>
        <p:spPr>
          <a:xfrm>
            <a:off x="773150" y="3704971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becomes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EBBEA1DB-706E-4BE6-92A3-437705699B7C}"/>
              </a:ext>
            </a:extLst>
          </p:cNvPr>
          <p:cNvSpPr txBox="1"/>
          <p:nvPr/>
        </p:nvSpPr>
        <p:spPr>
          <a:xfrm>
            <a:off x="3669029" y="3704971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becomes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2" name="object 29">
            <a:extLst>
              <a:ext uri="{FF2B5EF4-FFF2-40B4-BE49-F238E27FC236}">
                <a16:creationId xmlns:a16="http://schemas.microsoft.com/office/drawing/2014/main" id="{4C54EEFD-5455-4AF5-B6CA-600E1B4D5738}"/>
              </a:ext>
            </a:extLst>
          </p:cNvPr>
          <p:cNvGrpSpPr/>
          <p:nvPr/>
        </p:nvGrpSpPr>
        <p:grpSpPr>
          <a:xfrm>
            <a:off x="6251575" y="3613023"/>
            <a:ext cx="2298700" cy="2215515"/>
            <a:chOff x="6280150" y="3108198"/>
            <a:chExt cx="2298700" cy="2215515"/>
          </a:xfrm>
        </p:grpSpPr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A3FE47DC-3630-4A0A-AC33-D08F13549499}"/>
                </a:ext>
              </a:extLst>
            </p:cNvPr>
            <p:cNvSpPr/>
            <p:nvPr/>
          </p:nvSpPr>
          <p:spPr>
            <a:xfrm>
              <a:off x="7463027" y="3108198"/>
              <a:ext cx="86995" cy="381000"/>
            </a:xfrm>
            <a:custGeom>
              <a:avLst/>
              <a:gdLst/>
              <a:ahLst/>
              <a:cxnLst/>
              <a:rect l="l" t="t" r="r" b="b"/>
              <a:pathLst>
                <a:path w="86995" h="381000">
                  <a:moveTo>
                    <a:pt x="28955" y="294131"/>
                  </a:moveTo>
                  <a:lnTo>
                    <a:pt x="0" y="294131"/>
                  </a:lnTo>
                  <a:lnTo>
                    <a:pt x="43433" y="381000"/>
                  </a:lnTo>
                  <a:lnTo>
                    <a:pt x="79628" y="308610"/>
                  </a:lnTo>
                  <a:lnTo>
                    <a:pt x="28955" y="308610"/>
                  </a:lnTo>
                  <a:lnTo>
                    <a:pt x="28955" y="294131"/>
                  </a:lnTo>
                  <a:close/>
                </a:path>
                <a:path w="86995" h="381000">
                  <a:moveTo>
                    <a:pt x="57912" y="0"/>
                  </a:moveTo>
                  <a:lnTo>
                    <a:pt x="28955" y="0"/>
                  </a:lnTo>
                  <a:lnTo>
                    <a:pt x="28955" y="308610"/>
                  </a:lnTo>
                  <a:lnTo>
                    <a:pt x="57912" y="308610"/>
                  </a:lnTo>
                  <a:lnTo>
                    <a:pt x="57912" y="0"/>
                  </a:lnTo>
                  <a:close/>
                </a:path>
                <a:path w="86995" h="381000">
                  <a:moveTo>
                    <a:pt x="86868" y="294131"/>
                  </a:moveTo>
                  <a:lnTo>
                    <a:pt x="57912" y="294131"/>
                  </a:lnTo>
                  <a:lnTo>
                    <a:pt x="57912" y="308610"/>
                  </a:lnTo>
                  <a:lnTo>
                    <a:pt x="79628" y="308610"/>
                  </a:lnTo>
                  <a:lnTo>
                    <a:pt x="86868" y="29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58180FF7-F5AB-43EC-BAD1-2D0A318D2E60}"/>
                </a:ext>
              </a:extLst>
            </p:cNvPr>
            <p:cNvSpPr/>
            <p:nvPr/>
          </p:nvSpPr>
          <p:spPr>
            <a:xfrm>
              <a:off x="6286500" y="3488436"/>
              <a:ext cx="2286000" cy="1828800"/>
            </a:xfrm>
            <a:custGeom>
              <a:avLst/>
              <a:gdLst/>
              <a:ahLst/>
              <a:cxnLst/>
              <a:rect l="l" t="t" r="r" b="b"/>
              <a:pathLst>
                <a:path w="2286000" h="1828800">
                  <a:moveTo>
                    <a:pt x="0" y="1828800"/>
                  </a:moveTo>
                  <a:lnTo>
                    <a:pt x="2286000" y="18288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2">
            <a:extLst>
              <a:ext uri="{FF2B5EF4-FFF2-40B4-BE49-F238E27FC236}">
                <a16:creationId xmlns:a16="http://schemas.microsoft.com/office/drawing/2014/main" id="{B755C379-93A4-483C-97E3-DEAFBC41D1FD}"/>
              </a:ext>
            </a:extLst>
          </p:cNvPr>
          <p:cNvSpPr txBox="1"/>
          <p:nvPr/>
        </p:nvSpPr>
        <p:spPr>
          <a:xfrm>
            <a:off x="771525" y="3993260"/>
            <a:ext cx="2286000" cy="18288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spc="-10" dirty="0">
                <a:latin typeface="Courier New"/>
                <a:cs typeface="Courier New"/>
              </a:rPr>
              <a:t>$2=0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EFD15D17-BBB4-4ED1-B898-563F1BEC577D}"/>
              </a:ext>
            </a:extLst>
          </p:cNvPr>
          <p:cNvSpPr txBox="1"/>
          <p:nvPr/>
        </p:nvSpPr>
        <p:spPr>
          <a:xfrm>
            <a:off x="923925" y="4602860"/>
            <a:ext cx="1600200" cy="365760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598170" algn="l"/>
              </a:tabLst>
            </a:pPr>
            <a:r>
              <a:rPr sz="1800" spc="-5" dirty="0">
                <a:latin typeface="Arial"/>
                <a:cs typeface="Arial"/>
              </a:rPr>
              <a:t>add	$1,$2,$3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4">
            <a:extLst>
              <a:ext uri="{FF2B5EF4-FFF2-40B4-BE49-F238E27FC236}">
                <a16:creationId xmlns:a16="http://schemas.microsoft.com/office/drawing/2014/main" id="{0C95D1D8-8FB1-445F-A3DA-1A47FA0FF4D7}"/>
              </a:ext>
            </a:extLst>
          </p:cNvPr>
          <p:cNvGrpSpPr/>
          <p:nvPr/>
        </p:nvGrpSpPr>
        <p:grpSpPr>
          <a:xfrm>
            <a:off x="2447925" y="4444365"/>
            <a:ext cx="463550" cy="1111250"/>
            <a:chOff x="2476500" y="3939540"/>
            <a:chExt cx="463550" cy="1111250"/>
          </a:xfrm>
        </p:grpSpPr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6553959A-BA4C-4589-88B5-5E247396485E}"/>
                </a:ext>
              </a:extLst>
            </p:cNvPr>
            <p:cNvSpPr/>
            <p:nvPr/>
          </p:nvSpPr>
          <p:spPr>
            <a:xfrm>
              <a:off x="2705100" y="3945636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344288F8-15A6-487A-9C00-A8CB6F184267}"/>
                </a:ext>
              </a:extLst>
            </p:cNvPr>
            <p:cNvSpPr/>
            <p:nvPr/>
          </p:nvSpPr>
          <p:spPr>
            <a:xfrm>
              <a:off x="2476500" y="4974336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7">
            <a:extLst>
              <a:ext uri="{FF2B5EF4-FFF2-40B4-BE49-F238E27FC236}">
                <a16:creationId xmlns:a16="http://schemas.microsoft.com/office/drawing/2014/main" id="{24AB1B94-95B4-407B-A5CC-F4C1DC3CDCA0}"/>
              </a:ext>
            </a:extLst>
          </p:cNvPr>
          <p:cNvSpPr/>
          <p:nvPr/>
        </p:nvSpPr>
        <p:spPr>
          <a:xfrm>
            <a:off x="3514725" y="3978021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3817749-1F17-403F-B0AF-536007395B3D}"/>
              </a:ext>
            </a:extLst>
          </p:cNvPr>
          <p:cNvSpPr txBox="1"/>
          <p:nvPr/>
        </p:nvSpPr>
        <p:spPr>
          <a:xfrm>
            <a:off x="3681729" y="4793488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$1=0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EAC1351D-02EA-4829-AEB7-ABBAA2D97D8D}"/>
              </a:ext>
            </a:extLst>
          </p:cNvPr>
          <p:cNvSpPr txBox="1"/>
          <p:nvPr/>
        </p:nvSpPr>
        <p:spPr>
          <a:xfrm>
            <a:off x="3667125" y="5364860"/>
            <a:ext cx="1600200" cy="365760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sub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$4,$5,$6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5FAE7ED4-E612-46F9-AD59-C0974BFB2B27}"/>
              </a:ext>
            </a:extLst>
          </p:cNvPr>
          <p:cNvGrpSpPr/>
          <p:nvPr/>
        </p:nvGrpSpPr>
        <p:grpSpPr>
          <a:xfrm>
            <a:off x="4810125" y="4412360"/>
            <a:ext cx="844550" cy="867410"/>
            <a:chOff x="4838700" y="3907535"/>
            <a:chExt cx="844550" cy="867410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3912C22A-9F88-4EDB-A778-F7ACB10FA752}"/>
                </a:ext>
              </a:extLst>
            </p:cNvPr>
            <p:cNvSpPr/>
            <p:nvPr/>
          </p:nvSpPr>
          <p:spPr>
            <a:xfrm>
              <a:off x="5448300" y="3945635"/>
              <a:ext cx="228600" cy="822960"/>
            </a:xfrm>
            <a:custGeom>
              <a:avLst/>
              <a:gdLst/>
              <a:ahLst/>
              <a:cxnLst/>
              <a:rect l="l" t="t" r="r" b="b"/>
              <a:pathLst>
                <a:path w="228600" h="822960">
                  <a:moveTo>
                    <a:pt x="0" y="822959"/>
                  </a:moveTo>
                  <a:lnTo>
                    <a:pt x="228600" y="822959"/>
                  </a:lnTo>
                </a:path>
                <a:path w="228600" h="822960">
                  <a:moveTo>
                    <a:pt x="228600" y="0"/>
                  </a:moveTo>
                  <a:lnTo>
                    <a:pt x="228600" y="82295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30AD8F7C-45E1-494C-A5C3-D1997BD5C69E}"/>
                </a:ext>
              </a:extLst>
            </p:cNvPr>
            <p:cNvSpPr/>
            <p:nvPr/>
          </p:nvSpPr>
          <p:spPr>
            <a:xfrm>
              <a:off x="4838700" y="3907535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838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838200" h="76200">
                  <a:moveTo>
                    <a:pt x="838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3">
            <a:extLst>
              <a:ext uri="{FF2B5EF4-FFF2-40B4-BE49-F238E27FC236}">
                <a16:creationId xmlns:a16="http://schemas.microsoft.com/office/drawing/2014/main" id="{5085A9BA-8B50-4CE2-938C-12BDE56EB2C8}"/>
              </a:ext>
            </a:extLst>
          </p:cNvPr>
          <p:cNvSpPr txBox="1"/>
          <p:nvPr/>
        </p:nvSpPr>
        <p:spPr>
          <a:xfrm>
            <a:off x="6412610" y="3704971"/>
            <a:ext cx="1800860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becomes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  <a:tabLst>
                <a:tab pos="6946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$1=0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D50E59D5-2CD7-4B91-A2BA-C29022850FC3}"/>
              </a:ext>
            </a:extLst>
          </p:cNvPr>
          <p:cNvSpPr txBox="1"/>
          <p:nvPr/>
        </p:nvSpPr>
        <p:spPr>
          <a:xfrm>
            <a:off x="6410325" y="4602860"/>
            <a:ext cx="1600200" cy="365760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sub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$4,$5,$6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5">
            <a:extLst>
              <a:ext uri="{FF2B5EF4-FFF2-40B4-BE49-F238E27FC236}">
                <a16:creationId xmlns:a16="http://schemas.microsoft.com/office/drawing/2014/main" id="{D565CE53-8397-4CF3-B238-2DA797A6F5F2}"/>
              </a:ext>
            </a:extLst>
          </p:cNvPr>
          <p:cNvGrpSpPr/>
          <p:nvPr/>
        </p:nvGrpSpPr>
        <p:grpSpPr>
          <a:xfrm>
            <a:off x="7248525" y="4444365"/>
            <a:ext cx="1149350" cy="1111250"/>
            <a:chOff x="7277100" y="3939540"/>
            <a:chExt cx="1149350" cy="1111250"/>
          </a:xfrm>
        </p:grpSpPr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E20D5E6E-4FFD-4AAA-8C69-17DFF4A6B488}"/>
                </a:ext>
              </a:extLst>
            </p:cNvPr>
            <p:cNvSpPr/>
            <p:nvPr/>
          </p:nvSpPr>
          <p:spPr>
            <a:xfrm>
              <a:off x="8191500" y="3945636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F009D604-C54B-4DBE-9811-AFE462443133}"/>
                </a:ext>
              </a:extLst>
            </p:cNvPr>
            <p:cNvSpPr/>
            <p:nvPr/>
          </p:nvSpPr>
          <p:spPr>
            <a:xfrm>
              <a:off x="7277100" y="4974336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1430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143000" h="76200">
                  <a:moveTo>
                    <a:pt x="11430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143000" y="44450"/>
                  </a:lnTo>
                  <a:lnTo>
                    <a:pt x="1143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576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0B0F-3ADF-4C25-AA8D-49E6776B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Caution!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F89-20F6-4E12-B09A-91037321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               </a:t>
            </a:r>
          </a:p>
          <a:p>
            <a:pPr marL="0" indent="0">
              <a:buNone/>
            </a:pPr>
            <a:endParaRPr lang="en-US" sz="4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                Do not put a branch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            in the branch delay slot </a:t>
            </a:r>
            <a:r>
              <a:rPr lang="en-US" sz="4400" dirty="0">
                <a:solidFill>
                  <a:srgbClr val="C00000"/>
                </a:solidFill>
                <a:sym typeface="Wingdings" panose="05000000000000000000" pitchFamily="2" charset="2"/>
              </a:rPr>
              <a:t> 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7E2E-1944-41E2-B321-51C6F9CB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B6295-044E-417A-8110-5B9F87BA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0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8DC1-CB70-4184-9F8D-04327D6C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Stalls and Performance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840D-E472-4A9D-819E-629DC5CC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lnSpc>
                <a:spcPct val="100000"/>
              </a:lnSpc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z="3600" spc="-45" dirty="0">
                <a:latin typeface="Caladea"/>
                <a:cs typeface="Caladea"/>
              </a:rPr>
              <a:t>For </a:t>
            </a:r>
            <a:r>
              <a:rPr lang="en-US" sz="3600" dirty="0">
                <a:latin typeface="Caladea"/>
                <a:cs typeface="Caladea"/>
              </a:rPr>
              <a:t>a </a:t>
            </a:r>
            <a:r>
              <a:rPr lang="en-US" sz="3600" spc="-20" dirty="0">
                <a:latin typeface="Caladea"/>
                <a:cs typeface="Caladea"/>
              </a:rPr>
              <a:t>program </a:t>
            </a:r>
            <a:r>
              <a:rPr lang="en-US" sz="3600" spc="-5" dirty="0">
                <a:latin typeface="Caladea"/>
                <a:cs typeface="Caladea"/>
              </a:rPr>
              <a:t>with N instructions and S </a:t>
            </a:r>
            <a:r>
              <a:rPr lang="en-US" sz="3600" dirty="0">
                <a:latin typeface="Caladea"/>
                <a:cs typeface="Caladea"/>
              </a:rPr>
              <a:t>stall</a:t>
            </a:r>
            <a:r>
              <a:rPr lang="en-US" sz="3600" spc="45" dirty="0">
                <a:latin typeface="Caladea"/>
                <a:cs typeface="Caladea"/>
              </a:rPr>
              <a:t> </a:t>
            </a:r>
            <a:r>
              <a:rPr lang="en-US" sz="3600" spc="-10" dirty="0">
                <a:latin typeface="Caladea"/>
                <a:cs typeface="Caladea"/>
              </a:rPr>
              <a:t>cycles,</a:t>
            </a:r>
            <a:endParaRPr lang="en-US" sz="3600" dirty="0">
              <a:latin typeface="Caladea"/>
              <a:cs typeface="Caladea"/>
            </a:endParaRP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endParaRPr lang="en-US" sz="3600" spc="-40" dirty="0">
              <a:latin typeface="Caladea"/>
              <a:cs typeface="Caladea"/>
            </a:endParaRP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z="3600" spc="-40" dirty="0">
                <a:latin typeface="Caladea"/>
                <a:cs typeface="Caladea"/>
              </a:rPr>
              <a:t>Average</a:t>
            </a:r>
            <a:r>
              <a:rPr lang="en-US" sz="3600" spc="15" dirty="0">
                <a:latin typeface="Caladea"/>
                <a:cs typeface="Caladea"/>
              </a:rPr>
              <a:t> </a:t>
            </a:r>
            <a:r>
              <a:rPr lang="en-US" sz="3600" spc="-5" dirty="0">
                <a:latin typeface="Caladea"/>
                <a:cs typeface="Caladea"/>
              </a:rPr>
              <a:t>CPI =    N</a:t>
            </a: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pc="-5" dirty="0">
                <a:latin typeface="Caladea"/>
                <a:cs typeface="Caladea"/>
              </a:rPr>
              <a:t>                         ---------</a:t>
            </a: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z="3600" spc="-5" dirty="0">
                <a:latin typeface="Caladea"/>
                <a:cs typeface="Caladea"/>
              </a:rPr>
              <a:t>                             N</a:t>
            </a:r>
            <a:endParaRPr lang="en-US" sz="3600" dirty="0">
              <a:latin typeface="Caladea"/>
              <a:cs typeface="Caladea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2D349-CC15-4062-9A4B-FBE5E67B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BBBE-2F9A-4A54-AE41-843E4032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99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8DC1-CB70-4184-9F8D-04327D6C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Stalls and Performance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840D-E472-4A9D-819E-629DC5CC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lnSpc>
                <a:spcPct val="100000"/>
              </a:lnSpc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z="3600" spc="-45" dirty="0">
                <a:latin typeface="Caladea"/>
                <a:cs typeface="Caladea"/>
              </a:rPr>
              <a:t>For </a:t>
            </a:r>
            <a:r>
              <a:rPr lang="en-US" sz="3600" dirty="0">
                <a:latin typeface="Caladea"/>
                <a:cs typeface="Caladea"/>
              </a:rPr>
              <a:t>a </a:t>
            </a:r>
            <a:r>
              <a:rPr lang="en-US" sz="3600" spc="-20" dirty="0">
                <a:latin typeface="Caladea"/>
                <a:cs typeface="Caladea"/>
              </a:rPr>
              <a:t>program </a:t>
            </a:r>
            <a:r>
              <a:rPr lang="en-US" sz="3600" spc="-5" dirty="0">
                <a:latin typeface="Caladea"/>
                <a:cs typeface="Caladea"/>
              </a:rPr>
              <a:t>with N instructions and S </a:t>
            </a:r>
            <a:r>
              <a:rPr lang="en-US" sz="3600" dirty="0">
                <a:latin typeface="Caladea"/>
                <a:cs typeface="Caladea"/>
              </a:rPr>
              <a:t>stall</a:t>
            </a:r>
            <a:r>
              <a:rPr lang="en-US" sz="3600" spc="45" dirty="0">
                <a:latin typeface="Caladea"/>
                <a:cs typeface="Caladea"/>
              </a:rPr>
              <a:t> </a:t>
            </a:r>
            <a:r>
              <a:rPr lang="en-US" sz="3600" spc="-10" dirty="0">
                <a:latin typeface="Caladea"/>
                <a:cs typeface="Caladea"/>
              </a:rPr>
              <a:t>cycles,</a:t>
            </a:r>
            <a:endParaRPr lang="en-US" sz="3600" dirty="0">
              <a:latin typeface="Caladea"/>
              <a:cs typeface="Caladea"/>
            </a:endParaRP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endParaRPr lang="en-US" sz="3600" spc="-40" dirty="0">
              <a:latin typeface="Caladea"/>
              <a:cs typeface="Caladea"/>
            </a:endParaRP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z="3600" spc="-40" dirty="0">
                <a:latin typeface="Caladea"/>
                <a:cs typeface="Caladea"/>
              </a:rPr>
              <a:t>Average</a:t>
            </a:r>
            <a:r>
              <a:rPr lang="en-US" sz="3600" spc="15" dirty="0">
                <a:latin typeface="Caladea"/>
                <a:cs typeface="Caladea"/>
              </a:rPr>
              <a:t> </a:t>
            </a:r>
            <a:r>
              <a:rPr lang="en-US" sz="3600" spc="-5" dirty="0">
                <a:latin typeface="Caladea"/>
                <a:cs typeface="Caladea"/>
              </a:rPr>
              <a:t>CPI =   N+S</a:t>
            </a: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pc="-5" dirty="0">
                <a:latin typeface="Caladea"/>
                <a:cs typeface="Caladea"/>
              </a:rPr>
              <a:t>                         ---------</a:t>
            </a:r>
          </a:p>
          <a:p>
            <a:pPr marL="50800" indent="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64285"/>
              <a:buNone/>
              <a:tabLst>
                <a:tab pos="393065" algn="l"/>
                <a:tab pos="393700" algn="l"/>
              </a:tabLst>
            </a:pPr>
            <a:r>
              <a:rPr lang="en-US" sz="3600" spc="-5" dirty="0">
                <a:latin typeface="Caladea"/>
                <a:cs typeface="Caladea"/>
              </a:rPr>
              <a:t>                             N</a:t>
            </a:r>
            <a:endParaRPr lang="en-US" sz="3600" dirty="0">
              <a:latin typeface="Caladea"/>
              <a:cs typeface="Caladea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2D349-CC15-4062-9A4B-FBE5E67B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BBBE-2F9A-4A54-AE41-843E4032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9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3B96-3B5F-48B7-9B6B-FB3D83A8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Pipeline Speedup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C2D7-1812-41EC-80D2-4F305093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Pipeline Speedup =   Pipeline Depth </a:t>
            </a:r>
          </a:p>
          <a:p>
            <a:pPr marL="0" indent="0">
              <a:buNone/>
            </a:pPr>
            <a:r>
              <a:rPr lang="en-IN" dirty="0"/>
              <a:t>                            ----------------------------------------------------</a:t>
            </a:r>
          </a:p>
          <a:p>
            <a:pPr marL="0" indent="0">
              <a:buNone/>
            </a:pPr>
            <a:r>
              <a:rPr lang="en-IN" dirty="0"/>
              <a:t>                               1+pipeline stalls because of branches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Pipeline stalls (branches) = Branch frequency X penalty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C26E4-8C66-4DD7-8EF7-C84A6FD2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FDC81-9465-445B-A50B-D34BFDBC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03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17844-2A53-4BA8-B607-197101D9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Summary</a:t>
            </a:r>
            <a:endParaRPr lang="en-IN" sz="5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951B5-2044-4EBB-8A38-8EE5D00C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77E4A-F739-428E-8F17-A5E77B21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IN" sz="180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FAAC00A9-8005-4052-ADD3-E0AF10D22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72473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2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05A1-FA52-4BBC-A9B1-1C10CF2D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76F7C-FE56-4240-BAA8-F47220A4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5E16-6AC3-4D88-A731-544942C3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C4A1E-99FB-4A8C-B514-6CFC66DC9A0F}"/>
              </a:ext>
            </a:extLst>
          </p:cNvPr>
          <p:cNvGrpSpPr/>
          <p:nvPr/>
        </p:nvGrpSpPr>
        <p:grpSpPr>
          <a:xfrm>
            <a:off x="165629" y="1123950"/>
            <a:ext cx="12026372" cy="5580649"/>
            <a:chOff x="1073150" y="158750"/>
            <a:chExt cx="10134600" cy="65611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AA7D5C-A355-418C-BFAD-7C40AEBF2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050" y="3263900"/>
              <a:ext cx="7175500" cy="3397251"/>
              <a:chOff x="0" y="0"/>
              <a:chExt cx="4520" cy="214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1F92387-9E2A-4A51-A1C8-DF8DE4EE2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62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I1: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7619D8A-9B53-44A7-8E9F-1B90F6A7D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86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I2: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31EC6F-1542-4485-B8CF-8AA142723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11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I3: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86C5C-7CAD-4DF2-AEC6-63DBF3CC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348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I4: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35B911-A8BC-4969-B17E-B5ADFFF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59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I5:</a:t>
                </a:r>
              </a:p>
            </p:txBody>
          </p:sp>
          <p:sp>
            <p:nvSpPr>
              <p:cNvPr id="78" name="Line 6">
                <a:extLst>
                  <a:ext uri="{FF2B5EF4-FFF2-40B4-BE49-F238E27FC236}">
                    <a16:creationId xmlns:a16="http://schemas.microsoft.com/office/drawing/2014/main" id="{73EE04E1-542A-4219-8A45-D36596D2A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" y="0"/>
                <a:ext cx="0" cy="2127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A43AF1F-E2A8-459C-96FF-781BF597C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0F059CC-15DF-45CB-8E29-99EBC74FD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B15DA91-B0F3-468C-AA22-3921F067D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t3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5AF1AE0-9D87-46CA-84D4-99589AC72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9C80E7F-BA2E-440F-B0CA-20BCC5462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t5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1260DBF-03B1-41D8-B642-3C8EDE562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t6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BB442D9-B067-4803-B7B6-DF92BB36D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t7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969EE3C-984D-4A6F-8562-99120F36B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t8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118C220-6305-4174-B61F-34515FFBA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140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Time: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0588497-D8CE-4C36-9060-CCDE69396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364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Inst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A8A3A7F-9390-4046-935F-A2067CBBC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83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I6:</a:t>
                </a:r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76CAE067-95C6-45DE-8BEA-4CF7D06D2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"/>
                <a:ext cx="4467" cy="0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</p:grp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D80CE310-EE01-4EAC-B8DE-40BD06E6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150" y="1009650"/>
              <a:ext cx="1397000" cy="2730500"/>
            </a:xfrm>
            <a:prstGeom prst="rect">
              <a:avLst/>
            </a:prstGeom>
          </p:spPr>
        </p:pic>
        <p:pic>
          <p:nvPicPr>
            <p:cNvPr id="9" name="table">
              <a:extLst>
                <a:ext uri="{FF2B5EF4-FFF2-40B4-BE49-F238E27FC236}">
                  <a16:creationId xmlns:a16="http://schemas.microsoft.com/office/drawing/2014/main" id="{1A7243DA-18FC-4E5D-A9FE-DB74937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6150" y="2266950"/>
              <a:ext cx="1295400" cy="1066800"/>
            </a:xfrm>
            <a:prstGeom prst="rect">
              <a:avLst/>
            </a:prstGeom>
          </p:spPr>
        </p:pic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2D519813-0BF0-4605-A428-80C466BC9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550" y="1416050"/>
              <a:ext cx="0" cy="15367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DBF1CEE7-A963-4AB8-BE28-FDDE93231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82950" y="2940050"/>
              <a:ext cx="100013" cy="635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12" name="table">
              <a:extLst>
                <a:ext uri="{FF2B5EF4-FFF2-40B4-BE49-F238E27FC236}">
                  <a16:creationId xmlns:a16="http://schemas.microsoft.com/office/drawing/2014/main" id="{E94B269C-9145-418E-B5A7-C56E33B6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750" y="895350"/>
              <a:ext cx="381000" cy="965200"/>
            </a:xfrm>
            <a:prstGeom prst="rect">
              <a:avLst/>
            </a:prstGeom>
          </p:spPr>
        </p:pic>
        <p:pic>
          <p:nvPicPr>
            <p:cNvPr id="13" name="table">
              <a:extLst>
                <a:ext uri="{FF2B5EF4-FFF2-40B4-BE49-F238E27FC236}">
                  <a16:creationId xmlns:a16="http://schemas.microsoft.com/office/drawing/2014/main" id="{C57BBC0B-E778-4A5E-98C8-2A409E95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950" y="933450"/>
              <a:ext cx="381000" cy="965200"/>
            </a:xfrm>
            <a:prstGeom prst="rect">
              <a:avLst/>
            </a:prstGeom>
          </p:spPr>
        </p:pic>
        <p:sp>
          <p:nvSpPr>
            <p:cNvPr id="14" name="Line 47">
              <a:extLst>
                <a:ext uri="{FF2B5EF4-FFF2-40B4-BE49-F238E27FC236}">
                  <a16:creationId xmlns:a16="http://schemas.microsoft.com/office/drawing/2014/main" id="{2D4F158A-DC86-4890-BD69-2312AE4B0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30650" y="1422400"/>
              <a:ext cx="272415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" name="Line 48">
              <a:extLst>
                <a:ext uri="{FF2B5EF4-FFF2-40B4-BE49-F238E27FC236}">
                  <a16:creationId xmlns:a16="http://schemas.microsoft.com/office/drawing/2014/main" id="{42166D04-8483-4FC7-BA33-51F139B168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397250" y="1428750"/>
              <a:ext cx="1397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8" name="Line 51">
              <a:extLst>
                <a:ext uri="{FF2B5EF4-FFF2-40B4-BE49-F238E27FC236}">
                  <a16:creationId xmlns:a16="http://schemas.microsoft.com/office/drawing/2014/main" id="{69730346-B112-4A97-B4A8-4E0886AE9E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04950" y="458788"/>
              <a:ext cx="221615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C287F405-A099-4582-8F73-FD8ECF56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1714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C962F7B6-E7F5-4233-9543-305F18444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719513" y="460375"/>
              <a:ext cx="3017837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8FDAA1-3B4D-43A9-B22D-E6E8A8A3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450850"/>
              <a:ext cx="1727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IF (Fetch)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F87853-ACB5-4192-B83B-CDE64295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0" y="450850"/>
              <a:ext cx="2362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ID (Decode)</a:t>
              </a:r>
            </a:p>
          </p:txBody>
        </p:sp>
        <p:sp>
          <p:nvSpPr>
            <p:cNvPr id="23" name="Line 56">
              <a:extLst>
                <a:ext uri="{FF2B5EF4-FFF2-40B4-BE49-F238E27FC236}">
                  <a16:creationId xmlns:a16="http://schemas.microsoft.com/office/drawing/2014/main" id="{DBC4A011-67E2-46FE-900C-90FD2AB6A8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718300" y="473075"/>
              <a:ext cx="1712913" cy="30163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2371A9-154C-44F4-A37E-071807BAE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050" y="450850"/>
              <a:ext cx="1638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EX (ALU)</a:t>
              </a:r>
            </a:p>
          </p:txBody>
        </p:sp>
        <p:pic>
          <p:nvPicPr>
            <p:cNvPr id="25" name="table">
              <a:extLst>
                <a:ext uri="{FF2B5EF4-FFF2-40B4-BE49-F238E27FC236}">
                  <a16:creationId xmlns:a16="http://schemas.microsoft.com/office/drawing/2014/main" id="{92931E89-FF95-4C7E-BB82-1D3491C3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0550" y="895350"/>
              <a:ext cx="381000" cy="965200"/>
            </a:xfrm>
            <a:prstGeom prst="rect">
              <a:avLst/>
            </a:prstGeom>
          </p:spPr>
        </p:pic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DD590480-199E-4887-A8D2-5DB6ED645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016750" y="1425575"/>
              <a:ext cx="12065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AA285DC5-FF29-4AB1-A33F-95933022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93350" y="933450"/>
              <a:ext cx="381000" cy="965200"/>
            </a:xfrm>
            <a:prstGeom prst="rect">
              <a:avLst/>
            </a:prstGeom>
          </p:spPr>
        </p:pic>
        <p:sp>
          <p:nvSpPr>
            <p:cNvPr id="30" name="Line 73">
              <a:extLst>
                <a:ext uri="{FF2B5EF4-FFF2-40B4-BE49-F238E27FC236}">
                  <a16:creationId xmlns:a16="http://schemas.microsoft.com/office/drawing/2014/main" id="{12F762D1-65EF-4C91-A2A1-ED06BD966A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604250" y="1387475"/>
              <a:ext cx="16891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D6444A77-0DA1-4610-A68F-2F74EA2FD9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82000" y="473075"/>
              <a:ext cx="203200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F5E23C-3E06-4ABC-903D-41E3144F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0" y="450850"/>
              <a:ext cx="2095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MEM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542A4193-B18D-4865-A827-A24A23091A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674350" y="1390650"/>
              <a:ext cx="2159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9106F3B-5320-4DBA-A862-C8EC7DEFA3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414000" y="473075"/>
              <a:ext cx="793750" cy="14288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5BCC65-E833-4061-895B-8994D123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476250"/>
              <a:ext cx="749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WB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BF7B25-B6CD-4263-B6E0-90AC1F114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450" y="4286250"/>
              <a:ext cx="444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r>
                <a:rPr lang="en-US" altLang="en-US" sz="2100" i="0">
                  <a:solidFill>
                    <a:srgbClr val="7F007F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IF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39EBA22-E212-40A9-941E-B270EA114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4286250"/>
              <a:ext cx="444500" cy="812800"/>
              <a:chOff x="0" y="0"/>
              <a:chExt cx="280" cy="5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4C22A-BE52-439C-BE54-EE030CD2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089380-77B9-4D0E-BDF4-A5867E684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DAC534-F7A4-408B-B5EF-ACB399844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5450" y="4286250"/>
              <a:ext cx="457200" cy="1206500"/>
              <a:chOff x="0" y="0"/>
              <a:chExt cx="288" cy="76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473EE35-B1DA-413F-9862-998F5727A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EX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9A6133-66B1-41DF-8094-D12FF3AB2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4F450D9-7B04-4A0E-A92C-644242F36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96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0C359F7-4F61-4CE9-ACE5-CD3584DCC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7450" y="4286250"/>
              <a:ext cx="1219200" cy="419100"/>
              <a:chOff x="0" y="0"/>
              <a:chExt cx="768" cy="26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12E017C-6D67-4825-A9C5-6F5250BF7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MEM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D5DA5CA-7D23-470E-A04F-5437C10C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WB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32802E-6855-4349-ACDF-9FC510E07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0" y="3917950"/>
              <a:ext cx="4365625" cy="1473201"/>
              <a:chOff x="0" y="0"/>
              <a:chExt cx="2750" cy="928"/>
            </a:xfrm>
          </p:grpSpPr>
          <p:sp>
            <p:nvSpPr>
              <p:cNvPr id="63" name="AutoShape 97">
                <a:extLst>
                  <a:ext uri="{FF2B5EF4-FFF2-40B4-BE49-F238E27FC236}">
                    <a16:creationId xmlns:a16="http://schemas.microsoft.com/office/drawing/2014/main" id="{7C38D77F-A301-4646-BE84-8D521C258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0"/>
                <a:ext cx="336" cy="35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4" name="Line 98">
                <a:extLst>
                  <a:ext uri="{FF2B5EF4-FFF2-40B4-BE49-F238E27FC236}">
                    <a16:creationId xmlns:a16="http://schemas.microsoft.com/office/drawing/2014/main" id="{6753465F-8E94-46E0-9593-21BF84E5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52" y="112"/>
                <a:ext cx="1104" cy="96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B42DE78-6701-434F-8B84-997E23DA1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0"/>
                <a:ext cx="131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EX stage computes if branch is taken</a:t>
                </a:r>
              </a:p>
            </p:txBody>
          </p:sp>
        </p:grpSp>
        <p:sp>
          <p:nvSpPr>
            <p:cNvPr id="48" name="Line 101">
              <a:extLst>
                <a:ext uri="{FF2B5EF4-FFF2-40B4-BE49-F238E27FC236}">
                  <a16:creationId xmlns:a16="http://schemas.microsoft.com/office/drawing/2014/main" id="{57FC0AFF-DD93-4FA7-A597-18FEE4D72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30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49" name="Line 102">
              <a:extLst>
                <a:ext uri="{FF2B5EF4-FFF2-40B4-BE49-F238E27FC236}">
                  <a16:creationId xmlns:a16="http://schemas.microsoft.com/office/drawing/2014/main" id="{619E3EAD-9EA7-494A-8C1C-2ED469D99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92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0" name="Line 103">
              <a:extLst>
                <a:ext uri="{FF2B5EF4-FFF2-40B4-BE49-F238E27FC236}">
                  <a16:creationId xmlns:a16="http://schemas.microsoft.com/office/drawing/2014/main" id="{ADA634CB-2D57-49C4-A764-444F0931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3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1" name="Line 104">
              <a:extLst>
                <a:ext uri="{FF2B5EF4-FFF2-40B4-BE49-F238E27FC236}">
                  <a16:creationId xmlns:a16="http://schemas.microsoft.com/office/drawing/2014/main" id="{DED9C792-882C-48D9-91A4-7E228C78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5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19F798-7352-44F4-854B-454963342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1950" y="4667250"/>
              <a:ext cx="6569085" cy="2052638"/>
              <a:chOff x="0" y="0"/>
              <a:chExt cx="4138" cy="1293"/>
            </a:xfrm>
          </p:grpSpPr>
          <p:sp>
            <p:nvSpPr>
              <p:cNvPr id="58" name="AutoShape 105">
                <a:extLst>
                  <a:ext uri="{FF2B5EF4-FFF2-40B4-BE49-F238E27FC236}">
                    <a16:creationId xmlns:a16="http://schemas.microsoft.com/office/drawing/2014/main" id="{0FBF3EA8-72B6-4AD0-8720-6256B4D9E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367" cy="27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9" name="AutoShape 106">
                <a:extLst>
                  <a:ext uri="{FF2B5EF4-FFF2-40B4-BE49-F238E27FC236}">
                    <a16:creationId xmlns:a16="http://schemas.microsoft.com/office/drawing/2014/main" id="{0707E860-EECC-4103-A986-11A7C2DF6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8" cy="311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0" name="Line 107">
                <a:extLst>
                  <a:ext uri="{FF2B5EF4-FFF2-40B4-BE49-F238E27FC236}">
                    <a16:creationId xmlns:a16="http://schemas.microsoft.com/office/drawing/2014/main" id="{DE7FB73B-F1E2-4ED8-8707-A23D1E358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1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1" name="Line 108">
                <a:extLst>
                  <a:ext uri="{FF2B5EF4-FFF2-40B4-BE49-F238E27FC236}">
                    <a16:creationId xmlns:a16="http://schemas.microsoft.com/office/drawing/2014/main" id="{4F9EF4D5-37D2-4B30-8C13-75A5617BE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3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89C2E6-EF4F-45F1-8DA1-985BC46DA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581"/>
                <a:ext cx="2354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If branch is taken, these instructions MUST NOT complete!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59BD57-A2EE-4B4E-BC6E-573A49E2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0" y="2330450"/>
              <a:ext cx="628650" cy="40005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805FEC-DB26-4923-9835-3F8037BF0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4" y="2383382"/>
              <a:ext cx="952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5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I-Mem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70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05A1-FA52-4BBC-A9B1-1C10CF2D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Predictors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76F7C-FE56-4240-BAA8-F47220A4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5E16-6AC3-4D88-A731-544942C3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C4A1E-99FB-4A8C-B514-6CFC66DC9A0F}"/>
              </a:ext>
            </a:extLst>
          </p:cNvPr>
          <p:cNvGrpSpPr/>
          <p:nvPr/>
        </p:nvGrpSpPr>
        <p:grpSpPr>
          <a:xfrm>
            <a:off x="165629" y="1123950"/>
            <a:ext cx="12026372" cy="5580649"/>
            <a:chOff x="1073150" y="158750"/>
            <a:chExt cx="10134600" cy="65611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AA7D5C-A355-418C-BFAD-7C40AEBF2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050" y="3263900"/>
              <a:ext cx="7175500" cy="3397251"/>
              <a:chOff x="0" y="0"/>
              <a:chExt cx="4520" cy="214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1F92387-9E2A-4A51-A1C8-DF8DE4EE2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62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I1: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7619D8A-9B53-44A7-8E9F-1B90F6A7D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86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I2: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31EC6F-1542-4485-B8CF-8AA142723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11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I3: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86C5C-7CAD-4DF2-AEC6-63DBF3CC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348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I4: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35B911-A8BC-4969-B17E-B5ADFFF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59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I5:</a:t>
                </a:r>
              </a:p>
            </p:txBody>
          </p:sp>
          <p:sp>
            <p:nvSpPr>
              <p:cNvPr id="78" name="Line 6">
                <a:extLst>
                  <a:ext uri="{FF2B5EF4-FFF2-40B4-BE49-F238E27FC236}">
                    <a16:creationId xmlns:a16="http://schemas.microsoft.com/office/drawing/2014/main" id="{73EE04E1-542A-4219-8A45-D36596D2A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" y="0"/>
                <a:ext cx="0" cy="2127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A43AF1F-E2A8-459C-96FF-781BF597C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0F059CC-15DF-45CB-8E29-99EBC74FD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B15DA91-B0F3-468C-AA22-3921F067D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t3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5AF1AE0-9D87-46CA-84D4-99589AC72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9C80E7F-BA2E-440F-B0CA-20BCC5462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t5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1260DBF-03B1-41D8-B642-3C8EDE562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t6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BB442D9-B067-4803-B7B6-DF92BB36D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t7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969EE3C-984D-4A6F-8562-99120F36B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t8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118C220-6305-4174-B61F-34515FFBA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140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Time: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0588497-D8CE-4C36-9060-CCDE69396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364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Inst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A8A3A7F-9390-4046-935F-A2067CBBC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83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I6:</a:t>
                </a:r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76CAE067-95C6-45DE-8BEA-4CF7D06D2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"/>
                <a:ext cx="4467" cy="0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</p:grp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D80CE310-EE01-4EAC-B8DE-40BD06E6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150" y="1009650"/>
              <a:ext cx="1397000" cy="2730500"/>
            </a:xfrm>
            <a:prstGeom prst="rect">
              <a:avLst/>
            </a:prstGeom>
          </p:spPr>
        </p:pic>
        <p:pic>
          <p:nvPicPr>
            <p:cNvPr id="9" name="table">
              <a:extLst>
                <a:ext uri="{FF2B5EF4-FFF2-40B4-BE49-F238E27FC236}">
                  <a16:creationId xmlns:a16="http://schemas.microsoft.com/office/drawing/2014/main" id="{1A7243DA-18FC-4E5D-A9FE-DB74937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6150" y="2266950"/>
              <a:ext cx="1295400" cy="1066800"/>
            </a:xfrm>
            <a:prstGeom prst="rect">
              <a:avLst/>
            </a:prstGeom>
          </p:spPr>
        </p:pic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2D519813-0BF0-4605-A428-80C466BC9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550" y="1416050"/>
              <a:ext cx="0" cy="15367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DBF1CEE7-A963-4AB8-BE28-FDDE93231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82950" y="2940050"/>
              <a:ext cx="100013" cy="635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12" name="table">
              <a:extLst>
                <a:ext uri="{FF2B5EF4-FFF2-40B4-BE49-F238E27FC236}">
                  <a16:creationId xmlns:a16="http://schemas.microsoft.com/office/drawing/2014/main" id="{E94B269C-9145-418E-B5A7-C56E33B6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750" y="895350"/>
              <a:ext cx="381000" cy="965200"/>
            </a:xfrm>
            <a:prstGeom prst="rect">
              <a:avLst/>
            </a:prstGeom>
          </p:spPr>
        </p:pic>
        <p:pic>
          <p:nvPicPr>
            <p:cNvPr id="13" name="table">
              <a:extLst>
                <a:ext uri="{FF2B5EF4-FFF2-40B4-BE49-F238E27FC236}">
                  <a16:creationId xmlns:a16="http://schemas.microsoft.com/office/drawing/2014/main" id="{C57BBC0B-E778-4A5E-98C8-2A409E95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950" y="933450"/>
              <a:ext cx="381000" cy="965200"/>
            </a:xfrm>
            <a:prstGeom prst="rect">
              <a:avLst/>
            </a:prstGeom>
          </p:spPr>
        </p:pic>
        <p:sp>
          <p:nvSpPr>
            <p:cNvPr id="14" name="Line 47">
              <a:extLst>
                <a:ext uri="{FF2B5EF4-FFF2-40B4-BE49-F238E27FC236}">
                  <a16:creationId xmlns:a16="http://schemas.microsoft.com/office/drawing/2014/main" id="{2D4F158A-DC86-4890-BD69-2312AE4B0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30650" y="1422400"/>
              <a:ext cx="272415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" name="Line 48">
              <a:extLst>
                <a:ext uri="{FF2B5EF4-FFF2-40B4-BE49-F238E27FC236}">
                  <a16:creationId xmlns:a16="http://schemas.microsoft.com/office/drawing/2014/main" id="{42166D04-8483-4FC7-BA33-51F139B168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397250" y="1428750"/>
              <a:ext cx="1397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8" name="Line 51">
              <a:extLst>
                <a:ext uri="{FF2B5EF4-FFF2-40B4-BE49-F238E27FC236}">
                  <a16:creationId xmlns:a16="http://schemas.microsoft.com/office/drawing/2014/main" id="{69730346-B112-4A97-B4A8-4E0886AE9E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04950" y="458788"/>
              <a:ext cx="221615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C287F405-A099-4582-8F73-FD8ECF56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1714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C962F7B6-E7F5-4233-9543-305F18444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719513" y="460375"/>
              <a:ext cx="3017837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8FDAA1-3B4D-43A9-B22D-E6E8A8A3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450850"/>
              <a:ext cx="1727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IF (Fetch)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F87853-ACB5-4192-B83B-CDE64295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0" y="450850"/>
              <a:ext cx="2362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ID (Decode)</a:t>
              </a:r>
            </a:p>
          </p:txBody>
        </p:sp>
        <p:sp>
          <p:nvSpPr>
            <p:cNvPr id="23" name="Line 56">
              <a:extLst>
                <a:ext uri="{FF2B5EF4-FFF2-40B4-BE49-F238E27FC236}">
                  <a16:creationId xmlns:a16="http://schemas.microsoft.com/office/drawing/2014/main" id="{DBC4A011-67E2-46FE-900C-90FD2AB6A8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718300" y="473075"/>
              <a:ext cx="1712913" cy="30163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2371A9-154C-44F4-A37E-071807BAE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050" y="450850"/>
              <a:ext cx="1638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EX (ALU)</a:t>
              </a:r>
            </a:p>
          </p:txBody>
        </p:sp>
        <p:pic>
          <p:nvPicPr>
            <p:cNvPr id="25" name="table">
              <a:extLst>
                <a:ext uri="{FF2B5EF4-FFF2-40B4-BE49-F238E27FC236}">
                  <a16:creationId xmlns:a16="http://schemas.microsoft.com/office/drawing/2014/main" id="{92931E89-FF95-4C7E-BB82-1D3491C3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0550" y="895350"/>
              <a:ext cx="381000" cy="965200"/>
            </a:xfrm>
            <a:prstGeom prst="rect">
              <a:avLst/>
            </a:prstGeom>
          </p:spPr>
        </p:pic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DD590480-199E-4887-A8D2-5DB6ED645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016750" y="1425575"/>
              <a:ext cx="12065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AA285DC5-FF29-4AB1-A33F-95933022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93350" y="933450"/>
              <a:ext cx="381000" cy="965200"/>
            </a:xfrm>
            <a:prstGeom prst="rect">
              <a:avLst/>
            </a:prstGeom>
          </p:spPr>
        </p:pic>
        <p:sp>
          <p:nvSpPr>
            <p:cNvPr id="30" name="Line 73">
              <a:extLst>
                <a:ext uri="{FF2B5EF4-FFF2-40B4-BE49-F238E27FC236}">
                  <a16:creationId xmlns:a16="http://schemas.microsoft.com/office/drawing/2014/main" id="{12F762D1-65EF-4C91-A2A1-ED06BD966A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604250" y="1387475"/>
              <a:ext cx="16891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D6444A77-0DA1-4610-A68F-2F74EA2FD9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82000" y="473075"/>
              <a:ext cx="203200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F5E23C-3E06-4ABC-903D-41E3144F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0" y="450850"/>
              <a:ext cx="2095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MEM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542A4193-B18D-4865-A827-A24A23091A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674350" y="1390650"/>
              <a:ext cx="2159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9106F3B-5320-4DBA-A862-C8EC7DEFA3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414000" y="473075"/>
              <a:ext cx="793750" cy="14288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5BCC65-E833-4061-895B-8994D123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476250"/>
              <a:ext cx="749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WB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BF7B25-B6CD-4263-B6E0-90AC1F114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450" y="4286250"/>
              <a:ext cx="444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r>
                <a:rPr lang="en-US" altLang="en-US" sz="2100" i="0">
                  <a:solidFill>
                    <a:srgbClr val="7F007F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IF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39EBA22-E212-40A9-941E-B270EA114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4286250"/>
              <a:ext cx="444500" cy="812800"/>
              <a:chOff x="0" y="0"/>
              <a:chExt cx="280" cy="5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4C22A-BE52-439C-BE54-EE030CD2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089380-77B9-4D0E-BDF4-A5867E684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DAC534-F7A4-408B-B5EF-ACB399844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5450" y="4286250"/>
              <a:ext cx="457200" cy="1206500"/>
              <a:chOff x="0" y="0"/>
              <a:chExt cx="288" cy="76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473EE35-B1DA-413F-9862-998F5727A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EX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9A6133-66B1-41DF-8094-D12FF3AB2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4F450D9-7B04-4A0E-A92C-644242F36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96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0C359F7-4F61-4CE9-ACE5-CD3584DCC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7450" y="4286250"/>
              <a:ext cx="1219200" cy="419100"/>
              <a:chOff x="0" y="0"/>
              <a:chExt cx="768" cy="26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12E017C-6D67-4825-A9C5-6F5250BF7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MEM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D5DA5CA-7D23-470E-A04F-5437C10C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WB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32802E-6855-4349-ACDF-9FC510E07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0" y="3917950"/>
              <a:ext cx="4365625" cy="1473201"/>
              <a:chOff x="0" y="0"/>
              <a:chExt cx="2750" cy="928"/>
            </a:xfrm>
          </p:grpSpPr>
          <p:sp>
            <p:nvSpPr>
              <p:cNvPr id="63" name="AutoShape 97">
                <a:extLst>
                  <a:ext uri="{FF2B5EF4-FFF2-40B4-BE49-F238E27FC236}">
                    <a16:creationId xmlns:a16="http://schemas.microsoft.com/office/drawing/2014/main" id="{7C38D77F-A301-4646-BE84-8D521C258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0"/>
                <a:ext cx="336" cy="35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4" name="Line 98">
                <a:extLst>
                  <a:ext uri="{FF2B5EF4-FFF2-40B4-BE49-F238E27FC236}">
                    <a16:creationId xmlns:a16="http://schemas.microsoft.com/office/drawing/2014/main" id="{6753465F-8E94-46E0-9593-21BF84E5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52" y="112"/>
                <a:ext cx="1104" cy="96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B42DE78-6701-434F-8B84-997E23DA1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0"/>
                <a:ext cx="131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EX stage computes if branch is taken</a:t>
                </a:r>
              </a:p>
            </p:txBody>
          </p:sp>
        </p:grpSp>
        <p:sp>
          <p:nvSpPr>
            <p:cNvPr id="48" name="Line 101">
              <a:extLst>
                <a:ext uri="{FF2B5EF4-FFF2-40B4-BE49-F238E27FC236}">
                  <a16:creationId xmlns:a16="http://schemas.microsoft.com/office/drawing/2014/main" id="{57FC0AFF-DD93-4FA7-A597-18FEE4D72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30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49" name="Line 102">
              <a:extLst>
                <a:ext uri="{FF2B5EF4-FFF2-40B4-BE49-F238E27FC236}">
                  <a16:creationId xmlns:a16="http://schemas.microsoft.com/office/drawing/2014/main" id="{619E3EAD-9EA7-494A-8C1C-2ED469D99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92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0" name="Line 103">
              <a:extLst>
                <a:ext uri="{FF2B5EF4-FFF2-40B4-BE49-F238E27FC236}">
                  <a16:creationId xmlns:a16="http://schemas.microsoft.com/office/drawing/2014/main" id="{ADA634CB-2D57-49C4-A764-444F0931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3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1" name="Line 104">
              <a:extLst>
                <a:ext uri="{FF2B5EF4-FFF2-40B4-BE49-F238E27FC236}">
                  <a16:creationId xmlns:a16="http://schemas.microsoft.com/office/drawing/2014/main" id="{DED9C792-882C-48D9-91A4-7E228C78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5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19F798-7352-44F4-854B-454963342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1950" y="4667250"/>
              <a:ext cx="6569085" cy="2052638"/>
              <a:chOff x="0" y="0"/>
              <a:chExt cx="4138" cy="1293"/>
            </a:xfrm>
          </p:grpSpPr>
          <p:sp>
            <p:nvSpPr>
              <p:cNvPr id="58" name="AutoShape 105">
                <a:extLst>
                  <a:ext uri="{FF2B5EF4-FFF2-40B4-BE49-F238E27FC236}">
                    <a16:creationId xmlns:a16="http://schemas.microsoft.com/office/drawing/2014/main" id="{0FBF3EA8-72B6-4AD0-8720-6256B4D9E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367" cy="27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9" name="AutoShape 106">
                <a:extLst>
                  <a:ext uri="{FF2B5EF4-FFF2-40B4-BE49-F238E27FC236}">
                    <a16:creationId xmlns:a16="http://schemas.microsoft.com/office/drawing/2014/main" id="{0707E860-EECC-4103-A986-11A7C2DF6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8" cy="311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0" name="Line 107">
                <a:extLst>
                  <a:ext uri="{FF2B5EF4-FFF2-40B4-BE49-F238E27FC236}">
                    <a16:creationId xmlns:a16="http://schemas.microsoft.com/office/drawing/2014/main" id="{DE7FB73B-F1E2-4ED8-8707-A23D1E358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1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1" name="Line 108">
                <a:extLst>
                  <a:ext uri="{FF2B5EF4-FFF2-40B4-BE49-F238E27FC236}">
                    <a16:creationId xmlns:a16="http://schemas.microsoft.com/office/drawing/2014/main" id="{4F9EF4D5-37D2-4B30-8C13-75A5617BE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3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89C2E6-EF4F-45F1-8DA1-985BC46DA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581"/>
                <a:ext cx="2354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If branch is taken, these instructions MUST NOT complete!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59BD57-A2EE-4B4E-BC6E-573A49E2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0" y="2330450"/>
              <a:ext cx="628650" cy="40005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805FEC-DB26-4923-9835-3F8037BF0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4" y="2383382"/>
              <a:ext cx="952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5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I-Mem</a:t>
              </a:r>
            </a:p>
          </p:txBody>
        </p:sp>
      </p:grpSp>
      <p:sp>
        <p:nvSpPr>
          <p:cNvPr id="91" name="Line 109">
            <a:extLst>
              <a:ext uri="{FF2B5EF4-FFF2-40B4-BE49-F238E27FC236}">
                <a16:creationId xmlns:a16="http://schemas.microsoft.com/office/drawing/2014/main" id="{741FE781-18E7-4DD9-8828-5682F6DA3BF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23679" y="5034901"/>
            <a:ext cx="474048" cy="228249"/>
          </a:xfrm>
          <a:prstGeom prst="line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3F9F1F-EBA6-405E-A327-0E7CC27B4C7E}"/>
              </a:ext>
            </a:extLst>
          </p:cNvPr>
          <p:cNvSpPr>
            <a:spLocks/>
          </p:cNvSpPr>
          <p:nvPr/>
        </p:nvSpPr>
        <p:spPr bwMode="auto">
          <a:xfrm>
            <a:off x="653038" y="5208102"/>
            <a:ext cx="1165059" cy="47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 control instr?</a:t>
            </a:r>
          </a:p>
        </p:txBody>
      </p:sp>
      <p:sp>
        <p:nvSpPr>
          <p:cNvPr id="93" name="Line 112">
            <a:extLst>
              <a:ext uri="{FF2B5EF4-FFF2-40B4-BE49-F238E27FC236}">
                <a16:creationId xmlns:a16="http://schemas.microsoft.com/office/drawing/2014/main" id="{B4ADDB11-4BC8-44C6-92B4-88D7E1666C4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639770" y="5034901"/>
            <a:ext cx="540920" cy="812746"/>
          </a:xfrm>
          <a:prstGeom prst="line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F3B287-E99F-4D3F-A0E5-C5B94CEA26F6}"/>
              </a:ext>
            </a:extLst>
          </p:cNvPr>
          <p:cNvSpPr>
            <a:spLocks/>
          </p:cNvSpPr>
          <p:nvPr/>
        </p:nvSpPr>
        <p:spPr bwMode="auto">
          <a:xfrm>
            <a:off x="1009688" y="5744377"/>
            <a:ext cx="891626" cy="6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Taken or Not Taken?</a:t>
            </a:r>
          </a:p>
        </p:txBody>
      </p:sp>
      <p:sp>
        <p:nvSpPr>
          <p:cNvPr id="95" name="Line 115">
            <a:extLst>
              <a:ext uri="{FF2B5EF4-FFF2-40B4-BE49-F238E27FC236}">
                <a16:creationId xmlns:a16="http://schemas.microsoft.com/office/drawing/2014/main" id="{D75D5AEB-E2C7-4E3C-B4D7-F4D929B4373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602727" y="5034901"/>
            <a:ext cx="169409" cy="720205"/>
          </a:xfrm>
          <a:prstGeom prst="line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69019D-CBC0-413A-A67E-8DC26183BE2C}"/>
              </a:ext>
            </a:extLst>
          </p:cNvPr>
          <p:cNvSpPr>
            <a:spLocks/>
          </p:cNvSpPr>
          <p:nvPr/>
        </p:nvSpPr>
        <p:spPr bwMode="auto">
          <a:xfrm>
            <a:off x="2079640" y="5744377"/>
            <a:ext cx="1105616" cy="6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If taken, where to? What PC?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A1AC61-F8C1-40B3-9310-78BB74786925}"/>
              </a:ext>
            </a:extLst>
          </p:cNvPr>
          <p:cNvSpPr>
            <a:spLocks/>
          </p:cNvSpPr>
          <p:nvPr/>
        </p:nvSpPr>
        <p:spPr bwMode="auto">
          <a:xfrm>
            <a:off x="1556552" y="3964909"/>
            <a:ext cx="1349327" cy="1072673"/>
          </a:xfrm>
          <a:prstGeom prst="rect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C0957D-9B0B-4938-8A81-D11C665ADB97}"/>
              </a:ext>
            </a:extLst>
          </p:cNvPr>
          <p:cNvSpPr>
            <a:spLocks/>
          </p:cNvSpPr>
          <p:nvPr/>
        </p:nvSpPr>
        <p:spPr bwMode="auto">
          <a:xfrm>
            <a:off x="1675435" y="3964909"/>
            <a:ext cx="1165058" cy="47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Branch Predictor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73791DF-4008-4B2C-91EB-56BE44D225B6}"/>
              </a:ext>
            </a:extLst>
          </p:cNvPr>
          <p:cNvSpPr>
            <a:spLocks/>
          </p:cNvSpPr>
          <p:nvPr/>
        </p:nvSpPr>
        <p:spPr bwMode="auto">
          <a:xfrm>
            <a:off x="1580329" y="4737234"/>
            <a:ext cx="1283941" cy="27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89831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BCD6-0B8E-412C-B36D-3D102EB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F205-8DEE-46C1-BBB7-92198DE7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PC=PC+4? Not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Flush/kill all the instructions in the </a:t>
            </a:r>
            <a:r>
              <a:rPr lang="en-US" dirty="0">
                <a:solidFill>
                  <a:srgbClr val="C00000"/>
                </a:solidFill>
              </a:rPr>
              <a:t>wrong path</a:t>
            </a:r>
            <a:r>
              <a:rPr lang="en-US" dirty="0"/>
              <a:t>. 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E1E2D-A752-4435-B569-13D48C64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92D4E-B9A0-4826-A98B-E568BDA9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Branch Prediction: 10K Feet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0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A8C-15D2-42BC-B31D-6BDFAF3D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and Where? Control Hazard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FD87E-BE47-4474-A095-BC946B83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03DED-BF5A-40DB-BA62-AA729473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C35E42CA-D755-4003-A40F-2147CD8B0F14}"/>
              </a:ext>
            </a:extLst>
          </p:cNvPr>
          <p:cNvGraphicFramePr/>
          <p:nvPr/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16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11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38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44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11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8BF-BC95-4AA2-A7E3-CBA67F45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Predictor: A bit deeper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6654-238E-4644-BF06-CC8EDD22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tasks</a:t>
            </a:r>
          </a:p>
          <a:p>
            <a:pPr marL="0" indent="0">
              <a:buNone/>
            </a:pPr>
            <a:endParaRPr lang="en-US" dirty="0"/>
          </a:p>
          <a:p>
            <a:pPr marL="742950" indent="-742950">
              <a:buAutoNum type="arabicPeriod"/>
            </a:pPr>
            <a:r>
              <a:rPr lang="en-US" dirty="0"/>
              <a:t>Is the PC a branch/jump? YES/NO </a:t>
            </a:r>
          </a:p>
          <a:p>
            <a:pPr marL="742950" indent="-742950">
              <a:buAutoNum type="arabicPeriod"/>
            </a:pPr>
            <a:r>
              <a:rPr lang="en-US" dirty="0"/>
              <a:t>If Yes, can we predict the direction? Taken or not-taken</a:t>
            </a:r>
          </a:p>
          <a:p>
            <a:pPr marL="742950" indent="-742950">
              <a:buAutoNum type="arabicPeriod"/>
            </a:pPr>
            <a:r>
              <a:rPr lang="en-US" dirty="0"/>
              <a:t>If taken, can we predict the target address?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8139-B690-4259-97A7-E640496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1101-C347-46A4-9C57-A2CEC558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85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8D86-1D86-4747-8D52-43E4DA96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3FDC8-D840-496D-9B13-26F84D74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977C-9332-4E99-AE6F-06837E1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A1D3-B55D-434C-BA0F-EE884AF2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05435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Program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Counter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2E1216AA-4C42-49B7-9E58-EF3F9EC1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04495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Address of the </a:t>
            </a:r>
          </a:p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current branch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BFBEF04-C765-41BE-881A-DF7D061DA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66395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6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8D86-1D86-4747-8D52-43E4DA96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3FDC8-D840-496D-9B13-26F84D74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977C-9332-4E99-AE6F-06837E1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6C43E-D738-49E1-BE13-B022A866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53035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7" descr="Dark upward diagonal">
            <a:extLst>
              <a:ext uri="{FF2B5EF4-FFF2-40B4-BE49-F238E27FC236}">
                <a16:creationId xmlns:a16="http://schemas.microsoft.com/office/drawing/2014/main" id="{8524F23C-1DB7-400E-9D25-9041EF3BC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83515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7E8007B-847C-4905-B0CA-7A2790F3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011238"/>
            <a:ext cx="2064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Direction predictor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A1D3-B55D-434C-BA0F-EE884AF2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05435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Program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Counter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E894394-C1C5-4AA8-A3E8-B6B064287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025" y="297815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DC76EEE-C3D0-4ACF-AF35-343B2A32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97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A5E42800-1B0A-4281-A10A-3438A4406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0225" y="19113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233CB81-D569-4DE1-90A9-D7AF23635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11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03AEB44-D0EF-4DE0-B7B9-B9FFC8846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586BFBE-4458-4518-9C6D-47B8CE5D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7D86EA8-56F2-4487-8C80-DDCE54DDF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7425" y="3359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4E4F1F1-5155-4032-8AC1-B9F2A3719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5209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CBE9C1B-9FAE-4FD6-9BC5-F8310D513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625" y="34353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420FEF38-F088-46CB-A640-B3AE8667C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3435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401AA5F3-F8AF-4C6C-8F02-16396B14C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26685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43AEECFE-EFFE-4C26-9679-AC9EBBD0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6" y="2483922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</a:rPr>
              <a:t>PC + </a:t>
            </a:r>
            <a:r>
              <a:rPr lang="en-US" altLang="en-US" dirty="0">
                <a:solidFill>
                  <a:srgbClr val="000000"/>
                </a:solidFill>
              </a:rPr>
              <a:t>4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174153BA-8F65-4982-AE53-942CFFD4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563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taken?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B96E871-7691-4390-9175-5F5471A88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9019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5870674B-8770-40FC-AE98-B40E25A5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255905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Next Fetch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A7ACDB8C-707B-403F-AA77-5DB2FBE0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175895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78E47EC1-C086-47B0-BF17-861CCEA08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9113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978755F-E31D-4CBE-A19D-F4BD54DEA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925" y="19875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D87602D1-16B1-4F20-B256-44FC0BA2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1987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2E1216AA-4C42-49B7-9E58-EF3F9EC1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04495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Address of the </a:t>
            </a:r>
          </a:p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current branch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BFBEF04-C765-41BE-881A-DF7D061DA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66395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6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8D86-1D86-4747-8D52-43E4DA96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3FDC8-D840-496D-9B13-26F84D74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977C-9332-4E99-AE6F-06837E1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D0A51CB-6CDC-45B8-9718-8AA0C3470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480695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target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6C43E-D738-49E1-BE13-B022A866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53035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7" descr="Dark upward diagonal">
            <a:extLst>
              <a:ext uri="{FF2B5EF4-FFF2-40B4-BE49-F238E27FC236}">
                <a16:creationId xmlns:a16="http://schemas.microsoft.com/office/drawing/2014/main" id="{8524F23C-1DB7-400E-9D25-9041EF3BC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83515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7E8007B-847C-4905-B0CA-7A2790F3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011238"/>
            <a:ext cx="2064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Direction predictor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2286CC-0E49-42C0-9B0B-13FB095A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51155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CE4141C3-BA39-439C-A4BE-2B204356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5492750"/>
            <a:ext cx="6241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Repository of </a:t>
            </a:r>
            <a:r>
              <a:rPr lang="en-US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Target Addresses (BTB: Branch Target Buffer)</a:t>
            </a:r>
          </a:p>
        </p:txBody>
      </p:sp>
      <p:sp>
        <p:nvSpPr>
          <p:cNvPr id="12" name="Rectangle 11" descr="Dark upward diagonal">
            <a:extLst>
              <a:ext uri="{FF2B5EF4-FFF2-40B4-BE49-F238E27FC236}">
                <a16:creationId xmlns:a16="http://schemas.microsoft.com/office/drawing/2014/main" id="{C181ED6E-735E-4830-8ED0-AB41AED9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73075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A1D3-B55D-434C-BA0F-EE884AF2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05435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Program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Counter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E894394-C1C5-4AA8-A3E8-B6B064287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025" y="297815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DC76EEE-C3D0-4ACF-AF35-343B2A32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97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A5E42800-1B0A-4281-A10A-3438A4406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0225" y="19113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233CB81-D569-4DE1-90A9-D7AF23635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11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82719180-89AD-4871-A2F4-E96D3A97B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335915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A2CB63FB-FE39-4A0F-8623-08E17A5DF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4806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03AEB44-D0EF-4DE0-B7B9-B9FFC8846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586BFBE-4458-4518-9C6D-47B8CE5D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7D86EA8-56F2-4487-8C80-DDCE54DDF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7425" y="3359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4E4F1F1-5155-4032-8AC1-B9F2A3719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5209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2D4DC16-C7C8-4282-B12E-74A316337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25" y="48069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CBE9C1B-9FAE-4FD6-9BC5-F8310D513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625" y="34353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420FEF38-F088-46CB-A640-B3AE8667C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3435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401AA5F3-F8AF-4C6C-8F02-16396B14C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26685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43AEECFE-EFFE-4C26-9679-AC9EBBD0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035" y="2488684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</a:rPr>
              <a:t>PC + </a:t>
            </a:r>
            <a:r>
              <a:rPr lang="en-US" altLang="en-US" dirty="0">
                <a:solidFill>
                  <a:srgbClr val="000000"/>
                </a:solidFill>
              </a:rPr>
              <a:t>4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174153BA-8F65-4982-AE53-942CFFD4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563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taken?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B96E871-7691-4390-9175-5F5471A88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9019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6957C961-889D-4025-9BEE-6D3C1D41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4806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5870674B-8770-40FC-AE98-B40E25A5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255905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Next Fetch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A7ACDB8C-707B-403F-AA77-5DB2FBE0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175895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78E47EC1-C086-47B0-BF17-861CCEA08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9113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978755F-E31D-4CBE-A19D-F4BD54DEA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925" y="19875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D87602D1-16B1-4F20-B256-44FC0BA2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1987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7BB408E-0426-4441-8248-9D42FB62D5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6900" y="21399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5522689-2462-48FC-A1B4-C53FD8161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1399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BFABDD09-3BB0-4BDB-95FA-CF8C9367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31480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hit?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2E1216AA-4C42-49B7-9E58-EF3F9EC1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04495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Address of the </a:t>
            </a:r>
          </a:p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current branch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BFBEF04-C765-41BE-881A-DF7D061DA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66395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376B-92F8-44D9-81C1-75978E5E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1325563"/>
          </a:xfrm>
        </p:spPr>
        <p:txBody>
          <a:bodyPr/>
          <a:lstStyle/>
          <a:p>
            <a:r>
              <a:rPr lang="en-US" dirty="0"/>
              <a:t>Static (compiler) Direction Prediction Techniques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5A88-DC30-407F-A481-0638DCFB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9185-FBB2-44D6-94A0-F6F20F15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AF62E-9CC5-4B82-B718-A2E1D7B7D399}"/>
              </a:ext>
            </a:extLst>
          </p:cNvPr>
          <p:cNvSpPr>
            <a:spLocks noGrp="1"/>
          </p:cNvSpPr>
          <p:nvPr/>
        </p:nvSpPr>
        <p:spPr bwMode="auto">
          <a:xfrm>
            <a:off x="242888" y="1426369"/>
            <a:ext cx="11796712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Always not-taken: </a:t>
            </a:r>
            <a:r>
              <a:rPr lang="en-US" altLang="en-US" sz="3600" dirty="0"/>
              <a:t>Simple to implement: no need for BTB, </a:t>
            </a:r>
          </a:p>
          <a:p>
            <a:pPr marL="0" indent="0">
              <a:buNone/>
            </a:pPr>
            <a:r>
              <a:rPr lang="en-US" altLang="en-US" sz="3600" dirty="0"/>
              <a:t>no direction prediction</a:t>
            </a:r>
          </a:p>
          <a:p>
            <a:pPr marL="0" indent="0">
              <a:buNone/>
            </a:pPr>
            <a:r>
              <a:rPr lang="en-US" altLang="en-US" sz="3600" dirty="0"/>
              <a:t>Low accuracy: ~30-40%</a:t>
            </a:r>
            <a:endParaRPr lang="en-US" altLang="ja-JP" sz="3600" dirty="0"/>
          </a:p>
          <a:p>
            <a:pPr marL="0" indent="0">
              <a:buNone/>
            </a:pPr>
            <a:endParaRPr lang="en-US" alt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Always taken: </a:t>
            </a:r>
            <a:r>
              <a:rPr lang="en-US" altLang="en-US" sz="3600" dirty="0"/>
              <a:t>No direction prediction, we need BTB though</a:t>
            </a:r>
          </a:p>
          <a:p>
            <a:pPr marL="0" indent="0">
              <a:buNone/>
            </a:pPr>
            <a:r>
              <a:rPr lang="en-US" altLang="en-US" sz="3600" dirty="0"/>
              <a:t>Better accuracy: ~60-70% </a:t>
            </a:r>
          </a:p>
          <a:p>
            <a:pPr marL="0" indent="0">
              <a:buNone/>
            </a:pPr>
            <a:r>
              <a:rPr lang="en-US" altLang="en-US" sz="3600" dirty="0"/>
              <a:t>Backward branches (i.e., loop branches) are usually taken</a:t>
            </a:r>
          </a:p>
          <a:p>
            <a:pPr lvl="2"/>
            <a:endParaRPr lang="en-US" altLang="en-US" sz="3600" dirty="0"/>
          </a:p>
          <a:p>
            <a:pPr marL="0" indent="0">
              <a:buNone/>
            </a:pPr>
            <a:endParaRPr lang="en-US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15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6CA-F510-4CF5-B867-854E1E0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Predictors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A4AB-A689-44B9-8545-2F83E70E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Microarchitectural way of predicting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one: Last time predictor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82AD3-D2DE-4A16-98FF-D36ADC71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B32C1-0E10-4634-837B-51A305A2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9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7528-6C26-4E01-AF4E-857808F4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222966"/>
            <a:ext cx="10515600" cy="1325563"/>
          </a:xfrm>
        </p:spPr>
        <p:txBody>
          <a:bodyPr/>
          <a:lstStyle/>
          <a:p>
            <a:r>
              <a:rPr lang="en-US" dirty="0"/>
              <a:t>Speculate, PC=PC+4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D33F7-83EF-423F-99A7-CB5DB7E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1EFEE-8C81-45D1-B80F-82D802F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7" name="Image521">
            <a:extLst>
              <a:ext uri="{FF2B5EF4-FFF2-40B4-BE49-F238E27FC236}">
                <a16:creationId xmlns:a16="http://schemas.microsoft.com/office/drawing/2014/main" id="{1C7BCD71-5C30-4CED-A7BF-71C46244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0" y="1111275"/>
            <a:ext cx="8763000" cy="3986784"/>
          </a:xfrm>
          <a:prstGeom prst="rect">
            <a:avLst/>
          </a:prstGeom>
          <a:noFill/>
        </p:spPr>
      </p:pic>
      <p:sp>
        <p:nvSpPr>
          <p:cNvPr id="8" name="Path522">
            <a:extLst>
              <a:ext uri="{FF2B5EF4-FFF2-40B4-BE49-F238E27FC236}">
                <a16:creationId xmlns:a16="http://schemas.microsoft.com/office/drawing/2014/main" id="{23E8C9AE-2D52-405B-8FB1-A79D693FD98E}"/>
              </a:ext>
            </a:extLst>
          </p:cNvPr>
          <p:cNvSpPr/>
          <p:nvPr/>
        </p:nvSpPr>
        <p:spPr>
          <a:xfrm>
            <a:off x="1520634" y="6107963"/>
            <a:ext cx="1848104" cy="119888"/>
          </a:xfrm>
          <a:custGeom>
            <a:avLst/>
            <a:gdLst/>
            <a:ahLst/>
            <a:cxnLst/>
            <a:rect l="l" t="t" r="r" b="b"/>
            <a:pathLst>
              <a:path w="1848104" h="119888">
                <a:moveTo>
                  <a:pt x="50800" y="69088"/>
                </a:moveTo>
                <a:lnTo>
                  <a:pt x="1797304" y="50800"/>
                </a:lnTo>
              </a:path>
            </a:pathLst>
          </a:custGeom>
          <a:solidFill>
            <a:srgbClr val="56127A">
              <a:alpha val="0"/>
            </a:srgbClr>
          </a:solidFill>
          <a:ln w="12192" cap="sq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" name="Text Box523">
            <a:extLst>
              <a:ext uri="{FF2B5EF4-FFF2-40B4-BE49-F238E27FC236}">
                <a16:creationId xmlns:a16="http://schemas.microsoft.com/office/drawing/2014/main" id="{D6305162-F2FF-4A5D-B24B-4BD4EE58F6A4}"/>
              </a:ext>
            </a:extLst>
          </p:cNvPr>
          <p:cNvSpPr txBox="1"/>
          <p:nvPr/>
        </p:nvSpPr>
        <p:spPr>
          <a:xfrm>
            <a:off x="3900994" y="4875581"/>
            <a:ext cx="127660" cy="1478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" name="Text Box524">
            <a:extLst>
              <a:ext uri="{FF2B5EF4-FFF2-40B4-BE49-F238E27FC236}">
                <a16:creationId xmlns:a16="http://schemas.microsoft.com/office/drawing/2014/main" id="{97F5D33B-6DB2-4D4F-8824-1789D3BE7CFC}"/>
              </a:ext>
            </a:extLst>
          </p:cNvPr>
          <p:cNvSpPr txBox="1"/>
          <p:nvPr/>
        </p:nvSpPr>
        <p:spPr>
          <a:xfrm>
            <a:off x="3965383" y="4951745"/>
            <a:ext cx="127471" cy="975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68"/>
              </a:lnSpc>
            </a:pPr>
            <a:r>
              <a:rPr lang="en-US" altLang="zh-CN" sz="8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800">
              <a:latin typeface="Verdana"/>
              <a:ea typeface="Verdana"/>
              <a:cs typeface="Verdana"/>
            </a:endParaRPr>
          </a:p>
        </p:txBody>
      </p:sp>
      <p:sp>
        <p:nvSpPr>
          <p:cNvPr id="11" name="Text Box525">
            <a:extLst>
              <a:ext uri="{FF2B5EF4-FFF2-40B4-BE49-F238E27FC236}">
                <a16:creationId xmlns:a16="http://schemas.microsoft.com/office/drawing/2014/main" id="{30559854-6541-4DAB-A793-23CBE454FC3B}"/>
              </a:ext>
            </a:extLst>
          </p:cNvPr>
          <p:cNvSpPr txBox="1"/>
          <p:nvPr/>
        </p:nvSpPr>
        <p:spPr>
          <a:xfrm>
            <a:off x="6585395" y="3284499"/>
            <a:ext cx="310895" cy="277368"/>
          </a:xfrm>
          <a:prstGeom prst="rect">
            <a:avLst/>
          </a:prstGeom>
          <a:solidFill>
            <a:srgbClr val="CFBDC8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60"/>
              </a:lnSpc>
            </a:pPr>
            <a:endParaRPr/>
          </a:p>
          <a:p>
            <a:pPr marL="93215" algn="l" rtl="0">
              <a:lnSpc>
                <a:spcPts val="1368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800" i="1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800">
              <a:latin typeface="Verdana"/>
              <a:ea typeface="Verdana"/>
              <a:cs typeface="Verdana"/>
            </a:endParaRPr>
          </a:p>
        </p:txBody>
      </p:sp>
      <p:sp>
        <p:nvSpPr>
          <p:cNvPr id="12" name="Text Box526">
            <a:extLst>
              <a:ext uri="{FF2B5EF4-FFF2-40B4-BE49-F238E27FC236}">
                <a16:creationId xmlns:a16="http://schemas.microsoft.com/office/drawing/2014/main" id="{D5F043A9-2C7D-4ACA-AAAE-E41753A4E90A}"/>
              </a:ext>
            </a:extLst>
          </p:cNvPr>
          <p:cNvSpPr txBox="1"/>
          <p:nvPr/>
        </p:nvSpPr>
        <p:spPr>
          <a:xfrm>
            <a:off x="1153858" y="4650003"/>
            <a:ext cx="472440" cy="277368"/>
          </a:xfrm>
          <a:prstGeom prst="rect">
            <a:avLst/>
          </a:prstGeom>
          <a:solidFill>
            <a:srgbClr val="CFBDC8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50"/>
              </a:lnSpc>
            </a:pPr>
            <a:endParaRPr/>
          </a:p>
          <a:p>
            <a:pPr marL="90523" algn="l" rtl="0">
              <a:lnSpc>
                <a:spcPts val="1164"/>
              </a:lnSpc>
            </a:pPr>
            <a:r>
              <a:rPr lang="en-US" altLang="zh-CN" sz="1200" i="1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104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3" name="Text Box527">
            <a:extLst>
              <a:ext uri="{FF2B5EF4-FFF2-40B4-BE49-F238E27FC236}">
                <a16:creationId xmlns:a16="http://schemas.microsoft.com/office/drawing/2014/main" id="{E19A6F4E-22F0-4EDB-B30D-75AD8E5717E4}"/>
              </a:ext>
            </a:extLst>
          </p:cNvPr>
          <p:cNvSpPr txBox="1"/>
          <p:nvPr/>
        </p:nvSpPr>
        <p:spPr>
          <a:xfrm>
            <a:off x="1277302" y="4014495"/>
            <a:ext cx="219456" cy="603504"/>
          </a:xfrm>
          <a:prstGeom prst="rect">
            <a:avLst/>
          </a:prstGeom>
          <a:solidFill>
            <a:srgbClr val="91A67C"/>
          </a:solidFill>
          <a:ln w="9144">
            <a:solidFill>
              <a:srgbClr val="FF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268"/>
              </a:lnSpc>
            </a:pPr>
            <a:endParaRPr/>
          </a:p>
          <a:p>
            <a:pPr marL="20115"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PC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4" name="Text Box528">
            <a:extLst>
              <a:ext uri="{FF2B5EF4-FFF2-40B4-BE49-F238E27FC236}">
                <a16:creationId xmlns:a16="http://schemas.microsoft.com/office/drawing/2014/main" id="{09ABFDC6-AB39-4A3E-97AB-1E08CD559464}"/>
              </a:ext>
            </a:extLst>
          </p:cNvPr>
          <p:cNvSpPr txBox="1"/>
          <p:nvPr/>
        </p:nvSpPr>
        <p:spPr>
          <a:xfrm>
            <a:off x="1790890" y="4137939"/>
            <a:ext cx="798576" cy="97536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809"/>
              </a:lnSpc>
            </a:pPr>
            <a:endParaRPr/>
          </a:p>
          <a:p>
            <a:pPr marL="64007" algn="l" rtl="0">
              <a:lnSpc>
                <a:spcPts val="1164"/>
              </a:lnSpc>
            </a:pPr>
            <a:r>
              <a:rPr lang="en-US" altLang="zh-CN" sz="1200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addr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435607" algn="l" rtl="0">
              <a:lnSpc>
                <a:spcPts val="1164"/>
              </a:lnSpc>
              <a:spcBef>
                <a:spcPts val="261"/>
              </a:spcBef>
            </a:pPr>
            <a:r>
              <a:rPr lang="en-US" altLang="zh-CN" sz="1200" spc="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49654" algn="l" rtl="0">
              <a:lnSpc>
                <a:spcPts val="1350"/>
              </a:lnSpc>
              <a:spcBef>
                <a:spcPts val="856"/>
              </a:spcBef>
            </a:pPr>
            <a:r>
              <a:rPr lang="en-US" altLang="zh-CN" sz="1400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</a:t>
            </a:r>
            <a:endParaRPr lang="en-US" altLang="zh-CN" sz="1400">
              <a:latin typeface="Verdana"/>
              <a:ea typeface="Verdana"/>
              <a:cs typeface="Verdana"/>
            </a:endParaRPr>
          </a:p>
          <a:p>
            <a:pPr marL="49657" algn="l" rtl="0">
              <a:lnSpc>
                <a:spcPts val="1353"/>
              </a:lnSpc>
              <a:spcBef>
                <a:spcPts val="328"/>
              </a:spcBef>
            </a:pPr>
            <a:r>
              <a:rPr lang="en-US" altLang="zh-CN" sz="14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Memory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15" name="Text Box529">
            <a:extLst>
              <a:ext uri="{FF2B5EF4-FFF2-40B4-BE49-F238E27FC236}">
                <a16:creationId xmlns:a16="http://schemas.microsoft.com/office/drawing/2014/main" id="{122EAC8C-D5B0-49B6-9E64-FD7B7C4CF9D9}"/>
              </a:ext>
            </a:extLst>
          </p:cNvPr>
          <p:cNvSpPr txBox="1"/>
          <p:nvPr/>
        </p:nvSpPr>
        <p:spPr>
          <a:xfrm>
            <a:off x="5648346" y="6020079"/>
            <a:ext cx="491136" cy="2956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328"/>
              </a:lnSpc>
            </a:pPr>
            <a:r>
              <a:rPr lang="en-US" altLang="zh-CN" sz="2400" i="1" spc="-4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kill</a:t>
            </a:r>
            <a:endParaRPr lang="en-US" altLang="zh-CN" sz="2400" dirty="0">
              <a:latin typeface="Verdana"/>
              <a:ea typeface="Verdana"/>
              <a:cs typeface="Verdana"/>
            </a:endParaRPr>
          </a:p>
        </p:txBody>
      </p:sp>
      <p:sp>
        <p:nvSpPr>
          <p:cNvPr id="16" name="Text Box531">
            <a:extLst>
              <a:ext uri="{FF2B5EF4-FFF2-40B4-BE49-F238E27FC236}">
                <a16:creationId xmlns:a16="http://schemas.microsoft.com/office/drawing/2014/main" id="{6AD899E2-7E8C-4137-9572-3C1DA4454ABB}"/>
              </a:ext>
            </a:extLst>
          </p:cNvPr>
          <p:cNvSpPr txBox="1"/>
          <p:nvPr/>
        </p:nvSpPr>
        <p:spPr>
          <a:xfrm>
            <a:off x="1453782" y="1323138"/>
            <a:ext cx="2331085" cy="2001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164"/>
              </a:lnSpc>
            </a:pPr>
            <a:r>
              <a:rPr lang="en-US" altLang="zh-CN" sz="1200" spc="-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PCSrc</a:t>
            </a:r>
            <a:r>
              <a:rPr lang="en-US" altLang="zh-CN" sz="1200" spc="3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200" spc="0" dirty="0">
                <a:solidFill>
                  <a:srgbClr val="808080"/>
                </a:solidFill>
                <a:latin typeface="Verdana"/>
                <a:ea typeface="Verdana"/>
                <a:cs typeface="Verdana"/>
              </a:rPr>
              <a:t>(pc+4</a:t>
            </a:r>
            <a:r>
              <a:rPr lang="en-US" altLang="zh-CN" sz="1200" spc="-7" dirty="0">
                <a:solidFill>
                  <a:srgbClr val="80808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200" spc="0" dirty="0">
                <a:solidFill>
                  <a:srgbClr val="808080"/>
                </a:solidFill>
                <a:latin typeface="Verdana"/>
                <a:ea typeface="Verdana"/>
                <a:cs typeface="Verdana"/>
              </a:rPr>
              <a:t>/</a:t>
            </a:r>
            <a:r>
              <a:rPr lang="en-US" altLang="zh-CN" sz="1200" spc="15" dirty="0">
                <a:solidFill>
                  <a:srgbClr val="80808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200" spc="-2" dirty="0">
                <a:solidFill>
                  <a:srgbClr val="808080"/>
                </a:solidFill>
                <a:latin typeface="Verdana"/>
                <a:ea typeface="Verdana"/>
                <a:cs typeface="Verdana"/>
              </a:rPr>
              <a:t>target</a:t>
            </a:r>
            <a:r>
              <a:rPr lang="en-US" altLang="zh-CN" sz="1200" spc="-4" dirty="0">
                <a:solidFill>
                  <a:srgbClr val="808080"/>
                </a:solidFill>
                <a:latin typeface="Verdana"/>
                <a:ea typeface="Verdana"/>
                <a:cs typeface="Verdana"/>
              </a:rPr>
              <a:t>)</a:t>
            </a:r>
            <a:endParaRPr lang="en-US" altLang="zh-CN" sz="1200" dirty="0">
              <a:latin typeface="Verdana"/>
              <a:ea typeface="Verdana"/>
              <a:cs typeface="Verdana"/>
            </a:endParaRPr>
          </a:p>
        </p:txBody>
      </p:sp>
      <p:sp>
        <p:nvSpPr>
          <p:cNvPr id="17" name="Text Box532">
            <a:extLst>
              <a:ext uri="{FF2B5EF4-FFF2-40B4-BE49-F238E27FC236}">
                <a16:creationId xmlns:a16="http://schemas.microsoft.com/office/drawing/2014/main" id="{E2B38AEE-B677-4D9D-ADC9-00C3A98E91BE}"/>
              </a:ext>
            </a:extLst>
          </p:cNvPr>
          <p:cNvSpPr txBox="1"/>
          <p:nvPr/>
        </p:nvSpPr>
        <p:spPr>
          <a:xfrm>
            <a:off x="4027232" y="1344424"/>
            <a:ext cx="511764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stall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8" name="Text Box533">
            <a:extLst>
              <a:ext uri="{FF2B5EF4-FFF2-40B4-BE49-F238E27FC236}">
                <a16:creationId xmlns:a16="http://schemas.microsoft.com/office/drawing/2014/main" id="{1A79B2F5-8BAC-40EE-ACBB-21131E2E136C}"/>
              </a:ext>
            </a:extLst>
          </p:cNvPr>
          <p:cNvSpPr txBox="1"/>
          <p:nvPr/>
        </p:nvSpPr>
        <p:spPr>
          <a:xfrm>
            <a:off x="4168582" y="2382318"/>
            <a:ext cx="331166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9" name="Text Box534">
            <a:extLst>
              <a:ext uri="{FF2B5EF4-FFF2-40B4-BE49-F238E27FC236}">
                <a16:creationId xmlns:a16="http://schemas.microsoft.com/office/drawing/2014/main" id="{6B7A7621-FC8D-4A90-8025-47786BA07D33}"/>
              </a:ext>
            </a:extLst>
          </p:cNvPr>
          <p:cNvSpPr txBox="1"/>
          <p:nvPr/>
        </p:nvSpPr>
        <p:spPr>
          <a:xfrm>
            <a:off x="6683563" y="2523413"/>
            <a:ext cx="1525980" cy="1557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6"/>
              </a:lnSpc>
            </a:pPr>
            <a:r>
              <a:rPr lang="en-US" altLang="zh-CN" sz="12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</a:t>
            </a:r>
            <a:r>
              <a:rPr lang="en-US" altLang="zh-CN" sz="1200" i="1" spc="952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0" name="Text Box535">
            <a:extLst>
              <a:ext uri="{FF2B5EF4-FFF2-40B4-BE49-F238E27FC236}">
                <a16:creationId xmlns:a16="http://schemas.microsoft.com/office/drawing/2014/main" id="{11C5037A-CCEB-4ABF-8F1D-78A26ECF6DCD}"/>
              </a:ext>
            </a:extLst>
          </p:cNvPr>
          <p:cNvSpPr txBox="1"/>
          <p:nvPr/>
        </p:nvSpPr>
        <p:spPr>
          <a:xfrm>
            <a:off x="1486393" y="2817547"/>
            <a:ext cx="323693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0x4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1" name="Text Box536">
            <a:extLst>
              <a:ext uri="{FF2B5EF4-FFF2-40B4-BE49-F238E27FC236}">
                <a16:creationId xmlns:a16="http://schemas.microsoft.com/office/drawing/2014/main" id="{7AE8390B-4C00-4B2F-BB8D-E69B29559B18}"/>
              </a:ext>
            </a:extLst>
          </p:cNvPr>
          <p:cNvSpPr txBox="1"/>
          <p:nvPr/>
        </p:nvSpPr>
        <p:spPr>
          <a:xfrm>
            <a:off x="2005773" y="3037344"/>
            <a:ext cx="285298" cy="1241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78"/>
              </a:lnSpc>
            </a:pPr>
            <a:r>
              <a:rPr lang="en-US" altLang="zh-CN" sz="10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000">
              <a:latin typeface="Verdana"/>
              <a:ea typeface="Verdana"/>
              <a:cs typeface="Verdana"/>
            </a:endParaRPr>
          </a:p>
        </p:txBody>
      </p:sp>
      <p:sp>
        <p:nvSpPr>
          <p:cNvPr id="22" name="Text Box537">
            <a:extLst>
              <a:ext uri="{FF2B5EF4-FFF2-40B4-BE49-F238E27FC236}">
                <a16:creationId xmlns:a16="http://schemas.microsoft.com/office/drawing/2014/main" id="{A0464286-508B-4FCF-BEA6-8909374D07C4}"/>
              </a:ext>
            </a:extLst>
          </p:cNvPr>
          <p:cNvSpPr txBox="1"/>
          <p:nvPr/>
        </p:nvSpPr>
        <p:spPr>
          <a:xfrm>
            <a:off x="5526466" y="2804379"/>
            <a:ext cx="367448" cy="171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50"/>
              </a:lnSpc>
            </a:pPr>
            <a:r>
              <a:rPr lang="en-US" altLang="zh-CN" sz="14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nop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23" name="Text Box538">
            <a:extLst>
              <a:ext uri="{FF2B5EF4-FFF2-40B4-BE49-F238E27FC236}">
                <a16:creationId xmlns:a16="http://schemas.microsoft.com/office/drawing/2014/main" id="{05BEF875-BA8B-44B1-BDAD-E6FF2AB6D064}"/>
              </a:ext>
            </a:extLst>
          </p:cNvPr>
          <p:cNvSpPr txBox="1"/>
          <p:nvPr/>
        </p:nvSpPr>
        <p:spPr>
          <a:xfrm>
            <a:off x="6652448" y="2934552"/>
            <a:ext cx="1590225" cy="1793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12"/>
              </a:lnSpc>
            </a:pPr>
            <a:r>
              <a:rPr lang="en-US" altLang="zh-CN" sz="1400" spc="-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IR</a:t>
            </a:r>
            <a:r>
              <a:rPr lang="en-US" altLang="zh-CN" sz="1400" spc="864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IR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24" name="Text Box539">
            <a:extLst>
              <a:ext uri="{FF2B5EF4-FFF2-40B4-BE49-F238E27FC236}">
                <a16:creationId xmlns:a16="http://schemas.microsoft.com/office/drawing/2014/main" id="{C9A21279-73C3-4D65-872E-F19B9AD863EF}"/>
              </a:ext>
            </a:extLst>
          </p:cNvPr>
          <p:cNvSpPr txBox="1"/>
          <p:nvPr/>
        </p:nvSpPr>
        <p:spPr>
          <a:xfrm>
            <a:off x="5028119" y="3412563"/>
            <a:ext cx="532399" cy="14812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6"/>
              </a:lnSpc>
            </a:pPr>
            <a:r>
              <a:rPr lang="en-US" altLang="zh-CN" sz="1200" i="1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Jump?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5" name="Text Box540">
            <a:extLst>
              <a:ext uri="{FF2B5EF4-FFF2-40B4-BE49-F238E27FC236}">
                <a16:creationId xmlns:a16="http://schemas.microsoft.com/office/drawing/2014/main" id="{F709B220-4A13-4807-B9B5-6D0DDCC2E81E}"/>
              </a:ext>
            </a:extLst>
          </p:cNvPr>
          <p:cNvSpPr txBox="1"/>
          <p:nvPr/>
        </p:nvSpPr>
        <p:spPr>
          <a:xfrm>
            <a:off x="3907979" y="4423207"/>
            <a:ext cx="208026" cy="1478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IR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6" name="Text Box541">
            <a:extLst>
              <a:ext uri="{FF2B5EF4-FFF2-40B4-BE49-F238E27FC236}">
                <a16:creationId xmlns:a16="http://schemas.microsoft.com/office/drawing/2014/main" id="{E62959AB-717C-46D8-853E-DF2253036127}"/>
              </a:ext>
            </a:extLst>
          </p:cNvPr>
          <p:cNvSpPr txBox="1"/>
          <p:nvPr/>
        </p:nvSpPr>
        <p:spPr>
          <a:xfrm>
            <a:off x="755790" y="5530878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7" name="Text Box542">
            <a:extLst>
              <a:ext uri="{FF2B5EF4-FFF2-40B4-BE49-F238E27FC236}">
                <a16:creationId xmlns:a16="http://schemas.microsoft.com/office/drawing/2014/main" id="{E94C69B3-8804-4F53-97D8-5D4A8887C875}"/>
              </a:ext>
            </a:extLst>
          </p:cNvPr>
          <p:cNvSpPr txBox="1"/>
          <p:nvPr/>
        </p:nvSpPr>
        <p:spPr>
          <a:xfrm>
            <a:off x="755790" y="5805502"/>
            <a:ext cx="229515" cy="260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8" name="Text Box543">
            <a:extLst>
              <a:ext uri="{FF2B5EF4-FFF2-40B4-BE49-F238E27FC236}">
                <a16:creationId xmlns:a16="http://schemas.microsoft.com/office/drawing/2014/main" id="{D649C431-E87E-495E-946B-9A3F2A914454}"/>
              </a:ext>
            </a:extLst>
          </p:cNvPr>
          <p:cNvSpPr txBox="1"/>
          <p:nvPr/>
        </p:nvSpPr>
        <p:spPr>
          <a:xfrm>
            <a:off x="755790" y="6079821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9" name="Text Box544">
            <a:extLst>
              <a:ext uri="{FF2B5EF4-FFF2-40B4-BE49-F238E27FC236}">
                <a16:creationId xmlns:a16="http://schemas.microsoft.com/office/drawing/2014/main" id="{E0A71FBD-39F0-43D3-ACC3-E4E1C51D3BA3}"/>
              </a:ext>
            </a:extLst>
          </p:cNvPr>
          <p:cNvSpPr txBox="1"/>
          <p:nvPr/>
        </p:nvSpPr>
        <p:spPr>
          <a:xfrm>
            <a:off x="755792" y="6353909"/>
            <a:ext cx="229706" cy="2612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0" name="Text Box545">
            <a:extLst>
              <a:ext uri="{FF2B5EF4-FFF2-40B4-BE49-F238E27FC236}">
                <a16:creationId xmlns:a16="http://schemas.microsoft.com/office/drawing/2014/main" id="{25DAFFC2-518A-4C1A-BCCD-2BAC8B56307D}"/>
              </a:ext>
            </a:extLst>
          </p:cNvPr>
          <p:cNvSpPr txBox="1"/>
          <p:nvPr/>
        </p:nvSpPr>
        <p:spPr>
          <a:xfrm>
            <a:off x="1670494" y="5530878"/>
            <a:ext cx="1460705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096</a:t>
            </a:r>
            <a:r>
              <a:rPr lang="en-US" altLang="zh-CN" sz="1800" spc="311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31" name="Text Box546">
            <a:extLst>
              <a:ext uri="{FF2B5EF4-FFF2-40B4-BE49-F238E27FC236}">
                <a16:creationId xmlns:a16="http://schemas.microsoft.com/office/drawing/2014/main" id="{7FA7E4B5-D8C7-40AF-8874-7E1CE9F14288}"/>
              </a:ext>
            </a:extLst>
          </p:cNvPr>
          <p:cNvSpPr txBox="1"/>
          <p:nvPr/>
        </p:nvSpPr>
        <p:spPr>
          <a:xfrm>
            <a:off x="1670494" y="5805502"/>
            <a:ext cx="2060110" cy="2642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46"/>
              </a:lnSpc>
            </a:pPr>
            <a:r>
              <a:rPr lang="en-US" altLang="zh-CN" sz="1800" spc="5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100</a:t>
            </a:r>
            <a:r>
              <a:rPr lang="en-US" altLang="zh-CN" sz="1800" spc="3116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J</a:t>
            </a:r>
            <a:r>
              <a:rPr lang="en-US" altLang="zh-CN" spc="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3</a:t>
            </a:r>
            <a:r>
              <a:rPr lang="en-US" altLang="zh-CN" sz="1800" spc="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04</a:t>
            </a:r>
            <a:endParaRPr lang="en-US" altLang="zh-CN" sz="1800" dirty="0">
              <a:latin typeface="Verdana"/>
              <a:ea typeface="Verdana"/>
              <a:cs typeface="Verdana"/>
            </a:endParaRPr>
          </a:p>
        </p:txBody>
      </p:sp>
      <p:sp>
        <p:nvSpPr>
          <p:cNvPr id="32" name="Text Box547">
            <a:extLst>
              <a:ext uri="{FF2B5EF4-FFF2-40B4-BE49-F238E27FC236}">
                <a16:creationId xmlns:a16="http://schemas.microsoft.com/office/drawing/2014/main" id="{66CE04A0-AF1E-4A68-8523-1478B7CF9F68}"/>
              </a:ext>
            </a:extLst>
          </p:cNvPr>
          <p:cNvSpPr txBox="1"/>
          <p:nvPr/>
        </p:nvSpPr>
        <p:spPr>
          <a:xfrm>
            <a:off x="1670494" y="6079821"/>
            <a:ext cx="1460705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104</a:t>
            </a:r>
            <a:r>
              <a:rPr lang="en-US" altLang="zh-CN" sz="1800" spc="311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33" name="Text Box548">
            <a:extLst>
              <a:ext uri="{FF2B5EF4-FFF2-40B4-BE49-F238E27FC236}">
                <a16:creationId xmlns:a16="http://schemas.microsoft.com/office/drawing/2014/main" id="{DEE241D1-035B-444F-AFA0-69261702F025}"/>
              </a:ext>
            </a:extLst>
          </p:cNvPr>
          <p:cNvSpPr txBox="1"/>
          <p:nvPr/>
        </p:nvSpPr>
        <p:spPr>
          <a:xfrm>
            <a:off x="1670494" y="6353909"/>
            <a:ext cx="1461151" cy="222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spc="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304</a:t>
            </a:r>
            <a:r>
              <a:rPr lang="en-US" altLang="zh-CN" sz="1800" spc="3112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34" name="Text Box549">
            <a:extLst>
              <a:ext uri="{FF2B5EF4-FFF2-40B4-BE49-F238E27FC236}">
                <a16:creationId xmlns:a16="http://schemas.microsoft.com/office/drawing/2014/main" id="{B91DC904-561E-4C60-B2D2-04831425EEBF}"/>
              </a:ext>
            </a:extLst>
          </p:cNvPr>
          <p:cNvSpPr txBox="1"/>
          <p:nvPr/>
        </p:nvSpPr>
        <p:spPr>
          <a:xfrm>
            <a:off x="4364924" y="5490945"/>
            <a:ext cx="7522276" cy="5898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2800" dirty="0">
              <a:latin typeface="Calibri body"/>
            </a:endParaRPr>
          </a:p>
          <a:p>
            <a:pPr algn="l" rtl="0">
              <a:lnSpc>
                <a:spcPts val="1953"/>
              </a:lnSpc>
            </a:pPr>
            <a:r>
              <a:rPr lang="en-US" altLang="zh-CN" sz="2800" spc="-4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What</a:t>
            </a:r>
            <a:r>
              <a:rPr lang="en-US" altLang="zh-CN" sz="280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happens</a:t>
            </a:r>
            <a:r>
              <a:rPr lang="en-US" altLang="zh-CN" sz="2800" spc="1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on</a:t>
            </a:r>
            <a:r>
              <a:rPr lang="en-US" altLang="zh-CN" sz="2800" spc="-2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mis-speculation,</a:t>
            </a:r>
            <a:r>
              <a:rPr lang="en-US" altLang="zh-CN" sz="2800" spc="63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-2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i.e.,</a:t>
            </a:r>
            <a:r>
              <a:rPr lang="en-US" altLang="zh-CN" sz="2800" spc="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when</a:t>
            </a:r>
            <a:r>
              <a:rPr lang="en-US" altLang="zh-CN" sz="280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next</a:t>
            </a:r>
            <a:r>
              <a:rPr lang="en-US" altLang="zh-CN" sz="2800" spc="2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2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instruction</a:t>
            </a:r>
            <a:r>
              <a:rPr lang="en-US" altLang="zh-CN" sz="2800" spc="-2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is</a:t>
            </a:r>
            <a:r>
              <a:rPr lang="en-US" altLang="zh-CN" sz="2800" spc="-1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not</a:t>
            </a:r>
            <a:r>
              <a:rPr lang="en-US" altLang="zh-CN" sz="280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PC+4?</a:t>
            </a:r>
            <a:endParaRPr lang="en-US" altLang="zh-CN" sz="2800" dirty="0">
              <a:latin typeface="Calibri body"/>
              <a:ea typeface="Verdana"/>
              <a:cs typeface="Verdana"/>
            </a:endParaRPr>
          </a:p>
        </p:txBody>
      </p:sp>
      <p:sp>
        <p:nvSpPr>
          <p:cNvPr id="35" name="Text Box550">
            <a:extLst>
              <a:ext uri="{FF2B5EF4-FFF2-40B4-BE49-F238E27FC236}">
                <a16:creationId xmlns:a16="http://schemas.microsoft.com/office/drawing/2014/main" id="{BA927088-E072-4CCE-A337-2D25C9627F8C}"/>
              </a:ext>
            </a:extLst>
          </p:cNvPr>
          <p:cNvSpPr txBox="1"/>
          <p:nvPr/>
        </p:nvSpPr>
        <p:spPr>
          <a:xfrm>
            <a:off x="7263064" y="6037894"/>
            <a:ext cx="2833436" cy="2898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932"/>
              </a:lnSpc>
            </a:pPr>
            <a:r>
              <a:rPr lang="en-US" altLang="zh-CN" sz="2000" i="1" spc="-9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How? Insert NOPs</a:t>
            </a:r>
            <a:endParaRPr lang="en-US" altLang="zh-CN" sz="2000" dirty="0">
              <a:latin typeface="Verdana"/>
              <a:ea typeface="Verdana"/>
              <a:cs typeface="Verdan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5AE4A-5882-4FC4-92DB-57EC174118D6}"/>
              </a:ext>
            </a:extLst>
          </p:cNvPr>
          <p:cNvSpPr/>
          <p:nvPr/>
        </p:nvSpPr>
        <p:spPr>
          <a:xfrm>
            <a:off x="440245" y="1221091"/>
            <a:ext cx="8893682" cy="112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41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ABD2-B471-4C23-9B60-81AC99E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Last-time predictor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3E80A-B0BB-4EA8-B974-2D53A8D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EABC1-5609-4D19-A264-F5C3382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30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41D7C7-9C12-4BBC-A73E-F6C62E5D781C}"/>
              </a:ext>
            </a:extLst>
          </p:cNvPr>
          <p:cNvGrpSpPr/>
          <p:nvPr/>
        </p:nvGrpSpPr>
        <p:grpSpPr>
          <a:xfrm>
            <a:off x="1294384" y="2901157"/>
            <a:ext cx="9142417" cy="1533525"/>
            <a:chOff x="-26988" y="2590800"/>
            <a:chExt cx="9142417" cy="1533525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EE55E92C-6B96-4DE3-9AC5-ED0C6AC5A6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29287" y="2576513"/>
              <a:ext cx="1457325" cy="14859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68E0AE32-94C0-435D-B0D0-C0F0C789B0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3587" y="2652713"/>
              <a:ext cx="1457325" cy="14859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not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282FA673-A7DD-4484-B654-980D271CE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1353" y="2803525"/>
              <a:ext cx="2124076" cy="1068388"/>
              <a:chOff x="4404" y="1766"/>
              <a:chExt cx="1338" cy="673"/>
            </a:xfrm>
          </p:grpSpPr>
          <p:cxnSp>
            <p:nvCxnSpPr>
              <p:cNvPr id="15" name="AutoShape 12">
                <a:extLst>
                  <a:ext uri="{FF2B5EF4-FFF2-40B4-BE49-F238E27FC236}">
                    <a16:creationId xmlns:a16="http://schemas.microsoft.com/office/drawing/2014/main" id="{02087ADA-3553-4348-8C56-D8FF5A46F3DB}"/>
                  </a:ext>
                </a:extLst>
              </p:cNvPr>
              <p:cNvCxnSpPr>
                <a:cxnSpLocks noChangeShapeType="1"/>
                <a:stCxn id="7" idx="7"/>
                <a:endCxn id="7" idx="1"/>
              </p:cNvCxnSpPr>
              <p:nvPr/>
            </p:nvCxnSpPr>
            <p:spPr bwMode="auto">
              <a:xfrm flipV="1">
                <a:off x="4404" y="1766"/>
                <a:ext cx="1" cy="649"/>
              </a:xfrm>
              <a:prstGeom prst="curvedConnector3">
                <a:avLst>
                  <a:gd name="adj1" fmla="val 46800014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13">
                <a:extLst>
                  <a:ext uri="{FF2B5EF4-FFF2-40B4-BE49-F238E27FC236}">
                    <a16:creationId xmlns:a16="http://schemas.microsoft.com/office/drawing/2014/main" id="{02845B39-1A37-40E0-BDA0-5DBC9F1C2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" y="1838"/>
                <a:ext cx="828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 body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 body"/>
                    <a:cs typeface="Calibri" charset="0"/>
                  </a:rPr>
                  <a:t>taken</a:t>
                </a: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CB78AD43-F286-4997-BA48-FD5D3C2C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988" y="2879725"/>
              <a:ext cx="2255838" cy="1030288"/>
              <a:chOff x="-17" y="1814"/>
              <a:chExt cx="1421" cy="649"/>
            </a:xfrm>
          </p:grpSpPr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CF5C5E7F-5068-4FFA-87D8-8EE9236C037A}"/>
                  </a:ext>
                </a:extLst>
              </p:cNvPr>
              <p:cNvCxnSpPr>
                <a:cxnSpLocks noChangeShapeType="1"/>
                <a:stCxn id="8" idx="5"/>
                <a:endCxn id="8" idx="3"/>
              </p:cNvCxnSpPr>
              <p:nvPr/>
            </p:nvCxnSpPr>
            <p:spPr bwMode="auto">
              <a:xfrm rot="10800000" flipH="1">
                <a:off x="1403" y="1814"/>
                <a:ext cx="1" cy="649"/>
              </a:xfrm>
              <a:prstGeom prst="curvedConnector3">
                <a:avLst>
                  <a:gd name="adj1" fmla="val -46700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5A3F4341-8587-42C9-BD5F-67E496E40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7" y="1828"/>
                <a:ext cx="100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FC0128"/>
                    </a:solidFill>
                    <a:latin typeface="Calibri body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FC0128"/>
                    </a:solidFill>
                    <a:latin typeface="Calibri body"/>
                    <a:cs typeface="Calibri" charset="0"/>
                  </a:rPr>
                  <a:t>not taken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654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ABD2-B471-4C23-9B60-81AC99E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Last-time predictor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3E80A-B0BB-4EA8-B974-2D53A8D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EABC1-5609-4D19-A264-F5C3382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31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41D7C7-9C12-4BBC-A73E-F6C62E5D781C}"/>
              </a:ext>
            </a:extLst>
          </p:cNvPr>
          <p:cNvGrpSpPr/>
          <p:nvPr/>
        </p:nvGrpSpPr>
        <p:grpSpPr>
          <a:xfrm>
            <a:off x="1292797" y="1770857"/>
            <a:ext cx="9144004" cy="3843338"/>
            <a:chOff x="-28575" y="1460500"/>
            <a:chExt cx="9144004" cy="3843338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EE55E92C-6B96-4DE3-9AC5-ED0C6AC5A6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29287" y="2576513"/>
              <a:ext cx="1457325" cy="14859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68E0AE32-94C0-435D-B0D0-C0F0C789B0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3587" y="2652713"/>
              <a:ext cx="1457325" cy="14859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not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62B0192-5696-4DD5-9169-BC2A8240E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251" y="4057650"/>
              <a:ext cx="3695701" cy="1246188"/>
              <a:chOff x="1740" y="2556"/>
              <a:chExt cx="2328" cy="785"/>
            </a:xfrm>
          </p:grpSpPr>
          <p:cxnSp>
            <p:nvCxnSpPr>
              <p:cNvPr id="19" name="AutoShape 6">
                <a:extLst>
                  <a:ext uri="{FF2B5EF4-FFF2-40B4-BE49-F238E27FC236}">
                    <a16:creationId xmlns:a16="http://schemas.microsoft.com/office/drawing/2014/main" id="{99496EBD-F124-4253-B41C-987CDEFF6E58}"/>
                  </a:ext>
                </a:extLst>
              </p:cNvPr>
              <p:cNvCxnSpPr>
                <a:cxnSpLocks noChangeShapeType="1"/>
                <a:stCxn id="7" idx="6"/>
                <a:endCxn id="8" idx="6"/>
              </p:cNvCxnSpPr>
              <p:nvPr/>
            </p:nvCxnSpPr>
            <p:spPr bwMode="auto">
              <a:xfrm rot="5400000">
                <a:off x="2880" y="1416"/>
                <a:ext cx="48" cy="2328"/>
              </a:xfrm>
              <a:prstGeom prst="curvedConnector3">
                <a:avLst>
                  <a:gd name="adj1" fmla="val 3875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CB57D9C4-852D-4EAB-9A5B-7F8419C6C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9" y="2740"/>
                <a:ext cx="100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not taken</a:t>
                </a:r>
              </a:p>
            </p:txBody>
          </p:sp>
        </p:grp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3B83A60B-9985-4D26-B0F4-52600204E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250" y="1460500"/>
              <a:ext cx="3695700" cy="1196975"/>
              <a:chOff x="1740" y="920"/>
              <a:chExt cx="2328" cy="754"/>
            </a:xfrm>
          </p:grpSpPr>
          <p:cxnSp>
            <p:nvCxnSpPr>
              <p:cNvPr id="17" name="AutoShape 9">
                <a:extLst>
                  <a:ext uri="{FF2B5EF4-FFF2-40B4-BE49-F238E27FC236}">
                    <a16:creationId xmlns:a16="http://schemas.microsoft.com/office/drawing/2014/main" id="{F86863EB-089F-403D-BDF9-3A2C8757D83D}"/>
                  </a:ext>
                </a:extLst>
              </p:cNvPr>
              <p:cNvCxnSpPr>
                <a:cxnSpLocks noChangeShapeType="1"/>
                <a:stCxn id="8" idx="2"/>
                <a:endCxn id="7" idx="2"/>
              </p:cNvCxnSpPr>
              <p:nvPr/>
            </p:nvCxnSpPr>
            <p:spPr bwMode="auto">
              <a:xfrm rot="-5400000">
                <a:off x="2880" y="486"/>
                <a:ext cx="48" cy="2328"/>
              </a:xfrm>
              <a:prstGeom prst="curvedConnector3">
                <a:avLst>
                  <a:gd name="adj1" fmla="val 387500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68EBFA17-E6A8-4B64-BD09-E32D92A67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" y="920"/>
                <a:ext cx="1414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taken</a:t>
                </a:r>
              </a:p>
            </p:txBody>
          </p:sp>
        </p:grp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282FA673-A7DD-4484-B654-980D271CE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1353" y="2803525"/>
              <a:ext cx="2124076" cy="1068388"/>
              <a:chOff x="4404" y="1766"/>
              <a:chExt cx="1338" cy="673"/>
            </a:xfrm>
          </p:grpSpPr>
          <p:cxnSp>
            <p:nvCxnSpPr>
              <p:cNvPr id="15" name="AutoShape 12">
                <a:extLst>
                  <a:ext uri="{FF2B5EF4-FFF2-40B4-BE49-F238E27FC236}">
                    <a16:creationId xmlns:a16="http://schemas.microsoft.com/office/drawing/2014/main" id="{02087ADA-3553-4348-8C56-D8FF5A46F3DB}"/>
                  </a:ext>
                </a:extLst>
              </p:cNvPr>
              <p:cNvCxnSpPr>
                <a:cxnSpLocks noChangeShapeType="1"/>
                <a:stCxn id="7" idx="7"/>
                <a:endCxn id="7" idx="1"/>
              </p:cNvCxnSpPr>
              <p:nvPr/>
            </p:nvCxnSpPr>
            <p:spPr bwMode="auto">
              <a:xfrm flipV="1">
                <a:off x="4404" y="1766"/>
                <a:ext cx="1" cy="649"/>
              </a:xfrm>
              <a:prstGeom prst="curvedConnector3">
                <a:avLst>
                  <a:gd name="adj1" fmla="val 46800014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13">
                <a:extLst>
                  <a:ext uri="{FF2B5EF4-FFF2-40B4-BE49-F238E27FC236}">
                    <a16:creationId xmlns:a16="http://schemas.microsoft.com/office/drawing/2014/main" id="{02845B39-1A37-40E0-BDA0-5DBC9F1C2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" y="1838"/>
                <a:ext cx="828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taken</a:t>
                </a: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CB78AD43-F286-4997-BA48-FD5D3C2C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8575" y="2879725"/>
              <a:ext cx="2257425" cy="1030288"/>
              <a:chOff x="-18" y="1814"/>
              <a:chExt cx="1422" cy="649"/>
            </a:xfrm>
          </p:grpSpPr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CF5C5E7F-5068-4FFA-87D8-8EE9236C037A}"/>
                  </a:ext>
                </a:extLst>
              </p:cNvPr>
              <p:cNvCxnSpPr>
                <a:cxnSpLocks noChangeShapeType="1"/>
                <a:stCxn id="8" idx="5"/>
                <a:endCxn id="8" idx="3"/>
              </p:cNvCxnSpPr>
              <p:nvPr/>
            </p:nvCxnSpPr>
            <p:spPr bwMode="auto">
              <a:xfrm rot="10800000" flipH="1">
                <a:off x="1403" y="1814"/>
                <a:ext cx="1" cy="649"/>
              </a:xfrm>
              <a:prstGeom prst="curvedConnector3">
                <a:avLst>
                  <a:gd name="adj1" fmla="val -46700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5A3F4341-8587-42C9-BD5F-67E496E40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8" y="1828"/>
                <a:ext cx="100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not taken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04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497-48EB-49A6-BB9A-B9B69C2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A20E-E782-4EA6-9734-9A884C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0FD-0340-4829-ACF6-95617927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6D88DE7-366A-4FE1-98D6-9E806DCD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09" y="295671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B7D421D-358F-4653-957A-F82BF604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4" y="1926413"/>
            <a:ext cx="2971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K bits of branch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instruction address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3D55F2D-B2C9-42BD-8CE4-790C08A2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767" y="3718719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080D43F-0795-40D5-BCD3-ACC32E48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37" y="3268425"/>
            <a:ext cx="980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31495-31D7-4457-972A-D32C115D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109119"/>
            <a:ext cx="228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n-US" altLang="en-US" sz="2800">
              <a:latin typeface="Calibri bod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A7D47-6B3D-4542-B76F-1BFA1A70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642519"/>
            <a:ext cx="2286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solidFill>
                <a:srgbClr val="C00000"/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339567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497-48EB-49A6-BB9A-B9B69C2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A20E-E782-4EA6-9734-9A884C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0FD-0340-4829-ACF6-95617927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6D88DE7-366A-4FE1-98D6-9E806DCD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09" y="295671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B7D421D-358F-4653-957A-F82BF604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4" y="1926413"/>
            <a:ext cx="2971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K bits of branch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instruction address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3D55F2D-B2C9-42BD-8CE4-790C08A2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767" y="3718719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080D43F-0795-40D5-BCD3-ACC32E48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37" y="3268425"/>
            <a:ext cx="980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31495-31D7-4457-972A-D32C115D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109119"/>
            <a:ext cx="228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n-US" altLang="en-US" sz="2800">
              <a:latin typeface="Calibri body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9753E124-1499-4CD6-A0FC-69EB0013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580" y="1686024"/>
            <a:ext cx="28716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Branch history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table of 2</a:t>
            </a:r>
            <a:r>
              <a:rPr lang="en-US" altLang="en-US" sz="2800" baseline="30000" dirty="0">
                <a:latin typeface="Calibri body"/>
              </a:rPr>
              <a:t>K</a:t>
            </a:r>
            <a:r>
              <a:rPr lang="en-US" altLang="en-US" sz="2800" dirty="0">
                <a:latin typeface="Calibri body"/>
              </a:rPr>
              <a:t> entries,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1 bit per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A7D47-6B3D-4542-B76F-1BFA1A70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642519"/>
            <a:ext cx="2286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solidFill>
                <a:srgbClr val="C00000"/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07783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497-48EB-49A6-BB9A-B9B69C2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A20E-E782-4EA6-9734-9A884C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0FD-0340-4829-ACF6-95617927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6D88DE7-366A-4FE1-98D6-9E806DCD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09" y="295671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B7D421D-358F-4653-957A-F82BF604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4" y="1926413"/>
            <a:ext cx="2971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K bits of branch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instruction address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3D55F2D-B2C9-42BD-8CE4-790C08A2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767" y="3718719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080D43F-0795-40D5-BCD3-ACC32E48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37" y="3268425"/>
            <a:ext cx="980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31495-31D7-4457-972A-D32C115D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109119"/>
            <a:ext cx="228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n-US" altLang="en-US" sz="2800">
              <a:latin typeface="Calibri body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9753E124-1499-4CD6-A0FC-69EB0013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580" y="1686024"/>
            <a:ext cx="28716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Branch history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table of 2</a:t>
            </a:r>
            <a:r>
              <a:rPr lang="en-US" altLang="en-US" sz="2800" baseline="30000" dirty="0">
                <a:latin typeface="Calibri body"/>
              </a:rPr>
              <a:t>K</a:t>
            </a:r>
            <a:r>
              <a:rPr lang="en-US" altLang="en-US" sz="2800" dirty="0">
                <a:latin typeface="Calibri body"/>
              </a:rPr>
              <a:t> entries,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1 bit per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A7D47-6B3D-4542-B76F-1BFA1A70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642519"/>
            <a:ext cx="2286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solidFill>
                <a:srgbClr val="C00000"/>
              </a:solidFill>
              <a:latin typeface="Calibri body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A1379B9F-E575-42A3-9915-40C4F7B6A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9555" y="371871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B45B9816-160E-4976-9E01-01336BD54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355" y="3307557"/>
            <a:ext cx="30446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Use this entry to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predict this branch:</a:t>
            </a:r>
          </a:p>
          <a:p>
            <a:endParaRPr lang="en-US" altLang="en-US" sz="2800" dirty="0">
              <a:latin typeface="Calibri body"/>
            </a:endParaRPr>
          </a:p>
          <a:p>
            <a:r>
              <a:rPr lang="en-US" altLang="en-US" sz="2800" dirty="0">
                <a:latin typeface="Calibri body"/>
              </a:rPr>
              <a:t>0: predict not taken</a:t>
            </a:r>
          </a:p>
          <a:p>
            <a:r>
              <a:rPr lang="en-US" altLang="en-US" sz="2800" dirty="0">
                <a:latin typeface="Calibri body"/>
              </a:rPr>
              <a:t>1: predict taken</a:t>
            </a:r>
          </a:p>
        </p:txBody>
      </p:sp>
    </p:spTree>
    <p:extLst>
      <p:ext uri="{BB962C8B-B14F-4D97-AF65-F5344CB8AC3E}">
        <p14:creationId xmlns:p14="http://schemas.microsoft.com/office/powerpoint/2010/main" val="327273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B50C-D627-43CE-BAA6-04F3E39A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Last-time predictor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AE25A-0E6E-4A7B-B540-55F33E93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11BE-8CA7-4E9B-B179-A220D89E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E94D60-4403-40B1-9D4C-513D9CB3B9FF}"/>
              </a:ext>
            </a:extLst>
          </p:cNvPr>
          <p:cNvSpPr>
            <a:spLocks noGrp="1"/>
          </p:cNvSpPr>
          <p:nvPr/>
        </p:nvSpPr>
        <p:spPr bwMode="auto">
          <a:xfrm>
            <a:off x="290513" y="1298575"/>
            <a:ext cx="10010774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3600" dirty="0">
                <a:sym typeface="Wingdings" panose="05000000000000000000" pitchFamily="2" charset="2"/>
              </a:rPr>
              <a:t>TTTTTTTTTTNNNNNNNNNN - 90% accuracy</a:t>
            </a: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Always </a:t>
            </a:r>
            <a:r>
              <a:rPr lang="en-US" altLang="en-US" sz="3600" dirty="0" err="1"/>
              <a:t>mispredicts</a:t>
            </a:r>
            <a:r>
              <a:rPr lang="en-US" altLang="en-US" sz="3600" dirty="0"/>
              <a:t> the last iteration and the first iteration of a loop branch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Accuracy for a loop with N iterations = (N-2)/N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+ Loop branches for loops with large number of iterations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-- Loop branches for loops will small number of iterations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57263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D734-3133-4580-A261-C5268D41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contd.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C8F0-B7C7-4E56-AE04-E34C93D9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AF33-94D9-46FB-AB44-8EE61147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CBB236-32FE-4D15-A92F-EF4E60283DF7}"/>
              </a:ext>
            </a:extLst>
          </p:cNvPr>
          <p:cNvSpPr>
            <a:spLocks noGrp="1"/>
          </p:cNvSpPr>
          <p:nvPr/>
        </p:nvSpPr>
        <p:spPr bwMode="auto">
          <a:xfrm>
            <a:off x="290513" y="1298575"/>
            <a:ext cx="10010774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TNTNTNTNTNTNTNTNTNTN </a:t>
            </a:r>
            <a:r>
              <a:rPr lang="en-US" altLang="en-US" sz="3600" dirty="0">
                <a:solidFill>
                  <a:srgbClr val="0000FF"/>
                </a:solidFill>
                <a:sym typeface="Wingdings" panose="05000000000000000000" pitchFamily="2" charset="2"/>
              </a:rPr>
              <a:t>   0% accuracy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  <a:sym typeface="Wingdings" panose="05000000000000000000" pitchFamily="2" charset="2"/>
              </a:rPr>
              <a:t>20% of all instructions are branches, 85% accuracy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/>
              <a:t>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1E60E-B847-4BC8-8CD1-64A69E739466}"/>
              </a:ext>
            </a:extLst>
          </p:cNvPr>
          <p:cNvSpPr txBox="1">
            <a:spLocks/>
          </p:cNvSpPr>
          <p:nvPr/>
        </p:nvSpPr>
        <p:spPr bwMode="auto">
          <a:xfrm>
            <a:off x="1028700" y="3133728"/>
            <a:ext cx="8915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Last-time predictor CPI = </a:t>
            </a: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endParaRPr lang="en-US" sz="3600" dirty="0">
              <a:solidFill>
                <a:srgbClr val="000000"/>
              </a:solidFill>
              <a:latin typeface="Calibri" charset="0"/>
              <a:cs typeface="Calibri" charset="0"/>
              <a:sym typeface="Symbol" charset="0"/>
            </a:endParaRP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[ 1 + </a:t>
            </a:r>
            <a:r>
              <a:rPr lang="en-US" sz="3600" dirty="0">
                <a:solidFill>
                  <a:srgbClr val="CC9900"/>
                </a:solidFill>
                <a:latin typeface="Calibri" charset="0"/>
                <a:cs typeface="Calibri" charset="0"/>
                <a:sym typeface="Symbol" charset="0"/>
              </a:rPr>
              <a:t>(0.20*</a:t>
            </a:r>
            <a:r>
              <a:rPr lang="en-US" sz="3600" u="sng" dirty="0">
                <a:solidFill>
                  <a:srgbClr val="CC9900"/>
                </a:solidFill>
                <a:latin typeface="Calibri" charset="0"/>
                <a:cs typeface="Calibri" charset="0"/>
                <a:sym typeface="Symbol" charset="0"/>
              </a:rPr>
              <a:t>0.15</a:t>
            </a:r>
            <a:r>
              <a:rPr lang="en-US" sz="3600" dirty="0">
                <a:solidFill>
                  <a:srgbClr val="CC9900"/>
                </a:solidFill>
                <a:latin typeface="Calibri" charset="0"/>
                <a:cs typeface="Calibri" charset="0"/>
                <a:sym typeface="Symbol" charset="0"/>
              </a:rPr>
              <a:t>)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* 2 ]  = </a:t>
            </a: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endParaRPr lang="en-US" sz="3600" dirty="0">
              <a:solidFill>
                <a:srgbClr val="000000"/>
              </a:solidFill>
              <a:latin typeface="Calibri" charset="0"/>
              <a:cs typeface="Calibri" charset="0"/>
              <a:sym typeface="Symbol" charset="0"/>
            </a:endParaRP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1.06 (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minimum two stalls to resolve 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a branch)</a:t>
            </a:r>
            <a:endParaRPr lang="en-US" sz="3600" dirty="0">
              <a:solidFill>
                <a:srgbClr val="000000"/>
              </a:solidFill>
              <a:latin typeface="Calibri" charset="0"/>
              <a:cs typeface="Calibri" charset="0"/>
              <a:sym typeface="Symbol" charset="0"/>
            </a:endParaRPr>
          </a:p>
          <a:p>
            <a:pPr>
              <a:buClr>
                <a:srgbClr val="CC9900"/>
              </a:buCl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9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0E41-A635-41E3-A544-1FE90388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75E39-386B-4387-97E2-963707F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4350-F221-4AE5-8EBA-2317D9AF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Text Box678">
            <a:extLst>
              <a:ext uri="{FF2B5EF4-FFF2-40B4-BE49-F238E27FC236}">
                <a16:creationId xmlns:a16="http://schemas.microsoft.com/office/drawing/2014/main" id="{9ECF6D5B-592C-4157-9FA1-FADAE89346DA}"/>
              </a:ext>
            </a:extLst>
          </p:cNvPr>
          <p:cNvSpPr txBox="1"/>
          <p:nvPr/>
        </p:nvSpPr>
        <p:spPr>
          <a:xfrm>
            <a:off x="1290673" y="2593470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" name="Text Box679">
            <a:extLst>
              <a:ext uri="{FF2B5EF4-FFF2-40B4-BE49-F238E27FC236}">
                <a16:creationId xmlns:a16="http://schemas.microsoft.com/office/drawing/2014/main" id="{585AAEC7-A43E-4F04-8621-0CD853113146}"/>
              </a:ext>
            </a:extLst>
          </p:cNvPr>
          <p:cNvSpPr txBox="1"/>
          <p:nvPr/>
        </p:nvSpPr>
        <p:spPr>
          <a:xfrm>
            <a:off x="1290673" y="2867557"/>
            <a:ext cx="229515" cy="261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9"/>
              </a:lnSpc>
            </a:pPr>
            <a:r>
              <a:rPr lang="en-US" altLang="zh-CN" sz="1800" spc="-1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8" name="Text Box680">
            <a:extLst>
              <a:ext uri="{FF2B5EF4-FFF2-40B4-BE49-F238E27FC236}">
                <a16:creationId xmlns:a16="http://schemas.microsoft.com/office/drawing/2014/main" id="{235F3320-3B55-434B-95BC-8F369585C62C}"/>
              </a:ext>
            </a:extLst>
          </p:cNvPr>
          <p:cNvSpPr txBox="1"/>
          <p:nvPr/>
        </p:nvSpPr>
        <p:spPr>
          <a:xfrm>
            <a:off x="1290673" y="3142413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9" name="Text Box681">
            <a:extLst>
              <a:ext uri="{FF2B5EF4-FFF2-40B4-BE49-F238E27FC236}">
                <a16:creationId xmlns:a16="http://schemas.microsoft.com/office/drawing/2014/main" id="{5249F597-3EEE-42A7-933B-00689D8C81BA}"/>
              </a:ext>
            </a:extLst>
          </p:cNvPr>
          <p:cNvSpPr txBox="1"/>
          <p:nvPr/>
        </p:nvSpPr>
        <p:spPr>
          <a:xfrm>
            <a:off x="1290674" y="3416501"/>
            <a:ext cx="229707" cy="2612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" name="Text Box682">
            <a:extLst>
              <a:ext uri="{FF2B5EF4-FFF2-40B4-BE49-F238E27FC236}">
                <a16:creationId xmlns:a16="http://schemas.microsoft.com/office/drawing/2014/main" id="{A248CA17-C5D9-4BCF-ADA1-3081B012B519}"/>
              </a:ext>
            </a:extLst>
          </p:cNvPr>
          <p:cNvSpPr txBox="1"/>
          <p:nvPr/>
        </p:nvSpPr>
        <p:spPr>
          <a:xfrm>
            <a:off x="2205383" y="2593470"/>
            <a:ext cx="1460800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096</a:t>
            </a:r>
            <a:r>
              <a:rPr lang="en-US" altLang="zh-CN" sz="1800" spc="3117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1" name="Text Box683">
            <a:extLst>
              <a:ext uri="{FF2B5EF4-FFF2-40B4-BE49-F238E27FC236}">
                <a16:creationId xmlns:a16="http://schemas.microsoft.com/office/drawing/2014/main" id="{E7228CAD-247C-4632-9C85-0C99DF79941B}"/>
              </a:ext>
            </a:extLst>
          </p:cNvPr>
          <p:cNvSpPr txBox="1"/>
          <p:nvPr/>
        </p:nvSpPr>
        <p:spPr>
          <a:xfrm>
            <a:off x="2205383" y="2867557"/>
            <a:ext cx="2432720" cy="222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spc="6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100</a:t>
            </a:r>
            <a:r>
              <a:rPr lang="en-US" altLang="zh-CN" sz="1800" spc="3113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BEQZ</a:t>
            </a:r>
            <a:r>
              <a:rPr lang="en-US" altLang="zh-CN" sz="1800" spc="2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r1</a:t>
            </a:r>
            <a:r>
              <a:rPr lang="en-US" altLang="zh-CN" sz="180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200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2" name="Text Box684">
            <a:extLst>
              <a:ext uri="{FF2B5EF4-FFF2-40B4-BE49-F238E27FC236}">
                <a16:creationId xmlns:a16="http://schemas.microsoft.com/office/drawing/2014/main" id="{1ADA337E-6F5C-42B2-BF1E-91D9A07904B7}"/>
              </a:ext>
            </a:extLst>
          </p:cNvPr>
          <p:cNvSpPr txBox="1"/>
          <p:nvPr/>
        </p:nvSpPr>
        <p:spPr>
          <a:xfrm>
            <a:off x="2205383" y="3142413"/>
            <a:ext cx="1460800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104</a:t>
            </a:r>
            <a:r>
              <a:rPr lang="en-US" altLang="zh-CN" sz="1800" spc="3117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3" name="Text Box685">
            <a:extLst>
              <a:ext uri="{FF2B5EF4-FFF2-40B4-BE49-F238E27FC236}">
                <a16:creationId xmlns:a16="http://schemas.microsoft.com/office/drawing/2014/main" id="{A270BDEA-ED2A-4769-B466-A68859B553C9}"/>
              </a:ext>
            </a:extLst>
          </p:cNvPr>
          <p:cNvSpPr txBox="1"/>
          <p:nvPr/>
        </p:nvSpPr>
        <p:spPr>
          <a:xfrm>
            <a:off x="2205383" y="3416501"/>
            <a:ext cx="1461246" cy="222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48"/>
              </a:lnSpc>
            </a:pPr>
            <a:r>
              <a:rPr lang="en-US" altLang="zh-CN" sz="1800" spc="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304</a:t>
            </a:r>
            <a:r>
              <a:rPr lang="en-US" altLang="zh-CN" sz="1800" spc="311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800" dirty="0">
              <a:latin typeface="Verdana"/>
              <a:ea typeface="Verdana"/>
              <a:cs typeface="Verdana"/>
            </a:endParaRPr>
          </a:p>
        </p:txBody>
      </p:sp>
      <p:sp>
        <p:nvSpPr>
          <p:cNvPr id="14" name="Text Box686">
            <a:extLst>
              <a:ext uri="{FF2B5EF4-FFF2-40B4-BE49-F238E27FC236}">
                <a16:creationId xmlns:a16="http://schemas.microsoft.com/office/drawing/2014/main" id="{5B266FA0-D1F0-4D8E-8B65-84D3A65F5A19}"/>
              </a:ext>
            </a:extLst>
          </p:cNvPr>
          <p:cNvSpPr txBox="1"/>
          <p:nvPr/>
        </p:nvSpPr>
        <p:spPr>
          <a:xfrm>
            <a:off x="5075934" y="2667355"/>
            <a:ext cx="6492179" cy="9439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Calibri body"/>
            </a:endParaRPr>
          </a:p>
          <a:p>
            <a:pPr algn="l" rtl="0">
              <a:lnSpc>
                <a:spcPts val="2166"/>
              </a:lnSpc>
            </a:pPr>
            <a:r>
              <a:rPr lang="en-US" altLang="zh-CN" sz="3600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Branch</a:t>
            </a:r>
            <a:r>
              <a:rPr lang="en-US" altLang="zh-CN" sz="360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condition</a:t>
            </a:r>
            <a:r>
              <a:rPr lang="en-US" altLang="zh-CN" sz="3600" spc="-5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spc="1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is</a:t>
            </a:r>
            <a:r>
              <a:rPr lang="en-US" altLang="zh-CN" sz="3600" spc="-2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spc="-4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not</a:t>
            </a:r>
            <a:r>
              <a:rPr lang="en-US" altLang="zh-CN" sz="360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spc="-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known</a:t>
            </a:r>
          </a:p>
          <a:p>
            <a:pPr algn="l" rtl="0">
              <a:lnSpc>
                <a:spcPts val="2166"/>
              </a:lnSpc>
            </a:pPr>
            <a:endParaRPr lang="en-US" altLang="zh-CN" sz="3600" spc="-6" dirty="0">
              <a:solidFill>
                <a:srgbClr val="000000"/>
              </a:solidFill>
              <a:latin typeface="Calibri body"/>
              <a:ea typeface="Verdana"/>
              <a:cs typeface="Verdana"/>
            </a:endParaRPr>
          </a:p>
          <a:p>
            <a:pPr algn="l" rtl="0">
              <a:lnSpc>
                <a:spcPts val="2166"/>
              </a:lnSpc>
            </a:pPr>
            <a:r>
              <a:rPr lang="en-US" altLang="zh-CN" sz="3600" spc="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until</a:t>
            </a:r>
            <a:r>
              <a:rPr lang="en-US" altLang="zh-CN" sz="360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the</a:t>
            </a:r>
            <a:r>
              <a:rPr lang="en-US" altLang="zh-CN" sz="3600" spc="-1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spc="-1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execute</a:t>
            </a:r>
            <a:r>
              <a:rPr lang="en-US" altLang="zh-CN" sz="3600" spc="3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spc="-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stage</a:t>
            </a:r>
            <a:endParaRPr lang="en-US" altLang="zh-CN" sz="3600" dirty="0">
              <a:latin typeface="Calibri body"/>
              <a:ea typeface="Verdana"/>
              <a:cs typeface="Verdana"/>
            </a:endParaRPr>
          </a:p>
        </p:txBody>
      </p:sp>
      <p:sp>
        <p:nvSpPr>
          <p:cNvPr id="16" name="Text Box686">
            <a:extLst>
              <a:ext uri="{FF2B5EF4-FFF2-40B4-BE49-F238E27FC236}">
                <a16:creationId xmlns:a16="http://schemas.microsoft.com/office/drawing/2014/main" id="{37E00AF8-3FB1-4723-9F57-C1AD63279E0E}"/>
              </a:ext>
            </a:extLst>
          </p:cNvPr>
          <p:cNvSpPr txBox="1"/>
          <p:nvPr/>
        </p:nvSpPr>
        <p:spPr>
          <a:xfrm>
            <a:off x="708722" y="4766030"/>
            <a:ext cx="11545191" cy="9439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Calibri body"/>
            </a:endParaRPr>
          </a:p>
          <a:p>
            <a:pPr algn="l" rtl="0">
              <a:lnSpc>
                <a:spcPts val="2166"/>
              </a:lnSpc>
            </a:pPr>
            <a:r>
              <a:rPr lang="en-US" altLang="zh-CN" sz="3600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Instructions between a branch instruction and the target are</a:t>
            </a:r>
          </a:p>
          <a:p>
            <a:pPr algn="l" rtl="0">
              <a:lnSpc>
                <a:spcPts val="2166"/>
              </a:lnSpc>
            </a:pPr>
            <a:endParaRPr lang="en-US" altLang="zh-CN" sz="3600" spc="-8" dirty="0">
              <a:solidFill>
                <a:srgbClr val="000000"/>
              </a:solidFill>
              <a:latin typeface="Calibri body"/>
              <a:ea typeface="Verdana"/>
              <a:cs typeface="Verdana"/>
            </a:endParaRPr>
          </a:p>
          <a:p>
            <a:pPr algn="l" rtl="0">
              <a:lnSpc>
                <a:spcPts val="2166"/>
              </a:lnSpc>
            </a:pPr>
            <a:r>
              <a:rPr lang="en-US" altLang="zh-CN" sz="3600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in the </a:t>
            </a:r>
            <a:r>
              <a:rPr lang="en-US" altLang="zh-CN" sz="3600" spc="-8" dirty="0">
                <a:solidFill>
                  <a:srgbClr val="C00000"/>
                </a:solidFill>
                <a:latin typeface="Calibri body"/>
                <a:ea typeface="Verdana"/>
                <a:cs typeface="Verdana"/>
              </a:rPr>
              <a:t>wrong-path</a:t>
            </a:r>
            <a:r>
              <a:rPr lang="en-US" altLang="zh-CN" sz="3600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if the branch is not taken  </a:t>
            </a:r>
            <a:endParaRPr lang="en-US" altLang="zh-CN" sz="3600" dirty="0">
              <a:latin typeface="Calibri body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06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EF2A-0560-4193-8DCC-54BC0B8B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(stalls/NOPs)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0CAD8-3EA4-4171-92CD-4E5A3B81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763B-1089-4E46-B12D-865835AA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6" name="Image817">
            <a:extLst>
              <a:ext uri="{FF2B5EF4-FFF2-40B4-BE49-F238E27FC236}">
                <a16:creationId xmlns:a16="http://schemas.microsoft.com/office/drawing/2014/main" id="{6995000E-AA50-4FF8-97AC-0BD3946B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84" y="2806065"/>
            <a:ext cx="309754" cy="462534"/>
          </a:xfrm>
          <a:prstGeom prst="rect">
            <a:avLst/>
          </a:prstGeom>
          <a:noFill/>
        </p:spPr>
      </p:pic>
      <p:sp>
        <p:nvSpPr>
          <p:cNvPr id="7" name="Text Box820">
            <a:extLst>
              <a:ext uri="{FF2B5EF4-FFF2-40B4-BE49-F238E27FC236}">
                <a16:creationId xmlns:a16="http://schemas.microsoft.com/office/drawing/2014/main" id="{DF1C7BFD-0782-4618-96A7-905E2B70834B}"/>
              </a:ext>
            </a:extLst>
          </p:cNvPr>
          <p:cNvSpPr txBox="1"/>
          <p:nvPr/>
        </p:nvSpPr>
        <p:spPr>
          <a:xfrm>
            <a:off x="2858452" y="1808965"/>
            <a:ext cx="551769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time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8" name="Text Box821">
            <a:extLst>
              <a:ext uri="{FF2B5EF4-FFF2-40B4-BE49-F238E27FC236}">
                <a16:creationId xmlns:a16="http://schemas.microsoft.com/office/drawing/2014/main" id="{BE176C54-20F3-48DC-A651-18B9CD322194}"/>
              </a:ext>
            </a:extLst>
          </p:cNvPr>
          <p:cNvSpPr txBox="1"/>
          <p:nvPr/>
        </p:nvSpPr>
        <p:spPr>
          <a:xfrm>
            <a:off x="2858452" y="2083285"/>
            <a:ext cx="5185187" cy="2217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t0</a:t>
            </a:r>
            <a:r>
              <a:rPr lang="en-US" altLang="zh-CN" sz="1800" spc="20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t1</a:t>
            </a:r>
            <a:r>
              <a:rPr lang="en-US" altLang="zh-CN" sz="1800" spc="198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t2</a:t>
            </a:r>
            <a:r>
              <a:rPr lang="en-US" altLang="zh-CN" sz="1800" spc="201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t3</a:t>
            </a:r>
            <a:r>
              <a:rPr lang="en-US" altLang="zh-CN" sz="1800" spc="198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t4</a:t>
            </a:r>
            <a:r>
              <a:rPr lang="en-US" altLang="zh-CN" sz="1800" spc="200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t5</a:t>
            </a:r>
            <a:r>
              <a:rPr lang="en-US" altLang="zh-CN" sz="1800" spc="198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t6</a:t>
            </a:r>
            <a:r>
              <a:rPr lang="en-US" altLang="zh-CN" sz="1800" spc="20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t7</a:t>
            </a:r>
            <a:r>
              <a:rPr lang="en-US" altLang="zh-CN" sz="1800" spc="198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-1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9" name="Text Box822">
            <a:extLst>
              <a:ext uri="{FF2B5EF4-FFF2-40B4-BE49-F238E27FC236}">
                <a16:creationId xmlns:a16="http://schemas.microsoft.com/office/drawing/2014/main" id="{076C71F4-7377-40D7-991F-8FE513D9DAAE}"/>
              </a:ext>
            </a:extLst>
          </p:cNvPr>
          <p:cNvSpPr txBox="1"/>
          <p:nvPr/>
        </p:nvSpPr>
        <p:spPr>
          <a:xfrm>
            <a:off x="571536" y="2357372"/>
            <a:ext cx="3266686" cy="2612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6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(I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r>
              <a:rPr lang="en-US" altLang="zh-CN" sz="1800" spc="5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)</a:t>
            </a:r>
            <a:r>
              <a:rPr lang="en-US" altLang="zh-CN" sz="1800" spc="6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096:</a:t>
            </a:r>
            <a:r>
              <a:rPr lang="en-US" altLang="zh-CN" sz="1800" spc="-13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ADD</a:t>
            </a:r>
            <a:r>
              <a:rPr lang="en-US" altLang="zh-CN" sz="1800" spc="4688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8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IF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r>
              <a:rPr lang="en-US" altLang="zh-CN" sz="1200" spc="1553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5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ID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" name="Text Box823">
            <a:extLst>
              <a:ext uri="{FF2B5EF4-FFF2-40B4-BE49-F238E27FC236}">
                <a16:creationId xmlns:a16="http://schemas.microsoft.com/office/drawing/2014/main" id="{82A19B17-2CC1-4E7C-9FBD-74C6FDEE1E11}"/>
              </a:ext>
            </a:extLst>
          </p:cNvPr>
          <p:cNvSpPr txBox="1"/>
          <p:nvPr/>
        </p:nvSpPr>
        <p:spPr>
          <a:xfrm>
            <a:off x="4001706" y="2357372"/>
            <a:ext cx="434305" cy="2612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8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EX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" name="Text Box824">
            <a:extLst>
              <a:ext uri="{FF2B5EF4-FFF2-40B4-BE49-F238E27FC236}">
                <a16:creationId xmlns:a16="http://schemas.microsoft.com/office/drawing/2014/main" id="{9BD34DCC-5876-4C5D-8F54-DE3DA3D73726}"/>
              </a:ext>
            </a:extLst>
          </p:cNvPr>
          <p:cNvSpPr txBox="1"/>
          <p:nvPr/>
        </p:nvSpPr>
        <p:spPr>
          <a:xfrm>
            <a:off x="4575111" y="2357372"/>
            <a:ext cx="1086450" cy="2612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6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MA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r>
              <a:rPr lang="en-US" altLang="zh-CN" sz="1200" spc="57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7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WB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2" name="Text Box825">
            <a:extLst>
              <a:ext uri="{FF2B5EF4-FFF2-40B4-BE49-F238E27FC236}">
                <a16:creationId xmlns:a16="http://schemas.microsoft.com/office/drawing/2014/main" id="{B29C25FE-C513-43C6-AF88-5023D40BC9B7}"/>
              </a:ext>
            </a:extLst>
          </p:cNvPr>
          <p:cNvSpPr txBox="1"/>
          <p:nvPr/>
        </p:nvSpPr>
        <p:spPr>
          <a:xfrm>
            <a:off x="571536" y="2632178"/>
            <a:ext cx="322077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(I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)</a:t>
            </a:r>
            <a:r>
              <a:rPr lang="en-US" altLang="zh-CN" sz="1800" spc="1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100:</a:t>
            </a:r>
            <a:r>
              <a:rPr lang="en-US" altLang="zh-CN" sz="1800" spc="-12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BEQZ</a:t>
            </a:r>
            <a:r>
              <a:rPr lang="en-US" altLang="zh-CN" sz="1800" spc="28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200</a:t>
            </a:r>
            <a:r>
              <a:rPr lang="en-US" altLang="zh-CN" sz="1800" spc="409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8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IF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3" name="Text Box826">
            <a:extLst>
              <a:ext uri="{FF2B5EF4-FFF2-40B4-BE49-F238E27FC236}">
                <a16:creationId xmlns:a16="http://schemas.microsoft.com/office/drawing/2014/main" id="{A4A4C257-4657-47AE-B85A-34F33289E13E}"/>
              </a:ext>
            </a:extLst>
          </p:cNvPr>
          <p:cNvSpPr txBox="1"/>
          <p:nvPr/>
        </p:nvSpPr>
        <p:spPr>
          <a:xfrm>
            <a:off x="4001708" y="2665519"/>
            <a:ext cx="308839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46"/>
              </a:lnSpc>
            </a:pPr>
            <a:r>
              <a:rPr lang="en-US" altLang="zh-CN" sz="1800" spc="-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ID</a:t>
            </a:r>
            <a:endParaRPr lang="en-US" altLang="zh-CN" sz="1800" dirty="0">
              <a:latin typeface="Verdana"/>
              <a:ea typeface="Verdana"/>
              <a:cs typeface="Verdana"/>
            </a:endParaRPr>
          </a:p>
        </p:txBody>
      </p:sp>
      <p:sp>
        <p:nvSpPr>
          <p:cNvPr id="14" name="Text Box827">
            <a:extLst>
              <a:ext uri="{FF2B5EF4-FFF2-40B4-BE49-F238E27FC236}">
                <a16:creationId xmlns:a16="http://schemas.microsoft.com/office/drawing/2014/main" id="{652284A8-5A0E-4773-A118-80306F3B64F7}"/>
              </a:ext>
            </a:extLst>
          </p:cNvPr>
          <p:cNvSpPr txBox="1"/>
          <p:nvPr/>
        </p:nvSpPr>
        <p:spPr>
          <a:xfrm>
            <a:off x="4273361" y="2745259"/>
            <a:ext cx="135026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5" name="Text Box828">
            <a:extLst>
              <a:ext uri="{FF2B5EF4-FFF2-40B4-BE49-F238E27FC236}">
                <a16:creationId xmlns:a16="http://schemas.microsoft.com/office/drawing/2014/main" id="{81388202-374F-466C-9CF5-B42AE0B6DBC9}"/>
              </a:ext>
            </a:extLst>
          </p:cNvPr>
          <p:cNvSpPr txBox="1"/>
          <p:nvPr/>
        </p:nvSpPr>
        <p:spPr>
          <a:xfrm>
            <a:off x="4575113" y="2632178"/>
            <a:ext cx="105272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EX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r>
              <a:rPr lang="en-US" altLang="zh-CN" sz="1200" spc="95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MA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7">
              <a:latin typeface="Verdana"/>
              <a:ea typeface="Verdana"/>
              <a:cs typeface="Verdana"/>
            </a:endParaRPr>
          </a:p>
        </p:txBody>
      </p:sp>
      <p:sp>
        <p:nvSpPr>
          <p:cNvPr id="16" name="Text Box829">
            <a:extLst>
              <a:ext uri="{FF2B5EF4-FFF2-40B4-BE49-F238E27FC236}">
                <a16:creationId xmlns:a16="http://schemas.microsoft.com/office/drawing/2014/main" id="{EFE760B6-0A12-4CA7-8814-A04341EC23D2}"/>
              </a:ext>
            </a:extLst>
          </p:cNvPr>
          <p:cNvSpPr txBox="1"/>
          <p:nvPr/>
        </p:nvSpPr>
        <p:spPr>
          <a:xfrm>
            <a:off x="5718363" y="2632178"/>
            <a:ext cx="516407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WB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7" name="Text Box830">
            <a:extLst>
              <a:ext uri="{FF2B5EF4-FFF2-40B4-BE49-F238E27FC236}">
                <a16:creationId xmlns:a16="http://schemas.microsoft.com/office/drawing/2014/main" id="{7267916B-1E0E-4D6D-BA57-C7729A2BC951}"/>
              </a:ext>
            </a:extLst>
          </p:cNvPr>
          <p:cNvSpPr txBox="1"/>
          <p:nvPr/>
        </p:nvSpPr>
        <p:spPr>
          <a:xfrm>
            <a:off x="571536" y="2906498"/>
            <a:ext cx="3791132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3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r>
              <a:rPr lang="en-US" altLang="zh-CN" sz="1800" spc="1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104:</a:t>
            </a:r>
            <a:r>
              <a:rPr lang="en-US" altLang="zh-CN" sz="1800" spc="-1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</a:t>
            </a:r>
            <a:r>
              <a:rPr lang="en-US" altLang="zh-CN" sz="1800" spc="1368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IF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8" name="Text Box831">
            <a:extLst>
              <a:ext uri="{FF2B5EF4-FFF2-40B4-BE49-F238E27FC236}">
                <a16:creationId xmlns:a16="http://schemas.microsoft.com/office/drawing/2014/main" id="{8D61EBD1-4911-4448-A7A8-3570E1482C6E}"/>
              </a:ext>
            </a:extLst>
          </p:cNvPr>
          <p:cNvSpPr txBox="1"/>
          <p:nvPr/>
        </p:nvSpPr>
        <p:spPr>
          <a:xfrm>
            <a:off x="4575111" y="2906498"/>
            <a:ext cx="2177366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6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ID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3</a:t>
            </a:r>
            <a:r>
              <a:rPr lang="en-US" altLang="zh-CN" sz="1200" spc="1173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26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05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9" name="Text Box832">
            <a:extLst>
              <a:ext uri="{FF2B5EF4-FFF2-40B4-BE49-F238E27FC236}">
                <a16:creationId xmlns:a16="http://schemas.microsoft.com/office/drawing/2014/main" id="{EA5D1AE8-1977-438F-8A71-0A9F902F2245}"/>
              </a:ext>
            </a:extLst>
          </p:cNvPr>
          <p:cNvSpPr txBox="1"/>
          <p:nvPr/>
        </p:nvSpPr>
        <p:spPr>
          <a:xfrm>
            <a:off x="571536" y="3181072"/>
            <a:ext cx="437850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6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(I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4</a:t>
            </a:r>
            <a:r>
              <a:rPr lang="en-US" altLang="zh-CN" sz="18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)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0" name="Text Box833">
            <a:extLst>
              <a:ext uri="{FF2B5EF4-FFF2-40B4-BE49-F238E27FC236}">
                <a16:creationId xmlns:a16="http://schemas.microsoft.com/office/drawing/2014/main" id="{384A6C13-2DD2-4B5F-B8EF-6DFF9628536A}"/>
              </a:ext>
            </a:extLst>
          </p:cNvPr>
          <p:cNvSpPr txBox="1"/>
          <p:nvPr/>
        </p:nvSpPr>
        <p:spPr>
          <a:xfrm>
            <a:off x="1053430" y="3181072"/>
            <a:ext cx="580117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108: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1" name="Text Box834">
            <a:extLst>
              <a:ext uri="{FF2B5EF4-FFF2-40B4-BE49-F238E27FC236}">
                <a16:creationId xmlns:a16="http://schemas.microsoft.com/office/drawing/2014/main" id="{370F11C8-2750-491E-8BA9-48533B93E614}"/>
              </a:ext>
            </a:extLst>
          </p:cNvPr>
          <p:cNvSpPr txBox="1"/>
          <p:nvPr/>
        </p:nvSpPr>
        <p:spPr>
          <a:xfrm>
            <a:off x="4575111" y="3181072"/>
            <a:ext cx="2750646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8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IF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4</a:t>
            </a:r>
            <a:r>
              <a:rPr lang="en-US" altLang="zh-CN" sz="1200" spc="1529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26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05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28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2" name="Text Box835">
            <a:extLst>
              <a:ext uri="{FF2B5EF4-FFF2-40B4-BE49-F238E27FC236}">
                <a16:creationId xmlns:a16="http://schemas.microsoft.com/office/drawing/2014/main" id="{7F65BD3A-676A-48A3-99D2-83AD873D05B4}"/>
              </a:ext>
            </a:extLst>
          </p:cNvPr>
          <p:cNvSpPr txBox="1"/>
          <p:nvPr/>
        </p:nvSpPr>
        <p:spPr>
          <a:xfrm>
            <a:off x="571536" y="3455392"/>
            <a:ext cx="437850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6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(I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5</a:t>
            </a:r>
            <a:r>
              <a:rPr lang="en-US" altLang="zh-CN" sz="18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)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3" name="Text Box836">
            <a:extLst>
              <a:ext uri="{FF2B5EF4-FFF2-40B4-BE49-F238E27FC236}">
                <a16:creationId xmlns:a16="http://schemas.microsoft.com/office/drawing/2014/main" id="{56A849E7-3A5C-478C-9580-EEC936557F8C}"/>
              </a:ext>
            </a:extLst>
          </p:cNvPr>
          <p:cNvSpPr txBox="1"/>
          <p:nvPr/>
        </p:nvSpPr>
        <p:spPr>
          <a:xfrm>
            <a:off x="1053430" y="3455392"/>
            <a:ext cx="1167162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304:</a:t>
            </a:r>
            <a:r>
              <a:rPr lang="en-US" altLang="zh-CN" sz="1800" spc="-12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4" name="Text Box837">
            <a:extLst>
              <a:ext uri="{FF2B5EF4-FFF2-40B4-BE49-F238E27FC236}">
                <a16:creationId xmlns:a16="http://schemas.microsoft.com/office/drawing/2014/main" id="{9CF6489B-2A0D-46F7-8FA5-5228285CE21C}"/>
              </a:ext>
            </a:extLst>
          </p:cNvPr>
          <p:cNvSpPr txBox="1"/>
          <p:nvPr/>
        </p:nvSpPr>
        <p:spPr>
          <a:xfrm>
            <a:off x="5145341" y="3455392"/>
            <a:ext cx="360578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8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IF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5" name="Text Box838">
            <a:extLst>
              <a:ext uri="{FF2B5EF4-FFF2-40B4-BE49-F238E27FC236}">
                <a16:creationId xmlns:a16="http://schemas.microsoft.com/office/drawing/2014/main" id="{787B6404-8F9B-48F0-94DC-5836FF944CF7}"/>
              </a:ext>
            </a:extLst>
          </p:cNvPr>
          <p:cNvSpPr txBox="1"/>
          <p:nvPr/>
        </p:nvSpPr>
        <p:spPr>
          <a:xfrm>
            <a:off x="5718364" y="3455392"/>
            <a:ext cx="2229897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6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ID</a:t>
            </a:r>
            <a:r>
              <a:rPr lang="en-US" altLang="zh-CN" sz="1200" spc="7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5</a:t>
            </a:r>
            <a:r>
              <a:rPr lang="en-US" altLang="zh-CN" sz="1200" spc="116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EX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5</a:t>
            </a:r>
            <a:r>
              <a:rPr lang="en-US" altLang="zh-CN" sz="1200" spc="978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6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MA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5</a:t>
            </a:r>
            <a:r>
              <a:rPr lang="en-US" altLang="zh-CN" sz="1200" spc="568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6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WB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26" name="Text Box839">
            <a:extLst>
              <a:ext uri="{FF2B5EF4-FFF2-40B4-BE49-F238E27FC236}">
                <a16:creationId xmlns:a16="http://schemas.microsoft.com/office/drawing/2014/main" id="{7ADDB7CC-7D71-410C-A892-E5B347A96654}"/>
              </a:ext>
            </a:extLst>
          </p:cNvPr>
          <p:cNvSpPr txBox="1"/>
          <p:nvPr/>
        </p:nvSpPr>
        <p:spPr>
          <a:xfrm>
            <a:off x="2858452" y="4126333"/>
            <a:ext cx="551769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time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7" name="Text Box840">
            <a:extLst>
              <a:ext uri="{FF2B5EF4-FFF2-40B4-BE49-F238E27FC236}">
                <a16:creationId xmlns:a16="http://schemas.microsoft.com/office/drawing/2014/main" id="{2AFB2E7A-962B-4111-A359-FFF0D8B8067B}"/>
              </a:ext>
            </a:extLst>
          </p:cNvPr>
          <p:cNvSpPr txBox="1"/>
          <p:nvPr/>
        </p:nvSpPr>
        <p:spPr>
          <a:xfrm>
            <a:off x="2858452" y="4400420"/>
            <a:ext cx="5185707" cy="222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t0</a:t>
            </a:r>
            <a:r>
              <a:rPr lang="en-US" altLang="zh-CN" sz="1800" spc="198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t1</a:t>
            </a:r>
            <a:r>
              <a:rPr lang="en-US" altLang="zh-CN" sz="1800" spc="20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t2</a:t>
            </a:r>
            <a:r>
              <a:rPr lang="en-US" altLang="zh-CN" sz="1800" spc="198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t3</a:t>
            </a:r>
            <a:r>
              <a:rPr lang="en-US" altLang="zh-CN" sz="1800" spc="200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t4</a:t>
            </a:r>
            <a:r>
              <a:rPr lang="en-US" altLang="zh-CN" sz="1800" spc="198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t5</a:t>
            </a:r>
            <a:r>
              <a:rPr lang="en-US" altLang="zh-CN" sz="1800" spc="201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t6</a:t>
            </a:r>
            <a:r>
              <a:rPr lang="en-US" altLang="zh-CN" sz="1800" spc="198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t7</a:t>
            </a:r>
            <a:r>
              <a:rPr lang="en-US" altLang="zh-CN" sz="1800" spc="20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-1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8" name="Text Box841">
            <a:extLst>
              <a:ext uri="{FF2B5EF4-FFF2-40B4-BE49-F238E27FC236}">
                <a16:creationId xmlns:a16="http://schemas.microsoft.com/office/drawing/2014/main" id="{3972089A-F7AC-4499-BEC3-945C33C4EF05}"/>
              </a:ext>
            </a:extLst>
          </p:cNvPr>
          <p:cNvSpPr txBox="1"/>
          <p:nvPr/>
        </p:nvSpPr>
        <p:spPr>
          <a:xfrm>
            <a:off x="659017" y="5109080"/>
            <a:ext cx="1089229" cy="222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i="1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Resource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29" name="Text Box842">
            <a:extLst>
              <a:ext uri="{FF2B5EF4-FFF2-40B4-BE49-F238E27FC236}">
                <a16:creationId xmlns:a16="http://schemas.microsoft.com/office/drawing/2014/main" id="{C819051E-FBD2-424E-A938-6558B4FFAF68}"/>
              </a:ext>
            </a:extLst>
          </p:cNvPr>
          <p:cNvSpPr txBox="1"/>
          <p:nvPr/>
        </p:nvSpPr>
        <p:spPr>
          <a:xfrm>
            <a:off x="659017" y="5383882"/>
            <a:ext cx="741048" cy="2217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Usage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30" name="Text Box843">
            <a:extLst>
              <a:ext uri="{FF2B5EF4-FFF2-40B4-BE49-F238E27FC236}">
                <a16:creationId xmlns:a16="http://schemas.microsoft.com/office/drawing/2014/main" id="{E76FB27D-16E4-4FAC-94BA-9B034A3E37A4}"/>
              </a:ext>
            </a:extLst>
          </p:cNvPr>
          <p:cNvSpPr txBox="1"/>
          <p:nvPr/>
        </p:nvSpPr>
        <p:spPr>
          <a:xfrm>
            <a:off x="2285174" y="4675223"/>
            <a:ext cx="1372768" cy="5352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7"/>
              </a:lnSpc>
            </a:pPr>
            <a:r>
              <a:rPr lang="en-US" altLang="zh-CN" sz="1800" spc="-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IF</a:t>
            </a:r>
            <a:r>
              <a:rPr lang="en-US" altLang="zh-CN" sz="1800" spc="210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r>
              <a:rPr lang="en-US" altLang="zh-CN" sz="1200" spc="256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r>
              <a:rPr lang="en-US" altLang="zh-CN" sz="120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ID</a:t>
            </a:r>
            <a:r>
              <a:rPr lang="en-US" altLang="zh-CN" sz="1800" spc="623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1">
              <a:latin typeface="Verdana"/>
              <a:ea typeface="Verdana"/>
              <a:cs typeface="Verdana"/>
            </a:endParaRPr>
          </a:p>
        </p:txBody>
      </p:sp>
      <p:sp>
        <p:nvSpPr>
          <p:cNvPr id="31" name="Text Box844">
            <a:extLst>
              <a:ext uri="{FF2B5EF4-FFF2-40B4-BE49-F238E27FC236}">
                <a16:creationId xmlns:a16="http://schemas.microsoft.com/office/drawing/2014/main" id="{B2174DCD-8CED-4CD1-BA16-5FB29EDC50B5}"/>
              </a:ext>
            </a:extLst>
          </p:cNvPr>
          <p:cNvSpPr txBox="1"/>
          <p:nvPr/>
        </p:nvSpPr>
        <p:spPr>
          <a:xfrm>
            <a:off x="2285174" y="5224247"/>
            <a:ext cx="337947" cy="2217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32" name="Text Box845">
            <a:extLst>
              <a:ext uri="{FF2B5EF4-FFF2-40B4-BE49-F238E27FC236}">
                <a16:creationId xmlns:a16="http://schemas.microsoft.com/office/drawing/2014/main" id="{AE1F9365-C8E5-4BB3-96C1-8C61941FC680}"/>
              </a:ext>
            </a:extLst>
          </p:cNvPr>
          <p:cNvSpPr txBox="1"/>
          <p:nvPr/>
        </p:nvSpPr>
        <p:spPr>
          <a:xfrm>
            <a:off x="2285174" y="5498567"/>
            <a:ext cx="386487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</a:t>
            </a:r>
            <a:endParaRPr lang="en-US" altLang="zh-CN">
              <a:latin typeface="Verdana"/>
              <a:ea typeface="Verdana"/>
              <a:cs typeface="Verdana"/>
            </a:endParaRPr>
          </a:p>
        </p:txBody>
      </p:sp>
      <p:sp>
        <p:nvSpPr>
          <p:cNvPr id="33" name="Text Box846">
            <a:extLst>
              <a:ext uri="{FF2B5EF4-FFF2-40B4-BE49-F238E27FC236}">
                <a16:creationId xmlns:a16="http://schemas.microsoft.com/office/drawing/2014/main" id="{8F930438-5E5A-4129-A15D-57630D9327B9}"/>
              </a:ext>
            </a:extLst>
          </p:cNvPr>
          <p:cNvSpPr txBox="1"/>
          <p:nvPr/>
        </p:nvSpPr>
        <p:spPr>
          <a:xfrm>
            <a:off x="2285174" y="5772605"/>
            <a:ext cx="420598" cy="222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WB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34" name="Text Box847">
            <a:extLst>
              <a:ext uri="{FF2B5EF4-FFF2-40B4-BE49-F238E27FC236}">
                <a16:creationId xmlns:a16="http://schemas.microsoft.com/office/drawing/2014/main" id="{6AA7DD40-41D0-47EA-AA76-F999F5741710}"/>
              </a:ext>
            </a:extLst>
          </p:cNvPr>
          <p:cNvSpPr txBox="1"/>
          <p:nvPr/>
        </p:nvSpPr>
        <p:spPr>
          <a:xfrm>
            <a:off x="4001706" y="4675227"/>
            <a:ext cx="229514" cy="260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5" name="Text Box848">
            <a:extLst>
              <a:ext uri="{FF2B5EF4-FFF2-40B4-BE49-F238E27FC236}">
                <a16:creationId xmlns:a16="http://schemas.microsoft.com/office/drawing/2014/main" id="{55E57130-7C9E-4231-9EB6-B63E0653700C}"/>
              </a:ext>
            </a:extLst>
          </p:cNvPr>
          <p:cNvSpPr txBox="1"/>
          <p:nvPr/>
        </p:nvSpPr>
        <p:spPr>
          <a:xfrm>
            <a:off x="4001706" y="4949314"/>
            <a:ext cx="229514" cy="2611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6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6" name="Text Box849">
            <a:extLst>
              <a:ext uri="{FF2B5EF4-FFF2-40B4-BE49-F238E27FC236}">
                <a16:creationId xmlns:a16="http://schemas.microsoft.com/office/drawing/2014/main" id="{78A20FB2-A197-4E6C-B0C3-77DC83E16FEC}"/>
              </a:ext>
            </a:extLst>
          </p:cNvPr>
          <p:cNvSpPr txBox="1"/>
          <p:nvPr/>
        </p:nvSpPr>
        <p:spPr>
          <a:xfrm>
            <a:off x="3995610" y="5224247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7" name="Text Box850">
            <a:extLst>
              <a:ext uri="{FF2B5EF4-FFF2-40B4-BE49-F238E27FC236}">
                <a16:creationId xmlns:a16="http://schemas.microsoft.com/office/drawing/2014/main" id="{606E7011-4034-4782-8C33-DB79426AE442}"/>
              </a:ext>
            </a:extLst>
          </p:cNvPr>
          <p:cNvSpPr txBox="1"/>
          <p:nvPr/>
        </p:nvSpPr>
        <p:spPr>
          <a:xfrm>
            <a:off x="4572063" y="4675227"/>
            <a:ext cx="229514" cy="260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B69CAC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8" name="Text Box851">
            <a:extLst>
              <a:ext uri="{FF2B5EF4-FFF2-40B4-BE49-F238E27FC236}">
                <a16:creationId xmlns:a16="http://schemas.microsoft.com/office/drawing/2014/main" id="{E7ED0D55-D340-4F2F-9B51-C446F68F3F4C}"/>
              </a:ext>
            </a:extLst>
          </p:cNvPr>
          <p:cNvSpPr txBox="1"/>
          <p:nvPr/>
        </p:nvSpPr>
        <p:spPr>
          <a:xfrm>
            <a:off x="4572063" y="4949314"/>
            <a:ext cx="229514" cy="2611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6"/>
              </a:lnSpc>
            </a:pPr>
            <a:r>
              <a:rPr lang="en-US" altLang="zh-CN" sz="1800" spc="-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9" name="Text Box852">
            <a:extLst>
              <a:ext uri="{FF2B5EF4-FFF2-40B4-BE49-F238E27FC236}">
                <a16:creationId xmlns:a16="http://schemas.microsoft.com/office/drawing/2014/main" id="{1E867CDD-AAAC-4CE5-9667-19CF2FEF9F7D}"/>
              </a:ext>
            </a:extLst>
          </p:cNvPr>
          <p:cNvSpPr txBox="1"/>
          <p:nvPr/>
        </p:nvSpPr>
        <p:spPr>
          <a:xfrm>
            <a:off x="4572063" y="5224247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0" name="Text Box853">
            <a:extLst>
              <a:ext uri="{FF2B5EF4-FFF2-40B4-BE49-F238E27FC236}">
                <a16:creationId xmlns:a16="http://schemas.microsoft.com/office/drawing/2014/main" id="{C1C5024E-0857-4254-A4F7-D495462AE477}"/>
              </a:ext>
            </a:extLst>
          </p:cNvPr>
          <p:cNvSpPr txBox="1"/>
          <p:nvPr/>
        </p:nvSpPr>
        <p:spPr>
          <a:xfrm>
            <a:off x="4572063" y="5498567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1" name="Text Box854">
            <a:extLst>
              <a:ext uri="{FF2B5EF4-FFF2-40B4-BE49-F238E27FC236}">
                <a16:creationId xmlns:a16="http://schemas.microsoft.com/office/drawing/2014/main" id="{ADDDC157-D76A-46D7-AC07-FEC1CE2D95A2}"/>
              </a:ext>
            </a:extLst>
          </p:cNvPr>
          <p:cNvSpPr txBox="1"/>
          <p:nvPr/>
        </p:nvSpPr>
        <p:spPr>
          <a:xfrm>
            <a:off x="5145086" y="4675227"/>
            <a:ext cx="229515" cy="260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2" name="Text Box855">
            <a:extLst>
              <a:ext uri="{FF2B5EF4-FFF2-40B4-BE49-F238E27FC236}">
                <a16:creationId xmlns:a16="http://schemas.microsoft.com/office/drawing/2014/main" id="{F514AA75-F801-4535-A1FA-46F765658CCC}"/>
              </a:ext>
            </a:extLst>
          </p:cNvPr>
          <p:cNvSpPr txBox="1"/>
          <p:nvPr/>
        </p:nvSpPr>
        <p:spPr>
          <a:xfrm>
            <a:off x="5145086" y="4949314"/>
            <a:ext cx="799745" cy="2611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6"/>
              </a:lnSpc>
            </a:pP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04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4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3" name="Text Box856">
            <a:extLst>
              <a:ext uri="{FF2B5EF4-FFF2-40B4-BE49-F238E27FC236}">
                <a16:creationId xmlns:a16="http://schemas.microsoft.com/office/drawing/2014/main" id="{A55F3B7D-EC14-48BC-B4D8-391634014119}"/>
              </a:ext>
            </a:extLst>
          </p:cNvPr>
          <p:cNvSpPr txBox="1"/>
          <p:nvPr/>
        </p:nvSpPr>
        <p:spPr>
          <a:xfrm>
            <a:off x="5145086" y="5224247"/>
            <a:ext cx="1373149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04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29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4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4" name="Text Box857">
            <a:extLst>
              <a:ext uri="{FF2B5EF4-FFF2-40B4-BE49-F238E27FC236}">
                <a16:creationId xmlns:a16="http://schemas.microsoft.com/office/drawing/2014/main" id="{669915EB-4026-4247-A9C7-0DD7B8E0F0A0}"/>
              </a:ext>
            </a:extLst>
          </p:cNvPr>
          <p:cNvSpPr txBox="1"/>
          <p:nvPr/>
        </p:nvSpPr>
        <p:spPr>
          <a:xfrm>
            <a:off x="5145086" y="5498567"/>
            <a:ext cx="1943126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r>
              <a:rPr lang="en-US" altLang="zh-CN" sz="1200" spc="2562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29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02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4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5" name="Text Box858">
            <a:extLst>
              <a:ext uri="{FF2B5EF4-FFF2-40B4-BE49-F238E27FC236}">
                <a16:creationId xmlns:a16="http://schemas.microsoft.com/office/drawing/2014/main" id="{3C7D9BA3-D313-4F54-9FA8-470FDBF9B99A}"/>
              </a:ext>
            </a:extLst>
          </p:cNvPr>
          <p:cNvSpPr txBox="1"/>
          <p:nvPr/>
        </p:nvSpPr>
        <p:spPr>
          <a:xfrm>
            <a:off x="5145086" y="5772605"/>
            <a:ext cx="229515" cy="261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9"/>
              </a:lnSpc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6" name="Text Box859">
            <a:extLst>
              <a:ext uri="{FF2B5EF4-FFF2-40B4-BE49-F238E27FC236}">
                <a16:creationId xmlns:a16="http://schemas.microsoft.com/office/drawing/2014/main" id="{3558B817-31E3-45ED-A6D2-C45FC99CA6E2}"/>
              </a:ext>
            </a:extLst>
          </p:cNvPr>
          <p:cNvSpPr txBox="1"/>
          <p:nvPr/>
        </p:nvSpPr>
        <p:spPr>
          <a:xfrm>
            <a:off x="5715316" y="5772605"/>
            <a:ext cx="1946174" cy="261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9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2</a:t>
            </a:r>
            <a:r>
              <a:rPr lang="en-US" altLang="zh-CN" sz="1200" spc="2587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02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nop</a:t>
            </a:r>
            <a:r>
              <a:rPr lang="en-US" altLang="zh-CN" sz="1800" spc="528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-14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7F6759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783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7752-75C8-424A-831E-A4E67FC8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Branches: Taken/Not Taken and Target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DA02-E3B3-4CE5-B4FD-0B3B4E8C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2440-9F87-4AD0-A56A-253A7C6E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EC8510-60C4-446E-B816-602675ACE9CF}"/>
              </a:ext>
            </a:extLst>
          </p:cNvPr>
          <p:cNvGrpSpPr/>
          <p:nvPr/>
        </p:nvGrpSpPr>
        <p:grpSpPr>
          <a:xfrm>
            <a:off x="223838" y="2019300"/>
            <a:ext cx="11730037" cy="3082124"/>
            <a:chOff x="1299746" y="2637334"/>
            <a:chExt cx="7918981" cy="1775300"/>
          </a:xfrm>
        </p:grpSpPr>
        <p:sp>
          <p:nvSpPr>
            <p:cNvPr id="7" name="Text Box123">
              <a:extLst>
                <a:ext uri="{FF2B5EF4-FFF2-40B4-BE49-F238E27FC236}">
                  <a16:creationId xmlns:a16="http://schemas.microsoft.com/office/drawing/2014/main" id="{B5F04428-ED2A-42AF-A9FF-7FC7F19E5AD9}"/>
                </a:ext>
              </a:extLst>
            </p:cNvPr>
            <p:cNvSpPr txBox="1"/>
            <p:nvPr/>
          </p:nvSpPr>
          <p:spPr>
            <a:xfrm>
              <a:off x="1299746" y="2637334"/>
              <a:ext cx="7788299" cy="196522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sz="2400" dirty="0"/>
            </a:p>
            <a:p>
              <a:pPr algn="l" rtl="0">
                <a:lnSpc>
                  <a:spcPts val="2328"/>
                </a:lnSpc>
              </a:pPr>
              <a:r>
                <a:rPr lang="en-US" altLang="zh-CN" sz="2400" i="1" spc="-3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Instruction</a:t>
              </a:r>
              <a:r>
                <a:rPr lang="en-US" altLang="zh-CN" sz="2400" i="1" spc="7698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 </a:t>
              </a:r>
              <a:r>
                <a:rPr lang="en-US" altLang="zh-CN" sz="2400" i="1" spc="4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Taken</a:t>
              </a:r>
              <a:r>
                <a:rPr lang="en-US" altLang="zh-CN" sz="2400" i="1" spc="-9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lang="en-US" altLang="zh-CN" sz="2400" i="1" spc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known?</a:t>
              </a:r>
              <a:r>
                <a:rPr lang="en-US" altLang="zh-CN" sz="2400" i="1" spc="3452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  </a:t>
              </a:r>
              <a:r>
                <a:rPr lang="en-US" altLang="zh-CN" sz="2400" i="1" spc="3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Target</a:t>
              </a:r>
              <a:r>
                <a:rPr lang="en-US" altLang="zh-CN" sz="2400" i="1" spc="-4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lang="en-US" altLang="zh-CN" sz="2400" i="1" spc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known?</a:t>
              </a:r>
              <a:endParaRPr lang="en-US" altLang="zh-CN" sz="2400" dirty="0"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8" name="Text Box124">
              <a:extLst>
                <a:ext uri="{FF2B5EF4-FFF2-40B4-BE49-F238E27FC236}">
                  <a16:creationId xmlns:a16="http://schemas.microsoft.com/office/drawing/2014/main" id="{5E42BB66-BE98-498B-953A-ACEA595B2B11}"/>
                </a:ext>
              </a:extLst>
            </p:cNvPr>
            <p:cNvSpPr txBox="1"/>
            <p:nvPr/>
          </p:nvSpPr>
          <p:spPr>
            <a:xfrm>
              <a:off x="1299746" y="3186355"/>
              <a:ext cx="176784" cy="196522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sz="2400"/>
            </a:p>
            <a:p>
              <a:pPr algn="l" rtl="0">
                <a:lnSpc>
                  <a:spcPts val="2328"/>
                </a:lnSpc>
              </a:pPr>
              <a:r>
                <a:rPr lang="en-US" altLang="zh-CN" sz="2400" spc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J</a:t>
              </a:r>
              <a:endParaRPr lang="en-US" altLang="zh-CN" sz="2400"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9" name="Text Box126">
              <a:extLst>
                <a:ext uri="{FF2B5EF4-FFF2-40B4-BE49-F238E27FC236}">
                  <a16:creationId xmlns:a16="http://schemas.microsoft.com/office/drawing/2014/main" id="{24EC81BE-F740-4531-B761-7419F91418BD}"/>
                </a:ext>
              </a:extLst>
            </p:cNvPr>
            <p:cNvSpPr txBox="1"/>
            <p:nvPr/>
          </p:nvSpPr>
          <p:spPr>
            <a:xfrm>
              <a:off x="4017009" y="3087258"/>
              <a:ext cx="5201718" cy="16863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sz="2400" dirty="0"/>
            </a:p>
            <a:p>
              <a:pPr algn="l" rtl="0">
                <a:lnSpc>
                  <a:spcPts val="1932"/>
                </a:lnSpc>
              </a:pPr>
              <a:r>
                <a:rPr lang="en-US" altLang="zh-CN" sz="2400" spc="-5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After</a:t>
              </a:r>
              <a:r>
                <a:rPr lang="en-US" altLang="zh-CN" sz="2400" spc="6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lang="en-US" altLang="zh-CN" sz="2400" spc="-6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Inst.</a:t>
              </a:r>
              <a:r>
                <a:rPr lang="en-US" altLang="zh-CN" sz="2400" spc="12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lang="en-US" altLang="zh-CN" sz="2400" spc="-8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Decode</a:t>
              </a:r>
              <a:r>
                <a:rPr lang="en-US" altLang="zh-CN" sz="2400" spc="3287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lang="en-US" altLang="zh-CN" sz="2400" spc="-3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After</a:t>
              </a:r>
              <a:r>
                <a:rPr lang="en-US" altLang="zh-CN" sz="2400" spc="10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lang="en-US" altLang="zh-CN" sz="2400" spc="-4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Inst.</a:t>
              </a:r>
              <a:r>
                <a:rPr lang="en-US" altLang="zh-CN" sz="2400" spc="12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lang="en-US" altLang="zh-CN" sz="2400" spc="-6" dirty="0">
                  <a:solidFill>
                    <a:srgbClr val="FF0000"/>
                  </a:solidFill>
                  <a:latin typeface="Verdana"/>
                  <a:ea typeface="Verdana"/>
                  <a:cs typeface="Verdana"/>
                </a:rPr>
                <a:t>Decode</a:t>
              </a:r>
              <a:endParaRPr lang="en-US" altLang="zh-CN" sz="2400" dirty="0"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10" name="Text Box128">
              <a:extLst>
                <a:ext uri="{FF2B5EF4-FFF2-40B4-BE49-F238E27FC236}">
                  <a16:creationId xmlns:a16="http://schemas.microsoft.com/office/drawing/2014/main" id="{373B3793-4890-43BE-9131-4CAB1103F142}"/>
                </a:ext>
              </a:extLst>
            </p:cNvPr>
            <p:cNvSpPr txBox="1"/>
            <p:nvPr/>
          </p:nvSpPr>
          <p:spPr>
            <a:xfrm>
              <a:off x="1299746" y="4243998"/>
              <a:ext cx="1552514" cy="16863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sz="2400"/>
            </a:p>
            <a:p>
              <a:pPr algn="l" rtl="0">
                <a:lnSpc>
                  <a:spcPts val="1935"/>
                </a:lnSpc>
              </a:pPr>
              <a:r>
                <a:rPr lang="en-US" altLang="zh-CN" sz="2400" spc="-7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BEQZ/BNEZ</a:t>
              </a:r>
              <a:endParaRPr lang="en-US" altLang="zh-CN" sz="2400">
                <a:latin typeface="Verdana"/>
                <a:ea typeface="Verdana"/>
                <a:cs typeface="Verdana"/>
              </a:endParaRPr>
            </a:p>
          </p:txBody>
        </p:sp>
      </p:grpSp>
      <p:sp>
        <p:nvSpPr>
          <p:cNvPr id="11" name="Text Box126">
            <a:extLst>
              <a:ext uri="{FF2B5EF4-FFF2-40B4-BE49-F238E27FC236}">
                <a16:creationId xmlns:a16="http://schemas.microsoft.com/office/drawing/2014/main" id="{451EC788-CB10-4CC5-A9A8-049401335738}"/>
              </a:ext>
            </a:extLst>
          </p:cNvPr>
          <p:cNvSpPr txBox="1"/>
          <p:nvPr/>
        </p:nvSpPr>
        <p:spPr>
          <a:xfrm>
            <a:off x="4248799" y="4661076"/>
            <a:ext cx="7705075" cy="2927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2400" dirty="0"/>
          </a:p>
          <a:p>
            <a:pPr algn="l" rtl="0">
              <a:lnSpc>
                <a:spcPts val="1932"/>
              </a:lnSpc>
            </a:pPr>
            <a:r>
              <a:rPr lang="en-US" altLang="zh-CN" sz="2400" spc="-5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After</a:t>
            </a:r>
            <a:r>
              <a:rPr lang="en-US" altLang="zh-CN" sz="2400" spc="6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400" spc="-6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Inst.</a:t>
            </a:r>
            <a:r>
              <a:rPr lang="en-US" altLang="zh-CN" sz="2400" spc="12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400" spc="-8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Execute</a:t>
            </a:r>
            <a:r>
              <a:rPr lang="en-US" altLang="zh-CN" sz="2400" spc="3287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400" spc="-3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After</a:t>
            </a:r>
            <a:r>
              <a:rPr lang="en-US" altLang="zh-CN" sz="2400" spc="1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400" spc="-4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Inst.</a:t>
            </a:r>
            <a:r>
              <a:rPr lang="en-US" altLang="zh-CN" sz="2400" spc="12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400" spc="-6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Execute</a:t>
            </a:r>
            <a:endParaRPr lang="en-US" altLang="zh-CN" sz="2400" dirty="0">
              <a:latin typeface="Verdana"/>
              <a:ea typeface="Verdana"/>
              <a:cs typeface="Verdana"/>
            </a:endParaRPr>
          </a:p>
        </p:txBody>
      </p:sp>
      <p:sp>
        <p:nvSpPr>
          <p:cNvPr id="12" name="Text Box687">
            <a:extLst>
              <a:ext uri="{FF2B5EF4-FFF2-40B4-BE49-F238E27FC236}">
                <a16:creationId xmlns:a16="http://schemas.microsoft.com/office/drawing/2014/main" id="{B3A3AF00-B267-42B8-8F09-E11AC112143E}"/>
              </a:ext>
            </a:extLst>
          </p:cNvPr>
          <p:cNvSpPr txBox="1"/>
          <p:nvPr/>
        </p:nvSpPr>
        <p:spPr>
          <a:xfrm>
            <a:off x="133351" y="5351499"/>
            <a:ext cx="11220450" cy="9439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Calibri body"/>
            </a:endParaRPr>
          </a:p>
          <a:p>
            <a:pPr algn="l" rtl="0">
              <a:lnSpc>
                <a:spcPts val="2166"/>
              </a:lnSpc>
            </a:pPr>
            <a:r>
              <a:rPr lang="en-US" altLang="zh-CN" sz="3600" i="1" spc="-2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what</a:t>
            </a:r>
            <a:r>
              <a:rPr lang="en-US" altLang="zh-CN" sz="3600" i="1" spc="7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action</a:t>
            </a:r>
            <a:r>
              <a:rPr lang="en-US" altLang="zh-CN" sz="3600" i="1" spc="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4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should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be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taken</a:t>
            </a:r>
            <a:r>
              <a:rPr lang="en-US" altLang="zh-CN" sz="3600" i="1" spc="9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4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in</a:t>
            </a:r>
            <a:r>
              <a:rPr lang="en-US" altLang="zh-CN" sz="3600" i="1" spc="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the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7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decode</a:t>
            </a:r>
            <a:r>
              <a:rPr lang="en-US" altLang="zh-CN" sz="3600" i="1" spc="2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stage?</a:t>
            </a:r>
          </a:p>
          <a:p>
            <a:pPr algn="l" rtl="0">
              <a:lnSpc>
                <a:spcPts val="2166"/>
              </a:lnSpc>
            </a:pPr>
            <a:endParaRPr lang="en-US" altLang="zh-CN" sz="3600" i="1" spc="-5" dirty="0">
              <a:solidFill>
                <a:srgbClr val="000000"/>
              </a:solidFill>
              <a:latin typeface="Calibri body"/>
              <a:ea typeface="Verdana"/>
              <a:cs typeface="Verdana"/>
            </a:endParaRPr>
          </a:p>
          <a:p>
            <a:pPr algn="l" rtl="0">
              <a:lnSpc>
                <a:spcPts val="2166"/>
              </a:lnSpc>
            </a:pPr>
            <a:r>
              <a:rPr lang="en-US" altLang="zh-CN" sz="3600" i="1" spc="-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Can we add an ALU in the decode stage? </a:t>
            </a:r>
            <a:endParaRPr lang="en-US" altLang="zh-CN" sz="3600" dirty="0">
              <a:latin typeface="Calibri body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4648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9F73-B9B4-4EF7-8DB0-AD7F127F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be done? Compiler?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BC4C-D93E-489C-AFFA-ACB6AD06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65663"/>
          </a:xfrm>
        </p:spPr>
        <p:txBody>
          <a:bodyPr/>
          <a:lstStyle/>
          <a:p>
            <a:pPr marL="0" indent="0">
              <a:buNone/>
            </a:pPr>
            <a:r>
              <a:rPr lang="en-US" sz="3600" spc="25" dirty="0">
                <a:latin typeface="Caladea"/>
                <a:cs typeface="Caladea"/>
              </a:rPr>
              <a:t>Delayed branch: Define </a:t>
            </a:r>
            <a:r>
              <a:rPr lang="en-US" sz="3600" spc="-15" dirty="0">
                <a:latin typeface="Caladea"/>
                <a:cs typeface="Caladea"/>
              </a:rPr>
              <a:t>branch to take </a:t>
            </a:r>
            <a:r>
              <a:rPr lang="en-US" sz="3600" spc="-5" dirty="0">
                <a:latin typeface="Caladea"/>
                <a:cs typeface="Caladea"/>
              </a:rPr>
              <a:t>place </a:t>
            </a:r>
            <a:r>
              <a:rPr lang="en-US" sz="3600" spc="-5" dirty="0">
                <a:solidFill>
                  <a:srgbClr val="0462C1"/>
                </a:solidFill>
                <a:latin typeface="Caladea"/>
                <a:cs typeface="Caladea"/>
              </a:rPr>
              <a:t>AFTER </a:t>
            </a:r>
            <a:r>
              <a:rPr lang="en-US" sz="3600" dirty="0">
                <a:latin typeface="Caladea"/>
                <a:cs typeface="Caladea"/>
              </a:rPr>
              <a:t>a </a:t>
            </a:r>
            <a:r>
              <a:rPr lang="en-US" sz="3600" spc="-10" dirty="0">
                <a:latin typeface="Caladea"/>
                <a:cs typeface="Caladea"/>
              </a:rPr>
              <a:t>following </a:t>
            </a:r>
            <a:r>
              <a:rPr lang="en-US" sz="3600" spc="-5" dirty="0">
                <a:latin typeface="Caladea"/>
                <a:cs typeface="Caladea"/>
              </a:rPr>
              <a:t>instruction(used to be in early RISC processors)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0BDC6-5F23-4008-8417-1E4D4711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5837A-866A-4F63-A96C-3C9385C8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860C283-73AC-4D17-B45E-C34A4779CB0B}"/>
              </a:ext>
            </a:extLst>
          </p:cNvPr>
          <p:cNvSpPr txBox="1"/>
          <p:nvPr/>
        </p:nvSpPr>
        <p:spPr>
          <a:xfrm>
            <a:off x="1262100" y="2980401"/>
            <a:ext cx="9070340" cy="131125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2700" spc="-5" dirty="0">
                <a:latin typeface="Caladea"/>
                <a:cs typeface="Caladea"/>
              </a:rPr>
              <a:t>  </a:t>
            </a:r>
            <a:r>
              <a:rPr sz="2700" spc="-15" dirty="0">
                <a:latin typeface="Caladea"/>
                <a:cs typeface="Caladea"/>
              </a:rPr>
              <a:t>branch</a:t>
            </a:r>
            <a:r>
              <a:rPr sz="2700" spc="-10" dirty="0">
                <a:latin typeface="Caladea"/>
                <a:cs typeface="Caladea"/>
              </a:rPr>
              <a:t> </a:t>
            </a:r>
            <a:r>
              <a:rPr sz="2700" spc="-5" dirty="0">
                <a:latin typeface="Caladea"/>
                <a:cs typeface="Caladea"/>
              </a:rPr>
              <a:t>instruction</a:t>
            </a:r>
            <a:endParaRPr sz="2700" dirty="0">
              <a:latin typeface="Caladea"/>
              <a:cs typeface="Caladea"/>
            </a:endParaRPr>
          </a:p>
          <a:p>
            <a:pPr marL="723900">
              <a:lnSpc>
                <a:spcPts val="3000"/>
              </a:lnSpc>
            </a:pPr>
            <a:r>
              <a:rPr sz="2700" spc="-5" dirty="0">
                <a:latin typeface="Caladea"/>
                <a:cs typeface="Caladea"/>
              </a:rPr>
              <a:t>sequential</a:t>
            </a:r>
            <a:r>
              <a:rPr sz="2700" spc="-30" dirty="0">
                <a:latin typeface="Caladea"/>
                <a:cs typeface="Caladea"/>
              </a:rPr>
              <a:t> </a:t>
            </a:r>
            <a:r>
              <a:rPr sz="2700" spc="-5" dirty="0">
                <a:latin typeface="Caladea"/>
                <a:cs typeface="Caladea"/>
              </a:rPr>
              <a:t>successor</a:t>
            </a:r>
            <a:r>
              <a:rPr sz="2700" spc="-7" baseline="-20061" dirty="0">
                <a:latin typeface="Caladea"/>
                <a:cs typeface="Caladea"/>
              </a:rPr>
              <a:t>1</a:t>
            </a:r>
            <a:endParaRPr sz="2700" baseline="-20061" dirty="0">
              <a:latin typeface="Caladea"/>
              <a:cs typeface="Caladea"/>
            </a:endParaRPr>
          </a:p>
          <a:p>
            <a:pPr marL="723900">
              <a:lnSpc>
                <a:spcPct val="100000"/>
              </a:lnSpc>
            </a:pPr>
            <a:r>
              <a:rPr sz="2700" dirty="0">
                <a:latin typeface="Caladea"/>
                <a:cs typeface="Caladea"/>
              </a:rPr>
              <a:t>sequential</a:t>
            </a:r>
            <a:r>
              <a:rPr sz="2700" spc="-80" dirty="0">
                <a:latin typeface="Caladea"/>
                <a:cs typeface="Caladea"/>
              </a:rPr>
              <a:t> </a:t>
            </a:r>
            <a:r>
              <a:rPr sz="2700" spc="-5" dirty="0">
                <a:latin typeface="Caladea"/>
                <a:cs typeface="Caladea"/>
              </a:rPr>
              <a:t>successor</a:t>
            </a:r>
            <a:r>
              <a:rPr sz="2700" spc="-7" baseline="-20061" dirty="0">
                <a:latin typeface="Caladea"/>
                <a:cs typeface="Caladea"/>
              </a:rPr>
              <a:t>2</a:t>
            </a:r>
            <a:endParaRPr sz="2700" baseline="-20061" dirty="0">
              <a:latin typeface="Caladea"/>
              <a:cs typeface="Calade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4E35057-2385-4987-A257-C1E55A1101E8}"/>
              </a:ext>
            </a:extLst>
          </p:cNvPr>
          <p:cNvSpPr txBox="1"/>
          <p:nvPr/>
        </p:nvSpPr>
        <p:spPr>
          <a:xfrm>
            <a:off x="1867509" y="4969510"/>
            <a:ext cx="3354704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adea"/>
                <a:cs typeface="Caladea"/>
              </a:rPr>
              <a:t>........</a:t>
            </a:r>
            <a:endParaRPr sz="2700" dirty="0">
              <a:latin typeface="Caladea"/>
              <a:cs typeface="Caladea"/>
            </a:endParaRPr>
          </a:p>
          <a:p>
            <a:pPr marL="165735">
              <a:lnSpc>
                <a:spcPct val="100000"/>
              </a:lnSpc>
            </a:pPr>
            <a:r>
              <a:rPr sz="2700" spc="-5" dirty="0">
                <a:latin typeface="Caladea"/>
                <a:cs typeface="Caladea"/>
              </a:rPr>
              <a:t>sequential</a:t>
            </a:r>
            <a:r>
              <a:rPr sz="2700" spc="-25" dirty="0">
                <a:latin typeface="Caladea"/>
                <a:cs typeface="Caladea"/>
              </a:rPr>
              <a:t> </a:t>
            </a:r>
            <a:r>
              <a:rPr sz="2700" spc="-5" dirty="0">
                <a:latin typeface="Caladea"/>
                <a:cs typeface="Caladea"/>
              </a:rPr>
              <a:t>successor</a:t>
            </a:r>
            <a:r>
              <a:rPr sz="2700" spc="-7" baseline="-20061" dirty="0">
                <a:latin typeface="Caladea"/>
                <a:cs typeface="Caladea"/>
              </a:rPr>
              <a:t>n</a:t>
            </a:r>
            <a:endParaRPr sz="2700" baseline="-20061" dirty="0">
              <a:latin typeface="Caladea"/>
              <a:cs typeface="Caladea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sz="2700" spc="-15" dirty="0">
                <a:latin typeface="Caladea"/>
                <a:cs typeface="Caladea"/>
              </a:rPr>
              <a:t>branch </a:t>
            </a:r>
            <a:r>
              <a:rPr sz="2700" spc="-10" dirty="0">
                <a:latin typeface="Caladea"/>
                <a:cs typeface="Caladea"/>
              </a:rPr>
              <a:t>target </a:t>
            </a:r>
            <a:r>
              <a:rPr sz="2700" dirty="0">
                <a:latin typeface="Caladea"/>
                <a:cs typeface="Caladea"/>
              </a:rPr>
              <a:t>if</a:t>
            </a:r>
            <a:r>
              <a:rPr sz="2700" spc="-15" dirty="0">
                <a:latin typeface="Caladea"/>
                <a:cs typeface="Caladea"/>
              </a:rPr>
              <a:t> taken</a:t>
            </a:r>
            <a:endParaRPr sz="2700" dirty="0">
              <a:latin typeface="Caladea"/>
              <a:cs typeface="Calade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404BFD7-AD55-438F-91BB-4FF400F87957}"/>
              </a:ext>
            </a:extLst>
          </p:cNvPr>
          <p:cNvSpPr txBox="1"/>
          <p:nvPr/>
        </p:nvSpPr>
        <p:spPr>
          <a:xfrm>
            <a:off x="7053198" y="4853940"/>
            <a:ext cx="35547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Caladea"/>
                <a:cs typeface="Caladea"/>
              </a:rPr>
              <a:t>Branch </a:t>
            </a:r>
            <a:r>
              <a:rPr sz="2700" spc="-10" dirty="0">
                <a:latin typeface="Caladea"/>
                <a:cs typeface="Caladea"/>
              </a:rPr>
              <a:t>delay </a:t>
            </a:r>
            <a:r>
              <a:rPr sz="2700" spc="-5" dirty="0">
                <a:latin typeface="Caladea"/>
                <a:cs typeface="Caladea"/>
              </a:rPr>
              <a:t>of length</a:t>
            </a:r>
            <a:r>
              <a:rPr sz="2700" spc="-25" dirty="0">
                <a:latin typeface="Caladea"/>
                <a:cs typeface="Caladea"/>
              </a:rPr>
              <a:t> </a:t>
            </a:r>
            <a:r>
              <a:rPr sz="2700" i="1" dirty="0">
                <a:latin typeface="Caladea"/>
                <a:cs typeface="Caladea"/>
              </a:rPr>
              <a:t>n</a:t>
            </a:r>
            <a:endParaRPr sz="2700">
              <a:latin typeface="Caladea"/>
              <a:cs typeface="Calade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FC35EF1-5FB0-4EFD-A2DB-E65F93CD7E5B}"/>
              </a:ext>
            </a:extLst>
          </p:cNvPr>
          <p:cNvSpPr/>
          <p:nvPr/>
        </p:nvSpPr>
        <p:spPr>
          <a:xfrm>
            <a:off x="5478779" y="4493260"/>
            <a:ext cx="1508760" cy="899160"/>
          </a:xfrm>
          <a:custGeom>
            <a:avLst/>
            <a:gdLst/>
            <a:ahLst/>
            <a:cxnLst/>
            <a:rect l="l" t="t" r="r" b="b"/>
            <a:pathLst>
              <a:path w="1508760" h="899160">
                <a:moveTo>
                  <a:pt x="21336" y="0"/>
                </a:moveTo>
                <a:lnTo>
                  <a:pt x="1508760" y="486156"/>
                </a:lnTo>
              </a:path>
              <a:path w="1508760" h="899160">
                <a:moveTo>
                  <a:pt x="1467612" y="522732"/>
                </a:moveTo>
                <a:lnTo>
                  <a:pt x="0" y="8991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61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A08-926F-47AE-B163-466CA403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Branch Delay Slots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46EC8-2BA5-43EA-AD38-C816AC7F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0FF9-9936-448D-81C7-175CC56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32C12A2-5611-4ACA-8944-1F3A949F7E17}"/>
              </a:ext>
            </a:extLst>
          </p:cNvPr>
          <p:cNvSpPr txBox="1"/>
          <p:nvPr/>
        </p:nvSpPr>
        <p:spPr>
          <a:xfrm>
            <a:off x="488276" y="5804085"/>
            <a:ext cx="10515600" cy="10252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269875" algn="l"/>
                <a:tab pos="270510" algn="l"/>
              </a:tabLst>
            </a:pP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A is </a:t>
            </a:r>
            <a:r>
              <a:rPr sz="2800" spc="-5" dirty="0">
                <a:latin typeface=" cambria body"/>
                <a:ea typeface="Cambria" panose="02040503050406030204" pitchFamily="18" charset="0"/>
                <a:cs typeface="Caladea"/>
              </a:rPr>
              <a:t>the best choice,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fills </a:t>
            </a:r>
            <a:r>
              <a:rPr sz="2800" spc="-10" dirty="0">
                <a:latin typeface=" cambria body"/>
                <a:ea typeface="Cambria" panose="02040503050406030204" pitchFamily="18" charset="0"/>
                <a:cs typeface="Caladea"/>
              </a:rPr>
              <a:t>delay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slot &amp; </a:t>
            </a:r>
            <a:r>
              <a:rPr sz="2800" spc="-5" dirty="0">
                <a:latin typeface=" cambria body"/>
                <a:ea typeface="Cambria" panose="02040503050406030204" pitchFamily="18" charset="0"/>
                <a:cs typeface="Caladea"/>
              </a:rPr>
              <a:t>reduces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instruction </a:t>
            </a:r>
            <a:r>
              <a:rPr sz="2800" spc="-5" dirty="0">
                <a:latin typeface=" cambria body"/>
                <a:ea typeface="Cambria" panose="02040503050406030204" pitchFamily="18" charset="0"/>
                <a:cs typeface="Caladea"/>
              </a:rPr>
              <a:t>count</a:t>
            </a:r>
            <a:r>
              <a:rPr sz="2800" spc="-45" dirty="0">
                <a:latin typeface=" cambria body"/>
                <a:ea typeface="Cambria" panose="02040503050406030204" pitchFamily="18" charset="0"/>
                <a:cs typeface="Caladea"/>
              </a:rPr>
              <a:t>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(IC)</a:t>
            </a: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269875" algn="l"/>
                <a:tab pos="270510" algn="l"/>
              </a:tabLst>
            </a:pPr>
            <a:endParaRPr sz="2800" dirty="0">
              <a:latin typeface=" cambria body"/>
              <a:ea typeface="Cambria" panose="02040503050406030204" pitchFamily="18" charset="0"/>
              <a:cs typeface="Calade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88FDBD5-0DB3-448F-A69E-81FC12245C9E}"/>
              </a:ext>
            </a:extLst>
          </p:cNvPr>
          <p:cNvSpPr/>
          <p:nvPr/>
        </p:nvSpPr>
        <p:spPr>
          <a:xfrm>
            <a:off x="771525" y="1810892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DC0E944-3317-4B5E-9147-CCD1D7719BBE}"/>
              </a:ext>
            </a:extLst>
          </p:cNvPr>
          <p:cNvSpPr txBox="1"/>
          <p:nvPr/>
        </p:nvSpPr>
        <p:spPr>
          <a:xfrm>
            <a:off x="938250" y="1801876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$2=0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3558C01-8836-429C-95DE-62F6D60D3106}"/>
              </a:ext>
            </a:extLst>
          </p:cNvPr>
          <p:cNvSpPr txBox="1"/>
          <p:nvPr/>
        </p:nvSpPr>
        <p:spPr>
          <a:xfrm>
            <a:off x="923925" y="2420492"/>
            <a:ext cx="1600200" cy="36766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delay</a:t>
            </a:r>
            <a:r>
              <a:rPr sz="18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slot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48F4348-6C53-4991-8953-1EC4B3D26DD9}"/>
              </a:ext>
            </a:extLst>
          </p:cNvPr>
          <p:cNvSpPr txBox="1"/>
          <p:nvPr/>
        </p:nvSpPr>
        <p:spPr>
          <a:xfrm>
            <a:off x="620750" y="1436115"/>
            <a:ext cx="4940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8300" algn="l"/>
              </a:tabLst>
            </a:pPr>
            <a:r>
              <a:rPr sz="1800" spc="5" dirty="0">
                <a:latin typeface="Carlito"/>
                <a:cs typeface="Carlito"/>
              </a:rPr>
              <a:t>A.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15" dirty="0">
                <a:latin typeface="Carlito"/>
                <a:cs typeface="Carlito"/>
              </a:rPr>
              <a:t> before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branch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F44F484C-A63B-4553-9D39-5D29F9820A34}"/>
              </a:ext>
            </a:extLst>
          </p:cNvPr>
          <p:cNvGrpSpPr/>
          <p:nvPr/>
        </p:nvGrpSpPr>
        <p:grpSpPr>
          <a:xfrm>
            <a:off x="1795652" y="2261997"/>
            <a:ext cx="1115695" cy="1732280"/>
            <a:chOff x="1824227" y="1757172"/>
            <a:chExt cx="1115695" cy="1732280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E6A9D474-71F6-4197-91B3-840B90C4EB16}"/>
                </a:ext>
              </a:extLst>
            </p:cNvPr>
            <p:cNvSpPr/>
            <p:nvPr/>
          </p:nvSpPr>
          <p:spPr>
            <a:xfrm>
              <a:off x="2705100" y="1763268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0DF5D975-7403-4C30-ABC1-7100407B6A57}"/>
                </a:ext>
              </a:extLst>
            </p:cNvPr>
            <p:cNvSpPr/>
            <p:nvPr/>
          </p:nvSpPr>
          <p:spPr>
            <a:xfrm>
              <a:off x="2476500" y="2791968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7466B18-9873-4977-9AAA-FBCDCB80FA53}"/>
                </a:ext>
              </a:extLst>
            </p:cNvPr>
            <p:cNvSpPr/>
            <p:nvPr/>
          </p:nvSpPr>
          <p:spPr>
            <a:xfrm>
              <a:off x="1824227" y="3108197"/>
              <a:ext cx="86995" cy="381000"/>
            </a:xfrm>
            <a:custGeom>
              <a:avLst/>
              <a:gdLst/>
              <a:ahLst/>
              <a:cxnLst/>
              <a:rect l="l" t="t" r="r" b="b"/>
              <a:pathLst>
                <a:path w="86994" h="381000">
                  <a:moveTo>
                    <a:pt x="28956" y="294131"/>
                  </a:moveTo>
                  <a:lnTo>
                    <a:pt x="0" y="294131"/>
                  </a:lnTo>
                  <a:lnTo>
                    <a:pt x="43434" y="381000"/>
                  </a:lnTo>
                  <a:lnTo>
                    <a:pt x="79628" y="308610"/>
                  </a:lnTo>
                  <a:lnTo>
                    <a:pt x="28956" y="308610"/>
                  </a:lnTo>
                  <a:lnTo>
                    <a:pt x="28956" y="294131"/>
                  </a:lnTo>
                  <a:close/>
                </a:path>
                <a:path w="86994" h="381000">
                  <a:moveTo>
                    <a:pt x="57912" y="0"/>
                  </a:moveTo>
                  <a:lnTo>
                    <a:pt x="28956" y="0"/>
                  </a:lnTo>
                  <a:lnTo>
                    <a:pt x="28956" y="308610"/>
                  </a:lnTo>
                  <a:lnTo>
                    <a:pt x="57912" y="308610"/>
                  </a:lnTo>
                  <a:lnTo>
                    <a:pt x="57912" y="0"/>
                  </a:lnTo>
                  <a:close/>
                </a:path>
                <a:path w="86994" h="381000">
                  <a:moveTo>
                    <a:pt x="86868" y="294131"/>
                  </a:moveTo>
                  <a:lnTo>
                    <a:pt x="57912" y="294131"/>
                  </a:lnTo>
                  <a:lnTo>
                    <a:pt x="57912" y="308610"/>
                  </a:lnTo>
                  <a:lnTo>
                    <a:pt x="79628" y="308610"/>
                  </a:lnTo>
                  <a:lnTo>
                    <a:pt x="86868" y="29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7">
            <a:extLst>
              <a:ext uri="{FF2B5EF4-FFF2-40B4-BE49-F238E27FC236}">
                <a16:creationId xmlns:a16="http://schemas.microsoft.com/office/drawing/2014/main" id="{1C2E00E2-5F16-4E32-9FE0-C4A630599D77}"/>
              </a:ext>
            </a:extLst>
          </p:cNvPr>
          <p:cNvSpPr txBox="1"/>
          <p:nvPr/>
        </p:nvSpPr>
        <p:spPr>
          <a:xfrm>
            <a:off x="773150" y="3704971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becomes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B755C379-93A4-483C-97E3-DEAFBC41D1FD}"/>
              </a:ext>
            </a:extLst>
          </p:cNvPr>
          <p:cNvSpPr txBox="1"/>
          <p:nvPr/>
        </p:nvSpPr>
        <p:spPr>
          <a:xfrm>
            <a:off x="771525" y="3993260"/>
            <a:ext cx="2286000" cy="18288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spc="-10" dirty="0">
                <a:latin typeface="Courier New"/>
                <a:cs typeface="Courier New"/>
              </a:rPr>
              <a:t>$2=0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EFD15D17-BBB4-4ED1-B898-563F1BEC577D}"/>
              </a:ext>
            </a:extLst>
          </p:cNvPr>
          <p:cNvSpPr txBox="1"/>
          <p:nvPr/>
        </p:nvSpPr>
        <p:spPr>
          <a:xfrm>
            <a:off x="923925" y="4602860"/>
            <a:ext cx="1600200" cy="365760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598170" algn="l"/>
              </a:tabLst>
            </a:pPr>
            <a:r>
              <a:rPr sz="1800" spc="-5" dirty="0">
                <a:latin typeface="Arial"/>
                <a:cs typeface="Arial"/>
              </a:rPr>
              <a:t>add	$1,$2,$3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4">
            <a:extLst>
              <a:ext uri="{FF2B5EF4-FFF2-40B4-BE49-F238E27FC236}">
                <a16:creationId xmlns:a16="http://schemas.microsoft.com/office/drawing/2014/main" id="{0C95D1D8-8FB1-445F-A3DA-1A47FA0FF4D7}"/>
              </a:ext>
            </a:extLst>
          </p:cNvPr>
          <p:cNvGrpSpPr/>
          <p:nvPr/>
        </p:nvGrpSpPr>
        <p:grpSpPr>
          <a:xfrm>
            <a:off x="2447925" y="4444365"/>
            <a:ext cx="463550" cy="1111250"/>
            <a:chOff x="2476500" y="3939540"/>
            <a:chExt cx="463550" cy="1111250"/>
          </a:xfrm>
        </p:grpSpPr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6553959A-BA4C-4589-88B5-5E247396485E}"/>
                </a:ext>
              </a:extLst>
            </p:cNvPr>
            <p:cNvSpPr/>
            <p:nvPr/>
          </p:nvSpPr>
          <p:spPr>
            <a:xfrm>
              <a:off x="2705100" y="3945636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344288F8-15A6-487A-9C00-A8CB6F184267}"/>
                </a:ext>
              </a:extLst>
            </p:cNvPr>
            <p:cNvSpPr/>
            <p:nvPr/>
          </p:nvSpPr>
          <p:spPr>
            <a:xfrm>
              <a:off x="2476500" y="4974336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204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A08-926F-47AE-B163-466CA403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Branch Delay Slots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46EC8-2BA5-43EA-AD38-C816AC7F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0FF9-9936-448D-81C7-175CC56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32C12A2-5611-4ACA-8944-1F3A949F7E17}"/>
              </a:ext>
            </a:extLst>
          </p:cNvPr>
          <p:cNvSpPr txBox="1"/>
          <p:nvPr/>
        </p:nvSpPr>
        <p:spPr>
          <a:xfrm>
            <a:off x="488276" y="5804085"/>
            <a:ext cx="10515600" cy="10252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269875" algn="l"/>
                <a:tab pos="270510" algn="l"/>
              </a:tabLst>
            </a:pP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A is </a:t>
            </a:r>
            <a:r>
              <a:rPr sz="2800" spc="-5" dirty="0">
                <a:latin typeface=" cambria body"/>
                <a:ea typeface="Cambria" panose="02040503050406030204" pitchFamily="18" charset="0"/>
                <a:cs typeface="Caladea"/>
              </a:rPr>
              <a:t>the best choice,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fills </a:t>
            </a:r>
            <a:r>
              <a:rPr sz="2800" spc="-10" dirty="0">
                <a:latin typeface=" cambria body"/>
                <a:ea typeface="Cambria" panose="02040503050406030204" pitchFamily="18" charset="0"/>
                <a:cs typeface="Caladea"/>
              </a:rPr>
              <a:t>delay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slot &amp; </a:t>
            </a:r>
            <a:r>
              <a:rPr sz="2800" spc="-5" dirty="0">
                <a:latin typeface=" cambria body"/>
                <a:ea typeface="Cambria" panose="02040503050406030204" pitchFamily="18" charset="0"/>
                <a:cs typeface="Caladea"/>
              </a:rPr>
              <a:t>reduces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instruction </a:t>
            </a:r>
            <a:r>
              <a:rPr sz="2800" spc="-5" dirty="0">
                <a:latin typeface=" cambria body"/>
                <a:ea typeface="Cambria" panose="02040503050406030204" pitchFamily="18" charset="0"/>
                <a:cs typeface="Caladea"/>
              </a:rPr>
              <a:t>count</a:t>
            </a:r>
            <a:r>
              <a:rPr sz="2800" spc="-45" dirty="0">
                <a:latin typeface=" cambria body"/>
                <a:ea typeface="Cambria" panose="02040503050406030204" pitchFamily="18" charset="0"/>
                <a:cs typeface="Caladea"/>
              </a:rPr>
              <a:t> </a:t>
            </a:r>
            <a:r>
              <a:rPr sz="2800" dirty="0">
                <a:latin typeface=" cambria body"/>
                <a:ea typeface="Cambria" panose="02040503050406030204" pitchFamily="18" charset="0"/>
                <a:cs typeface="Caladea"/>
              </a:rPr>
              <a:t>(IC)</a:t>
            </a: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269875" algn="l"/>
                <a:tab pos="270510" algn="l"/>
              </a:tabLst>
            </a:pPr>
            <a:endParaRPr sz="2800" dirty="0">
              <a:latin typeface=" cambria body"/>
              <a:ea typeface="Cambria" panose="02040503050406030204" pitchFamily="18" charset="0"/>
              <a:cs typeface="Calade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88FDBD5-0DB3-448F-A69E-81FC12245C9E}"/>
              </a:ext>
            </a:extLst>
          </p:cNvPr>
          <p:cNvSpPr/>
          <p:nvPr/>
        </p:nvSpPr>
        <p:spPr>
          <a:xfrm>
            <a:off x="771525" y="1810892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DC0E944-3317-4B5E-9147-CCD1D7719BBE}"/>
              </a:ext>
            </a:extLst>
          </p:cNvPr>
          <p:cNvSpPr txBox="1"/>
          <p:nvPr/>
        </p:nvSpPr>
        <p:spPr>
          <a:xfrm>
            <a:off x="938250" y="1801876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$2=0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3558C01-8836-429C-95DE-62F6D60D3106}"/>
              </a:ext>
            </a:extLst>
          </p:cNvPr>
          <p:cNvSpPr txBox="1"/>
          <p:nvPr/>
        </p:nvSpPr>
        <p:spPr>
          <a:xfrm>
            <a:off x="923925" y="2420492"/>
            <a:ext cx="1600200" cy="36766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delay</a:t>
            </a:r>
            <a:r>
              <a:rPr sz="18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slot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48F4348-6C53-4991-8953-1EC4B3D26DD9}"/>
              </a:ext>
            </a:extLst>
          </p:cNvPr>
          <p:cNvSpPr txBox="1"/>
          <p:nvPr/>
        </p:nvSpPr>
        <p:spPr>
          <a:xfrm>
            <a:off x="620750" y="1436115"/>
            <a:ext cx="4940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8300" algn="l"/>
              </a:tabLst>
            </a:pPr>
            <a:r>
              <a:rPr sz="1800" spc="5" dirty="0">
                <a:latin typeface="Carlito"/>
                <a:cs typeface="Carlito"/>
              </a:rPr>
              <a:t>A.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15" dirty="0">
                <a:latin typeface="Carlito"/>
                <a:cs typeface="Carlito"/>
              </a:rPr>
              <a:t> before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branch	</a:t>
            </a:r>
            <a:r>
              <a:rPr sz="1800" dirty="0">
                <a:latin typeface="Carlito"/>
                <a:cs typeface="Carlito"/>
              </a:rPr>
              <a:t>B. </a:t>
            </a:r>
            <a:r>
              <a:rPr sz="1800" spc="-10" dirty="0">
                <a:latin typeface="Carlito"/>
                <a:cs typeface="Carlito"/>
              </a:rPr>
              <a:t>From branch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target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5F2E1689-F8C4-4E84-9914-4EFA7BB1904A}"/>
              </a:ext>
            </a:extLst>
          </p:cNvPr>
          <p:cNvSpPr/>
          <p:nvPr/>
        </p:nvSpPr>
        <p:spPr>
          <a:xfrm>
            <a:off x="3514725" y="1797177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F44F484C-A63B-4553-9D39-5D29F9820A34}"/>
              </a:ext>
            </a:extLst>
          </p:cNvPr>
          <p:cNvGrpSpPr/>
          <p:nvPr/>
        </p:nvGrpSpPr>
        <p:grpSpPr>
          <a:xfrm>
            <a:off x="1795652" y="2261997"/>
            <a:ext cx="1115695" cy="1732280"/>
            <a:chOff x="1824227" y="1757172"/>
            <a:chExt cx="1115695" cy="1732280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E6A9D474-71F6-4197-91B3-840B90C4EB16}"/>
                </a:ext>
              </a:extLst>
            </p:cNvPr>
            <p:cNvSpPr/>
            <p:nvPr/>
          </p:nvSpPr>
          <p:spPr>
            <a:xfrm>
              <a:off x="2705100" y="1763268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0DF5D975-7403-4C30-ABC1-7100407B6A57}"/>
                </a:ext>
              </a:extLst>
            </p:cNvPr>
            <p:cNvSpPr/>
            <p:nvPr/>
          </p:nvSpPr>
          <p:spPr>
            <a:xfrm>
              <a:off x="2476500" y="2791968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7466B18-9873-4977-9AAA-FBCDCB80FA53}"/>
                </a:ext>
              </a:extLst>
            </p:cNvPr>
            <p:cNvSpPr/>
            <p:nvPr/>
          </p:nvSpPr>
          <p:spPr>
            <a:xfrm>
              <a:off x="1824227" y="3108197"/>
              <a:ext cx="86995" cy="381000"/>
            </a:xfrm>
            <a:custGeom>
              <a:avLst/>
              <a:gdLst/>
              <a:ahLst/>
              <a:cxnLst/>
              <a:rect l="l" t="t" r="r" b="b"/>
              <a:pathLst>
                <a:path w="86994" h="381000">
                  <a:moveTo>
                    <a:pt x="28956" y="294131"/>
                  </a:moveTo>
                  <a:lnTo>
                    <a:pt x="0" y="294131"/>
                  </a:lnTo>
                  <a:lnTo>
                    <a:pt x="43434" y="381000"/>
                  </a:lnTo>
                  <a:lnTo>
                    <a:pt x="79628" y="308610"/>
                  </a:lnTo>
                  <a:lnTo>
                    <a:pt x="28956" y="308610"/>
                  </a:lnTo>
                  <a:lnTo>
                    <a:pt x="28956" y="294131"/>
                  </a:lnTo>
                  <a:close/>
                </a:path>
                <a:path w="86994" h="381000">
                  <a:moveTo>
                    <a:pt x="57912" y="0"/>
                  </a:moveTo>
                  <a:lnTo>
                    <a:pt x="28956" y="0"/>
                  </a:lnTo>
                  <a:lnTo>
                    <a:pt x="28956" y="308610"/>
                  </a:lnTo>
                  <a:lnTo>
                    <a:pt x="57912" y="308610"/>
                  </a:lnTo>
                  <a:lnTo>
                    <a:pt x="57912" y="0"/>
                  </a:lnTo>
                  <a:close/>
                </a:path>
                <a:path w="86994" h="381000">
                  <a:moveTo>
                    <a:pt x="86868" y="294131"/>
                  </a:moveTo>
                  <a:lnTo>
                    <a:pt x="57912" y="294131"/>
                  </a:lnTo>
                  <a:lnTo>
                    <a:pt x="57912" y="308610"/>
                  </a:lnTo>
                  <a:lnTo>
                    <a:pt x="79628" y="308610"/>
                  </a:lnTo>
                  <a:lnTo>
                    <a:pt x="86868" y="29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9CA0BBB7-F842-4639-85DD-E846CD97B2AB}"/>
              </a:ext>
            </a:extLst>
          </p:cNvPr>
          <p:cNvSpPr txBox="1"/>
          <p:nvPr/>
        </p:nvSpPr>
        <p:spPr>
          <a:xfrm>
            <a:off x="3681729" y="2611754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$1=0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C3C38D3F-3494-4E01-B6C4-8527A07077BE}"/>
              </a:ext>
            </a:extLst>
          </p:cNvPr>
          <p:cNvSpPr txBox="1"/>
          <p:nvPr/>
        </p:nvSpPr>
        <p:spPr>
          <a:xfrm>
            <a:off x="3667125" y="3182492"/>
            <a:ext cx="1600200" cy="36766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delay</a:t>
            </a:r>
            <a:r>
              <a:rPr sz="18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Arial"/>
                <a:cs typeface="Arial"/>
              </a:rPr>
              <a:t>slot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16">
            <a:extLst>
              <a:ext uri="{FF2B5EF4-FFF2-40B4-BE49-F238E27FC236}">
                <a16:creationId xmlns:a16="http://schemas.microsoft.com/office/drawing/2014/main" id="{9D6DDE8E-6125-49AB-BF16-36CF37EC51BA}"/>
              </a:ext>
            </a:extLst>
          </p:cNvPr>
          <p:cNvGrpSpPr/>
          <p:nvPr/>
        </p:nvGrpSpPr>
        <p:grpSpPr>
          <a:xfrm>
            <a:off x="4691253" y="1987677"/>
            <a:ext cx="963930" cy="2006600"/>
            <a:chOff x="4719828" y="1482852"/>
            <a:chExt cx="963930" cy="2006600"/>
          </a:xfrm>
        </p:grpSpPr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0FEE0C07-2060-4651-A319-4891678E81C1}"/>
                </a:ext>
              </a:extLst>
            </p:cNvPr>
            <p:cNvSpPr/>
            <p:nvPr/>
          </p:nvSpPr>
          <p:spPr>
            <a:xfrm>
              <a:off x="5448300" y="1520952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1066800"/>
                  </a:moveTo>
                  <a:lnTo>
                    <a:pt x="228600" y="106680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08C38C7A-C972-4F10-BDE3-FB7EC40CBE4A}"/>
                </a:ext>
              </a:extLst>
            </p:cNvPr>
            <p:cNvSpPr/>
            <p:nvPr/>
          </p:nvSpPr>
          <p:spPr>
            <a:xfrm>
              <a:off x="5448300" y="1482852"/>
              <a:ext cx="2286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63701AF8-4C21-4ADC-9589-63746782FF63}"/>
                </a:ext>
              </a:extLst>
            </p:cNvPr>
            <p:cNvSpPr/>
            <p:nvPr/>
          </p:nvSpPr>
          <p:spPr>
            <a:xfrm>
              <a:off x="4719828" y="3108198"/>
              <a:ext cx="86995" cy="381000"/>
            </a:xfrm>
            <a:custGeom>
              <a:avLst/>
              <a:gdLst/>
              <a:ahLst/>
              <a:cxnLst/>
              <a:rect l="l" t="t" r="r" b="b"/>
              <a:pathLst>
                <a:path w="86995" h="381000">
                  <a:moveTo>
                    <a:pt x="28956" y="294131"/>
                  </a:moveTo>
                  <a:lnTo>
                    <a:pt x="0" y="294131"/>
                  </a:lnTo>
                  <a:lnTo>
                    <a:pt x="43434" y="381000"/>
                  </a:lnTo>
                  <a:lnTo>
                    <a:pt x="79628" y="308610"/>
                  </a:lnTo>
                  <a:lnTo>
                    <a:pt x="28956" y="308610"/>
                  </a:lnTo>
                  <a:lnTo>
                    <a:pt x="28956" y="294131"/>
                  </a:lnTo>
                  <a:close/>
                </a:path>
                <a:path w="86995" h="381000">
                  <a:moveTo>
                    <a:pt x="57912" y="0"/>
                  </a:moveTo>
                  <a:lnTo>
                    <a:pt x="28956" y="0"/>
                  </a:lnTo>
                  <a:lnTo>
                    <a:pt x="28956" y="308610"/>
                  </a:lnTo>
                  <a:lnTo>
                    <a:pt x="57912" y="308610"/>
                  </a:lnTo>
                  <a:lnTo>
                    <a:pt x="57912" y="0"/>
                  </a:lnTo>
                  <a:close/>
                </a:path>
                <a:path w="86995" h="381000">
                  <a:moveTo>
                    <a:pt x="86868" y="294131"/>
                  </a:moveTo>
                  <a:lnTo>
                    <a:pt x="57912" y="294131"/>
                  </a:lnTo>
                  <a:lnTo>
                    <a:pt x="57912" y="308610"/>
                  </a:lnTo>
                  <a:lnTo>
                    <a:pt x="79628" y="308610"/>
                  </a:lnTo>
                  <a:lnTo>
                    <a:pt x="86868" y="29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5">
            <a:extLst>
              <a:ext uri="{FF2B5EF4-FFF2-40B4-BE49-F238E27FC236}">
                <a16:creationId xmlns:a16="http://schemas.microsoft.com/office/drawing/2014/main" id="{667A19DF-2C57-45D9-9489-113EEB62795F}"/>
              </a:ext>
            </a:extLst>
          </p:cNvPr>
          <p:cNvSpPr txBox="1"/>
          <p:nvPr/>
        </p:nvSpPr>
        <p:spPr>
          <a:xfrm>
            <a:off x="3681729" y="1878076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sub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$4,$5,$6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1C2E00E2-5F16-4E32-9FE0-C4A630599D77}"/>
              </a:ext>
            </a:extLst>
          </p:cNvPr>
          <p:cNvSpPr txBox="1"/>
          <p:nvPr/>
        </p:nvSpPr>
        <p:spPr>
          <a:xfrm>
            <a:off x="773150" y="3704971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becomes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EBBEA1DB-706E-4BE6-92A3-437705699B7C}"/>
              </a:ext>
            </a:extLst>
          </p:cNvPr>
          <p:cNvSpPr txBox="1"/>
          <p:nvPr/>
        </p:nvSpPr>
        <p:spPr>
          <a:xfrm>
            <a:off x="3669029" y="3704971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becomes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B755C379-93A4-483C-97E3-DEAFBC41D1FD}"/>
              </a:ext>
            </a:extLst>
          </p:cNvPr>
          <p:cNvSpPr txBox="1"/>
          <p:nvPr/>
        </p:nvSpPr>
        <p:spPr>
          <a:xfrm>
            <a:off x="771525" y="3993260"/>
            <a:ext cx="2286000" cy="18288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spc="-10" dirty="0">
                <a:latin typeface="Courier New"/>
                <a:cs typeface="Courier New"/>
              </a:rPr>
              <a:t>$2=0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EFD15D17-BBB4-4ED1-B898-563F1BEC577D}"/>
              </a:ext>
            </a:extLst>
          </p:cNvPr>
          <p:cNvSpPr txBox="1"/>
          <p:nvPr/>
        </p:nvSpPr>
        <p:spPr>
          <a:xfrm>
            <a:off x="923925" y="4602860"/>
            <a:ext cx="1600200" cy="365760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598170" algn="l"/>
              </a:tabLst>
            </a:pPr>
            <a:r>
              <a:rPr sz="1800" spc="-5" dirty="0">
                <a:latin typeface="Arial"/>
                <a:cs typeface="Arial"/>
              </a:rPr>
              <a:t>add	$1,$2,$3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4">
            <a:extLst>
              <a:ext uri="{FF2B5EF4-FFF2-40B4-BE49-F238E27FC236}">
                <a16:creationId xmlns:a16="http://schemas.microsoft.com/office/drawing/2014/main" id="{0C95D1D8-8FB1-445F-A3DA-1A47FA0FF4D7}"/>
              </a:ext>
            </a:extLst>
          </p:cNvPr>
          <p:cNvGrpSpPr/>
          <p:nvPr/>
        </p:nvGrpSpPr>
        <p:grpSpPr>
          <a:xfrm>
            <a:off x="2447925" y="4444365"/>
            <a:ext cx="463550" cy="1111250"/>
            <a:chOff x="2476500" y="3939540"/>
            <a:chExt cx="463550" cy="1111250"/>
          </a:xfrm>
        </p:grpSpPr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6553959A-BA4C-4589-88B5-5E247396485E}"/>
                </a:ext>
              </a:extLst>
            </p:cNvPr>
            <p:cNvSpPr/>
            <p:nvPr/>
          </p:nvSpPr>
          <p:spPr>
            <a:xfrm>
              <a:off x="2705100" y="3945636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0" y="0"/>
                  </a:moveTo>
                  <a:lnTo>
                    <a:pt x="228600" y="0"/>
                  </a:lnTo>
                </a:path>
                <a:path w="228600" h="1066800">
                  <a:moveTo>
                    <a:pt x="228600" y="0"/>
                  </a:moveTo>
                  <a:lnTo>
                    <a:pt x="228600" y="1066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344288F8-15A6-487A-9C00-A8CB6F184267}"/>
                </a:ext>
              </a:extLst>
            </p:cNvPr>
            <p:cNvSpPr/>
            <p:nvPr/>
          </p:nvSpPr>
          <p:spPr>
            <a:xfrm>
              <a:off x="2476500" y="4974336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7">
            <a:extLst>
              <a:ext uri="{FF2B5EF4-FFF2-40B4-BE49-F238E27FC236}">
                <a16:creationId xmlns:a16="http://schemas.microsoft.com/office/drawing/2014/main" id="{24AB1B94-95B4-407B-A5CC-F4C1DC3CDCA0}"/>
              </a:ext>
            </a:extLst>
          </p:cNvPr>
          <p:cNvSpPr/>
          <p:nvPr/>
        </p:nvSpPr>
        <p:spPr>
          <a:xfrm>
            <a:off x="3514725" y="3978021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0" y="1828800"/>
                </a:moveTo>
                <a:lnTo>
                  <a:pt x="2286000" y="1828800"/>
                </a:lnTo>
                <a:lnTo>
                  <a:pt x="2286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3817749-1F17-403F-B0AF-536007395B3D}"/>
              </a:ext>
            </a:extLst>
          </p:cNvPr>
          <p:cNvSpPr txBox="1"/>
          <p:nvPr/>
        </p:nvSpPr>
        <p:spPr>
          <a:xfrm>
            <a:off x="3681729" y="4793488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$1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2,</a:t>
            </a:r>
            <a:r>
              <a:rPr sz="1800" spc="-5" dirty="0">
                <a:latin typeface="Courier New"/>
                <a:cs typeface="Courier New"/>
              </a:rPr>
              <a:t>$3  if </a:t>
            </a:r>
            <a:r>
              <a:rPr sz="1800" spc="-10" dirty="0">
                <a:latin typeface="Courier New"/>
                <a:cs typeface="Courier New"/>
              </a:rPr>
              <a:t>$1=0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EAC1351D-02EA-4829-AEB7-ABBAA2D97D8D}"/>
              </a:ext>
            </a:extLst>
          </p:cNvPr>
          <p:cNvSpPr txBox="1"/>
          <p:nvPr/>
        </p:nvSpPr>
        <p:spPr>
          <a:xfrm>
            <a:off x="3667125" y="5364860"/>
            <a:ext cx="1600200" cy="365760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sub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$4,$5,$6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5FAE7ED4-E612-46F9-AD59-C0974BFB2B27}"/>
              </a:ext>
            </a:extLst>
          </p:cNvPr>
          <p:cNvGrpSpPr/>
          <p:nvPr/>
        </p:nvGrpSpPr>
        <p:grpSpPr>
          <a:xfrm>
            <a:off x="4810125" y="4412360"/>
            <a:ext cx="844550" cy="867410"/>
            <a:chOff x="4838700" y="3907535"/>
            <a:chExt cx="844550" cy="867410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3912C22A-9F88-4EDB-A778-F7ACB10FA752}"/>
                </a:ext>
              </a:extLst>
            </p:cNvPr>
            <p:cNvSpPr/>
            <p:nvPr/>
          </p:nvSpPr>
          <p:spPr>
            <a:xfrm>
              <a:off x="5448300" y="3945635"/>
              <a:ext cx="228600" cy="822960"/>
            </a:xfrm>
            <a:custGeom>
              <a:avLst/>
              <a:gdLst/>
              <a:ahLst/>
              <a:cxnLst/>
              <a:rect l="l" t="t" r="r" b="b"/>
              <a:pathLst>
                <a:path w="228600" h="822960">
                  <a:moveTo>
                    <a:pt x="0" y="822959"/>
                  </a:moveTo>
                  <a:lnTo>
                    <a:pt x="228600" y="822959"/>
                  </a:lnTo>
                </a:path>
                <a:path w="228600" h="822960">
                  <a:moveTo>
                    <a:pt x="228600" y="0"/>
                  </a:moveTo>
                  <a:lnTo>
                    <a:pt x="228600" y="82295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30AD8F7C-45E1-494C-A5C3-D1997BD5C69E}"/>
                </a:ext>
              </a:extLst>
            </p:cNvPr>
            <p:cNvSpPr/>
            <p:nvPr/>
          </p:nvSpPr>
          <p:spPr>
            <a:xfrm>
              <a:off x="4838700" y="3907535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838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838200" h="76200">
                  <a:moveTo>
                    <a:pt x="838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119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29809</TotalTime>
  <Words>1725</Words>
  <Application>Microsoft Office PowerPoint</Application>
  <PresentationFormat>Widescreen</PresentationFormat>
  <Paragraphs>554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 cambria body</vt:lpstr>
      <vt:lpstr>Arial</vt:lpstr>
      <vt:lpstr>Caladea</vt:lpstr>
      <vt:lpstr>Calibri</vt:lpstr>
      <vt:lpstr>Calibri body</vt:lpstr>
      <vt:lpstr>Calibri Light</vt:lpstr>
      <vt:lpstr>Carlito</vt:lpstr>
      <vt:lpstr>Courier</vt:lpstr>
      <vt:lpstr>Courier New</vt:lpstr>
      <vt:lpstr>Helvetica</vt:lpstr>
      <vt:lpstr>Marker Felt</vt:lpstr>
      <vt:lpstr>Tahoma</vt:lpstr>
      <vt:lpstr>Times New Roman</vt:lpstr>
      <vt:lpstr>Verdana</vt:lpstr>
      <vt:lpstr>Wingdings</vt:lpstr>
      <vt:lpstr>Office Theme</vt:lpstr>
      <vt:lpstr>CS230: Digital Logic Design and Computer Architecture</vt:lpstr>
      <vt:lpstr>What and Where? Control Hazard</vt:lpstr>
      <vt:lpstr>Speculate, PC=PC+4</vt:lpstr>
      <vt:lpstr>Conditional branches</vt:lpstr>
      <vt:lpstr>Again (stalls/NOPs)</vt:lpstr>
      <vt:lpstr>Branches: Taken/Not Taken and Target</vt:lpstr>
      <vt:lpstr>What else can be done? Compiler?</vt:lpstr>
      <vt:lpstr>Scheduling Branch Delay Slots</vt:lpstr>
      <vt:lpstr>Scheduling Branch Delay Slots</vt:lpstr>
      <vt:lpstr>Scheduling Branch Delay Slots</vt:lpstr>
      <vt:lpstr>Word of Caution!</vt:lpstr>
      <vt:lpstr>Stalls and Performance </vt:lpstr>
      <vt:lpstr>Stalls and Performance </vt:lpstr>
      <vt:lpstr>New Pipeline Speedup </vt:lpstr>
      <vt:lpstr>Summary</vt:lpstr>
      <vt:lpstr>Branch instructions</vt:lpstr>
      <vt:lpstr>Branch Predictors</vt:lpstr>
      <vt:lpstr>A quick recap</vt:lpstr>
      <vt:lpstr>Branch Prediction: 10K Feet View</vt:lpstr>
      <vt:lpstr>Branch Prediction: 10K Feet View</vt:lpstr>
      <vt:lpstr>Branch Prediction: 10K Feet View</vt:lpstr>
      <vt:lpstr>Branch Prediction: 10K Feet View</vt:lpstr>
      <vt:lpstr>Branch Prediction: 10K Feet View</vt:lpstr>
      <vt:lpstr>Branch Predictor: A bit deeper</vt:lpstr>
      <vt:lpstr>Let’s see</vt:lpstr>
      <vt:lpstr>Let’s see</vt:lpstr>
      <vt:lpstr>Let’s see</vt:lpstr>
      <vt:lpstr>Static (compiler) Direction Prediction Techniques</vt:lpstr>
      <vt:lpstr>Dynamic Predictors</vt:lpstr>
      <vt:lpstr>Last-time predictor</vt:lpstr>
      <vt:lpstr>Last-time predictor</vt:lpstr>
      <vt:lpstr>Implementation </vt:lpstr>
      <vt:lpstr>Implementation </vt:lpstr>
      <vt:lpstr>Implementation </vt:lpstr>
      <vt:lpstr>Performance of Last-time predictor</vt:lpstr>
      <vt:lpstr>Performance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597</cp:revision>
  <dcterms:created xsi:type="dcterms:W3CDTF">2021-05-31T06:57:48Z</dcterms:created>
  <dcterms:modified xsi:type="dcterms:W3CDTF">2023-09-29T02:16:32Z</dcterms:modified>
</cp:coreProperties>
</file>