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7001" r:id="rId3"/>
    <p:sldId id="7266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32" r:id="rId13"/>
    <p:sldId id="7271" r:id="rId14"/>
    <p:sldId id="529" r:id="rId15"/>
    <p:sldId id="530" r:id="rId16"/>
    <p:sldId id="7269" r:id="rId17"/>
    <p:sldId id="533" r:id="rId18"/>
    <p:sldId id="534" r:id="rId19"/>
    <p:sldId id="542" r:id="rId20"/>
    <p:sldId id="535" r:id="rId21"/>
    <p:sldId id="540" r:id="rId22"/>
    <p:sldId id="541" r:id="rId23"/>
    <p:sldId id="5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46038-89AE-4561-8DF3-F2A1BB1798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8BDEA8-DBBB-4ECC-B0D7-FAF9A4C9EC45}">
      <dgm:prSet/>
      <dgm:spPr/>
      <dgm:t>
        <a:bodyPr/>
        <a:lstStyle/>
        <a:p>
          <a:r>
            <a:rPr lang="en-US"/>
            <a:t>Exception program counter (EPC): address of the offending instruction, </a:t>
          </a:r>
        </a:p>
      </dgm:t>
    </dgm:pt>
    <dgm:pt modelId="{0FB2E114-21C0-404A-B75F-AB1487C7811E}" type="parTrans" cxnId="{FF831B53-B3B8-409A-9738-A889423E1DEB}">
      <dgm:prSet/>
      <dgm:spPr/>
      <dgm:t>
        <a:bodyPr/>
        <a:lstStyle/>
        <a:p>
          <a:endParaRPr lang="en-US"/>
        </a:p>
      </dgm:t>
    </dgm:pt>
    <dgm:pt modelId="{F0F69927-52E2-42FC-ADCA-A4EE83CB0AF1}" type="sibTrans" cxnId="{FF831B53-B3B8-409A-9738-A889423E1DEB}">
      <dgm:prSet/>
      <dgm:spPr/>
      <dgm:t>
        <a:bodyPr/>
        <a:lstStyle/>
        <a:p>
          <a:endParaRPr lang="en-US"/>
        </a:p>
      </dgm:t>
    </dgm:pt>
    <dgm:pt modelId="{3F6DD009-4E6F-443F-9C51-F5D7E562727A}">
      <dgm:prSet/>
      <dgm:spPr/>
      <dgm:t>
        <a:bodyPr/>
        <a:lstStyle/>
        <a:p>
          <a:r>
            <a:rPr lang="en-US"/>
            <a:t>Saves EPC before enabling interrupts to allow nested interrupts </a:t>
          </a:r>
          <a:r>
            <a:rPr lang="en-US" i="1"/>
            <a:t>  </a:t>
          </a:r>
          <a:endParaRPr lang="en-US"/>
        </a:p>
      </dgm:t>
    </dgm:pt>
    <dgm:pt modelId="{40711758-370B-41BA-A628-516F37A1F2F4}" type="parTrans" cxnId="{5E7DCEC1-5855-44B1-8C91-0E7456AA1CF4}">
      <dgm:prSet/>
      <dgm:spPr/>
      <dgm:t>
        <a:bodyPr/>
        <a:lstStyle/>
        <a:p>
          <a:endParaRPr lang="en-US"/>
        </a:p>
      </dgm:t>
    </dgm:pt>
    <dgm:pt modelId="{6B6968D6-EF90-4602-BD77-274FADF0D413}" type="sibTrans" cxnId="{5E7DCEC1-5855-44B1-8C91-0E7456AA1CF4}">
      <dgm:prSet/>
      <dgm:spPr/>
      <dgm:t>
        <a:bodyPr/>
        <a:lstStyle/>
        <a:p>
          <a:endParaRPr lang="en-US"/>
        </a:p>
      </dgm:t>
    </dgm:pt>
    <dgm:pt modelId="{62C3CFCA-7F3B-4AEA-A8BA-856EC9C2E2AA}">
      <dgm:prSet/>
      <dgm:spPr/>
      <dgm:t>
        <a:bodyPr/>
        <a:lstStyle/>
        <a:p>
          <a:r>
            <a:rPr lang="en-US"/>
            <a:t>Need to mask further interrupts at least until EPC can be saved</a:t>
          </a:r>
        </a:p>
      </dgm:t>
    </dgm:pt>
    <dgm:pt modelId="{5335FFC1-3091-42A8-B99A-C249D9B04ABA}" type="parTrans" cxnId="{65EAD692-74A0-4304-9BE4-86636FF23757}">
      <dgm:prSet/>
      <dgm:spPr/>
      <dgm:t>
        <a:bodyPr/>
        <a:lstStyle/>
        <a:p>
          <a:endParaRPr lang="en-US"/>
        </a:p>
      </dgm:t>
    </dgm:pt>
    <dgm:pt modelId="{5B64B921-9F62-4917-B3D0-181BB78EEE2C}" type="sibTrans" cxnId="{65EAD692-74A0-4304-9BE4-86636FF23757}">
      <dgm:prSet/>
      <dgm:spPr/>
      <dgm:t>
        <a:bodyPr/>
        <a:lstStyle/>
        <a:p>
          <a:endParaRPr lang="en-US"/>
        </a:p>
      </dgm:t>
    </dgm:pt>
    <dgm:pt modelId="{EC11DF9E-71E1-46AE-B62B-7840519BEEE6}">
      <dgm:prSet/>
      <dgm:spPr/>
      <dgm:t>
        <a:bodyPr/>
        <a:lstStyle/>
        <a:p>
          <a:r>
            <a:rPr lang="en-US" dirty="0"/>
            <a:t>Need to read a</a:t>
          </a:r>
          <a:r>
            <a:rPr lang="en-US" i="1" dirty="0"/>
            <a:t> status register</a:t>
          </a:r>
          <a:r>
            <a:rPr lang="en-US" dirty="0"/>
            <a:t> that indicates the cause of the interrupt</a:t>
          </a:r>
        </a:p>
      </dgm:t>
    </dgm:pt>
    <dgm:pt modelId="{9F6B4A7B-827F-4C14-865C-9E95035AB89C}" type="parTrans" cxnId="{1BEB94FA-B9EE-403A-9456-3A7EB0EF92CA}">
      <dgm:prSet/>
      <dgm:spPr/>
      <dgm:t>
        <a:bodyPr/>
        <a:lstStyle/>
        <a:p>
          <a:endParaRPr lang="en-US"/>
        </a:p>
      </dgm:t>
    </dgm:pt>
    <dgm:pt modelId="{83A3BA49-0619-4270-8425-8FB03CB11339}" type="sibTrans" cxnId="{1BEB94FA-B9EE-403A-9456-3A7EB0EF92CA}">
      <dgm:prSet/>
      <dgm:spPr/>
      <dgm:t>
        <a:bodyPr/>
        <a:lstStyle/>
        <a:p>
          <a:endParaRPr lang="en-US"/>
        </a:p>
      </dgm:t>
    </dgm:pt>
    <dgm:pt modelId="{27BE0206-EFC0-4815-8701-28393E3BA14D}" type="pres">
      <dgm:prSet presAssocID="{FAE46038-89AE-4561-8DF3-F2A1BB179889}" presName="linear" presStyleCnt="0">
        <dgm:presLayoutVars>
          <dgm:animLvl val="lvl"/>
          <dgm:resizeHandles val="exact"/>
        </dgm:presLayoutVars>
      </dgm:prSet>
      <dgm:spPr/>
    </dgm:pt>
    <dgm:pt modelId="{515B646F-9E09-4D26-8080-4A3409A7AD2B}" type="pres">
      <dgm:prSet presAssocID="{B28BDEA8-DBBB-4ECC-B0D7-FAF9A4C9EC4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628605-48C9-48E4-A2D0-B6A0992B1571}" type="pres">
      <dgm:prSet presAssocID="{F0F69927-52E2-42FC-ADCA-A4EE83CB0AF1}" presName="spacer" presStyleCnt="0"/>
      <dgm:spPr/>
    </dgm:pt>
    <dgm:pt modelId="{F603F81A-2139-423E-ADA6-EC500190F300}" type="pres">
      <dgm:prSet presAssocID="{3F6DD009-4E6F-443F-9C51-F5D7E56272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87658B-F078-4C35-A088-20ED2B704BC5}" type="pres">
      <dgm:prSet presAssocID="{6B6968D6-EF90-4602-BD77-274FADF0D413}" presName="spacer" presStyleCnt="0"/>
      <dgm:spPr/>
    </dgm:pt>
    <dgm:pt modelId="{33C9FCBC-E7F6-4361-B38C-E6823FB31BE7}" type="pres">
      <dgm:prSet presAssocID="{62C3CFCA-7F3B-4AEA-A8BA-856EC9C2E2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D89B0E-EA30-4F40-8B24-54E9D18AC58E}" type="pres">
      <dgm:prSet presAssocID="{5B64B921-9F62-4917-B3D0-181BB78EEE2C}" presName="spacer" presStyleCnt="0"/>
      <dgm:spPr/>
    </dgm:pt>
    <dgm:pt modelId="{BF4F10CE-D149-4A0A-86D5-481187CFEFAA}" type="pres">
      <dgm:prSet presAssocID="{EC11DF9E-71E1-46AE-B62B-7840519BEE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051660B-284D-4D34-BD63-CD73569A1646}" type="presOf" srcId="{62C3CFCA-7F3B-4AEA-A8BA-856EC9C2E2AA}" destId="{33C9FCBC-E7F6-4361-B38C-E6823FB31BE7}" srcOrd="0" destOrd="0" presId="urn:microsoft.com/office/officeart/2005/8/layout/vList2"/>
    <dgm:cxn modelId="{4A35C81D-5DFB-4B6D-AA6F-B518F38DD5EA}" type="presOf" srcId="{B28BDEA8-DBBB-4ECC-B0D7-FAF9A4C9EC45}" destId="{515B646F-9E09-4D26-8080-4A3409A7AD2B}" srcOrd="0" destOrd="0" presId="urn:microsoft.com/office/officeart/2005/8/layout/vList2"/>
    <dgm:cxn modelId="{805D795E-2960-4019-8E9E-0F776FB4A9C1}" type="presOf" srcId="{3F6DD009-4E6F-443F-9C51-F5D7E562727A}" destId="{F603F81A-2139-423E-ADA6-EC500190F300}" srcOrd="0" destOrd="0" presId="urn:microsoft.com/office/officeart/2005/8/layout/vList2"/>
    <dgm:cxn modelId="{FF831B53-B3B8-409A-9738-A889423E1DEB}" srcId="{FAE46038-89AE-4561-8DF3-F2A1BB179889}" destId="{B28BDEA8-DBBB-4ECC-B0D7-FAF9A4C9EC45}" srcOrd="0" destOrd="0" parTransId="{0FB2E114-21C0-404A-B75F-AB1487C7811E}" sibTransId="{F0F69927-52E2-42FC-ADCA-A4EE83CB0AF1}"/>
    <dgm:cxn modelId="{65EAD692-74A0-4304-9BE4-86636FF23757}" srcId="{FAE46038-89AE-4561-8DF3-F2A1BB179889}" destId="{62C3CFCA-7F3B-4AEA-A8BA-856EC9C2E2AA}" srcOrd="2" destOrd="0" parTransId="{5335FFC1-3091-42A8-B99A-C249D9B04ABA}" sibTransId="{5B64B921-9F62-4917-B3D0-181BB78EEE2C}"/>
    <dgm:cxn modelId="{5E7DCEC1-5855-44B1-8C91-0E7456AA1CF4}" srcId="{FAE46038-89AE-4561-8DF3-F2A1BB179889}" destId="{3F6DD009-4E6F-443F-9C51-F5D7E562727A}" srcOrd="1" destOrd="0" parTransId="{40711758-370B-41BA-A628-516F37A1F2F4}" sibTransId="{6B6968D6-EF90-4602-BD77-274FADF0D413}"/>
    <dgm:cxn modelId="{A21B1FC6-7BB8-4948-B692-C0418D1D6D60}" type="presOf" srcId="{FAE46038-89AE-4561-8DF3-F2A1BB179889}" destId="{27BE0206-EFC0-4815-8701-28393E3BA14D}" srcOrd="0" destOrd="0" presId="urn:microsoft.com/office/officeart/2005/8/layout/vList2"/>
    <dgm:cxn modelId="{2B0007CC-687C-4B71-8832-C935A36C724A}" type="presOf" srcId="{EC11DF9E-71E1-46AE-B62B-7840519BEEE6}" destId="{BF4F10CE-D149-4A0A-86D5-481187CFEFAA}" srcOrd="0" destOrd="0" presId="urn:microsoft.com/office/officeart/2005/8/layout/vList2"/>
    <dgm:cxn modelId="{1BEB94FA-B9EE-403A-9456-3A7EB0EF92CA}" srcId="{FAE46038-89AE-4561-8DF3-F2A1BB179889}" destId="{EC11DF9E-71E1-46AE-B62B-7840519BEEE6}" srcOrd="3" destOrd="0" parTransId="{9F6B4A7B-827F-4C14-865C-9E95035AB89C}" sibTransId="{83A3BA49-0619-4270-8425-8FB03CB11339}"/>
    <dgm:cxn modelId="{1305637A-146A-4631-91E7-B45EA0AA0FF6}" type="presParOf" srcId="{27BE0206-EFC0-4815-8701-28393E3BA14D}" destId="{515B646F-9E09-4D26-8080-4A3409A7AD2B}" srcOrd="0" destOrd="0" presId="urn:microsoft.com/office/officeart/2005/8/layout/vList2"/>
    <dgm:cxn modelId="{AEF105A7-38AD-4F76-A61D-F0BCC7BF4EEE}" type="presParOf" srcId="{27BE0206-EFC0-4815-8701-28393E3BA14D}" destId="{72628605-48C9-48E4-A2D0-B6A0992B1571}" srcOrd="1" destOrd="0" presId="urn:microsoft.com/office/officeart/2005/8/layout/vList2"/>
    <dgm:cxn modelId="{3EC1D49E-CD81-4F2B-A584-6B931A8869D1}" type="presParOf" srcId="{27BE0206-EFC0-4815-8701-28393E3BA14D}" destId="{F603F81A-2139-423E-ADA6-EC500190F300}" srcOrd="2" destOrd="0" presId="urn:microsoft.com/office/officeart/2005/8/layout/vList2"/>
    <dgm:cxn modelId="{93B6EBB2-736B-40D7-B3A2-1C01D3EB4CCB}" type="presParOf" srcId="{27BE0206-EFC0-4815-8701-28393E3BA14D}" destId="{7B87658B-F078-4C35-A088-20ED2B704BC5}" srcOrd="3" destOrd="0" presId="urn:microsoft.com/office/officeart/2005/8/layout/vList2"/>
    <dgm:cxn modelId="{0DF68EE0-39DD-41AB-96C7-2561C54E9A9C}" type="presParOf" srcId="{27BE0206-EFC0-4815-8701-28393E3BA14D}" destId="{33C9FCBC-E7F6-4361-B38C-E6823FB31BE7}" srcOrd="4" destOrd="0" presId="urn:microsoft.com/office/officeart/2005/8/layout/vList2"/>
    <dgm:cxn modelId="{C53161F8-17A6-43BC-BA9F-9DB40425949C}" type="presParOf" srcId="{27BE0206-EFC0-4815-8701-28393E3BA14D}" destId="{10D89B0E-EA30-4F40-8B24-54E9D18AC58E}" srcOrd="5" destOrd="0" presId="urn:microsoft.com/office/officeart/2005/8/layout/vList2"/>
    <dgm:cxn modelId="{6EEF63A0-DB03-471E-B0DA-D72C46CB6B56}" type="presParOf" srcId="{27BE0206-EFC0-4815-8701-28393E3BA14D}" destId="{BF4F10CE-D149-4A0A-86D5-481187CFEF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FB4A15-B566-456A-871B-89434AAD11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2BF4E8-94A5-42F5-BED9-3EAF59650790}">
      <dgm:prSet/>
      <dgm:spPr/>
      <dgm:t>
        <a:bodyPr/>
        <a:lstStyle/>
        <a:p>
          <a:r>
            <a:rPr lang="en-US"/>
            <a:t>Processor: </a:t>
          </a:r>
        </a:p>
      </dgm:t>
    </dgm:pt>
    <dgm:pt modelId="{D230798E-788F-4A3F-9E7D-19CAE5C7190C}" type="parTrans" cxnId="{27A1FCF4-4734-4935-91AE-565EDB98C130}">
      <dgm:prSet/>
      <dgm:spPr/>
      <dgm:t>
        <a:bodyPr/>
        <a:lstStyle/>
        <a:p>
          <a:endParaRPr lang="en-US"/>
        </a:p>
      </dgm:t>
    </dgm:pt>
    <dgm:pt modelId="{437F8FF6-EDD1-44DC-B15B-185D4E949026}" type="sibTrans" cxnId="{27A1FCF4-4734-4935-91AE-565EDB98C130}">
      <dgm:prSet/>
      <dgm:spPr/>
      <dgm:t>
        <a:bodyPr/>
        <a:lstStyle/>
        <a:p>
          <a:endParaRPr lang="en-US"/>
        </a:p>
      </dgm:t>
    </dgm:pt>
    <dgm:pt modelId="{6CF82CC6-D9CC-4DAA-A650-B405DD2579F4}">
      <dgm:prSet/>
      <dgm:spPr/>
      <dgm:t>
        <a:bodyPr/>
        <a:lstStyle/>
        <a:p>
          <a:r>
            <a:rPr lang="en-US"/>
            <a:t>stops the offending instruction, </a:t>
          </a:r>
        </a:p>
      </dgm:t>
    </dgm:pt>
    <dgm:pt modelId="{9D352BA5-16DE-4588-A3AB-7D094F296EA0}" type="parTrans" cxnId="{913B8050-52BF-4FE5-B39C-91CC2BFA0E1C}">
      <dgm:prSet/>
      <dgm:spPr/>
      <dgm:t>
        <a:bodyPr/>
        <a:lstStyle/>
        <a:p>
          <a:endParaRPr lang="en-US"/>
        </a:p>
      </dgm:t>
    </dgm:pt>
    <dgm:pt modelId="{DC2103CF-0276-4F9B-B992-EB10231544B7}" type="sibTrans" cxnId="{913B8050-52BF-4FE5-B39C-91CC2BFA0E1C}">
      <dgm:prSet/>
      <dgm:spPr/>
      <dgm:t>
        <a:bodyPr/>
        <a:lstStyle/>
        <a:p>
          <a:endParaRPr lang="en-US"/>
        </a:p>
      </dgm:t>
    </dgm:pt>
    <dgm:pt modelId="{9A34DF80-7618-4270-8EDE-597044E87AA5}">
      <dgm:prSet/>
      <dgm:spPr/>
      <dgm:t>
        <a:bodyPr/>
        <a:lstStyle/>
        <a:p>
          <a:r>
            <a:rPr lang="en-US"/>
            <a:t>makes sure all prior instructions complete,</a:t>
          </a:r>
        </a:p>
      </dgm:t>
    </dgm:pt>
    <dgm:pt modelId="{F143CE03-30AC-46D9-BAD6-C45C63CED3FF}" type="parTrans" cxnId="{D4B62303-66D2-414E-9438-DA7221D81344}">
      <dgm:prSet/>
      <dgm:spPr/>
      <dgm:t>
        <a:bodyPr/>
        <a:lstStyle/>
        <a:p>
          <a:endParaRPr lang="en-US"/>
        </a:p>
      </dgm:t>
    </dgm:pt>
    <dgm:pt modelId="{5C5DA46E-1A47-4067-9A62-1DAC0C6D5B0E}" type="sibTrans" cxnId="{D4B62303-66D2-414E-9438-DA7221D81344}">
      <dgm:prSet/>
      <dgm:spPr/>
      <dgm:t>
        <a:bodyPr/>
        <a:lstStyle/>
        <a:p>
          <a:endParaRPr lang="en-US"/>
        </a:p>
      </dgm:t>
    </dgm:pt>
    <dgm:pt modelId="{2890767B-63DF-47FC-8519-558CD61F42C1}">
      <dgm:prSet/>
      <dgm:spPr/>
      <dgm:t>
        <a:bodyPr/>
        <a:lstStyle/>
        <a:p>
          <a:r>
            <a:rPr lang="en-US" dirty="0"/>
            <a:t>flushes all the future instructions (in the pipeline) </a:t>
          </a:r>
        </a:p>
      </dgm:t>
    </dgm:pt>
    <dgm:pt modelId="{308DF7F9-8710-4D17-AF35-9AB5AA2549BF}" type="parTrans" cxnId="{D84D342E-3D20-43F9-A0A9-EA3AB050E4C3}">
      <dgm:prSet/>
      <dgm:spPr/>
      <dgm:t>
        <a:bodyPr/>
        <a:lstStyle/>
        <a:p>
          <a:endParaRPr lang="en-US"/>
        </a:p>
      </dgm:t>
    </dgm:pt>
    <dgm:pt modelId="{EED6833A-2992-444E-ADEB-90B5D330FE4E}" type="sibTrans" cxnId="{D84D342E-3D20-43F9-A0A9-EA3AB050E4C3}">
      <dgm:prSet/>
      <dgm:spPr/>
      <dgm:t>
        <a:bodyPr/>
        <a:lstStyle/>
        <a:p>
          <a:endParaRPr lang="en-US"/>
        </a:p>
      </dgm:t>
    </dgm:pt>
    <dgm:pt modelId="{F2736039-FEB6-4579-B87B-B7B99986670B}">
      <dgm:prSet/>
      <dgm:spPr/>
      <dgm:t>
        <a:bodyPr/>
        <a:lstStyle/>
        <a:p>
          <a:r>
            <a:rPr lang="en-US" dirty="0"/>
            <a:t>Sets a register to show the cause </a:t>
          </a:r>
        </a:p>
      </dgm:t>
    </dgm:pt>
    <dgm:pt modelId="{96FFD92D-91F5-4573-B9EA-D4B3A6FDC7FC}" type="parTrans" cxnId="{BB3A1C0B-18BF-4D9B-88D7-F7A36640F48F}">
      <dgm:prSet/>
      <dgm:spPr/>
      <dgm:t>
        <a:bodyPr/>
        <a:lstStyle/>
        <a:p>
          <a:endParaRPr lang="en-US"/>
        </a:p>
      </dgm:t>
    </dgm:pt>
    <dgm:pt modelId="{A6BE7AEB-02D0-41BE-8519-156FA43BC846}" type="sibTrans" cxnId="{BB3A1C0B-18BF-4D9B-88D7-F7A36640F48F}">
      <dgm:prSet/>
      <dgm:spPr/>
      <dgm:t>
        <a:bodyPr/>
        <a:lstStyle/>
        <a:p>
          <a:endParaRPr lang="en-US"/>
        </a:p>
      </dgm:t>
    </dgm:pt>
    <dgm:pt modelId="{CBD06F9B-A908-4C1E-84E0-CC16E9D40A06}">
      <dgm:prSet/>
      <dgm:spPr/>
      <dgm:t>
        <a:bodyPr/>
        <a:lstStyle/>
        <a:p>
          <a:r>
            <a:rPr lang="en-US" dirty="0"/>
            <a:t>Saves EPC </a:t>
          </a:r>
        </a:p>
      </dgm:t>
    </dgm:pt>
    <dgm:pt modelId="{E71C1A46-562C-4912-9250-CB4D9D93689C}" type="parTrans" cxnId="{6B9DAE52-1753-4924-AAFB-D5806690AB2B}">
      <dgm:prSet/>
      <dgm:spPr/>
      <dgm:t>
        <a:bodyPr/>
        <a:lstStyle/>
        <a:p>
          <a:endParaRPr lang="en-US"/>
        </a:p>
      </dgm:t>
    </dgm:pt>
    <dgm:pt modelId="{75AFB8D4-D6F0-4AF6-999D-9C99DE6BCEE0}" type="sibTrans" cxnId="{6B9DAE52-1753-4924-AAFB-D5806690AB2B}">
      <dgm:prSet/>
      <dgm:spPr/>
      <dgm:t>
        <a:bodyPr/>
        <a:lstStyle/>
        <a:p>
          <a:endParaRPr lang="en-US"/>
        </a:p>
      </dgm:t>
    </dgm:pt>
    <dgm:pt modelId="{D63BB15B-CD8A-4041-AF30-FD5D5EC0A9D3}">
      <dgm:prSet/>
      <dgm:spPr/>
      <dgm:t>
        <a:bodyPr/>
        <a:lstStyle/>
        <a:p>
          <a:r>
            <a:rPr lang="en-US" dirty="0"/>
            <a:t>Jumps to pre-decided address (cause register or vectored)</a:t>
          </a:r>
        </a:p>
      </dgm:t>
    </dgm:pt>
    <dgm:pt modelId="{B02CD0D8-7DBC-4ABC-979C-CF45DAFC8787}" type="parTrans" cxnId="{23054484-1D86-4603-B341-BDE51ABE20F3}">
      <dgm:prSet/>
      <dgm:spPr/>
      <dgm:t>
        <a:bodyPr/>
        <a:lstStyle/>
        <a:p>
          <a:endParaRPr lang="en-US"/>
        </a:p>
      </dgm:t>
    </dgm:pt>
    <dgm:pt modelId="{7E410F81-0625-4B02-8836-E5928D4C8893}" type="sibTrans" cxnId="{23054484-1D86-4603-B341-BDE51ABE20F3}">
      <dgm:prSet/>
      <dgm:spPr/>
      <dgm:t>
        <a:bodyPr/>
        <a:lstStyle/>
        <a:p>
          <a:endParaRPr lang="en-US"/>
        </a:p>
      </dgm:t>
    </dgm:pt>
    <dgm:pt modelId="{DD77CE45-6D3B-4E71-B826-66861D121277}">
      <dgm:prSet/>
      <dgm:spPr/>
      <dgm:t>
        <a:bodyPr/>
        <a:lstStyle/>
        <a:p>
          <a:r>
            <a:rPr lang="en-US" dirty="0"/>
            <a:t>Disables further interrupts</a:t>
          </a:r>
        </a:p>
      </dgm:t>
    </dgm:pt>
    <dgm:pt modelId="{F03E0105-4F78-43AA-A72B-F3351F583FE1}" type="parTrans" cxnId="{AC0DF482-B54C-4288-B5AE-E52D6C4EF0E0}">
      <dgm:prSet/>
      <dgm:spPr/>
      <dgm:t>
        <a:bodyPr/>
        <a:lstStyle/>
        <a:p>
          <a:endParaRPr lang="en-IN"/>
        </a:p>
      </dgm:t>
    </dgm:pt>
    <dgm:pt modelId="{0E049FFA-D3CB-4B4C-882E-1A961DDB9786}" type="sibTrans" cxnId="{AC0DF482-B54C-4288-B5AE-E52D6C4EF0E0}">
      <dgm:prSet/>
      <dgm:spPr/>
      <dgm:t>
        <a:bodyPr/>
        <a:lstStyle/>
        <a:p>
          <a:endParaRPr lang="en-IN"/>
        </a:p>
      </dgm:t>
    </dgm:pt>
    <dgm:pt modelId="{737EA92F-A972-4954-9051-2F446E682697}" type="pres">
      <dgm:prSet presAssocID="{ABFB4A15-B566-456A-871B-89434AAD1151}" presName="linear" presStyleCnt="0">
        <dgm:presLayoutVars>
          <dgm:animLvl val="lvl"/>
          <dgm:resizeHandles val="exact"/>
        </dgm:presLayoutVars>
      </dgm:prSet>
      <dgm:spPr/>
    </dgm:pt>
    <dgm:pt modelId="{B729CF7A-1200-4A52-9819-6AC2FADCC212}" type="pres">
      <dgm:prSet presAssocID="{002BF4E8-94A5-42F5-BED9-3EAF5965079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8FED239-7382-4FD0-9AE5-5230245AE76D}" type="pres">
      <dgm:prSet presAssocID="{437F8FF6-EDD1-44DC-B15B-185D4E949026}" presName="spacer" presStyleCnt="0"/>
      <dgm:spPr/>
    </dgm:pt>
    <dgm:pt modelId="{D489A851-6E8B-4085-95CE-77DB5AC2E60B}" type="pres">
      <dgm:prSet presAssocID="{6CF82CC6-D9CC-4DAA-A650-B405DD2579F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F8090B9-8410-4E88-B5F5-BAB32AA0C5EC}" type="pres">
      <dgm:prSet presAssocID="{DC2103CF-0276-4F9B-B992-EB10231544B7}" presName="spacer" presStyleCnt="0"/>
      <dgm:spPr/>
    </dgm:pt>
    <dgm:pt modelId="{F4CA33AD-198C-43AF-8960-AE318823975C}" type="pres">
      <dgm:prSet presAssocID="{9A34DF80-7618-4270-8EDE-597044E87AA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DE5C547-C002-40D9-9DE9-35B1B586D8A0}" type="pres">
      <dgm:prSet presAssocID="{5C5DA46E-1A47-4067-9A62-1DAC0C6D5B0E}" presName="spacer" presStyleCnt="0"/>
      <dgm:spPr/>
    </dgm:pt>
    <dgm:pt modelId="{0831C411-CBD0-4BA9-A989-5D23B4F9830C}" type="pres">
      <dgm:prSet presAssocID="{2890767B-63DF-47FC-8519-558CD61F42C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6EF3E1B-7B4C-45BC-9E13-FC6462F23B8F}" type="pres">
      <dgm:prSet presAssocID="{EED6833A-2992-444E-ADEB-90B5D330FE4E}" presName="spacer" presStyleCnt="0"/>
      <dgm:spPr/>
    </dgm:pt>
    <dgm:pt modelId="{5B159779-DABC-4F79-8EE0-D6E2549707A6}" type="pres">
      <dgm:prSet presAssocID="{F2736039-FEB6-4579-B87B-B7B99986670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A0F91C4-B86C-4AFE-8BD8-C6E8B9E25028}" type="pres">
      <dgm:prSet presAssocID="{A6BE7AEB-02D0-41BE-8519-156FA43BC846}" presName="spacer" presStyleCnt="0"/>
      <dgm:spPr/>
    </dgm:pt>
    <dgm:pt modelId="{44F21FE0-970A-45AA-B237-B04E76ABC880}" type="pres">
      <dgm:prSet presAssocID="{CBD06F9B-A908-4C1E-84E0-CC16E9D40A0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AE64682-F471-4181-9BF5-C917578FE8AE}" type="pres">
      <dgm:prSet presAssocID="{75AFB8D4-D6F0-4AF6-999D-9C99DE6BCEE0}" presName="spacer" presStyleCnt="0"/>
      <dgm:spPr/>
    </dgm:pt>
    <dgm:pt modelId="{31E0C370-7FEB-4CA5-83E3-12E6BFE07E37}" type="pres">
      <dgm:prSet presAssocID="{D63BB15B-CD8A-4041-AF30-FD5D5EC0A9D3}" presName="parentText" presStyleLbl="node1" presStyleIdx="6" presStyleCnt="8" custLinFactY="89863" custLinFactNeighborX="-49" custLinFactNeighborY="100000">
        <dgm:presLayoutVars>
          <dgm:chMax val="0"/>
          <dgm:bulletEnabled val="1"/>
        </dgm:presLayoutVars>
      </dgm:prSet>
      <dgm:spPr/>
    </dgm:pt>
    <dgm:pt modelId="{8E74DFFD-8699-4140-99A3-6FE143F2B209}" type="pres">
      <dgm:prSet presAssocID="{7E410F81-0625-4B02-8836-E5928D4C8893}" presName="spacer" presStyleCnt="0"/>
      <dgm:spPr/>
    </dgm:pt>
    <dgm:pt modelId="{3C8BA40F-AFF2-474F-94C8-EAE9D15BDEE9}" type="pres">
      <dgm:prSet presAssocID="{DD77CE45-6D3B-4E71-B826-66861D121277}" presName="parentText" presStyleLbl="node1" presStyleIdx="7" presStyleCnt="8" custLinFactY="-100000" custLinFactNeighborX="-49" custLinFactNeighborY="-160041">
        <dgm:presLayoutVars>
          <dgm:chMax val="0"/>
          <dgm:bulletEnabled val="1"/>
        </dgm:presLayoutVars>
      </dgm:prSet>
      <dgm:spPr/>
    </dgm:pt>
  </dgm:ptLst>
  <dgm:cxnLst>
    <dgm:cxn modelId="{D4B62303-66D2-414E-9438-DA7221D81344}" srcId="{ABFB4A15-B566-456A-871B-89434AAD1151}" destId="{9A34DF80-7618-4270-8EDE-597044E87AA5}" srcOrd="2" destOrd="0" parTransId="{F143CE03-30AC-46D9-BAD6-C45C63CED3FF}" sibTransId="{5C5DA46E-1A47-4067-9A62-1DAC0C6D5B0E}"/>
    <dgm:cxn modelId="{BB3A1C0B-18BF-4D9B-88D7-F7A36640F48F}" srcId="{ABFB4A15-B566-456A-871B-89434AAD1151}" destId="{F2736039-FEB6-4579-B87B-B7B99986670B}" srcOrd="4" destOrd="0" parTransId="{96FFD92D-91F5-4573-B9EA-D4B3A6FDC7FC}" sibTransId="{A6BE7AEB-02D0-41BE-8519-156FA43BC846}"/>
    <dgm:cxn modelId="{D84D342E-3D20-43F9-A0A9-EA3AB050E4C3}" srcId="{ABFB4A15-B566-456A-871B-89434AAD1151}" destId="{2890767B-63DF-47FC-8519-558CD61F42C1}" srcOrd="3" destOrd="0" parTransId="{308DF7F9-8710-4D17-AF35-9AB5AA2549BF}" sibTransId="{EED6833A-2992-444E-ADEB-90B5D330FE4E}"/>
    <dgm:cxn modelId="{0A4B953B-5140-42E2-AFEE-28E91F8A8EB0}" type="presOf" srcId="{ABFB4A15-B566-456A-871B-89434AAD1151}" destId="{737EA92F-A972-4954-9051-2F446E682697}" srcOrd="0" destOrd="0" presId="urn:microsoft.com/office/officeart/2005/8/layout/vList2"/>
    <dgm:cxn modelId="{7F725847-4A12-4D18-B81C-ED284E40F8B4}" type="presOf" srcId="{002BF4E8-94A5-42F5-BED9-3EAF59650790}" destId="{B729CF7A-1200-4A52-9819-6AC2FADCC212}" srcOrd="0" destOrd="0" presId="urn:microsoft.com/office/officeart/2005/8/layout/vList2"/>
    <dgm:cxn modelId="{913B8050-52BF-4FE5-B39C-91CC2BFA0E1C}" srcId="{ABFB4A15-B566-456A-871B-89434AAD1151}" destId="{6CF82CC6-D9CC-4DAA-A650-B405DD2579F4}" srcOrd="1" destOrd="0" parTransId="{9D352BA5-16DE-4588-A3AB-7D094F296EA0}" sibTransId="{DC2103CF-0276-4F9B-B992-EB10231544B7}"/>
    <dgm:cxn modelId="{7A839D51-3572-41C1-BD07-20BE3FBE5AC3}" type="presOf" srcId="{2890767B-63DF-47FC-8519-558CD61F42C1}" destId="{0831C411-CBD0-4BA9-A989-5D23B4F9830C}" srcOrd="0" destOrd="0" presId="urn:microsoft.com/office/officeart/2005/8/layout/vList2"/>
    <dgm:cxn modelId="{6B9DAE52-1753-4924-AAFB-D5806690AB2B}" srcId="{ABFB4A15-B566-456A-871B-89434AAD1151}" destId="{CBD06F9B-A908-4C1E-84E0-CC16E9D40A06}" srcOrd="5" destOrd="0" parTransId="{E71C1A46-562C-4912-9250-CB4D9D93689C}" sibTransId="{75AFB8D4-D6F0-4AF6-999D-9C99DE6BCEE0}"/>
    <dgm:cxn modelId="{8AA6EF80-A3D4-4A38-B1BA-DA363BB2DE18}" type="presOf" srcId="{DD77CE45-6D3B-4E71-B826-66861D121277}" destId="{3C8BA40F-AFF2-474F-94C8-EAE9D15BDEE9}" srcOrd="0" destOrd="0" presId="urn:microsoft.com/office/officeart/2005/8/layout/vList2"/>
    <dgm:cxn modelId="{AC0DF482-B54C-4288-B5AE-E52D6C4EF0E0}" srcId="{ABFB4A15-B566-456A-871B-89434AAD1151}" destId="{DD77CE45-6D3B-4E71-B826-66861D121277}" srcOrd="7" destOrd="0" parTransId="{F03E0105-4F78-43AA-A72B-F3351F583FE1}" sibTransId="{0E049FFA-D3CB-4B4C-882E-1A961DDB9786}"/>
    <dgm:cxn modelId="{23054484-1D86-4603-B341-BDE51ABE20F3}" srcId="{ABFB4A15-B566-456A-871B-89434AAD1151}" destId="{D63BB15B-CD8A-4041-AF30-FD5D5EC0A9D3}" srcOrd="6" destOrd="0" parTransId="{B02CD0D8-7DBC-4ABC-979C-CF45DAFC8787}" sibTransId="{7E410F81-0625-4B02-8836-E5928D4C8893}"/>
    <dgm:cxn modelId="{F9DFA8A8-6A9E-49EB-8854-4B502FD6F36D}" type="presOf" srcId="{D63BB15B-CD8A-4041-AF30-FD5D5EC0A9D3}" destId="{31E0C370-7FEB-4CA5-83E3-12E6BFE07E37}" srcOrd="0" destOrd="0" presId="urn:microsoft.com/office/officeart/2005/8/layout/vList2"/>
    <dgm:cxn modelId="{AE7C9DC2-1180-4162-8B1C-3A7C77550274}" type="presOf" srcId="{9A34DF80-7618-4270-8EDE-597044E87AA5}" destId="{F4CA33AD-198C-43AF-8960-AE318823975C}" srcOrd="0" destOrd="0" presId="urn:microsoft.com/office/officeart/2005/8/layout/vList2"/>
    <dgm:cxn modelId="{073D52CB-BFCE-4277-8CF0-6928E8E29898}" type="presOf" srcId="{CBD06F9B-A908-4C1E-84E0-CC16E9D40A06}" destId="{44F21FE0-970A-45AA-B237-B04E76ABC880}" srcOrd="0" destOrd="0" presId="urn:microsoft.com/office/officeart/2005/8/layout/vList2"/>
    <dgm:cxn modelId="{155325D7-A2B1-4B8B-8161-7F6F87596BA4}" type="presOf" srcId="{F2736039-FEB6-4579-B87B-B7B99986670B}" destId="{5B159779-DABC-4F79-8EE0-D6E2549707A6}" srcOrd="0" destOrd="0" presId="urn:microsoft.com/office/officeart/2005/8/layout/vList2"/>
    <dgm:cxn modelId="{265DE5D8-E7A0-4992-B7DA-7E09BC6A47AD}" type="presOf" srcId="{6CF82CC6-D9CC-4DAA-A650-B405DD2579F4}" destId="{D489A851-6E8B-4085-95CE-77DB5AC2E60B}" srcOrd="0" destOrd="0" presId="urn:microsoft.com/office/officeart/2005/8/layout/vList2"/>
    <dgm:cxn modelId="{27A1FCF4-4734-4935-91AE-565EDB98C130}" srcId="{ABFB4A15-B566-456A-871B-89434AAD1151}" destId="{002BF4E8-94A5-42F5-BED9-3EAF59650790}" srcOrd="0" destOrd="0" parTransId="{D230798E-788F-4A3F-9E7D-19CAE5C7190C}" sibTransId="{437F8FF6-EDD1-44DC-B15B-185D4E949026}"/>
    <dgm:cxn modelId="{03E4177C-CBD3-4F76-9C7C-181D1A86DE6A}" type="presParOf" srcId="{737EA92F-A972-4954-9051-2F446E682697}" destId="{B729CF7A-1200-4A52-9819-6AC2FADCC212}" srcOrd="0" destOrd="0" presId="urn:microsoft.com/office/officeart/2005/8/layout/vList2"/>
    <dgm:cxn modelId="{5CA07342-D9F8-4752-A318-70AB99AC7FBC}" type="presParOf" srcId="{737EA92F-A972-4954-9051-2F446E682697}" destId="{98FED239-7382-4FD0-9AE5-5230245AE76D}" srcOrd="1" destOrd="0" presId="urn:microsoft.com/office/officeart/2005/8/layout/vList2"/>
    <dgm:cxn modelId="{977C663E-DA1B-48FE-A790-321BBFDB6074}" type="presParOf" srcId="{737EA92F-A972-4954-9051-2F446E682697}" destId="{D489A851-6E8B-4085-95CE-77DB5AC2E60B}" srcOrd="2" destOrd="0" presId="urn:microsoft.com/office/officeart/2005/8/layout/vList2"/>
    <dgm:cxn modelId="{3EA204E9-FEBF-43E3-A2B3-F8CE9E4A1E46}" type="presParOf" srcId="{737EA92F-A972-4954-9051-2F446E682697}" destId="{FF8090B9-8410-4E88-B5F5-BAB32AA0C5EC}" srcOrd="3" destOrd="0" presId="urn:microsoft.com/office/officeart/2005/8/layout/vList2"/>
    <dgm:cxn modelId="{75A7DF68-5B0C-4B5B-AEB7-BF28BCB51542}" type="presParOf" srcId="{737EA92F-A972-4954-9051-2F446E682697}" destId="{F4CA33AD-198C-43AF-8960-AE318823975C}" srcOrd="4" destOrd="0" presId="urn:microsoft.com/office/officeart/2005/8/layout/vList2"/>
    <dgm:cxn modelId="{49A948D7-807F-48B8-A1FB-53C8713739DE}" type="presParOf" srcId="{737EA92F-A972-4954-9051-2F446E682697}" destId="{4DE5C547-C002-40D9-9DE9-35B1B586D8A0}" srcOrd="5" destOrd="0" presId="urn:microsoft.com/office/officeart/2005/8/layout/vList2"/>
    <dgm:cxn modelId="{3A88C5FB-A7F6-4BA5-A77B-9B8F65CFCE38}" type="presParOf" srcId="{737EA92F-A972-4954-9051-2F446E682697}" destId="{0831C411-CBD0-4BA9-A989-5D23B4F9830C}" srcOrd="6" destOrd="0" presId="urn:microsoft.com/office/officeart/2005/8/layout/vList2"/>
    <dgm:cxn modelId="{9A7F849A-3827-4841-BDDE-1C42D554ED02}" type="presParOf" srcId="{737EA92F-A972-4954-9051-2F446E682697}" destId="{56EF3E1B-7B4C-45BC-9E13-FC6462F23B8F}" srcOrd="7" destOrd="0" presId="urn:microsoft.com/office/officeart/2005/8/layout/vList2"/>
    <dgm:cxn modelId="{B93ABF95-6627-4900-9C63-DC16A69A15C9}" type="presParOf" srcId="{737EA92F-A972-4954-9051-2F446E682697}" destId="{5B159779-DABC-4F79-8EE0-D6E2549707A6}" srcOrd="8" destOrd="0" presId="urn:microsoft.com/office/officeart/2005/8/layout/vList2"/>
    <dgm:cxn modelId="{952512C6-E4C4-4AA3-BBA2-4913EAF61DF7}" type="presParOf" srcId="{737EA92F-A972-4954-9051-2F446E682697}" destId="{CA0F91C4-B86C-4AFE-8BD8-C6E8B9E25028}" srcOrd="9" destOrd="0" presId="urn:microsoft.com/office/officeart/2005/8/layout/vList2"/>
    <dgm:cxn modelId="{B50F92F5-B394-4A63-8635-49193E5CC798}" type="presParOf" srcId="{737EA92F-A972-4954-9051-2F446E682697}" destId="{44F21FE0-970A-45AA-B237-B04E76ABC880}" srcOrd="10" destOrd="0" presId="urn:microsoft.com/office/officeart/2005/8/layout/vList2"/>
    <dgm:cxn modelId="{8EB8DA6E-0CE3-4DD0-8377-BD0D79E0F66C}" type="presParOf" srcId="{737EA92F-A972-4954-9051-2F446E682697}" destId="{5AE64682-F471-4181-9BF5-C917578FE8AE}" srcOrd="11" destOrd="0" presId="urn:microsoft.com/office/officeart/2005/8/layout/vList2"/>
    <dgm:cxn modelId="{F0F31F80-9262-4049-8FA4-F889CB115D01}" type="presParOf" srcId="{737EA92F-A972-4954-9051-2F446E682697}" destId="{31E0C370-7FEB-4CA5-83E3-12E6BFE07E37}" srcOrd="12" destOrd="0" presId="urn:microsoft.com/office/officeart/2005/8/layout/vList2"/>
    <dgm:cxn modelId="{B026E15D-C012-4C4F-893A-F45F36FAE646}" type="presParOf" srcId="{737EA92F-A972-4954-9051-2F446E682697}" destId="{8E74DFFD-8699-4140-99A3-6FE143F2B209}" srcOrd="13" destOrd="0" presId="urn:microsoft.com/office/officeart/2005/8/layout/vList2"/>
    <dgm:cxn modelId="{41272B47-D8FA-4807-A45D-6519F15EDCF8}" type="presParOf" srcId="{737EA92F-A972-4954-9051-2F446E682697}" destId="{3C8BA40F-AFF2-474F-94C8-EAE9D15BDEE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FB4A15-B566-456A-871B-89434AAD11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2BF4E8-94A5-42F5-BED9-3EAF59650790}">
      <dgm:prSet/>
      <dgm:spPr/>
      <dgm:t>
        <a:bodyPr/>
        <a:lstStyle/>
        <a:p>
          <a:r>
            <a:rPr lang="en-US" dirty="0"/>
            <a:t>OS: </a:t>
          </a:r>
        </a:p>
      </dgm:t>
    </dgm:pt>
    <dgm:pt modelId="{D230798E-788F-4A3F-9E7D-19CAE5C7190C}" type="parTrans" cxnId="{27A1FCF4-4734-4935-91AE-565EDB98C130}">
      <dgm:prSet/>
      <dgm:spPr/>
      <dgm:t>
        <a:bodyPr/>
        <a:lstStyle/>
        <a:p>
          <a:endParaRPr lang="en-US"/>
        </a:p>
      </dgm:t>
    </dgm:pt>
    <dgm:pt modelId="{437F8FF6-EDD1-44DC-B15B-185D4E949026}" type="sibTrans" cxnId="{27A1FCF4-4734-4935-91AE-565EDB98C130}">
      <dgm:prSet/>
      <dgm:spPr/>
      <dgm:t>
        <a:bodyPr/>
        <a:lstStyle/>
        <a:p>
          <a:endParaRPr lang="en-US"/>
        </a:p>
      </dgm:t>
    </dgm:pt>
    <dgm:pt modelId="{6CF82CC6-D9CC-4DAA-A650-B405DD2579F4}">
      <dgm:prSet/>
      <dgm:spPr/>
      <dgm:t>
        <a:bodyPr/>
        <a:lstStyle/>
        <a:p>
          <a:r>
            <a:rPr lang="en-US" dirty="0"/>
            <a:t>Looks</a:t>
          </a:r>
          <a:r>
            <a:rPr lang="en-US" baseline="0" dirty="0"/>
            <a:t> at the cause of the exception</a:t>
          </a:r>
          <a:endParaRPr lang="en-US" dirty="0"/>
        </a:p>
      </dgm:t>
    </dgm:pt>
    <dgm:pt modelId="{9D352BA5-16DE-4588-A3AB-7D094F296EA0}" type="parTrans" cxnId="{913B8050-52BF-4FE5-B39C-91CC2BFA0E1C}">
      <dgm:prSet/>
      <dgm:spPr/>
      <dgm:t>
        <a:bodyPr/>
        <a:lstStyle/>
        <a:p>
          <a:endParaRPr lang="en-US"/>
        </a:p>
      </dgm:t>
    </dgm:pt>
    <dgm:pt modelId="{DC2103CF-0276-4F9B-B992-EB10231544B7}" type="sibTrans" cxnId="{913B8050-52BF-4FE5-B39C-91CC2BFA0E1C}">
      <dgm:prSet/>
      <dgm:spPr/>
      <dgm:t>
        <a:bodyPr/>
        <a:lstStyle/>
        <a:p>
          <a:endParaRPr lang="en-US"/>
        </a:p>
      </dgm:t>
    </dgm:pt>
    <dgm:pt modelId="{9A34DF80-7618-4270-8EDE-597044E87AA5}">
      <dgm:prSet/>
      <dgm:spPr/>
      <dgm:t>
        <a:bodyPr/>
        <a:lstStyle/>
        <a:p>
          <a:r>
            <a:rPr lang="en-US" baseline="0" dirty="0"/>
            <a:t>Handles the interrupt/exception</a:t>
          </a:r>
          <a:endParaRPr lang="en-US" dirty="0"/>
        </a:p>
      </dgm:t>
    </dgm:pt>
    <dgm:pt modelId="{F143CE03-30AC-46D9-BAD6-C45C63CED3FF}" type="parTrans" cxnId="{D4B62303-66D2-414E-9438-DA7221D81344}">
      <dgm:prSet/>
      <dgm:spPr/>
      <dgm:t>
        <a:bodyPr/>
        <a:lstStyle/>
        <a:p>
          <a:endParaRPr lang="en-US"/>
        </a:p>
      </dgm:t>
    </dgm:pt>
    <dgm:pt modelId="{5C5DA46E-1A47-4067-9A62-1DAC0C6D5B0E}" type="sibTrans" cxnId="{D4B62303-66D2-414E-9438-DA7221D81344}">
      <dgm:prSet/>
      <dgm:spPr/>
      <dgm:t>
        <a:bodyPr/>
        <a:lstStyle/>
        <a:p>
          <a:endParaRPr lang="en-US"/>
        </a:p>
      </dgm:t>
    </dgm:pt>
    <dgm:pt modelId="{2890767B-63DF-47FC-8519-558CD61F42C1}">
      <dgm:prSet/>
      <dgm:spPr/>
      <dgm:t>
        <a:bodyPr/>
        <a:lstStyle/>
        <a:p>
          <a:r>
            <a:rPr lang="en-US" dirty="0"/>
            <a:t>Interrupt</a:t>
          </a:r>
          <a:r>
            <a:rPr lang="en-US" baseline="0" dirty="0"/>
            <a:t> handler saves the GPRs</a:t>
          </a:r>
          <a:endParaRPr lang="en-US" dirty="0"/>
        </a:p>
      </dgm:t>
    </dgm:pt>
    <dgm:pt modelId="{308DF7F9-8710-4D17-AF35-9AB5AA2549BF}" type="parTrans" cxnId="{D84D342E-3D20-43F9-A0A9-EA3AB050E4C3}">
      <dgm:prSet/>
      <dgm:spPr/>
      <dgm:t>
        <a:bodyPr/>
        <a:lstStyle/>
        <a:p>
          <a:endParaRPr lang="en-US"/>
        </a:p>
      </dgm:t>
    </dgm:pt>
    <dgm:pt modelId="{EED6833A-2992-444E-ADEB-90B5D330FE4E}" type="sibTrans" cxnId="{D84D342E-3D20-43F9-A0A9-EA3AB050E4C3}">
      <dgm:prSet/>
      <dgm:spPr/>
      <dgm:t>
        <a:bodyPr/>
        <a:lstStyle/>
        <a:p>
          <a:endParaRPr lang="en-US"/>
        </a:p>
      </dgm:t>
    </dgm:pt>
    <dgm:pt modelId="{E9CEDC50-E838-4313-AD22-637933A16228}">
      <dgm:prSet/>
      <dgm:spPr/>
      <dgm:t>
        <a:bodyPr/>
        <a:lstStyle/>
        <a:p>
          <a:r>
            <a:rPr lang="en-US" dirty="0"/>
            <a:t>Calls</a:t>
          </a:r>
          <a:r>
            <a:rPr lang="en-US" baseline="0" dirty="0"/>
            <a:t> RFE</a:t>
          </a:r>
          <a:endParaRPr lang="en-US" dirty="0"/>
        </a:p>
      </dgm:t>
    </dgm:pt>
    <dgm:pt modelId="{EF829EDE-E4C9-4E2D-825F-2D090A667146}" type="parTrans" cxnId="{B90D771E-2AF2-4207-8D2B-4F606D1C9CD3}">
      <dgm:prSet/>
      <dgm:spPr/>
      <dgm:t>
        <a:bodyPr/>
        <a:lstStyle/>
        <a:p>
          <a:endParaRPr lang="en-IN"/>
        </a:p>
      </dgm:t>
    </dgm:pt>
    <dgm:pt modelId="{D6C34527-C819-4E68-913B-A21B30B7B07A}" type="sibTrans" cxnId="{B90D771E-2AF2-4207-8D2B-4F606D1C9CD3}">
      <dgm:prSet/>
      <dgm:spPr/>
      <dgm:t>
        <a:bodyPr/>
        <a:lstStyle/>
        <a:p>
          <a:endParaRPr lang="en-IN"/>
        </a:p>
      </dgm:t>
    </dgm:pt>
    <dgm:pt modelId="{737EA92F-A972-4954-9051-2F446E682697}" type="pres">
      <dgm:prSet presAssocID="{ABFB4A15-B566-456A-871B-89434AAD1151}" presName="linear" presStyleCnt="0">
        <dgm:presLayoutVars>
          <dgm:animLvl val="lvl"/>
          <dgm:resizeHandles val="exact"/>
        </dgm:presLayoutVars>
      </dgm:prSet>
      <dgm:spPr/>
    </dgm:pt>
    <dgm:pt modelId="{B729CF7A-1200-4A52-9819-6AC2FADCC212}" type="pres">
      <dgm:prSet presAssocID="{002BF4E8-94A5-42F5-BED9-3EAF596507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8FED239-7382-4FD0-9AE5-5230245AE76D}" type="pres">
      <dgm:prSet presAssocID="{437F8FF6-EDD1-44DC-B15B-185D4E949026}" presName="spacer" presStyleCnt="0"/>
      <dgm:spPr/>
    </dgm:pt>
    <dgm:pt modelId="{D489A851-6E8B-4085-95CE-77DB5AC2E60B}" type="pres">
      <dgm:prSet presAssocID="{6CF82CC6-D9CC-4DAA-A650-B405DD2579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8090B9-8410-4E88-B5F5-BAB32AA0C5EC}" type="pres">
      <dgm:prSet presAssocID="{DC2103CF-0276-4F9B-B992-EB10231544B7}" presName="spacer" presStyleCnt="0"/>
      <dgm:spPr/>
    </dgm:pt>
    <dgm:pt modelId="{F4CA33AD-198C-43AF-8960-AE318823975C}" type="pres">
      <dgm:prSet presAssocID="{9A34DF80-7618-4270-8EDE-597044E87AA5}" presName="parentText" presStyleLbl="node1" presStyleIdx="2" presStyleCnt="5" custLinFactY="100000" custLinFactNeighborX="-49" custLinFactNeighborY="190381">
        <dgm:presLayoutVars>
          <dgm:chMax val="0"/>
          <dgm:bulletEnabled val="1"/>
        </dgm:presLayoutVars>
      </dgm:prSet>
      <dgm:spPr/>
    </dgm:pt>
    <dgm:pt modelId="{4DE5C547-C002-40D9-9DE9-35B1B586D8A0}" type="pres">
      <dgm:prSet presAssocID="{5C5DA46E-1A47-4067-9A62-1DAC0C6D5B0E}" presName="spacer" presStyleCnt="0"/>
      <dgm:spPr/>
    </dgm:pt>
    <dgm:pt modelId="{0831C411-CBD0-4BA9-A989-5D23B4F9830C}" type="pres">
      <dgm:prSet presAssocID="{2890767B-63DF-47FC-8519-558CD61F42C1}" presName="parentText" presStyleLbl="node1" presStyleIdx="3" presStyleCnt="5" custLinFactY="-92669" custLinFactNeighborX="-49" custLinFactNeighborY="-100000">
        <dgm:presLayoutVars>
          <dgm:chMax val="0"/>
          <dgm:bulletEnabled val="1"/>
        </dgm:presLayoutVars>
      </dgm:prSet>
      <dgm:spPr/>
    </dgm:pt>
    <dgm:pt modelId="{66F885A4-13EE-4A30-8B36-9F84D60FAAAC}" type="pres">
      <dgm:prSet presAssocID="{EED6833A-2992-444E-ADEB-90B5D330FE4E}" presName="spacer" presStyleCnt="0"/>
      <dgm:spPr/>
    </dgm:pt>
    <dgm:pt modelId="{69CB838E-81FF-4039-AF08-FD809F62075C}" type="pres">
      <dgm:prSet presAssocID="{E9CEDC50-E838-4313-AD22-637933A16228}" presName="parentText" presStyleLbl="node1" presStyleIdx="4" presStyleCnt="5" custLinFactY="3083" custLinFactNeighborX="-49" custLinFactNeighborY="100000">
        <dgm:presLayoutVars>
          <dgm:chMax val="0"/>
          <dgm:bulletEnabled val="1"/>
        </dgm:presLayoutVars>
      </dgm:prSet>
      <dgm:spPr/>
    </dgm:pt>
  </dgm:ptLst>
  <dgm:cxnLst>
    <dgm:cxn modelId="{D4B62303-66D2-414E-9438-DA7221D81344}" srcId="{ABFB4A15-B566-456A-871B-89434AAD1151}" destId="{9A34DF80-7618-4270-8EDE-597044E87AA5}" srcOrd="2" destOrd="0" parTransId="{F143CE03-30AC-46D9-BAD6-C45C63CED3FF}" sibTransId="{5C5DA46E-1A47-4067-9A62-1DAC0C6D5B0E}"/>
    <dgm:cxn modelId="{B90D771E-2AF2-4207-8D2B-4F606D1C9CD3}" srcId="{ABFB4A15-B566-456A-871B-89434AAD1151}" destId="{E9CEDC50-E838-4313-AD22-637933A16228}" srcOrd="4" destOrd="0" parTransId="{EF829EDE-E4C9-4E2D-825F-2D090A667146}" sibTransId="{D6C34527-C819-4E68-913B-A21B30B7B07A}"/>
    <dgm:cxn modelId="{D84D342E-3D20-43F9-A0A9-EA3AB050E4C3}" srcId="{ABFB4A15-B566-456A-871B-89434AAD1151}" destId="{2890767B-63DF-47FC-8519-558CD61F42C1}" srcOrd="3" destOrd="0" parTransId="{308DF7F9-8710-4D17-AF35-9AB5AA2549BF}" sibTransId="{EED6833A-2992-444E-ADEB-90B5D330FE4E}"/>
    <dgm:cxn modelId="{DF89C332-26C3-44AF-8168-0BF5EF6D8B27}" type="presOf" srcId="{E9CEDC50-E838-4313-AD22-637933A16228}" destId="{69CB838E-81FF-4039-AF08-FD809F62075C}" srcOrd="0" destOrd="0" presId="urn:microsoft.com/office/officeart/2005/8/layout/vList2"/>
    <dgm:cxn modelId="{0A4B953B-5140-42E2-AFEE-28E91F8A8EB0}" type="presOf" srcId="{ABFB4A15-B566-456A-871B-89434AAD1151}" destId="{737EA92F-A972-4954-9051-2F446E682697}" srcOrd="0" destOrd="0" presId="urn:microsoft.com/office/officeart/2005/8/layout/vList2"/>
    <dgm:cxn modelId="{7F725847-4A12-4D18-B81C-ED284E40F8B4}" type="presOf" srcId="{002BF4E8-94A5-42F5-BED9-3EAF59650790}" destId="{B729CF7A-1200-4A52-9819-6AC2FADCC212}" srcOrd="0" destOrd="0" presId="urn:microsoft.com/office/officeart/2005/8/layout/vList2"/>
    <dgm:cxn modelId="{913B8050-52BF-4FE5-B39C-91CC2BFA0E1C}" srcId="{ABFB4A15-B566-456A-871B-89434AAD1151}" destId="{6CF82CC6-D9CC-4DAA-A650-B405DD2579F4}" srcOrd="1" destOrd="0" parTransId="{9D352BA5-16DE-4588-A3AB-7D094F296EA0}" sibTransId="{DC2103CF-0276-4F9B-B992-EB10231544B7}"/>
    <dgm:cxn modelId="{7A839D51-3572-41C1-BD07-20BE3FBE5AC3}" type="presOf" srcId="{2890767B-63DF-47FC-8519-558CD61F42C1}" destId="{0831C411-CBD0-4BA9-A989-5D23B4F9830C}" srcOrd="0" destOrd="0" presId="urn:microsoft.com/office/officeart/2005/8/layout/vList2"/>
    <dgm:cxn modelId="{AE7C9DC2-1180-4162-8B1C-3A7C77550274}" type="presOf" srcId="{9A34DF80-7618-4270-8EDE-597044E87AA5}" destId="{F4CA33AD-198C-43AF-8960-AE318823975C}" srcOrd="0" destOrd="0" presId="urn:microsoft.com/office/officeart/2005/8/layout/vList2"/>
    <dgm:cxn modelId="{265DE5D8-E7A0-4992-B7DA-7E09BC6A47AD}" type="presOf" srcId="{6CF82CC6-D9CC-4DAA-A650-B405DD2579F4}" destId="{D489A851-6E8B-4085-95CE-77DB5AC2E60B}" srcOrd="0" destOrd="0" presId="urn:microsoft.com/office/officeart/2005/8/layout/vList2"/>
    <dgm:cxn modelId="{27A1FCF4-4734-4935-91AE-565EDB98C130}" srcId="{ABFB4A15-B566-456A-871B-89434AAD1151}" destId="{002BF4E8-94A5-42F5-BED9-3EAF59650790}" srcOrd="0" destOrd="0" parTransId="{D230798E-788F-4A3F-9E7D-19CAE5C7190C}" sibTransId="{437F8FF6-EDD1-44DC-B15B-185D4E949026}"/>
    <dgm:cxn modelId="{03E4177C-CBD3-4F76-9C7C-181D1A86DE6A}" type="presParOf" srcId="{737EA92F-A972-4954-9051-2F446E682697}" destId="{B729CF7A-1200-4A52-9819-6AC2FADCC212}" srcOrd="0" destOrd="0" presId="urn:microsoft.com/office/officeart/2005/8/layout/vList2"/>
    <dgm:cxn modelId="{5CA07342-D9F8-4752-A318-70AB99AC7FBC}" type="presParOf" srcId="{737EA92F-A972-4954-9051-2F446E682697}" destId="{98FED239-7382-4FD0-9AE5-5230245AE76D}" srcOrd="1" destOrd="0" presId="urn:microsoft.com/office/officeart/2005/8/layout/vList2"/>
    <dgm:cxn modelId="{977C663E-DA1B-48FE-A790-321BBFDB6074}" type="presParOf" srcId="{737EA92F-A972-4954-9051-2F446E682697}" destId="{D489A851-6E8B-4085-95CE-77DB5AC2E60B}" srcOrd="2" destOrd="0" presId="urn:microsoft.com/office/officeart/2005/8/layout/vList2"/>
    <dgm:cxn modelId="{3EA204E9-FEBF-43E3-A2B3-F8CE9E4A1E46}" type="presParOf" srcId="{737EA92F-A972-4954-9051-2F446E682697}" destId="{FF8090B9-8410-4E88-B5F5-BAB32AA0C5EC}" srcOrd="3" destOrd="0" presId="urn:microsoft.com/office/officeart/2005/8/layout/vList2"/>
    <dgm:cxn modelId="{75A7DF68-5B0C-4B5B-AEB7-BF28BCB51542}" type="presParOf" srcId="{737EA92F-A972-4954-9051-2F446E682697}" destId="{F4CA33AD-198C-43AF-8960-AE318823975C}" srcOrd="4" destOrd="0" presId="urn:microsoft.com/office/officeart/2005/8/layout/vList2"/>
    <dgm:cxn modelId="{49A948D7-807F-48B8-A1FB-53C8713739DE}" type="presParOf" srcId="{737EA92F-A972-4954-9051-2F446E682697}" destId="{4DE5C547-C002-40D9-9DE9-35B1B586D8A0}" srcOrd="5" destOrd="0" presId="urn:microsoft.com/office/officeart/2005/8/layout/vList2"/>
    <dgm:cxn modelId="{3A88C5FB-A7F6-4BA5-A77B-9B8F65CFCE38}" type="presParOf" srcId="{737EA92F-A972-4954-9051-2F446E682697}" destId="{0831C411-CBD0-4BA9-A989-5D23B4F9830C}" srcOrd="6" destOrd="0" presId="urn:microsoft.com/office/officeart/2005/8/layout/vList2"/>
    <dgm:cxn modelId="{3E64BA29-6B70-49CA-AB66-B7129D7F076B}" type="presParOf" srcId="{737EA92F-A972-4954-9051-2F446E682697}" destId="{66F885A4-13EE-4A30-8B36-9F84D60FAAAC}" srcOrd="7" destOrd="0" presId="urn:microsoft.com/office/officeart/2005/8/layout/vList2"/>
    <dgm:cxn modelId="{7E283A25-8972-40F1-BF57-8A1EB3199D18}" type="presParOf" srcId="{737EA92F-A972-4954-9051-2F446E682697}" destId="{69CB838E-81FF-4039-AF08-FD809F6207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B646F-9E09-4D26-8080-4A3409A7AD2B}">
      <dsp:nvSpPr>
        <dsp:cNvPr id="0" name=""/>
        <dsp:cNvSpPr/>
      </dsp:nvSpPr>
      <dsp:spPr>
        <a:xfrm>
          <a:off x="0" y="152064"/>
          <a:ext cx="6263640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Exception program counter (EPC): address of the offending instruction, </a:t>
          </a:r>
        </a:p>
      </dsp:txBody>
      <dsp:txXfrm>
        <a:off x="60199" y="212263"/>
        <a:ext cx="6143242" cy="1112781"/>
      </dsp:txXfrm>
    </dsp:sp>
    <dsp:sp modelId="{F603F81A-2139-423E-ADA6-EC500190F300}">
      <dsp:nvSpPr>
        <dsp:cNvPr id="0" name=""/>
        <dsp:cNvSpPr/>
      </dsp:nvSpPr>
      <dsp:spPr>
        <a:xfrm>
          <a:off x="0" y="1474524"/>
          <a:ext cx="6263640" cy="12331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Saves EPC before enabling interrupts to allow nested interrupts </a:t>
          </a:r>
          <a:r>
            <a:rPr lang="en-US" sz="3100" i="1" kern="1200"/>
            <a:t>  </a:t>
          </a:r>
          <a:endParaRPr lang="en-US" sz="3100" kern="1200"/>
        </a:p>
      </dsp:txBody>
      <dsp:txXfrm>
        <a:off x="60199" y="1534723"/>
        <a:ext cx="6143242" cy="1112781"/>
      </dsp:txXfrm>
    </dsp:sp>
    <dsp:sp modelId="{33C9FCBC-E7F6-4361-B38C-E6823FB31BE7}">
      <dsp:nvSpPr>
        <dsp:cNvPr id="0" name=""/>
        <dsp:cNvSpPr/>
      </dsp:nvSpPr>
      <dsp:spPr>
        <a:xfrm>
          <a:off x="0" y="2796984"/>
          <a:ext cx="6263640" cy="12331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Need to mask further interrupts at least until EPC can be saved</a:t>
          </a:r>
        </a:p>
      </dsp:txBody>
      <dsp:txXfrm>
        <a:off x="60199" y="2857183"/>
        <a:ext cx="6143242" cy="1112781"/>
      </dsp:txXfrm>
    </dsp:sp>
    <dsp:sp modelId="{BF4F10CE-D149-4A0A-86D5-481187CFEFAA}">
      <dsp:nvSpPr>
        <dsp:cNvPr id="0" name=""/>
        <dsp:cNvSpPr/>
      </dsp:nvSpPr>
      <dsp:spPr>
        <a:xfrm>
          <a:off x="0" y="4119444"/>
          <a:ext cx="6263640" cy="12331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Need to read a</a:t>
          </a:r>
          <a:r>
            <a:rPr lang="en-US" sz="3100" i="1" kern="1200" dirty="0"/>
            <a:t> status register</a:t>
          </a:r>
          <a:r>
            <a:rPr lang="en-US" sz="3100" kern="1200" dirty="0"/>
            <a:t> that indicates the cause of the interrupt</a:t>
          </a:r>
        </a:p>
      </dsp:txBody>
      <dsp:txXfrm>
        <a:off x="60199" y="4179643"/>
        <a:ext cx="6143242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CF7A-1200-4A52-9819-6AC2FADCC212}">
      <dsp:nvSpPr>
        <dsp:cNvPr id="0" name=""/>
        <dsp:cNvSpPr/>
      </dsp:nvSpPr>
      <dsp:spPr>
        <a:xfrm>
          <a:off x="0" y="313883"/>
          <a:ext cx="7334249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Processor: </a:t>
          </a:r>
        </a:p>
      </dsp:txBody>
      <dsp:txXfrm>
        <a:off x="26930" y="340813"/>
        <a:ext cx="7280389" cy="497795"/>
      </dsp:txXfrm>
    </dsp:sp>
    <dsp:sp modelId="{D489A851-6E8B-4085-95CE-77DB5AC2E60B}">
      <dsp:nvSpPr>
        <dsp:cNvPr id="0" name=""/>
        <dsp:cNvSpPr/>
      </dsp:nvSpPr>
      <dsp:spPr>
        <a:xfrm>
          <a:off x="0" y="931778"/>
          <a:ext cx="7334249" cy="551655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stops the offending instruction, </a:t>
          </a:r>
        </a:p>
      </dsp:txBody>
      <dsp:txXfrm>
        <a:off x="26930" y="958708"/>
        <a:ext cx="7280389" cy="497795"/>
      </dsp:txXfrm>
    </dsp:sp>
    <dsp:sp modelId="{F4CA33AD-198C-43AF-8960-AE318823975C}">
      <dsp:nvSpPr>
        <dsp:cNvPr id="0" name=""/>
        <dsp:cNvSpPr/>
      </dsp:nvSpPr>
      <dsp:spPr>
        <a:xfrm>
          <a:off x="0" y="1549673"/>
          <a:ext cx="7334249" cy="551655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makes sure all prior instructions complete,</a:t>
          </a:r>
        </a:p>
      </dsp:txBody>
      <dsp:txXfrm>
        <a:off x="26930" y="1576603"/>
        <a:ext cx="7280389" cy="497795"/>
      </dsp:txXfrm>
    </dsp:sp>
    <dsp:sp modelId="{0831C411-CBD0-4BA9-A989-5D23B4F9830C}">
      <dsp:nvSpPr>
        <dsp:cNvPr id="0" name=""/>
        <dsp:cNvSpPr/>
      </dsp:nvSpPr>
      <dsp:spPr>
        <a:xfrm>
          <a:off x="0" y="2167568"/>
          <a:ext cx="7334249" cy="551655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flushes all the future instructions (in the pipeline) </a:t>
          </a:r>
        </a:p>
      </dsp:txBody>
      <dsp:txXfrm>
        <a:off x="26930" y="2194498"/>
        <a:ext cx="7280389" cy="497795"/>
      </dsp:txXfrm>
    </dsp:sp>
    <dsp:sp modelId="{5B159779-DABC-4F79-8EE0-D6E2549707A6}">
      <dsp:nvSpPr>
        <dsp:cNvPr id="0" name=""/>
        <dsp:cNvSpPr/>
      </dsp:nvSpPr>
      <dsp:spPr>
        <a:xfrm>
          <a:off x="0" y="2785464"/>
          <a:ext cx="7334249" cy="551655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Sets a register to show the cause </a:t>
          </a:r>
        </a:p>
      </dsp:txBody>
      <dsp:txXfrm>
        <a:off x="26930" y="2812394"/>
        <a:ext cx="7280389" cy="497795"/>
      </dsp:txXfrm>
    </dsp:sp>
    <dsp:sp modelId="{44F21FE0-970A-45AA-B237-B04E76ABC880}">
      <dsp:nvSpPr>
        <dsp:cNvPr id="0" name=""/>
        <dsp:cNvSpPr/>
      </dsp:nvSpPr>
      <dsp:spPr>
        <a:xfrm>
          <a:off x="0" y="3403359"/>
          <a:ext cx="7334249" cy="551655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Saves EPC </a:t>
          </a:r>
        </a:p>
      </dsp:txBody>
      <dsp:txXfrm>
        <a:off x="26930" y="3430289"/>
        <a:ext cx="7280389" cy="497795"/>
      </dsp:txXfrm>
    </dsp:sp>
    <dsp:sp modelId="{31E0C370-7FEB-4CA5-83E3-12E6BFE07E37}">
      <dsp:nvSpPr>
        <dsp:cNvPr id="0" name=""/>
        <dsp:cNvSpPr/>
      </dsp:nvSpPr>
      <dsp:spPr>
        <a:xfrm>
          <a:off x="0" y="4583227"/>
          <a:ext cx="7334249" cy="551655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Jumps to pre-decided address (cause register or vectored)</a:t>
          </a:r>
        </a:p>
      </dsp:txBody>
      <dsp:txXfrm>
        <a:off x="26930" y="4610157"/>
        <a:ext cx="7280389" cy="497795"/>
      </dsp:txXfrm>
    </dsp:sp>
    <dsp:sp modelId="{3C8BA40F-AFF2-474F-94C8-EAE9D15BDEE9}">
      <dsp:nvSpPr>
        <dsp:cNvPr id="0" name=""/>
        <dsp:cNvSpPr/>
      </dsp:nvSpPr>
      <dsp:spPr>
        <a:xfrm>
          <a:off x="0" y="3981482"/>
          <a:ext cx="7334249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Disables further interrupts</a:t>
          </a:r>
        </a:p>
      </dsp:txBody>
      <dsp:txXfrm>
        <a:off x="26930" y="4008412"/>
        <a:ext cx="7280389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CF7A-1200-4A52-9819-6AC2FADCC212}">
      <dsp:nvSpPr>
        <dsp:cNvPr id="0" name=""/>
        <dsp:cNvSpPr/>
      </dsp:nvSpPr>
      <dsp:spPr>
        <a:xfrm>
          <a:off x="0" y="649223"/>
          <a:ext cx="626364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OS: </a:t>
          </a:r>
        </a:p>
      </dsp:txBody>
      <dsp:txXfrm>
        <a:off x="37467" y="686690"/>
        <a:ext cx="6188706" cy="692586"/>
      </dsp:txXfrm>
    </dsp:sp>
    <dsp:sp modelId="{D489A851-6E8B-4085-95CE-77DB5AC2E60B}">
      <dsp:nvSpPr>
        <dsp:cNvPr id="0" name=""/>
        <dsp:cNvSpPr/>
      </dsp:nvSpPr>
      <dsp:spPr>
        <a:xfrm>
          <a:off x="0" y="1508903"/>
          <a:ext cx="6263640" cy="76752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Looks</a:t>
          </a:r>
          <a:r>
            <a:rPr lang="en-US" sz="3200" kern="1200" baseline="0" dirty="0"/>
            <a:t> at the cause of the exception</a:t>
          </a:r>
          <a:endParaRPr lang="en-US" sz="3200" kern="1200" dirty="0"/>
        </a:p>
      </dsp:txBody>
      <dsp:txXfrm>
        <a:off x="37467" y="1546370"/>
        <a:ext cx="6188706" cy="692586"/>
      </dsp:txXfrm>
    </dsp:sp>
    <dsp:sp modelId="{F4CA33AD-198C-43AF-8960-AE318823975C}">
      <dsp:nvSpPr>
        <dsp:cNvPr id="0" name=""/>
        <dsp:cNvSpPr/>
      </dsp:nvSpPr>
      <dsp:spPr>
        <a:xfrm>
          <a:off x="0" y="3311559"/>
          <a:ext cx="6263640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Handles the interrupt/exception</a:t>
          </a:r>
          <a:endParaRPr lang="en-US" sz="3200" kern="1200" dirty="0"/>
        </a:p>
      </dsp:txBody>
      <dsp:txXfrm>
        <a:off x="37467" y="3349026"/>
        <a:ext cx="6188706" cy="692586"/>
      </dsp:txXfrm>
    </dsp:sp>
    <dsp:sp modelId="{0831C411-CBD0-4BA9-A989-5D23B4F9830C}">
      <dsp:nvSpPr>
        <dsp:cNvPr id="0" name=""/>
        <dsp:cNvSpPr/>
      </dsp:nvSpPr>
      <dsp:spPr>
        <a:xfrm>
          <a:off x="0" y="2424850"/>
          <a:ext cx="6263640" cy="76752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Interrupt</a:t>
          </a:r>
          <a:r>
            <a:rPr lang="en-US" sz="3200" kern="1200" baseline="0" dirty="0"/>
            <a:t> handler saves the GPRs</a:t>
          </a:r>
          <a:endParaRPr lang="en-US" sz="3200" kern="1200" dirty="0"/>
        </a:p>
      </dsp:txBody>
      <dsp:txXfrm>
        <a:off x="37467" y="2462317"/>
        <a:ext cx="6188706" cy="692586"/>
      </dsp:txXfrm>
    </dsp:sp>
    <dsp:sp modelId="{69CB838E-81FF-4039-AF08-FD809F62075C}">
      <dsp:nvSpPr>
        <dsp:cNvPr id="0" name=""/>
        <dsp:cNvSpPr/>
      </dsp:nvSpPr>
      <dsp:spPr>
        <a:xfrm>
          <a:off x="0" y="4203766"/>
          <a:ext cx="626364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Calls</a:t>
          </a:r>
          <a:r>
            <a:rPr lang="en-US" sz="3200" kern="1200" baseline="0" dirty="0"/>
            <a:t> RFE</a:t>
          </a:r>
          <a:endParaRPr lang="en-US" sz="3200" kern="1200" dirty="0"/>
        </a:p>
      </dsp:txBody>
      <dsp:txXfrm>
        <a:off x="37467" y="4241233"/>
        <a:ext cx="618870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15: Branch Prediction and Interrupts/Exceptions 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6BFB-D8E6-489C-A63E-33A8FC56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branches: One register for correlated ones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7B7A6-00B4-45BE-8139-78A2909B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7AFD1-C862-4CF7-AE8E-FEF92A46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AA763-848B-4472-B04D-8596B1337EBE}"/>
              </a:ext>
            </a:extLst>
          </p:cNvPr>
          <p:cNvSpPr/>
          <p:nvPr/>
        </p:nvSpPr>
        <p:spPr>
          <a:xfrm>
            <a:off x="2194265" y="1833194"/>
            <a:ext cx="1958969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F62C8-8C3A-4B42-8573-66746E22E6F6}"/>
              </a:ext>
            </a:extLst>
          </p:cNvPr>
          <p:cNvSpPr/>
          <p:nvPr/>
        </p:nvSpPr>
        <p:spPr>
          <a:xfrm>
            <a:off x="3543641" y="300846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F71FD-63F8-46EE-AAC3-91415E32D7B1}"/>
              </a:ext>
            </a:extLst>
          </p:cNvPr>
          <p:cNvSpPr/>
          <p:nvPr/>
        </p:nvSpPr>
        <p:spPr>
          <a:xfrm>
            <a:off x="2194264" y="3008460"/>
            <a:ext cx="1958969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Arial" pitchFamily="-107" charset="0"/>
                <a:cs typeface="Arial" pitchFamily="-107" charset="0"/>
              </a:rPr>
              <a:t>1 1 ….. 1 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DCBE4-9A40-45E8-A7F7-E837ED7819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57941" y="350376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3520A-C4EE-491F-9DB0-00F4B71A5099}"/>
              </a:ext>
            </a:extLst>
          </p:cNvPr>
          <p:cNvCxnSpPr>
            <a:cxnSpLocks/>
          </p:cNvCxnSpPr>
          <p:nvPr/>
        </p:nvCxnSpPr>
        <p:spPr>
          <a:xfrm>
            <a:off x="2194266" y="1713060"/>
            <a:ext cx="19589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E3F6-D419-49BF-A0E1-3F801A0413A9}"/>
              </a:ext>
            </a:extLst>
          </p:cNvPr>
          <p:cNvSpPr txBox="1"/>
          <p:nvPr/>
        </p:nvSpPr>
        <p:spPr>
          <a:xfrm>
            <a:off x="2851139" y="1331545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m bit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9B7D8-EEAF-422F-B0AA-7A96F10A5805}"/>
              </a:ext>
            </a:extLst>
          </p:cNvPr>
          <p:cNvSpPr/>
          <p:nvPr/>
        </p:nvSpPr>
        <p:spPr>
          <a:xfrm>
            <a:off x="2194265" y="4532460"/>
            <a:ext cx="1958968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1E837-5CAC-45B0-8615-6F53AE8454A2}"/>
              </a:ext>
            </a:extLst>
          </p:cNvPr>
          <p:cNvSpPr/>
          <p:nvPr/>
        </p:nvSpPr>
        <p:spPr>
          <a:xfrm>
            <a:off x="2194266" y="1833194"/>
            <a:ext cx="1958968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9AC1EA-39FB-441C-A6D2-0DEC810E94E7}"/>
              </a:ext>
            </a:extLst>
          </p:cNvPr>
          <p:cNvSpPr txBox="1"/>
          <p:nvPr/>
        </p:nvSpPr>
        <p:spPr>
          <a:xfrm>
            <a:off x="1604962" y="2867986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2</a:t>
            </a:r>
            <a:r>
              <a:rPr lang="en-IN" baseline="30000" dirty="0">
                <a:latin typeface="Cambria" panose="02040503050406030204" pitchFamily="18" charset="0"/>
              </a:rPr>
              <a:t>p</a:t>
            </a:r>
            <a:r>
              <a:rPr lang="en-IN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79A28F-6452-4320-864E-FCAC1FBB8462}"/>
              </a:ext>
            </a:extLst>
          </p:cNvPr>
          <p:cNvCxnSpPr>
            <a:cxnSpLocks/>
          </p:cNvCxnSpPr>
          <p:nvPr/>
        </p:nvCxnSpPr>
        <p:spPr>
          <a:xfrm>
            <a:off x="2019641" y="1750286"/>
            <a:ext cx="0" cy="32760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2AF4AD0-B199-496B-A23E-14E1386AA384}"/>
              </a:ext>
            </a:extLst>
          </p:cNvPr>
          <p:cNvCxnSpPr>
            <a:cxnSpLocks/>
            <a:stCxn id="17" idx="0"/>
            <a:endCxn id="8" idx="1"/>
          </p:cNvCxnSpPr>
          <p:nvPr/>
        </p:nvCxnSpPr>
        <p:spPr>
          <a:xfrm rot="5400000" flipH="1" flipV="1">
            <a:off x="411667" y="3800534"/>
            <a:ext cx="2346070" cy="12191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DD91BD-89E8-43C3-A215-9FF70AB7DC02}"/>
              </a:ext>
            </a:extLst>
          </p:cNvPr>
          <p:cNvSpPr txBox="1"/>
          <p:nvPr/>
        </p:nvSpPr>
        <p:spPr>
          <a:xfrm>
            <a:off x="538162" y="5583130"/>
            <a:ext cx="8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(PC %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4EF14-C84E-4F74-8057-3C71D4A526D0}"/>
              </a:ext>
            </a:extLst>
          </p:cNvPr>
          <p:cNvSpPr txBox="1"/>
          <p:nvPr/>
        </p:nvSpPr>
        <p:spPr>
          <a:xfrm>
            <a:off x="1177047" y="5582872"/>
            <a:ext cx="57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2</a:t>
            </a:r>
            <a:r>
              <a:rPr lang="en-IN" baseline="30000" dirty="0">
                <a:latin typeface="Cambria" panose="02040503050406030204" pitchFamily="18" charset="0"/>
              </a:rPr>
              <a:t>p </a:t>
            </a:r>
            <a:r>
              <a:rPr lang="en-IN" dirty="0">
                <a:latin typeface="Cambria" panose="02040503050406030204" pitchFamily="18" charset="0"/>
              </a:rPr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8FD7C-17B5-4BFA-9993-2E759E4FB05F}"/>
              </a:ext>
            </a:extLst>
          </p:cNvPr>
          <p:cNvSpPr txBox="1"/>
          <p:nvPr/>
        </p:nvSpPr>
        <p:spPr>
          <a:xfrm>
            <a:off x="2500297" y="4985453"/>
            <a:ext cx="76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</a:rPr>
              <a:t>BHT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4CA19-0FFB-4FA6-8F3A-DE91EBA74702}"/>
              </a:ext>
            </a:extLst>
          </p:cNvPr>
          <p:cNvSpPr txBox="1"/>
          <p:nvPr/>
        </p:nvSpPr>
        <p:spPr>
          <a:xfrm>
            <a:off x="2303794" y="5621375"/>
            <a:ext cx="955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 body"/>
              </a:rPr>
              <a:t>Can lead to positive/negative/neutral interference</a:t>
            </a:r>
            <a:endParaRPr lang="en-IN" sz="3600" dirty="0">
              <a:solidFill>
                <a:srgbClr val="C00000"/>
              </a:solidFill>
              <a:latin typeface="Calibri body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C9A03C-0DE7-42D1-8EBF-E6A4FC0389EE}"/>
              </a:ext>
            </a:extLst>
          </p:cNvPr>
          <p:cNvSpPr/>
          <p:nvPr/>
        </p:nvSpPr>
        <p:spPr>
          <a:xfrm>
            <a:off x="6510679" y="1770025"/>
            <a:ext cx="1219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D80ABD-019B-4887-BF8E-66AAE09908DB}"/>
              </a:ext>
            </a:extLst>
          </p:cNvPr>
          <p:cNvSpPr/>
          <p:nvPr/>
        </p:nvSpPr>
        <p:spPr>
          <a:xfrm>
            <a:off x="6510679" y="1770025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B689BF-0884-4BB2-AEF2-7D4B258D6759}"/>
              </a:ext>
            </a:extLst>
          </p:cNvPr>
          <p:cNvSpPr/>
          <p:nvPr/>
        </p:nvSpPr>
        <p:spPr>
          <a:xfrm>
            <a:off x="6510679" y="2151025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67194C-AB70-49F7-8869-4DAC45536DB2}"/>
              </a:ext>
            </a:extLst>
          </p:cNvPr>
          <p:cNvSpPr/>
          <p:nvPr/>
        </p:nvSpPr>
        <p:spPr>
          <a:xfrm>
            <a:off x="6510679" y="2608225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FC1D43-DF01-42FA-8326-9E997D6FA073}"/>
              </a:ext>
            </a:extLst>
          </p:cNvPr>
          <p:cNvSpPr/>
          <p:nvPr/>
        </p:nvSpPr>
        <p:spPr>
          <a:xfrm>
            <a:off x="6510679" y="4437025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F5949C23-D7CF-4400-B57D-8E82A1940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279" y="1770025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00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0F19AB59-6917-4DC3-9DE8-4D5ADA45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279" y="2227225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01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72F0A339-36EC-424D-807E-8C58FB8B5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279" y="2684425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10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836C25FA-52E7-47C8-8383-1289E448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279" y="4513225"/>
            <a:ext cx="115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11 ….  11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3DEA5C-3CC2-44A1-9574-FC2D0DB0BDB4}"/>
              </a:ext>
            </a:extLst>
          </p:cNvPr>
          <p:cNvCxnSpPr>
            <a:cxnSpLocks/>
          </p:cNvCxnSpPr>
          <p:nvPr/>
        </p:nvCxnSpPr>
        <p:spPr>
          <a:xfrm>
            <a:off x="6510679" y="1618143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CE1D17-7919-4B6B-B5C0-A165B7A5C9FC}"/>
              </a:ext>
            </a:extLst>
          </p:cNvPr>
          <p:cNvSpPr txBox="1"/>
          <p:nvPr/>
        </p:nvSpPr>
        <p:spPr>
          <a:xfrm>
            <a:off x="6803652" y="123662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k bit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86F298-BE43-420B-AA8A-F45D22EDDDE0}"/>
              </a:ext>
            </a:extLst>
          </p:cNvPr>
          <p:cNvSpPr txBox="1"/>
          <p:nvPr/>
        </p:nvSpPr>
        <p:spPr>
          <a:xfrm>
            <a:off x="7813357" y="299505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2</a:t>
            </a:r>
            <a:r>
              <a:rPr lang="en-IN" baseline="30000" dirty="0">
                <a:latin typeface="Cambria" panose="02040503050406030204" pitchFamily="18" charset="0"/>
              </a:rPr>
              <a:t>m</a:t>
            </a:r>
            <a:r>
              <a:rPr lang="en-IN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F83E64-F4DE-4E0D-9393-32C3BF6562EB}"/>
              </a:ext>
            </a:extLst>
          </p:cNvPr>
          <p:cNvCxnSpPr>
            <a:cxnSpLocks/>
          </p:cNvCxnSpPr>
          <p:nvPr/>
        </p:nvCxnSpPr>
        <p:spPr>
          <a:xfrm>
            <a:off x="7843837" y="1694083"/>
            <a:ext cx="0" cy="32760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4773B8-DD96-4B5D-BA0E-C40E0A85CD27}"/>
              </a:ext>
            </a:extLst>
          </p:cNvPr>
          <p:cNvSpPr txBox="1"/>
          <p:nvPr/>
        </p:nvSpPr>
        <p:spPr>
          <a:xfrm>
            <a:off x="6713080" y="4870361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</a:rPr>
              <a:t>PHT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7718C0-F065-4B8C-B716-6518DA0685FD}"/>
              </a:ext>
            </a:extLst>
          </p:cNvPr>
          <p:cNvSpPr txBox="1"/>
          <p:nvPr/>
        </p:nvSpPr>
        <p:spPr>
          <a:xfrm>
            <a:off x="7904504" y="339529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B1: if (aa == 2) aa = 0; </a:t>
            </a:r>
          </a:p>
          <a:p>
            <a:r>
              <a:rPr lang="en-US" sz="3600" dirty="0"/>
              <a:t>B2: if (bb == 2); bb=0; </a:t>
            </a:r>
          </a:p>
          <a:p>
            <a:r>
              <a:rPr lang="en-US" sz="3600" dirty="0"/>
              <a:t>B3: if (aa != bb) { … 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9147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1052-9626-45E4-B916-A308D8BC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Gshare</a:t>
            </a:r>
            <a:r>
              <a:rPr lang="en-US" dirty="0"/>
              <a:t> is the answer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E1B97-AD77-40FA-8155-D742479B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9FFB-D4E9-41C0-8409-4CD6017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E105B-F9D8-4EEC-9334-F88DAC3B6DA2}"/>
              </a:ext>
            </a:extLst>
          </p:cNvPr>
          <p:cNvSpPr/>
          <p:nvPr/>
        </p:nvSpPr>
        <p:spPr>
          <a:xfrm>
            <a:off x="1838433" y="2394649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454DC-F300-42A3-A442-F085CE45B093}"/>
              </a:ext>
            </a:extLst>
          </p:cNvPr>
          <p:cNvSpPr/>
          <p:nvPr/>
        </p:nvSpPr>
        <p:spPr>
          <a:xfrm>
            <a:off x="619233" y="2394649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Arial" pitchFamily="-107" charset="0"/>
                <a:cs typeface="Arial" pitchFamily="-107" charset="0"/>
              </a:rPr>
              <a:t>1 1 ….. 1  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63AE5F-598D-4905-A924-21257BC8EABA}"/>
              </a:ext>
            </a:extLst>
          </p:cNvPr>
          <p:cNvCxnSpPr/>
          <p:nvPr/>
        </p:nvCxnSpPr>
        <p:spPr>
          <a:xfrm rot="16200000" flipV="1">
            <a:off x="1952733" y="2889949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73031C-38E9-471E-AC30-9336DAAC1350}"/>
              </a:ext>
            </a:extLst>
          </p:cNvPr>
          <p:cNvSpPr/>
          <p:nvPr/>
        </p:nvSpPr>
        <p:spPr>
          <a:xfrm>
            <a:off x="5105400" y="1981458"/>
            <a:ext cx="1219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47723-2C99-4AF8-BF3C-4AB6D505723F}"/>
              </a:ext>
            </a:extLst>
          </p:cNvPr>
          <p:cNvSpPr/>
          <p:nvPr/>
        </p:nvSpPr>
        <p:spPr>
          <a:xfrm>
            <a:off x="5105400" y="198145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47EA1-8F7F-4275-8272-B02AFD438A64}"/>
              </a:ext>
            </a:extLst>
          </p:cNvPr>
          <p:cNvSpPr/>
          <p:nvPr/>
        </p:nvSpPr>
        <p:spPr>
          <a:xfrm>
            <a:off x="5105400" y="236245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F1B9B-76AF-48E0-AD44-446D76797B29}"/>
              </a:ext>
            </a:extLst>
          </p:cNvPr>
          <p:cNvSpPr/>
          <p:nvPr/>
        </p:nvSpPr>
        <p:spPr>
          <a:xfrm>
            <a:off x="5105400" y="281965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5B7547-A0F5-42BC-B905-45845683A4BB}"/>
              </a:ext>
            </a:extLst>
          </p:cNvPr>
          <p:cNvSpPr/>
          <p:nvPr/>
        </p:nvSpPr>
        <p:spPr>
          <a:xfrm>
            <a:off x="5105400" y="464845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DE78A-023B-4F4D-B5A9-7C82C978C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8145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00 …. 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220FA-F318-4B2C-B6B0-C182820A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43865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6FE05-FB5B-457D-8F01-BEC4EC331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85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3E39-2780-4D69-8DDB-E8A2E53FB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724658"/>
            <a:ext cx="115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11 ….  11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33527B2-2B09-4598-B4E1-E46D08C16966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>
            <a:off x="2219433" y="2623249"/>
            <a:ext cx="310435" cy="6409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FD3C26-4774-45DD-9A6A-8DF480F53B4F}"/>
              </a:ext>
            </a:extLst>
          </p:cNvPr>
          <p:cNvCxnSpPr/>
          <p:nvPr/>
        </p:nvCxnSpPr>
        <p:spPr>
          <a:xfrm>
            <a:off x="619233" y="2197799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806754-8266-414A-BFA7-99AEFE60C34D}"/>
              </a:ext>
            </a:extLst>
          </p:cNvPr>
          <p:cNvSpPr txBox="1"/>
          <p:nvPr/>
        </p:nvSpPr>
        <p:spPr>
          <a:xfrm>
            <a:off x="1145931" y="18162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m bit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6132F0-AD86-41BF-ACC3-ADD1714409E7}"/>
              </a:ext>
            </a:extLst>
          </p:cNvPr>
          <p:cNvCxnSpPr>
            <a:cxnSpLocks/>
          </p:cNvCxnSpPr>
          <p:nvPr/>
        </p:nvCxnSpPr>
        <p:spPr>
          <a:xfrm>
            <a:off x="5105400" y="1829576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86F17F-EC96-448F-B28C-98AE18BEFD67}"/>
              </a:ext>
            </a:extLst>
          </p:cNvPr>
          <p:cNvSpPr txBox="1"/>
          <p:nvPr/>
        </p:nvSpPr>
        <p:spPr>
          <a:xfrm>
            <a:off x="5398373" y="144805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k bit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98C76C-0C46-4112-AF8E-63175472E0B3}"/>
              </a:ext>
            </a:extLst>
          </p:cNvPr>
          <p:cNvSpPr txBox="1"/>
          <p:nvPr/>
        </p:nvSpPr>
        <p:spPr>
          <a:xfrm>
            <a:off x="6408078" y="32064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2</a:t>
            </a:r>
            <a:r>
              <a:rPr lang="en-IN" baseline="30000" dirty="0">
                <a:latin typeface="Cambria" panose="02040503050406030204" pitchFamily="18" charset="0"/>
              </a:rPr>
              <a:t>m</a:t>
            </a:r>
            <a:r>
              <a:rPr lang="en-IN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9C9E15-630D-47FB-BEB7-FA95B41775DE}"/>
              </a:ext>
            </a:extLst>
          </p:cNvPr>
          <p:cNvCxnSpPr>
            <a:cxnSpLocks/>
          </p:cNvCxnSpPr>
          <p:nvPr/>
        </p:nvCxnSpPr>
        <p:spPr>
          <a:xfrm>
            <a:off x="6438558" y="1905516"/>
            <a:ext cx="0" cy="32760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7527B2-5ACD-4D96-B68C-EB83A3C85369}"/>
              </a:ext>
            </a:extLst>
          </p:cNvPr>
          <p:cNvSpPr/>
          <p:nvPr/>
        </p:nvSpPr>
        <p:spPr>
          <a:xfrm>
            <a:off x="1600200" y="3861941"/>
            <a:ext cx="194103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Arial" pitchFamily="-107" charset="0"/>
                <a:cs typeface="Arial" pitchFamily="-107" charset="0"/>
              </a:rPr>
              <a:t>PC &gt;&gt;2 &amp; </a:t>
            </a:r>
            <a:r>
              <a:rPr lang="en-IN" dirty="0">
                <a:latin typeface="Cambria" panose="02040503050406030204" pitchFamily="18" charset="0"/>
              </a:rPr>
              <a:t>2</a:t>
            </a:r>
            <a:r>
              <a:rPr lang="en-IN" baseline="30000" dirty="0">
                <a:latin typeface="Cambria" panose="02040503050406030204" pitchFamily="18" charset="0"/>
              </a:rPr>
              <a:t>m </a:t>
            </a:r>
            <a:r>
              <a:rPr lang="en-IN" dirty="0">
                <a:latin typeface="Cambria" panose="02040503050406030204" pitchFamily="18" charset="0"/>
              </a:rPr>
              <a:t>-1</a:t>
            </a:r>
            <a:endParaRPr lang="en-US" dirty="0">
              <a:solidFill>
                <a:srgbClr val="000000"/>
              </a:solidFill>
              <a:latin typeface="Tahoma"/>
              <a:ea typeface="Arial" pitchFamily="-107" charset="0"/>
              <a:cs typeface="Arial" pitchFamily="-107" charset="0"/>
            </a:endParaRPr>
          </a:p>
        </p:txBody>
      </p:sp>
      <p:sp>
        <p:nvSpPr>
          <p:cNvPr id="26" name="Flowchart: Or 25">
            <a:extLst>
              <a:ext uri="{FF2B5EF4-FFF2-40B4-BE49-F238E27FC236}">
                <a16:creationId xmlns:a16="http://schemas.microsoft.com/office/drawing/2014/main" id="{40B5E6D6-77A8-40FF-A6FE-7B1F8AA71528}"/>
              </a:ext>
            </a:extLst>
          </p:cNvPr>
          <p:cNvSpPr/>
          <p:nvPr/>
        </p:nvSpPr>
        <p:spPr>
          <a:xfrm>
            <a:off x="2529868" y="3067342"/>
            <a:ext cx="409759" cy="393632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FFDD3AD-ACC3-4962-B620-FC811CFD632B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rot="5400000" flipH="1" flipV="1">
            <a:off x="2452248" y="3579442"/>
            <a:ext cx="400967" cy="1640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46D79A2-FA9C-4515-9381-84A07AD4FE76}"/>
              </a:ext>
            </a:extLst>
          </p:cNvPr>
          <p:cNvCxnSpPr>
            <a:cxnSpLocks/>
            <a:stCxn id="26" idx="0"/>
            <a:endCxn id="16" idx="1"/>
          </p:cNvCxnSpPr>
          <p:nvPr/>
        </p:nvCxnSpPr>
        <p:spPr>
          <a:xfrm rot="16200000" flipH="1">
            <a:off x="3266041" y="2536049"/>
            <a:ext cx="12666" cy="1075252"/>
          </a:xfrm>
          <a:prstGeom prst="bentConnector4">
            <a:avLst>
              <a:gd name="adj1" fmla="val -1804832"/>
              <a:gd name="adj2" fmla="val 59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E5FD9A-4A5B-4782-BD27-9F06C520E4C3}"/>
              </a:ext>
            </a:extLst>
          </p:cNvPr>
          <p:cNvSpPr txBox="1"/>
          <p:nvPr/>
        </p:nvSpPr>
        <p:spPr>
          <a:xfrm>
            <a:off x="230187" y="5416371"/>
            <a:ext cx="1218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libri body"/>
              </a:rPr>
              <a:t>For a given history and for a given branch (PC) counters are trained</a:t>
            </a:r>
          </a:p>
        </p:txBody>
      </p:sp>
    </p:spTree>
    <p:extLst>
      <p:ext uri="{BB962C8B-B14F-4D97-AF65-F5344CB8AC3E}">
        <p14:creationId xmlns:p14="http://schemas.microsoft.com/office/powerpoint/2010/main" val="6512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191F-9256-4F13-B67D-8C247C6E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Important 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B099-965D-4F5E-B55C-206FFEB9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Branch prediction happens at the IF stage.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know the target outcome at the end of EX stage.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 BHT and PHT will be updated after EX stage for the corresponding PC.  Any issues here?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FE0B6-7B0B-4430-91A3-FB44ED8D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2B24B-550D-4CC2-81CA-11A528D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3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46F0-125D-2BDC-3AAF-0BA93BEE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7520-9862-D7B8-4468-C7ED6585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I1   F   D   E</a:t>
            </a:r>
          </a:p>
          <a:p>
            <a:pPr marL="0" indent="0">
              <a:buNone/>
            </a:pPr>
            <a:r>
              <a:rPr lang="en-US" dirty="0"/>
              <a:t>I2        F    D   E</a:t>
            </a:r>
          </a:p>
          <a:p>
            <a:pPr marL="0" indent="0">
              <a:buNone/>
            </a:pPr>
            <a:r>
              <a:rPr lang="en-US" dirty="0"/>
              <a:t>I3               F   D  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Lets assume I1 and I3 are branch instructions. I1 will update BHT and PHT in E stage, and I3 will probe BHT and PHT in F stage. To make sure PHT is updated correctly with the correct BHT entry, BHT entry is communicated till the E stage.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CDE84-694B-937C-A4ED-F9D6B554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BC91C-C9B7-9732-4E37-6E8DF450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75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8D12-4085-4DFA-81C7-BCAFBEB3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State-of-the-art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C891F-D8C0-484D-ABA8-9B42B962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1DDF8-B9FB-4D29-AB5E-54E805B0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E9678-FCB1-4742-BF2F-A6A2EFA56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" y="1347173"/>
            <a:ext cx="7402690" cy="5009177"/>
          </a:xfrm>
          <a:prstGeom prst="rect">
            <a:avLst/>
          </a:prstGeom>
        </p:spPr>
      </p:pic>
      <p:pic>
        <p:nvPicPr>
          <p:cNvPr id="7" name="Picture 2" descr="André Seznec">
            <a:extLst>
              <a:ext uri="{FF2B5EF4-FFF2-40B4-BE49-F238E27FC236}">
                <a16:creationId xmlns:a16="http://schemas.microsoft.com/office/drawing/2014/main" id="{B55F23DB-103F-4C85-AB7C-76862052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81" y="1127149"/>
            <a:ext cx="2121252" cy="264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hpca23.cse.tamu.edu/taco/daniel.jpg">
            <a:extLst>
              <a:ext uri="{FF2B5EF4-FFF2-40B4-BE49-F238E27FC236}">
                <a16:creationId xmlns:a16="http://schemas.microsoft.com/office/drawing/2014/main" id="{E5A24B3D-0573-40E3-857B-493A7C13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81" y="3983238"/>
            <a:ext cx="21240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6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8232-21E4-423E-8C37-0647514B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BTB (Target Address Predictor)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37D03-43A5-4C62-BA80-34A87A9E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F3B7-8A7D-4A50-8C54-96677C44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F6CD1B-753C-45A0-AEE4-63853E1651E3}"/>
              </a:ext>
            </a:extLst>
          </p:cNvPr>
          <p:cNvSpPr>
            <a:spLocks/>
          </p:cNvSpPr>
          <p:nvPr/>
        </p:nvSpPr>
        <p:spPr bwMode="auto">
          <a:xfrm>
            <a:off x="300935" y="1570830"/>
            <a:ext cx="5346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3600" b="0" i="0" dirty="0">
                <a:solidFill>
                  <a:srgbClr val="7F007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0b0110[...]01001000</a:t>
            </a:r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5B60A0DB-BDF0-428B-A1CA-C841E725AA26}"/>
              </a:ext>
            </a:extLst>
          </p:cNvPr>
          <p:cNvGraphicFramePr>
            <a:graphicFrameLocks noGrp="1"/>
          </p:cNvGraphicFramePr>
          <p:nvPr/>
        </p:nvGraphicFramePr>
        <p:xfrm>
          <a:off x="6650935" y="3564730"/>
          <a:ext cx="1498600" cy="2855914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4181148959"/>
                    </a:ext>
                  </a:extLst>
                </a:gridCol>
              </a:tblGrid>
              <a:tr h="715963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302111"/>
                  </a:ext>
                </a:extLst>
              </a:tr>
              <a:tr h="708025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32656"/>
                  </a:ext>
                </a:extLst>
              </a:tr>
              <a:tr h="715963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Courier" charset="0"/>
                          <a:cs typeface="Heiti SC Medium" charset="0"/>
                          <a:sym typeface="Courier" charset="0"/>
                        </a:rPr>
                        <a:t>2 state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Courier" charset="0"/>
                          <a:cs typeface="Heiti SC Medium" charset="0"/>
                          <a:sym typeface="Courier" charset="0"/>
                        </a:rPr>
                        <a:t>bits</a:t>
                      </a: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447407"/>
                  </a:ext>
                </a:extLst>
              </a:tr>
              <a:tr h="715963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802141"/>
                  </a:ext>
                </a:extLst>
              </a:tr>
            </a:tbl>
          </a:graphicData>
        </a:graphic>
      </p:graphicFrame>
      <p:sp>
        <p:nvSpPr>
          <p:cNvPr id="8" name="Rectangle 20">
            <a:extLst>
              <a:ext uri="{FF2B5EF4-FFF2-40B4-BE49-F238E27FC236}">
                <a16:creationId xmlns:a16="http://schemas.microsoft.com/office/drawing/2014/main" id="{57F2687E-1646-4AF1-85F3-AA285603B407}"/>
              </a:ext>
            </a:extLst>
          </p:cNvPr>
          <p:cNvSpPr>
            <a:spLocks/>
          </p:cNvSpPr>
          <p:nvPr/>
        </p:nvSpPr>
        <p:spPr bwMode="auto">
          <a:xfrm>
            <a:off x="6333435" y="2256630"/>
            <a:ext cx="21717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2400" i="0">
                <a:cs typeface="Helvetica" panose="020B0604020202020204" pitchFamily="34" charset="0"/>
              </a:rPr>
              <a:t>Branch </a:t>
            </a:r>
          </a:p>
          <a:p>
            <a:pPr algn="ctr"/>
            <a:r>
              <a:rPr lang="en-US" altLang="en-US" sz="2400" i="0">
                <a:cs typeface="Helvetica" panose="020B0604020202020204" pitchFamily="34" charset="0"/>
              </a:rPr>
              <a:t>History Table </a:t>
            </a:r>
          </a:p>
          <a:p>
            <a:pPr algn="ctr"/>
            <a:r>
              <a:rPr lang="en-US" altLang="en-US" sz="2400" i="0">
                <a:cs typeface="Helvetica" panose="020B0604020202020204" pitchFamily="34" charset="0"/>
              </a:rPr>
              <a:t>(BHT)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485F0F71-D13B-4736-B5B7-5EA665FD7995}"/>
              </a:ext>
            </a:extLst>
          </p:cNvPr>
          <p:cNvSpPr>
            <a:spLocks/>
          </p:cNvSpPr>
          <p:nvPr/>
        </p:nvSpPr>
        <p:spPr bwMode="auto">
          <a:xfrm>
            <a:off x="4072835" y="3082130"/>
            <a:ext cx="168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800" i="0">
                <a:solidFill>
                  <a:srgbClr val="053DE8"/>
                </a:solidFill>
                <a:cs typeface="Helvetica" panose="020B0604020202020204" pitchFamily="34" charset="0"/>
              </a:rPr>
              <a:t>target address</a:t>
            </a:r>
          </a:p>
        </p:txBody>
      </p:sp>
      <p:graphicFrame>
        <p:nvGraphicFramePr>
          <p:cNvPr id="10" name="Group 22">
            <a:extLst>
              <a:ext uri="{FF2B5EF4-FFF2-40B4-BE49-F238E27FC236}">
                <a16:creationId xmlns:a16="http://schemas.microsoft.com/office/drawing/2014/main" id="{B8EF008B-ABD2-480E-A517-5B5C210395B8}"/>
              </a:ext>
            </a:extLst>
          </p:cNvPr>
          <p:cNvGraphicFramePr>
            <a:graphicFrameLocks noGrp="1"/>
          </p:cNvGraphicFramePr>
          <p:nvPr/>
        </p:nvGraphicFramePr>
        <p:xfrm>
          <a:off x="1367735" y="3552030"/>
          <a:ext cx="4775200" cy="2855914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146347902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1770502199"/>
                    </a:ext>
                  </a:extLst>
                </a:gridCol>
              </a:tblGrid>
              <a:tr h="715963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089094"/>
                  </a:ext>
                </a:extLst>
              </a:tr>
              <a:tr h="708025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5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Courier" charset="0"/>
                        <a:cs typeface="Heiti SC Medium" charset="0"/>
                        <a:sym typeface="Courier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174420"/>
                  </a:ext>
                </a:extLst>
              </a:tr>
              <a:tr h="715963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5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Courier" charset="0"/>
                        <a:cs typeface="Heiti SC Medium" charset="0"/>
                        <a:sym typeface="Courier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5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Courier" charset="0"/>
                        <a:cs typeface="Heiti SC Medium" charset="0"/>
                        <a:sym typeface="Courier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929727"/>
                  </a:ext>
                </a:extLst>
              </a:tr>
              <a:tr h="715963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663214"/>
                  </a:ext>
                </a:extLst>
              </a:tr>
            </a:tbl>
          </a:graphicData>
        </a:graphic>
      </p:graphicFrame>
      <p:sp>
        <p:nvSpPr>
          <p:cNvPr id="11" name="Rectangle 53">
            <a:extLst>
              <a:ext uri="{FF2B5EF4-FFF2-40B4-BE49-F238E27FC236}">
                <a16:creationId xmlns:a16="http://schemas.microsoft.com/office/drawing/2014/main" id="{CB39BBE7-EE9F-4D5C-B1B2-C1DFB8DD0A47}"/>
              </a:ext>
            </a:extLst>
          </p:cNvPr>
          <p:cNvSpPr>
            <a:spLocks/>
          </p:cNvSpPr>
          <p:nvPr/>
        </p:nvSpPr>
        <p:spPr bwMode="auto">
          <a:xfrm>
            <a:off x="1355035" y="2599530"/>
            <a:ext cx="4813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38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38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38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38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38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38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38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38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38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i="0">
                <a:cs typeface="Helvetica" panose="020B0604020202020204" pitchFamily="34" charset="0"/>
              </a:rPr>
              <a:t>Branch Target Buffer (BTB)</a:t>
            </a:r>
          </a:p>
        </p:txBody>
      </p:sp>
      <p:sp>
        <p:nvSpPr>
          <p:cNvPr id="12" name="Rectangle 54">
            <a:extLst>
              <a:ext uri="{FF2B5EF4-FFF2-40B4-BE49-F238E27FC236}">
                <a16:creationId xmlns:a16="http://schemas.microsoft.com/office/drawing/2014/main" id="{11C98D99-7138-4163-8144-808F002842D8}"/>
              </a:ext>
            </a:extLst>
          </p:cNvPr>
          <p:cNvSpPr>
            <a:spLocks/>
          </p:cNvSpPr>
          <p:nvPr/>
        </p:nvSpPr>
        <p:spPr bwMode="auto">
          <a:xfrm>
            <a:off x="3996635" y="5126830"/>
            <a:ext cx="19954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9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PC + 4 + Loop</a:t>
            </a:r>
          </a:p>
        </p:txBody>
      </p:sp>
      <p:sp>
        <p:nvSpPr>
          <p:cNvPr id="13" name="Rectangle 55">
            <a:extLst>
              <a:ext uri="{FF2B5EF4-FFF2-40B4-BE49-F238E27FC236}">
                <a16:creationId xmlns:a16="http://schemas.microsoft.com/office/drawing/2014/main" id="{BD4D7D26-7BF5-4B54-9F72-EC0436691C33}"/>
              </a:ext>
            </a:extLst>
          </p:cNvPr>
          <p:cNvSpPr>
            <a:spLocks/>
          </p:cNvSpPr>
          <p:nvPr/>
        </p:nvSpPr>
        <p:spPr bwMode="auto">
          <a:xfrm>
            <a:off x="1482035" y="3082130"/>
            <a:ext cx="2070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800" i="0">
                <a:solidFill>
                  <a:srgbClr val="053DE8"/>
                </a:solidFill>
                <a:cs typeface="Helvetica" panose="020B0604020202020204" pitchFamily="34" charset="0"/>
              </a:rPr>
              <a:t>30-bit address tag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5E64EADA-4C91-451D-8A7B-B8A166A3B848}"/>
              </a:ext>
            </a:extLst>
          </p:cNvPr>
          <p:cNvSpPr>
            <a:spLocks/>
          </p:cNvSpPr>
          <p:nvPr/>
        </p:nvSpPr>
        <p:spPr bwMode="auto">
          <a:xfrm>
            <a:off x="1418535" y="5139530"/>
            <a:ext cx="2286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9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0b0110[...]0010</a:t>
            </a:r>
          </a:p>
        </p:txBody>
      </p:sp>
      <p:sp>
        <p:nvSpPr>
          <p:cNvPr id="15" name="Rectangle 57">
            <a:extLst>
              <a:ext uri="{FF2B5EF4-FFF2-40B4-BE49-F238E27FC236}">
                <a16:creationId xmlns:a16="http://schemas.microsoft.com/office/drawing/2014/main" id="{C156D321-8E55-4F57-A12F-EB2D29AFE34E}"/>
              </a:ext>
            </a:extLst>
          </p:cNvPr>
          <p:cNvSpPr>
            <a:spLocks/>
          </p:cNvSpPr>
          <p:nvPr/>
        </p:nvSpPr>
        <p:spPr bwMode="auto">
          <a:xfrm>
            <a:off x="618435" y="1215230"/>
            <a:ext cx="5054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600" i="0">
                <a:solidFill>
                  <a:srgbClr val="0000FF"/>
                </a:solidFill>
                <a:cs typeface="Helvetica" panose="020B0604020202020204" pitchFamily="34" charset="0"/>
              </a:rPr>
              <a:t>Address of branch instruction</a:t>
            </a:r>
          </a:p>
        </p:txBody>
      </p:sp>
      <p:sp>
        <p:nvSpPr>
          <p:cNvPr id="16" name="Rectangle 58">
            <a:extLst>
              <a:ext uri="{FF2B5EF4-FFF2-40B4-BE49-F238E27FC236}">
                <a16:creationId xmlns:a16="http://schemas.microsoft.com/office/drawing/2014/main" id="{5D292D85-D476-475F-A34D-E669D6C41AA2}"/>
              </a:ext>
            </a:extLst>
          </p:cNvPr>
          <p:cNvSpPr>
            <a:spLocks/>
          </p:cNvSpPr>
          <p:nvPr/>
        </p:nvSpPr>
        <p:spPr bwMode="auto">
          <a:xfrm>
            <a:off x="8258175" y="2008188"/>
            <a:ext cx="3753264" cy="482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3600" dirty="0">
                <a:solidFill>
                  <a:srgbClr val="C00000"/>
                </a:solidFill>
                <a:latin typeface="Calibri body"/>
                <a:cs typeface="Marker Felt" charset="0"/>
                <a:sym typeface="Marker Felt" charset="0"/>
              </a:rPr>
              <a:t>BTB is probed in the fetch stage along with the direction predictor. </a:t>
            </a:r>
          </a:p>
          <a:p>
            <a:pPr algn="r"/>
            <a:r>
              <a:rPr lang="en-US" altLang="en-US" sz="3600" dirty="0">
                <a:solidFill>
                  <a:srgbClr val="C00000"/>
                </a:solidFill>
                <a:latin typeface="Calibri body"/>
                <a:cs typeface="Marker Felt" charset="0"/>
                <a:sym typeface="Marker Felt" charset="0"/>
              </a:rPr>
              <a:t>A hit in the BTB means the PC is a branch PC. </a:t>
            </a:r>
            <a:endParaRPr lang="en-US" altLang="en-US" sz="3600" b="0" i="0" dirty="0">
              <a:solidFill>
                <a:srgbClr val="C00000"/>
              </a:solidFill>
              <a:latin typeface="Calibri body"/>
              <a:cs typeface="Marker Felt" charset="0"/>
              <a:sym typeface="Marker Felt" charset="0"/>
            </a:endParaRPr>
          </a:p>
        </p:txBody>
      </p:sp>
      <p:sp>
        <p:nvSpPr>
          <p:cNvPr id="17" name="Rectangle 60">
            <a:extLst>
              <a:ext uri="{FF2B5EF4-FFF2-40B4-BE49-F238E27FC236}">
                <a16:creationId xmlns:a16="http://schemas.microsoft.com/office/drawing/2014/main" id="{1D968A01-E51E-42AE-9234-4275B191E80A}"/>
              </a:ext>
            </a:extLst>
          </p:cNvPr>
          <p:cNvSpPr>
            <a:spLocks/>
          </p:cNvSpPr>
          <p:nvPr/>
        </p:nvSpPr>
        <p:spPr bwMode="auto">
          <a:xfrm>
            <a:off x="6117535" y="1215230"/>
            <a:ext cx="3136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843463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600" i="0">
                <a:solidFill>
                  <a:srgbClr val="0000FF"/>
                </a:solidFill>
                <a:cs typeface="Helvetica" panose="020B0604020202020204" pitchFamily="34" charset="0"/>
              </a:rPr>
              <a:t>Branch instruction</a:t>
            </a:r>
          </a:p>
        </p:txBody>
      </p:sp>
      <p:sp>
        <p:nvSpPr>
          <p:cNvPr id="18" name="Rectangle 61">
            <a:extLst>
              <a:ext uri="{FF2B5EF4-FFF2-40B4-BE49-F238E27FC236}">
                <a16:creationId xmlns:a16="http://schemas.microsoft.com/office/drawing/2014/main" id="{94BE0EE4-C7E1-4081-8CC7-B36E8CB9AD12}"/>
              </a:ext>
            </a:extLst>
          </p:cNvPr>
          <p:cNvSpPr>
            <a:spLocks/>
          </p:cNvSpPr>
          <p:nvPr/>
        </p:nvSpPr>
        <p:spPr bwMode="auto">
          <a:xfrm>
            <a:off x="5990535" y="1532730"/>
            <a:ext cx="341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92964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3600" b="0" i="0">
                <a:solidFill>
                  <a:srgbClr val="7F007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BNEZ R1 Loop</a:t>
            </a:r>
          </a:p>
        </p:txBody>
      </p:sp>
    </p:spTree>
    <p:extLst>
      <p:ext uri="{BB962C8B-B14F-4D97-AF65-F5344CB8AC3E}">
        <p14:creationId xmlns:p14="http://schemas.microsoft.com/office/powerpoint/2010/main" val="285822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72569088" presetClass="entr" presetSubtype="7725690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80C8-8E85-45E9-ADD6-51E2F108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Exception/Interrupt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ED24-D7C3-4FB9-8774-1CB50ECE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unscheduled event that disrupts program (instructions) in action.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86F1F-4C43-4CF9-8F5B-094D5129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7BFBD-C104-40AC-97B4-4A1DF5A6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76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389F-F2EA-4857-9937-83EED0D6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D247F-2A92-48D0-A86A-EB40E92A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5799A-E623-49B2-B6E8-770D61C3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B07D91D7-EF58-4365-915B-59362B4DD41A}"/>
              </a:ext>
            </a:extLst>
          </p:cNvPr>
          <p:cNvSpPr>
            <a:spLocks/>
          </p:cNvSpPr>
          <p:nvPr/>
        </p:nvSpPr>
        <p:spPr bwMode="auto">
          <a:xfrm>
            <a:off x="5194300" y="3714750"/>
            <a:ext cx="1601788" cy="149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1056"/>
              </a:cxn>
              <a:cxn ang="0">
                <a:pos x="1008" y="1056"/>
              </a:cxn>
              <a:cxn ang="0">
                <a:pos x="1008" y="816"/>
              </a:cxn>
            </a:cxnLst>
            <a:rect l="0" t="0" r="r" b="b"/>
            <a:pathLst>
              <a:path w="1009" h="1057">
                <a:moveTo>
                  <a:pt x="0" y="0"/>
                </a:moveTo>
                <a:lnTo>
                  <a:pt x="672" y="1056"/>
                </a:lnTo>
                <a:lnTo>
                  <a:pt x="1008" y="1056"/>
                </a:lnTo>
                <a:lnTo>
                  <a:pt x="1008" y="8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005FA8B4-4A38-44AE-94D0-D2C97732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1441450"/>
            <a:ext cx="0" cy="355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B1B63-AFC2-49A4-BCD3-51130888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935163"/>
            <a:ext cx="47418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i-1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DD67BA-B146-4389-BAA5-27BD1643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304165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8119AE34-3481-4525-94C2-71F2A1D9D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2584450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645B1-6857-4208-8E99-E10EB63F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426085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71082D63-085A-413C-9984-9A0E344D1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3803650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673412-A16F-4AE5-8F42-764966E27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182245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2784EF4-E3F5-4612-B13D-773B7B6E7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3200" y="2940050"/>
            <a:ext cx="431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C970B-1756-4CDF-AB8B-9ECAA1EA3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1947863"/>
            <a:ext cx="55604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F1474D-9C12-4851-99F6-6E8FCD1F3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304165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A40809B1-C9E6-471F-89CE-110B27A91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0" y="25844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945FD-186C-4329-91A8-D31AF9A5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426085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2874AC92-0221-4DB4-B7DC-226A0D2A9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5022850"/>
            <a:ext cx="0" cy="266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F2ED0461-B634-43AC-AD62-D89C5DBACDF4}"/>
              </a:ext>
            </a:extLst>
          </p:cNvPr>
          <p:cNvSpPr>
            <a:spLocks/>
          </p:cNvSpPr>
          <p:nvPr/>
        </p:nvSpPr>
        <p:spPr bwMode="auto">
          <a:xfrm>
            <a:off x="5194300" y="1428750"/>
            <a:ext cx="1601788" cy="1677988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672" y="0"/>
              </a:cxn>
              <a:cxn ang="0">
                <a:pos x="1008" y="0"/>
              </a:cxn>
              <a:cxn ang="0">
                <a:pos x="1008" y="240"/>
              </a:cxn>
            </a:cxnLst>
            <a:rect l="0" t="0" r="r" b="b"/>
            <a:pathLst>
              <a:path w="1009" h="1057">
                <a:moveTo>
                  <a:pt x="0" y="1056"/>
                </a:moveTo>
                <a:lnTo>
                  <a:pt x="672" y="0"/>
                </a:lnTo>
                <a:lnTo>
                  <a:pt x="1008" y="0"/>
                </a:lnTo>
                <a:lnTo>
                  <a:pt x="1008" y="2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8764E503-7DEA-44D7-9C36-C381A3E6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340995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36BAAA1B-654C-4484-AB2B-686867446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3651250"/>
            <a:ext cx="431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BE7B8C-1EC0-4191-8BC8-C1DA7629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3879850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A101CE-5AD2-4D92-B3DD-6298C3C5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4002088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36B889-5DD4-48AA-B27B-90DC9387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2828925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F56071-AF51-485C-AFD5-FFAD287F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706688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8D8ECD-5577-4CE3-88C0-23E882517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384550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758970-E00D-4102-AC8D-785DB484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384550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42D548-CBED-4651-BD59-A954E971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179763"/>
            <a:ext cx="55604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1B8C82-E6DD-4FA5-BCE9-1B953006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398963"/>
            <a:ext cx="55985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F52F96-9D5C-4DC9-B02C-157BAD9F2B11}"/>
              </a:ext>
            </a:extLst>
          </p:cNvPr>
          <p:cNvGrpSpPr>
            <a:grpSpLocks/>
          </p:cNvGrpSpPr>
          <p:nvPr/>
        </p:nvGrpSpPr>
        <p:grpSpPr bwMode="auto">
          <a:xfrm>
            <a:off x="6757988" y="3843315"/>
            <a:ext cx="49212" cy="328610"/>
            <a:chOff x="3297" y="2353"/>
            <a:chExt cx="31" cy="20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482F03-E171-4C2C-BFF2-D36CEB8CF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353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9EBE22-DEEB-4F4B-A380-562C4FD43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441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3E8CCE-65FB-4A06-9797-D0D70911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529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211392E-92ED-4DEB-B4AD-CBB7CB03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3205163"/>
            <a:ext cx="31383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B99C49-EA89-452C-AB18-C26199FC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4424363"/>
            <a:ext cx="51356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i+1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A4AD33-E992-4016-8D0B-06582B89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3205163"/>
            <a:ext cx="125951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F71F11-119F-45DA-AF0B-15BB55D3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2938463"/>
            <a:ext cx="131180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interrupt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handler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A31242-B439-4100-9803-C992B627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" y="5407326"/>
            <a:ext cx="12192000" cy="951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  <a:latin typeface="Calibri body"/>
                <a:cs typeface="Calibri"/>
              </a:rPr>
              <a:t>An </a:t>
            </a:r>
            <a:r>
              <a:rPr lang="en-US" sz="2800" i="1" dirty="0">
                <a:solidFill>
                  <a:srgbClr val="C00000"/>
                </a:solidFill>
                <a:latin typeface="Calibri body"/>
                <a:cs typeface="Calibri"/>
              </a:rPr>
              <a:t>external or internal </a:t>
            </a:r>
            <a:r>
              <a:rPr lang="en-US" sz="2800" i="1" dirty="0">
                <a:solidFill>
                  <a:schemeClr val="tx1"/>
                </a:solidFill>
                <a:latin typeface="Calibri body"/>
                <a:cs typeface="Calibri"/>
              </a:rPr>
              <a:t>event</a:t>
            </a:r>
            <a:r>
              <a:rPr lang="en-US" sz="2800" dirty="0">
                <a:solidFill>
                  <a:schemeClr val="tx1"/>
                </a:solidFill>
                <a:latin typeface="Calibri body"/>
                <a:cs typeface="Calibri"/>
              </a:rPr>
              <a:t>  that needs to be processed. The event is usually unexpected or rare from program’s point of view. 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325115-C3BC-4FCF-8771-05038207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182245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3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4614-0F4B-4B50-8926-0720851D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A5C92-4C69-41F3-9048-5085842C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44A0-5A34-4438-BD47-BCF80B22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FCE09-0FBA-484B-930B-B128731B1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27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dirty="0">
                <a:latin typeface="Calibri body"/>
              </a:rPr>
              <a:t>Asynchronous: an </a:t>
            </a:r>
            <a:r>
              <a:rPr lang="en-US" sz="2800" i="1" dirty="0">
                <a:latin typeface="Calibri body"/>
              </a:rPr>
              <a:t>external event </a:t>
            </a:r>
          </a:p>
          <a:p>
            <a:pPr lvl="1"/>
            <a:r>
              <a:rPr lang="en-US" sz="2800" dirty="0">
                <a:latin typeface="Calibri body"/>
              </a:rPr>
              <a:t>input/output device service-request</a:t>
            </a:r>
          </a:p>
          <a:p>
            <a:pPr lvl="1"/>
            <a:r>
              <a:rPr lang="en-US" sz="2800" dirty="0">
                <a:latin typeface="Calibri body"/>
              </a:rPr>
              <a:t>timer expiration</a:t>
            </a:r>
          </a:p>
          <a:p>
            <a:pPr lvl="1"/>
            <a:r>
              <a:rPr lang="en-US" sz="2800" dirty="0">
                <a:latin typeface="Calibri body"/>
              </a:rPr>
              <a:t>power disruptions, hardware failure</a:t>
            </a:r>
          </a:p>
          <a:p>
            <a:r>
              <a:rPr lang="en-US" sz="2800" dirty="0">
                <a:latin typeface="Calibri body"/>
              </a:rPr>
              <a:t>Synchronous: an </a:t>
            </a:r>
            <a:r>
              <a:rPr lang="en-US" sz="2800" i="1" dirty="0">
                <a:latin typeface="Calibri body"/>
              </a:rPr>
              <a:t>internal event (a.k.a. traps or exceptions)</a:t>
            </a:r>
            <a:endParaRPr lang="en-US" sz="2800" dirty="0">
              <a:latin typeface="Calibri body"/>
            </a:endParaRPr>
          </a:p>
          <a:p>
            <a:pPr lvl="1"/>
            <a:r>
              <a:rPr lang="en-US" sz="2800" dirty="0">
                <a:latin typeface="Calibri body"/>
              </a:rPr>
              <a:t>undefined </a:t>
            </a:r>
            <a:r>
              <a:rPr lang="en-US" sz="2800" dirty="0" err="1">
                <a:latin typeface="Calibri body"/>
              </a:rPr>
              <a:t>opcode</a:t>
            </a:r>
            <a:r>
              <a:rPr lang="en-US" sz="2800" dirty="0">
                <a:latin typeface="Calibri body"/>
              </a:rPr>
              <a:t>, privileged instruction</a:t>
            </a:r>
          </a:p>
          <a:p>
            <a:pPr lvl="1"/>
            <a:r>
              <a:rPr lang="en-US" sz="2800" dirty="0">
                <a:latin typeface="Calibri body"/>
              </a:rPr>
              <a:t>arithmetic overflow, FPU exception, misaligned memory access </a:t>
            </a:r>
          </a:p>
          <a:p>
            <a:pPr lvl="1"/>
            <a:r>
              <a:rPr lang="en-US" sz="2800" i="1" dirty="0">
                <a:latin typeface="Calibri body"/>
              </a:rPr>
              <a:t>virtual memory exceptions: </a:t>
            </a:r>
            <a:r>
              <a:rPr lang="en-US" sz="2800" dirty="0">
                <a:latin typeface="Calibri body"/>
              </a:rPr>
              <a:t>page faults,</a:t>
            </a:r>
            <a:br>
              <a:rPr lang="en-US" sz="2800" dirty="0">
                <a:latin typeface="Calibri body"/>
              </a:rPr>
            </a:br>
            <a:r>
              <a:rPr lang="en-US" sz="2800" dirty="0">
                <a:latin typeface="Calibri body"/>
              </a:rPr>
              <a:t>            TLB misses, protection violations</a:t>
            </a:r>
          </a:p>
          <a:p>
            <a:pPr lvl="1"/>
            <a:r>
              <a:rPr lang="en-US" sz="2800" dirty="0">
                <a:latin typeface="Calibri body"/>
              </a:rPr>
              <a:t>system calls, e.g., jumps into kernel </a:t>
            </a:r>
          </a:p>
        </p:txBody>
      </p:sp>
    </p:spTree>
    <p:extLst>
      <p:ext uri="{BB962C8B-B14F-4D97-AF65-F5344CB8AC3E}">
        <p14:creationId xmlns:p14="http://schemas.microsoft.com/office/powerpoint/2010/main" val="138160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1A77-5418-4326-831E-5EE7B0F7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Interrupt and Exception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009F5E-0FCD-4A6C-B7C1-6A17ACA2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91" y="3342203"/>
            <a:ext cx="4974336" cy="25120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200E8-9BB4-414D-A3D0-21155694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3D967-5983-4E0B-9D9A-1400A1D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9308B-1F01-4EC6-BE70-791F6D42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64" y="3164593"/>
            <a:ext cx="4974336" cy="25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8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wo telephones communicating">
            <a:extLst>
              <a:ext uri="{FF2B5EF4-FFF2-40B4-BE49-F238E27FC236}">
                <a16:creationId xmlns:a16="http://schemas.microsoft.com/office/drawing/2014/main" id="{BF8FA6E8-E896-970B-E2D0-A1077ABF0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BACCB-376E-6474-291A-AA58E62C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03326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Phones (smart/non-smart) on silence </a:t>
            </a:r>
            <a:r>
              <a:rPr lang="en-US" sz="4800" dirty="0" err="1"/>
              <a:t>plz</a:t>
            </a:r>
            <a:r>
              <a:rPr lang="en-US" sz="4800" dirty="0"/>
              <a:t>, Thanks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428F2-7D7B-0C80-71CC-A3CE639A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3615A-9C2B-A026-30D7-B4372A25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042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D5D-7D10-4973-A15B-D14CF935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Interrupt Handler</a:t>
            </a:r>
            <a:endParaRPr lang="en-IN" sz="6000">
              <a:solidFill>
                <a:schemeClr val="accent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A6137-4A5F-4AFA-8BE5-ADCCDAF4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7EFA3-149E-443F-875E-8DDE74B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IN" sz="180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127B2BE-767E-4538-8B3E-CF30441CA9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44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A3FC-DB64-4D80-AFB8-7A1D247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Handshake between processor and the OS</a:t>
            </a:r>
            <a:endParaRPr lang="en-IN" sz="6000">
              <a:solidFill>
                <a:schemeClr val="accent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80560-2BFA-49ED-AD10-7817DB3F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30C5C-109D-4367-ADD3-7DFAD94C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D4BDCB-6C6B-45E3-ABDB-0A32BB2EF9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1513" y="620392"/>
          <a:ext cx="7334249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94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A3FC-DB64-4D80-AFB8-7A1D247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Handshake between processor and the OS</a:t>
            </a:r>
            <a:endParaRPr lang="en-IN" sz="6000">
              <a:solidFill>
                <a:schemeClr val="accent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80560-2BFA-49ED-AD10-7817DB3F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30C5C-109D-4367-ADD3-7DFAD94C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D4BDCB-6C6B-45E3-ABDB-0A32BB2EF9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213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C08E-EE05-45CE-858B-9648EB94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6F683-0334-4FC3-A9DE-737F5D28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A24C5-28A0-439F-ACA6-076D8555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80B9E3-2DB6-4699-8425-5CC4455E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latin typeface="Calibri body"/>
            </a:endParaRPr>
          </a:p>
          <a:p>
            <a:pPr marL="0" indent="0">
              <a:buNone/>
            </a:pPr>
            <a:r>
              <a:rPr lang="en-US" sz="3200" dirty="0">
                <a:latin typeface="Calibri body"/>
              </a:rPr>
              <a:t>Uses a special</a:t>
            </a:r>
            <a:r>
              <a:rPr lang="en-US" sz="3200" i="1" dirty="0">
                <a:latin typeface="Calibri body"/>
              </a:rPr>
              <a:t> </a:t>
            </a:r>
            <a:r>
              <a:rPr lang="en-US" sz="3200" dirty="0">
                <a:latin typeface="Calibri body"/>
              </a:rPr>
              <a:t>indirect jump instruction RFE (</a:t>
            </a:r>
            <a:r>
              <a:rPr lang="en-US" sz="3200" i="1" dirty="0">
                <a:latin typeface="Calibri body"/>
              </a:rPr>
              <a:t>return-from-exception</a:t>
            </a:r>
            <a:r>
              <a:rPr lang="en-US" sz="3200" dirty="0">
                <a:latin typeface="Calibri body"/>
              </a:rPr>
              <a:t>) which</a:t>
            </a:r>
          </a:p>
          <a:p>
            <a:pPr marL="0" indent="0">
              <a:buNone/>
            </a:pPr>
            <a:endParaRPr lang="en-US" sz="3200" dirty="0">
              <a:latin typeface="Calibri body"/>
            </a:endParaRPr>
          </a:p>
          <a:p>
            <a:pPr lvl="1"/>
            <a:r>
              <a:rPr lang="en-US" sz="3200" dirty="0">
                <a:latin typeface="Calibri body"/>
              </a:rPr>
              <a:t>enables interrupts</a:t>
            </a:r>
          </a:p>
          <a:p>
            <a:pPr lvl="1"/>
            <a:r>
              <a:rPr lang="en-US" sz="3200" dirty="0">
                <a:latin typeface="Calibri body"/>
              </a:rPr>
              <a:t>restores the processor to the user mode</a:t>
            </a:r>
          </a:p>
          <a:p>
            <a:pPr marL="0" indent="0">
              <a:buNone/>
            </a:pPr>
            <a:endParaRPr lang="en-IN" sz="32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92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D50C-7FF1-49ED-A4CC-ED3CD84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2-bit Bimodal Predictors: A bit better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D7517-768E-41BA-B3C6-C409F759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15F8F-1F1B-4539-95E1-D67F4C86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BBB2456B-BC8E-4565-8A90-6677BE4E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4" y="2032000"/>
            <a:ext cx="1143000" cy="1143000"/>
          </a:xfrm>
          <a:prstGeom prst="ellipse">
            <a:avLst/>
          </a:prstGeom>
          <a:solidFill>
            <a:srgbClr val="99CCFF"/>
          </a:solidFill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pred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Taken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E7A6C22-FBEF-450D-BBB6-9037DF5ED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4" y="2032000"/>
            <a:ext cx="1143000" cy="1143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pred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Taken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9FFB85E-A469-4D1C-9435-CF547B85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4" y="4622800"/>
            <a:ext cx="1143000" cy="1143000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pred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!taken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01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228C4686-DFD0-48C3-91C1-23962936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4" y="4622800"/>
            <a:ext cx="1143000" cy="1143000"/>
          </a:xfrm>
          <a:prstGeom prst="ellipse">
            <a:avLst/>
          </a:prstGeom>
          <a:solidFill>
            <a:srgbClr val="FF7C80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pred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!taken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00</a:t>
            </a:r>
          </a:p>
        </p:txBody>
      </p: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1E142357-BBCC-4AEC-9523-DB61388DBAC4}"/>
              </a:ext>
            </a:extLst>
          </p:cNvPr>
          <p:cNvCxnSpPr>
            <a:cxnSpLocks noChangeShapeType="1"/>
            <a:stCxn id="7" idx="6"/>
            <a:endCxn id="9" idx="6"/>
          </p:cNvCxnSpPr>
          <p:nvPr/>
        </p:nvCxnSpPr>
        <p:spPr bwMode="auto">
          <a:xfrm>
            <a:off x="7607299" y="2603500"/>
            <a:ext cx="28575" cy="2590800"/>
          </a:xfrm>
          <a:prstGeom prst="curvedConnector3">
            <a:avLst>
              <a:gd name="adj1" fmla="val 766667"/>
            </a:avLst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F34DF674-D115-4A34-A452-BC18039D6563}"/>
              </a:ext>
            </a:extLst>
          </p:cNvPr>
          <p:cNvCxnSpPr>
            <a:cxnSpLocks noChangeShapeType="1"/>
            <a:stCxn id="6" idx="7"/>
            <a:endCxn id="7" idx="1"/>
          </p:cNvCxnSpPr>
          <p:nvPr/>
        </p:nvCxnSpPr>
        <p:spPr bwMode="auto">
          <a:xfrm rot="5400000" flipV="1">
            <a:off x="5411787" y="979488"/>
            <a:ext cx="28575" cy="2390775"/>
          </a:xfrm>
          <a:prstGeom prst="curvedConnector3">
            <a:avLst>
              <a:gd name="adj1" fmla="val -1250000"/>
            </a:avLst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643F6160-F467-4BCF-9B23-5E37DE7C948C}"/>
              </a:ext>
            </a:extLst>
          </p:cNvPr>
          <p:cNvCxnSpPr>
            <a:cxnSpLocks noChangeShapeType="1"/>
            <a:stCxn id="7" idx="3"/>
            <a:endCxn id="6" idx="5"/>
          </p:cNvCxnSpPr>
          <p:nvPr/>
        </p:nvCxnSpPr>
        <p:spPr bwMode="auto">
          <a:xfrm rot="5400000">
            <a:off x="5411787" y="1836738"/>
            <a:ext cx="28575" cy="2390775"/>
          </a:xfrm>
          <a:prstGeom prst="curvedConnector3">
            <a:avLst>
              <a:gd name="adj1" fmla="val 13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969E7141-4B23-4905-A0B5-294AED6C0F01}"/>
              </a:ext>
            </a:extLst>
          </p:cNvPr>
          <p:cNvCxnSpPr>
            <a:cxnSpLocks noChangeShapeType="1"/>
            <a:stCxn id="6" idx="2"/>
            <a:endCxn id="6" idx="0"/>
          </p:cNvCxnSpPr>
          <p:nvPr/>
        </p:nvCxnSpPr>
        <p:spPr bwMode="auto">
          <a:xfrm rot="10800000" flipH="1">
            <a:off x="3216274" y="1993900"/>
            <a:ext cx="609600" cy="609600"/>
          </a:xfrm>
          <a:prstGeom prst="curvedConnector4">
            <a:avLst>
              <a:gd name="adj1" fmla="val -31250"/>
              <a:gd name="adj2" fmla="val 13125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11">
            <a:extLst>
              <a:ext uri="{FF2B5EF4-FFF2-40B4-BE49-F238E27FC236}">
                <a16:creationId xmlns:a16="http://schemas.microsoft.com/office/drawing/2014/main" id="{5164B087-760B-49B3-B692-40C524F53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2" y="1428750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063DE8"/>
                </a:solidFill>
                <a:latin typeface="Calibri" panose="020F0502020204030204" pitchFamily="34" charset="0"/>
              </a:rPr>
              <a:t>actually</a:t>
            </a:r>
          </a:p>
          <a:p>
            <a:pPr algn="ctr"/>
            <a:r>
              <a:rPr lang="en-US" altLang="en-US">
                <a:solidFill>
                  <a:srgbClr val="063DE8"/>
                </a:solidFill>
                <a:latin typeface="Calibri" panose="020F0502020204030204" pitchFamily="34" charset="0"/>
              </a:rPr>
              <a:t>taken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B4F7ED15-17B0-4405-AAB4-45FF65D94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2" y="2952750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063DE8"/>
                </a:solidFill>
                <a:latin typeface="Calibri" panose="020F0502020204030204" pitchFamily="34" charset="0"/>
              </a:rPr>
              <a:t>actually</a:t>
            </a:r>
          </a:p>
          <a:p>
            <a:pPr algn="ctr"/>
            <a:r>
              <a:rPr lang="en-US" altLang="en-US">
                <a:solidFill>
                  <a:srgbClr val="063DE8"/>
                </a:solidFill>
                <a:latin typeface="Calibri" panose="020F0502020204030204" pitchFamily="34" charset="0"/>
              </a:rPr>
              <a:t>taken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A5EBAEF2-9263-41EA-89EA-1DB8A2F5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2" y="3333750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C0128"/>
                </a:solidFill>
                <a:latin typeface="Calibri" panose="020F0502020204030204" pitchFamily="34" charset="0"/>
              </a:rPr>
              <a:t>actually</a:t>
            </a:r>
          </a:p>
          <a:p>
            <a:pPr algn="ctr"/>
            <a:r>
              <a:rPr lang="en-US" altLang="en-US" dirty="0">
                <a:solidFill>
                  <a:srgbClr val="FC0128"/>
                </a:solidFill>
                <a:latin typeface="Calibri" panose="020F0502020204030204" pitchFamily="34" charset="0"/>
              </a:rPr>
              <a:t>!taken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CA46CD06-A220-4C40-BEE8-F0E47938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2" y="1368425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C0128"/>
                </a:solidFill>
                <a:latin typeface="Calibri" panose="020F0502020204030204" pitchFamily="34" charset="0"/>
              </a:rPr>
              <a:t>actually</a:t>
            </a:r>
          </a:p>
          <a:p>
            <a:pPr algn="ctr"/>
            <a:r>
              <a:rPr lang="en-US" altLang="en-US">
                <a:solidFill>
                  <a:srgbClr val="FC0128"/>
                </a:solidFill>
                <a:latin typeface="Calibri" panose="020F0502020204030204" pitchFamily="34" charset="0"/>
              </a:rPr>
              <a:t>!taken</a:t>
            </a:r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22D6D728-5926-4823-85AB-06ABE5869847}"/>
              </a:ext>
            </a:extLst>
          </p:cNvPr>
          <p:cNvGrpSpPr>
            <a:grpSpLocks/>
          </p:cNvGrpSpPr>
          <p:nvPr/>
        </p:nvGrpSpPr>
        <p:grpSpPr bwMode="auto">
          <a:xfrm>
            <a:off x="1839912" y="2755901"/>
            <a:ext cx="7173912" cy="3376613"/>
            <a:chOff x="549" y="1657"/>
            <a:chExt cx="4519" cy="2127"/>
          </a:xfrm>
        </p:grpSpPr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CF0D1465-26D7-405E-BCD5-2640A9A1E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8" y="3172"/>
              <a:ext cx="1260" cy="523"/>
              <a:chOff x="3808" y="3172"/>
              <a:chExt cx="1260" cy="523"/>
            </a:xfrm>
          </p:grpSpPr>
          <p:cxnSp>
            <p:nvCxnSpPr>
              <p:cNvPr id="29" name="AutoShape 17">
                <a:extLst>
                  <a:ext uri="{FF2B5EF4-FFF2-40B4-BE49-F238E27FC236}">
                    <a16:creationId xmlns:a16="http://schemas.microsoft.com/office/drawing/2014/main" id="{512A5F39-B106-4B71-9F11-FE29E26181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808" y="3253"/>
                <a:ext cx="360" cy="360"/>
              </a:xfrm>
              <a:prstGeom prst="curvedConnector4">
                <a:avLst>
                  <a:gd name="adj1" fmla="val -40000"/>
                  <a:gd name="adj2" fmla="val 140000"/>
                </a:avLst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Text Box 18">
                <a:extLst>
                  <a:ext uri="{FF2B5EF4-FFF2-40B4-BE49-F238E27FC236}">
                    <a16:creationId xmlns:a16="http://schemas.microsoft.com/office/drawing/2014/main" id="{3209F7DA-DDF4-4986-9A3B-2215215B7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" y="3172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FC0128"/>
                    </a:solidFill>
                    <a:latin typeface="Calibri" panose="020F0502020204030204" pitchFamily="34" charset="0"/>
                  </a:rPr>
                  <a:t>actually</a:t>
                </a:r>
              </a:p>
              <a:p>
                <a:pPr algn="ctr"/>
                <a:r>
                  <a:rPr lang="en-US" altLang="en-US">
                    <a:solidFill>
                      <a:srgbClr val="FC0128"/>
                    </a:solidFill>
                    <a:latin typeface="Calibri" panose="020F0502020204030204" pitchFamily="34" charset="0"/>
                  </a:rPr>
                  <a:t>!taken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BA2EAC-3D5B-43AA-889B-A7B163B9A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7" y="2513"/>
              <a:ext cx="1507" cy="523"/>
              <a:chOff x="1947" y="2513"/>
              <a:chExt cx="1507" cy="523"/>
            </a:xfrm>
          </p:grpSpPr>
          <p:cxnSp>
            <p:nvCxnSpPr>
              <p:cNvPr id="27" name="AutoShape 20">
                <a:extLst>
                  <a:ext uri="{FF2B5EF4-FFF2-40B4-BE49-F238E27FC236}">
                    <a16:creationId xmlns:a16="http://schemas.microsoft.com/office/drawing/2014/main" id="{256CE0C7-1605-4753-B197-61878D83F855}"/>
                  </a:ext>
                </a:extLst>
              </p:cNvPr>
              <p:cNvCxnSpPr>
                <a:cxnSpLocks noChangeShapeType="1"/>
                <a:stCxn id="8" idx="7"/>
                <a:endCxn id="9" idx="1"/>
              </p:cNvCxnSpPr>
              <p:nvPr/>
            </p:nvCxnSpPr>
            <p:spPr bwMode="auto">
              <a:xfrm rot="5400000" flipH="1" flipV="1">
                <a:off x="2697" y="2264"/>
                <a:ext cx="8" cy="1507"/>
              </a:xfrm>
              <a:prstGeom prst="curvedConnector3">
                <a:avLst>
                  <a:gd name="adj1" fmla="val 3118016"/>
                </a:avLst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21">
                <a:extLst>
                  <a:ext uri="{FF2B5EF4-FFF2-40B4-BE49-F238E27FC236}">
                    <a16:creationId xmlns:a16="http://schemas.microsoft.com/office/drawing/2014/main" id="{BC02667E-8EB0-44CB-B74E-22904D8AE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" y="2513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FC0128"/>
                    </a:solidFill>
                    <a:latin typeface="Calibri" panose="020F0502020204030204" pitchFamily="34" charset="0"/>
                  </a:rPr>
                  <a:t>actually</a:t>
                </a:r>
              </a:p>
              <a:p>
                <a:pPr algn="ctr"/>
                <a:r>
                  <a:rPr lang="en-US" altLang="en-US" dirty="0">
                    <a:solidFill>
                      <a:srgbClr val="FC0128"/>
                    </a:solidFill>
                    <a:latin typeface="Calibri" panose="020F0502020204030204" pitchFamily="34" charset="0"/>
                  </a:rPr>
                  <a:t>!taken</a:t>
                </a:r>
              </a:p>
            </p:txBody>
          </p:sp>
        </p:grpSp>
        <p:grpSp>
          <p:nvGrpSpPr>
            <p:cNvPr id="21" name="Group 22">
              <a:extLst>
                <a:ext uri="{FF2B5EF4-FFF2-40B4-BE49-F238E27FC236}">
                  <a16:creationId xmlns:a16="http://schemas.microsoft.com/office/drawing/2014/main" id="{DE7874CE-A68F-492F-8E0C-F31D04D23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7" y="3261"/>
              <a:ext cx="1507" cy="523"/>
              <a:chOff x="1947" y="3261"/>
              <a:chExt cx="1507" cy="523"/>
            </a:xfrm>
          </p:grpSpPr>
          <p:cxnSp>
            <p:nvCxnSpPr>
              <p:cNvPr id="25" name="AutoShape 23">
                <a:extLst>
                  <a:ext uri="{FF2B5EF4-FFF2-40B4-BE49-F238E27FC236}">
                    <a16:creationId xmlns:a16="http://schemas.microsoft.com/office/drawing/2014/main" id="{1894E6E5-D07B-46A1-A98E-3BF40E97F635}"/>
                  </a:ext>
                </a:extLst>
              </p:cNvPr>
              <p:cNvCxnSpPr>
                <a:cxnSpLocks noChangeShapeType="1"/>
                <a:stCxn id="9" idx="3"/>
                <a:endCxn id="8" idx="5"/>
              </p:cNvCxnSpPr>
              <p:nvPr/>
            </p:nvCxnSpPr>
            <p:spPr bwMode="auto">
              <a:xfrm rot="5400000">
                <a:off x="2697" y="2773"/>
                <a:ext cx="8" cy="1507"/>
              </a:xfrm>
              <a:prstGeom prst="curvedConnector3">
                <a:avLst>
                  <a:gd name="adj1" fmla="val 3118016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Text Box 24">
                <a:extLst>
                  <a:ext uri="{FF2B5EF4-FFF2-40B4-BE49-F238E27FC236}">
                    <a16:creationId xmlns:a16="http://schemas.microsoft.com/office/drawing/2014/main" id="{87EE77BD-17E7-4D6E-8798-D01B3C62E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" y="3261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63DE8"/>
                    </a:solidFill>
                    <a:latin typeface="Calibri" panose="020F0502020204030204" pitchFamily="34" charset="0"/>
                  </a:rPr>
                  <a:t>actually</a:t>
                </a:r>
              </a:p>
              <a:p>
                <a:pPr algn="ctr"/>
                <a:r>
                  <a:rPr lang="en-US" altLang="en-US" dirty="0">
                    <a:solidFill>
                      <a:srgbClr val="063DE8"/>
                    </a:solidFill>
                    <a:latin typeface="Calibri" panose="020F0502020204030204" pitchFamily="34" charset="0"/>
                  </a:rPr>
                  <a:t>taken</a:t>
                </a:r>
              </a:p>
            </p:txBody>
          </p:sp>
        </p:grp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0BC93677-6FC5-4238-A844-E5446DEE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" y="1657"/>
              <a:ext cx="913" cy="1632"/>
              <a:chOff x="549" y="1657"/>
              <a:chExt cx="913" cy="1632"/>
            </a:xfrm>
          </p:grpSpPr>
          <p:cxnSp>
            <p:nvCxnSpPr>
              <p:cNvPr id="23" name="AutoShape 26">
                <a:extLst>
                  <a:ext uri="{FF2B5EF4-FFF2-40B4-BE49-F238E27FC236}">
                    <a16:creationId xmlns:a16="http://schemas.microsoft.com/office/drawing/2014/main" id="{41C6AF23-F9C9-4585-B7DE-49BA51C717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1454" y="1657"/>
                <a:ext cx="8" cy="1632"/>
              </a:xfrm>
              <a:prstGeom prst="curvedConnector3">
                <a:avLst>
                  <a:gd name="adj1" fmla="val 1800000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6BDD8831-55C3-447C-99D0-FDE2CD459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" y="2106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63DE8"/>
                    </a:solidFill>
                    <a:latin typeface="Calibri" panose="020F0502020204030204" pitchFamily="34" charset="0"/>
                  </a:rPr>
                  <a:t>actually</a:t>
                </a:r>
              </a:p>
              <a:p>
                <a:pPr algn="ctr"/>
                <a:r>
                  <a:rPr lang="en-US" altLang="en-US" dirty="0">
                    <a:solidFill>
                      <a:srgbClr val="063DE8"/>
                    </a:solidFill>
                    <a:latin typeface="Calibri" panose="020F0502020204030204" pitchFamily="34" charset="0"/>
                  </a:rPr>
                  <a:t>taken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FF4750-C0D6-4A0A-B343-A365E8B01229}"/>
              </a:ext>
            </a:extLst>
          </p:cNvPr>
          <p:cNvSpPr txBox="1"/>
          <p:nvPr/>
        </p:nvSpPr>
        <p:spPr>
          <a:xfrm>
            <a:off x="7977188" y="1783556"/>
            <a:ext cx="4236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2-bit saturating counter:</a:t>
            </a:r>
          </a:p>
          <a:p>
            <a:r>
              <a:rPr lang="en-US" sz="3200" dirty="0"/>
              <a:t>Values from 00 to 11</a:t>
            </a:r>
            <a:endParaRPr lang="en-IN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210FA-EBBE-4CE6-A4D2-D91A5987E3A7}"/>
              </a:ext>
            </a:extLst>
          </p:cNvPr>
          <p:cNvSpPr txBox="1"/>
          <p:nvPr/>
        </p:nvSpPr>
        <p:spPr>
          <a:xfrm>
            <a:off x="-55304" y="5346701"/>
            <a:ext cx="3691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Counter greater than</a:t>
            </a:r>
          </a:p>
          <a:p>
            <a:r>
              <a:rPr lang="en-US" sz="3200" dirty="0"/>
              <a:t>equal to 10, </a:t>
            </a:r>
          </a:p>
          <a:p>
            <a:r>
              <a:rPr lang="en-US" sz="3200" dirty="0"/>
              <a:t>prediction: taken </a:t>
            </a:r>
          </a:p>
        </p:txBody>
      </p:sp>
    </p:spTree>
    <p:extLst>
      <p:ext uri="{BB962C8B-B14F-4D97-AF65-F5344CB8AC3E}">
        <p14:creationId xmlns:p14="http://schemas.microsoft.com/office/powerpoint/2010/main" val="364693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2EE9-4AA8-4E26-B2EF-EC222105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history predictor: 2 bit predictor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00ED5-7481-4494-9474-1DF80B6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05201-797B-44C8-804B-5BF8C41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32C50-F0C7-4250-A1B1-63ACDE1CF469}"/>
              </a:ext>
            </a:extLst>
          </p:cNvPr>
          <p:cNvSpPr/>
          <p:nvPr/>
        </p:nvSpPr>
        <p:spPr>
          <a:xfrm>
            <a:off x="4524375" y="2070846"/>
            <a:ext cx="1219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76DFB-CFC1-4191-B50B-28C37E39362C}"/>
              </a:ext>
            </a:extLst>
          </p:cNvPr>
          <p:cNvSpPr/>
          <p:nvPr/>
        </p:nvSpPr>
        <p:spPr>
          <a:xfrm>
            <a:off x="4524375" y="2070846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A1C07-9B0E-436B-A4F8-8C3B98B772B1}"/>
              </a:ext>
            </a:extLst>
          </p:cNvPr>
          <p:cNvSpPr/>
          <p:nvPr/>
        </p:nvSpPr>
        <p:spPr>
          <a:xfrm>
            <a:off x="4524375" y="2451846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5C45E1-55E8-42C9-876C-D6B7BFE151AE}"/>
              </a:ext>
            </a:extLst>
          </p:cNvPr>
          <p:cNvSpPr/>
          <p:nvPr/>
        </p:nvSpPr>
        <p:spPr>
          <a:xfrm>
            <a:off x="4524375" y="2909046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0F3EB-DAF2-4874-BCDE-E6415DBFCFC7}"/>
              </a:ext>
            </a:extLst>
          </p:cNvPr>
          <p:cNvSpPr/>
          <p:nvPr/>
        </p:nvSpPr>
        <p:spPr>
          <a:xfrm>
            <a:off x="4524375" y="4737846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000000"/>
              </a:solidFill>
              <a:latin typeface="Tahoma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C939CAB-1829-49EF-A3C1-8FCDD2F9E5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62175" y="2680446"/>
            <a:ext cx="2362200" cy="4572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8B1D1E-06E6-4A36-AFFF-BB6BC8423BF4}"/>
              </a:ext>
            </a:extLst>
          </p:cNvPr>
          <p:cNvCxnSpPr>
            <a:cxnSpLocks/>
          </p:cNvCxnSpPr>
          <p:nvPr/>
        </p:nvCxnSpPr>
        <p:spPr>
          <a:xfrm>
            <a:off x="4524375" y="191896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FD03E3-BB9C-4861-837A-17D65E9354C0}"/>
              </a:ext>
            </a:extLst>
          </p:cNvPr>
          <p:cNvSpPr txBox="1"/>
          <p:nvPr/>
        </p:nvSpPr>
        <p:spPr>
          <a:xfrm>
            <a:off x="4817348" y="1537446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k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6B3A0-A996-4609-9655-5E0F44EF87E9}"/>
              </a:ext>
            </a:extLst>
          </p:cNvPr>
          <p:cNvSpPr txBox="1"/>
          <p:nvPr/>
        </p:nvSpPr>
        <p:spPr>
          <a:xfrm>
            <a:off x="5827053" y="3295880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2</a:t>
            </a:r>
            <a:r>
              <a:rPr lang="en-IN" sz="2000" baseline="30000" dirty="0">
                <a:latin typeface="Cambria" panose="02040503050406030204" pitchFamily="18" charset="0"/>
              </a:rPr>
              <a:t>p</a:t>
            </a:r>
            <a:r>
              <a:rPr lang="en-IN" sz="2000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4B115B-9A67-44F0-A6F0-9EA2296A66E4}"/>
              </a:ext>
            </a:extLst>
          </p:cNvPr>
          <p:cNvCxnSpPr>
            <a:cxnSpLocks/>
          </p:cNvCxnSpPr>
          <p:nvPr/>
        </p:nvCxnSpPr>
        <p:spPr>
          <a:xfrm>
            <a:off x="5857533" y="1994904"/>
            <a:ext cx="0" cy="32760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9E51FB-1070-486E-97FB-01CA4724D8BF}"/>
              </a:ext>
            </a:extLst>
          </p:cNvPr>
          <p:cNvSpPr txBox="1"/>
          <p:nvPr/>
        </p:nvSpPr>
        <p:spPr>
          <a:xfrm>
            <a:off x="324384" y="295298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(PC &gt;&gt; 2) &amp;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84E7E-33B7-4586-8E45-2C7C86E45008}"/>
              </a:ext>
            </a:extLst>
          </p:cNvPr>
          <p:cNvSpPr txBox="1"/>
          <p:nvPr/>
        </p:nvSpPr>
        <p:spPr>
          <a:xfrm>
            <a:off x="1444758" y="2930144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(2</a:t>
            </a:r>
            <a:r>
              <a:rPr lang="en-IN" sz="2000" baseline="30000" dirty="0">
                <a:latin typeface="Cambria" panose="02040503050406030204" pitchFamily="18" charset="0"/>
              </a:rPr>
              <a:t>p </a:t>
            </a:r>
            <a:r>
              <a:rPr lang="en-IN" sz="2000" dirty="0">
                <a:latin typeface="Cambria" panose="02040503050406030204" pitchFamily="18" charset="0"/>
              </a:rPr>
              <a:t>-1)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9AF50B-42E2-4FFD-90FD-E54A479CB4AA}"/>
              </a:ext>
            </a:extLst>
          </p:cNvPr>
          <p:cNvSpPr txBox="1"/>
          <p:nvPr/>
        </p:nvSpPr>
        <p:spPr>
          <a:xfrm>
            <a:off x="1312957" y="5366788"/>
            <a:ext cx="8572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Calbri body"/>
              </a:rPr>
              <a:t>Bimodal predictor: Good for biased branches</a:t>
            </a:r>
          </a:p>
        </p:txBody>
      </p:sp>
    </p:spTree>
    <p:extLst>
      <p:ext uri="{BB962C8B-B14F-4D97-AF65-F5344CB8AC3E}">
        <p14:creationId xmlns:p14="http://schemas.microsoft.com/office/powerpoint/2010/main" val="15602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39D1-6D35-4019-B243-D30F1D00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history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C6697-1612-42FD-8BA7-0332F93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D70B0-A559-4F92-9430-2A997462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567D34-509D-4849-AE89-47C7C68B6B4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929568"/>
            <a:ext cx="12192000" cy="59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3600" dirty="0">
              <a:solidFill>
                <a:srgbClr val="C00000"/>
              </a:solidFill>
              <a:latin typeface="Calibri body"/>
            </a:endParaRPr>
          </a:p>
          <a:p>
            <a:r>
              <a:rPr lang="en-US" altLang="en-US" sz="3600" dirty="0">
                <a:solidFill>
                  <a:srgbClr val="C00000"/>
                </a:solidFill>
                <a:latin typeface="Calibri body"/>
              </a:rPr>
              <a:t>Local Behavior</a:t>
            </a:r>
          </a:p>
          <a:p>
            <a:pPr marL="457200" lvl="1" indent="0">
              <a:buNone/>
            </a:pPr>
            <a:r>
              <a:rPr lang="en-US" altLang="en-US" sz="3600" dirty="0">
                <a:latin typeface="Calibri body"/>
              </a:rPr>
              <a:t>What is the predicted direction of Branch A given the outcomes of previous instances of Branch A ?</a:t>
            </a:r>
            <a:endParaRPr lang="en-US" altLang="en-US" sz="3600" dirty="0">
              <a:solidFill>
                <a:srgbClr val="C00000"/>
              </a:solidFill>
              <a:latin typeface="Calibri body"/>
            </a:endParaRPr>
          </a:p>
          <a:p>
            <a:r>
              <a:rPr lang="en-US" altLang="en-US" sz="3600" dirty="0">
                <a:solidFill>
                  <a:srgbClr val="C00000"/>
                </a:solidFill>
                <a:latin typeface="Calibri body"/>
              </a:rPr>
              <a:t>Global Behavior</a:t>
            </a:r>
          </a:p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     What is the predicted direction of Branch Z given the  outcomes of </a:t>
            </a:r>
            <a:r>
              <a:rPr lang="en-US" altLang="en-US" sz="3600" i="1" dirty="0">
                <a:latin typeface="Calibri body"/>
              </a:rPr>
              <a:t>all*</a:t>
            </a:r>
            <a:r>
              <a:rPr lang="en-US" altLang="en-US" sz="3600" dirty="0">
                <a:latin typeface="Calibri body"/>
              </a:rPr>
              <a:t> previous branches A, B, …, X and Y?</a:t>
            </a:r>
          </a:p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     Number of previous branches tracked limited by the history length</a:t>
            </a:r>
          </a:p>
        </p:txBody>
      </p:sp>
    </p:spTree>
    <p:extLst>
      <p:ext uri="{BB962C8B-B14F-4D97-AF65-F5344CB8AC3E}">
        <p14:creationId xmlns:p14="http://schemas.microsoft.com/office/powerpoint/2010/main" val="398618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265-BAA9-4B53-AC32-0D3E6CF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Branch Predictors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425AE-7A2C-44B1-A89D-F06BACB7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9D987-0C00-4F0B-8B3B-135826CE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CA5AF8-37F8-4364-BFB5-3E702A507952}"/>
              </a:ext>
            </a:extLst>
          </p:cNvPr>
          <p:cNvSpPr>
            <a:spLocks noGrp="1"/>
          </p:cNvSpPr>
          <p:nvPr/>
        </p:nvSpPr>
        <p:spPr bwMode="auto"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500" dirty="0">
              <a:latin typeface="Marker Felt"/>
            </a:endParaRPr>
          </a:p>
          <a:p>
            <a:pPr marL="0" indent="0">
              <a:buNone/>
            </a:pPr>
            <a:r>
              <a:rPr lang="en-US" sz="2800" dirty="0">
                <a:latin typeface="Calibri body"/>
              </a:rPr>
              <a:t>First level: </a:t>
            </a:r>
            <a:r>
              <a:rPr lang="en-US" sz="2800" dirty="0">
                <a:solidFill>
                  <a:srgbClr val="C00000"/>
                </a:solidFill>
                <a:latin typeface="Calibri body"/>
              </a:rPr>
              <a:t>Global branch history register </a:t>
            </a:r>
            <a:r>
              <a:rPr lang="en-US" sz="2800" dirty="0">
                <a:latin typeface="Calibri body"/>
              </a:rPr>
              <a:t>(N bits)</a:t>
            </a:r>
          </a:p>
          <a:p>
            <a:pPr marL="344487" lvl="1" indent="0">
              <a:buNone/>
            </a:pPr>
            <a:r>
              <a:rPr lang="en-US" sz="2800" dirty="0">
                <a:latin typeface="Calibri body"/>
                <a:ea typeface="ＭＳ Ｐゴシック" charset="0"/>
              </a:rPr>
              <a:t>The direction of last N branches</a:t>
            </a:r>
          </a:p>
          <a:p>
            <a:pPr marL="0" indent="0">
              <a:buNone/>
            </a:pPr>
            <a:r>
              <a:rPr lang="en-US" sz="2800" dirty="0">
                <a:latin typeface="Calibri body"/>
              </a:rPr>
              <a:t>Second level: </a:t>
            </a:r>
            <a:r>
              <a:rPr lang="en-US" sz="2800" dirty="0">
                <a:solidFill>
                  <a:srgbClr val="C00000"/>
                </a:solidFill>
                <a:latin typeface="Calibri body"/>
              </a:rPr>
              <a:t>Table of saturating counters for each history entry</a:t>
            </a:r>
          </a:p>
          <a:p>
            <a:pPr marL="344487" lvl="1" indent="0">
              <a:buNone/>
            </a:pPr>
            <a:r>
              <a:rPr lang="en-US" sz="2800" dirty="0">
                <a:latin typeface="Calibri body"/>
                <a:ea typeface="ＭＳ Ｐゴシック" charset="0"/>
              </a:rPr>
              <a:t>The direction the branch took the last time the same history was seen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B808D-B008-4E41-B89F-CDAE535D81AB}"/>
              </a:ext>
            </a:extLst>
          </p:cNvPr>
          <p:cNvSpPr/>
          <p:nvPr/>
        </p:nvSpPr>
        <p:spPr>
          <a:xfrm>
            <a:off x="2362200" y="3657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6ADA1-0BC6-466F-ABC5-84261D687D35}"/>
              </a:ext>
            </a:extLst>
          </p:cNvPr>
          <p:cNvSpPr/>
          <p:nvPr/>
        </p:nvSpPr>
        <p:spPr>
          <a:xfrm>
            <a:off x="1143000" y="3657600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Arial" pitchFamily="-107" charset="0"/>
                <a:cs typeface="Arial" pitchFamily="-107" charset="0"/>
              </a:rPr>
              <a:t>1 1 ….. 1  0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A4D0DD06-9D8D-4A2F-9D0B-773DFA847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943" y="4157662"/>
            <a:ext cx="2576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GHR</a:t>
            </a:r>
          </a:p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(global history register)</a:t>
            </a:r>
          </a:p>
        </p:txBody>
      </p:sp>
    </p:spTree>
    <p:extLst>
      <p:ext uri="{BB962C8B-B14F-4D97-AF65-F5344CB8AC3E}">
        <p14:creationId xmlns:p14="http://schemas.microsoft.com/office/powerpoint/2010/main" val="59459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265-BAA9-4B53-AC32-0D3E6CF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Branch Predictors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425AE-7A2C-44B1-A89D-F06BACB7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9D987-0C00-4F0B-8B3B-135826CE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CA5AF8-37F8-4364-BFB5-3E702A507952}"/>
              </a:ext>
            </a:extLst>
          </p:cNvPr>
          <p:cNvSpPr>
            <a:spLocks noGrp="1"/>
          </p:cNvSpPr>
          <p:nvPr/>
        </p:nvSpPr>
        <p:spPr bwMode="auto"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500" dirty="0">
              <a:latin typeface="Marker Felt"/>
            </a:endParaRPr>
          </a:p>
          <a:p>
            <a:pPr marL="0" indent="0">
              <a:buNone/>
            </a:pPr>
            <a:r>
              <a:rPr lang="en-US" sz="2800" dirty="0">
                <a:latin typeface="Calibri body"/>
              </a:rPr>
              <a:t>First level: </a:t>
            </a:r>
            <a:r>
              <a:rPr lang="en-US" sz="2800" dirty="0">
                <a:solidFill>
                  <a:srgbClr val="C00000"/>
                </a:solidFill>
                <a:latin typeface="Calibri body"/>
              </a:rPr>
              <a:t>Global branch history register </a:t>
            </a:r>
            <a:r>
              <a:rPr lang="en-US" sz="2800" dirty="0">
                <a:latin typeface="Calibri body"/>
              </a:rPr>
              <a:t>(N bits)</a:t>
            </a:r>
          </a:p>
          <a:p>
            <a:pPr marL="344487" lvl="1" indent="0">
              <a:buNone/>
            </a:pPr>
            <a:r>
              <a:rPr lang="en-US" sz="2800" dirty="0">
                <a:latin typeface="Calibri body"/>
                <a:ea typeface="ＭＳ Ｐゴシック" charset="0"/>
              </a:rPr>
              <a:t>The direction of last N branches</a:t>
            </a:r>
          </a:p>
          <a:p>
            <a:pPr marL="0" indent="0">
              <a:buNone/>
            </a:pPr>
            <a:r>
              <a:rPr lang="en-US" sz="2800" dirty="0">
                <a:latin typeface="Calibri body"/>
              </a:rPr>
              <a:t>Second level: </a:t>
            </a:r>
            <a:r>
              <a:rPr lang="en-US" sz="2800" dirty="0">
                <a:solidFill>
                  <a:srgbClr val="C00000"/>
                </a:solidFill>
                <a:latin typeface="Calibri body"/>
              </a:rPr>
              <a:t>Table of saturating counters for each history entry</a:t>
            </a:r>
          </a:p>
          <a:p>
            <a:pPr marL="0" indent="0">
              <a:buNone/>
            </a:pPr>
            <a:r>
              <a:rPr lang="en-US" sz="2800" dirty="0">
                <a:latin typeface="Calibri body"/>
                <a:ea typeface="ＭＳ Ｐゴシック" charset="0"/>
              </a:rPr>
              <a:t>     The direction the branch took the last time the same history was seen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  <a:latin typeface="Calibri body"/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  <a:latin typeface="Calibri bod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B808D-B008-4E41-B89F-CDAE535D81AB}"/>
              </a:ext>
            </a:extLst>
          </p:cNvPr>
          <p:cNvSpPr/>
          <p:nvPr/>
        </p:nvSpPr>
        <p:spPr>
          <a:xfrm>
            <a:off x="2362200" y="3657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6ADA1-0BC6-466F-ABC5-84261D687D35}"/>
              </a:ext>
            </a:extLst>
          </p:cNvPr>
          <p:cNvSpPr/>
          <p:nvPr/>
        </p:nvSpPr>
        <p:spPr>
          <a:xfrm>
            <a:off x="1143000" y="3657600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Arial" pitchFamily="-107" charset="0"/>
                <a:cs typeface="Arial" pitchFamily="-107" charset="0"/>
              </a:rPr>
              <a:t>1 1 ….. 1 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17DB92-DD93-4F6A-BD53-F158A44A02F5}"/>
              </a:ext>
            </a:extLst>
          </p:cNvPr>
          <p:cNvSpPr/>
          <p:nvPr/>
        </p:nvSpPr>
        <p:spPr>
          <a:xfrm>
            <a:off x="5105400" y="3352800"/>
            <a:ext cx="1219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B6DB5-F13C-472C-96E1-7B76E35865DB}"/>
              </a:ext>
            </a:extLst>
          </p:cNvPr>
          <p:cNvSpPr/>
          <p:nvPr/>
        </p:nvSpPr>
        <p:spPr>
          <a:xfrm>
            <a:off x="5105400" y="3352800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AF4C72-E2D1-4621-97FF-2FB07E11D5DA}"/>
              </a:ext>
            </a:extLst>
          </p:cNvPr>
          <p:cNvSpPr/>
          <p:nvPr/>
        </p:nvSpPr>
        <p:spPr>
          <a:xfrm>
            <a:off x="5105400" y="3733800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BF28A-BD0E-4E36-A18D-02201B058F56}"/>
              </a:ext>
            </a:extLst>
          </p:cNvPr>
          <p:cNvSpPr/>
          <p:nvPr/>
        </p:nvSpPr>
        <p:spPr>
          <a:xfrm>
            <a:off x="5105400" y="4191000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9CA782-974D-42E0-99E2-FA8704786678}"/>
              </a:ext>
            </a:extLst>
          </p:cNvPr>
          <p:cNvSpPr/>
          <p:nvPr/>
        </p:nvSpPr>
        <p:spPr>
          <a:xfrm>
            <a:off x="5105400" y="6019800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A4D0DD06-9D8D-4A2F-9D0B-773DFA847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4876800"/>
            <a:ext cx="2576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GHR</a:t>
            </a:r>
          </a:p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(global history register)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A1A27773-CD10-477A-BF9E-DA4FA4C22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52800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00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5C4D51AF-8F6E-40FE-873B-B4AD4D83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10000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00 …. 01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53367C1-86AD-4307-ACAF-7600EBBC4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67200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10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6A669C72-CE0C-4E7E-A237-0209D7AD6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096000"/>
            <a:ext cx="115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11 ….  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B1FB12-2A95-4170-9F89-E1CBD71A227C}"/>
              </a:ext>
            </a:extLst>
          </p:cNvPr>
          <p:cNvCxnSpPr/>
          <p:nvPr/>
        </p:nvCxnSpPr>
        <p:spPr>
          <a:xfrm>
            <a:off x="2743200" y="3848100"/>
            <a:ext cx="2362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2">
            <a:extLst>
              <a:ext uri="{FF2B5EF4-FFF2-40B4-BE49-F238E27FC236}">
                <a16:creationId xmlns:a16="http://schemas.microsoft.com/office/drawing/2014/main" id="{D21B82D5-B764-406D-964D-9B81DAEC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5116512"/>
            <a:ext cx="735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index</a:t>
            </a:r>
          </a:p>
        </p:txBody>
      </p:sp>
      <p:sp>
        <p:nvSpPr>
          <p:cNvPr id="36" name="TextBox 33">
            <a:extLst>
              <a:ext uri="{FF2B5EF4-FFF2-40B4-BE49-F238E27FC236}">
                <a16:creationId xmlns:a16="http://schemas.microsoft.com/office/drawing/2014/main" id="{4B3A2A2D-799E-41B9-8BE4-5F075389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119" y="5972730"/>
            <a:ext cx="3065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Pattern History Table (PHT) </a:t>
            </a: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57062EF7-FA3C-45BA-BE7D-E8A38B59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67200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previous one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0403E-8761-4FE8-9EDD-F92D506D74B9}"/>
              </a:ext>
            </a:extLst>
          </p:cNvPr>
          <p:cNvCxnSpPr/>
          <p:nvPr/>
        </p:nvCxnSpPr>
        <p:spPr>
          <a:xfrm rot="16200000" flipV="1">
            <a:off x="2476500" y="41529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3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265-BAA9-4B53-AC32-0D3E6CF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Branch Predictors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425AE-7A2C-44B1-A89D-F06BACB7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9D987-0C00-4F0B-8B3B-135826CE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CA5AF8-37F8-4364-BFB5-3E702A507952}"/>
              </a:ext>
            </a:extLst>
          </p:cNvPr>
          <p:cNvSpPr>
            <a:spLocks noGrp="1"/>
          </p:cNvSpPr>
          <p:nvPr/>
        </p:nvSpPr>
        <p:spPr bwMode="auto"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500" dirty="0">
              <a:latin typeface="Marker Felt"/>
            </a:endParaRPr>
          </a:p>
          <a:p>
            <a:pPr marL="0" indent="0">
              <a:buNone/>
            </a:pPr>
            <a:r>
              <a:rPr lang="en-US" sz="2800" dirty="0">
                <a:latin typeface="Calibri body"/>
              </a:rPr>
              <a:t>First level: </a:t>
            </a:r>
            <a:r>
              <a:rPr lang="en-US" sz="2800" dirty="0">
                <a:solidFill>
                  <a:srgbClr val="C00000"/>
                </a:solidFill>
                <a:latin typeface="Calibri body"/>
              </a:rPr>
              <a:t>Global branch history register </a:t>
            </a:r>
            <a:r>
              <a:rPr lang="en-US" sz="2800" dirty="0">
                <a:latin typeface="Calibri body"/>
              </a:rPr>
              <a:t>(N bits)</a:t>
            </a:r>
          </a:p>
          <a:p>
            <a:pPr marL="344487" lvl="1" indent="0">
              <a:buNone/>
            </a:pPr>
            <a:r>
              <a:rPr lang="en-US" sz="2800" dirty="0">
                <a:latin typeface="Calibri body"/>
                <a:ea typeface="ＭＳ Ｐゴシック" charset="0"/>
              </a:rPr>
              <a:t>The direction of last N branches</a:t>
            </a:r>
          </a:p>
          <a:p>
            <a:pPr marL="0" indent="0">
              <a:buNone/>
            </a:pPr>
            <a:r>
              <a:rPr lang="en-US" sz="2800" dirty="0">
                <a:latin typeface="Calibri body"/>
              </a:rPr>
              <a:t>Second level: </a:t>
            </a:r>
            <a:r>
              <a:rPr lang="en-US" sz="2800" dirty="0">
                <a:solidFill>
                  <a:srgbClr val="C00000"/>
                </a:solidFill>
                <a:latin typeface="Calibri body"/>
              </a:rPr>
              <a:t>Table of saturating counters for each history entry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alibri body"/>
                <a:ea typeface="ＭＳ Ｐゴシック" charset="0"/>
              </a:rPr>
              <a:t>    </a:t>
            </a:r>
            <a:r>
              <a:rPr lang="en-US" sz="2800" dirty="0">
                <a:latin typeface="Calibri body"/>
                <a:ea typeface="ＭＳ Ｐゴシック" charset="0"/>
              </a:rPr>
              <a:t>The direction the branch took the last time the same history was seen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B808D-B008-4E41-B89F-CDAE535D81AB}"/>
              </a:ext>
            </a:extLst>
          </p:cNvPr>
          <p:cNvSpPr/>
          <p:nvPr/>
        </p:nvSpPr>
        <p:spPr>
          <a:xfrm>
            <a:off x="2362200" y="3657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3EA891-2516-4D03-B023-D301FBF5580A}"/>
              </a:ext>
            </a:extLst>
          </p:cNvPr>
          <p:cNvSpPr/>
          <p:nvPr/>
        </p:nvSpPr>
        <p:spPr>
          <a:xfrm>
            <a:off x="6629400" y="3505200"/>
            <a:ext cx="29718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6ADA1-0BC6-466F-ABC5-84261D687D35}"/>
              </a:ext>
            </a:extLst>
          </p:cNvPr>
          <p:cNvSpPr/>
          <p:nvPr/>
        </p:nvSpPr>
        <p:spPr>
          <a:xfrm>
            <a:off x="1143000" y="3657600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Arial" pitchFamily="-107" charset="0"/>
                <a:cs typeface="Arial" pitchFamily="-107" charset="0"/>
              </a:rPr>
              <a:t>1 1 ….. 1 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17DB92-DD93-4F6A-BD53-F158A44A02F5}"/>
              </a:ext>
            </a:extLst>
          </p:cNvPr>
          <p:cNvSpPr/>
          <p:nvPr/>
        </p:nvSpPr>
        <p:spPr>
          <a:xfrm>
            <a:off x="5105400" y="3352800"/>
            <a:ext cx="1219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B6DB5-F13C-472C-96E1-7B76E35865DB}"/>
              </a:ext>
            </a:extLst>
          </p:cNvPr>
          <p:cNvSpPr/>
          <p:nvPr/>
        </p:nvSpPr>
        <p:spPr>
          <a:xfrm>
            <a:off x="5105400" y="3352800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AF4C72-E2D1-4621-97FF-2FB07E11D5DA}"/>
              </a:ext>
            </a:extLst>
          </p:cNvPr>
          <p:cNvSpPr/>
          <p:nvPr/>
        </p:nvSpPr>
        <p:spPr>
          <a:xfrm>
            <a:off x="5105400" y="3733800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BF28A-BD0E-4E36-A18D-02201B058F56}"/>
              </a:ext>
            </a:extLst>
          </p:cNvPr>
          <p:cNvSpPr/>
          <p:nvPr/>
        </p:nvSpPr>
        <p:spPr>
          <a:xfrm>
            <a:off x="5105400" y="4191000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9CA782-974D-42E0-99E2-FA8704786678}"/>
              </a:ext>
            </a:extLst>
          </p:cNvPr>
          <p:cNvSpPr/>
          <p:nvPr/>
        </p:nvSpPr>
        <p:spPr>
          <a:xfrm>
            <a:off x="5105400" y="6019800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A4D0DD06-9D8D-4A2F-9D0B-773DFA847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4876800"/>
            <a:ext cx="2576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GHR</a:t>
            </a:r>
          </a:p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(global history register)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A1A27773-CD10-477A-BF9E-DA4FA4C22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52800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00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5C4D51AF-8F6E-40FE-873B-B4AD4D83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10000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01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53367C1-86AD-4307-ACAF-7600EBBC4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67200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10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6A669C72-CE0C-4E7E-A237-0209D7AD6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096000"/>
            <a:ext cx="115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11 ….  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B1FB12-2A95-4170-9F89-E1CBD71A227C}"/>
              </a:ext>
            </a:extLst>
          </p:cNvPr>
          <p:cNvCxnSpPr/>
          <p:nvPr/>
        </p:nvCxnSpPr>
        <p:spPr>
          <a:xfrm>
            <a:off x="2743200" y="3848100"/>
            <a:ext cx="2362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11">
            <a:extLst>
              <a:ext uri="{FF2B5EF4-FFF2-40B4-BE49-F238E27FC236}">
                <a16:creationId xmlns:a16="http://schemas.microsoft.com/office/drawing/2014/main" id="{AE60C061-2B82-40BE-A4E8-CA8559BC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257244"/>
            <a:ext cx="457200" cy="457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Udimat" pitchFamily="2" charset="0"/>
                <a:cs typeface="Arial" charset="0"/>
              </a:rPr>
              <a:t>0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0FF8492E-3F62-447E-907F-E5D34F91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257244"/>
            <a:ext cx="457200" cy="457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Udimat" pitchFamily="2" charset="0"/>
                <a:cs typeface="Arial" charset="0"/>
              </a:rPr>
              <a:t>1</a:t>
            </a:r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B052447B-B083-4292-879D-D7C1D63B8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961844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Udimat" pitchFamily="2" charset="0"/>
                <a:cs typeface="Arial" charset="0"/>
              </a:rPr>
              <a:t>2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BE81DE2D-6CF7-4E14-80B0-FB62C34E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961844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Udimat" pitchFamily="2" charset="0"/>
                <a:cs typeface="Arial" charset="0"/>
              </a:rPr>
              <a:t>3</a:t>
            </a:r>
          </a:p>
        </p:txBody>
      </p:sp>
      <p:cxnSp>
        <p:nvCxnSpPr>
          <p:cNvPr id="25" name="AutoShape 15">
            <a:extLst>
              <a:ext uri="{FF2B5EF4-FFF2-40B4-BE49-F238E27FC236}">
                <a16:creationId xmlns:a16="http://schemas.microsoft.com/office/drawing/2014/main" id="{83D37F80-EA0E-46B9-AEE9-4A1885120F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6200" y="5486400"/>
            <a:ext cx="762000" cy="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16">
            <a:extLst>
              <a:ext uri="{FF2B5EF4-FFF2-40B4-BE49-F238E27FC236}">
                <a16:creationId xmlns:a16="http://schemas.microsoft.com/office/drawing/2014/main" id="{D72C0110-4EE0-452E-AB4E-3E004793D1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553325" y="4352925"/>
            <a:ext cx="1133475" cy="904875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7">
            <a:extLst>
              <a:ext uri="{FF2B5EF4-FFF2-40B4-BE49-F238E27FC236}">
                <a16:creationId xmlns:a16="http://schemas.microsoft.com/office/drawing/2014/main" id="{0E382815-5558-4BC3-AB7F-F10506FC39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3325" y="4029075"/>
            <a:ext cx="895350" cy="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8">
            <a:extLst>
              <a:ext uri="{FF2B5EF4-FFF2-40B4-BE49-F238E27FC236}">
                <a16:creationId xmlns:a16="http://schemas.microsoft.com/office/drawing/2014/main" id="{A9B32D95-F8F9-4A05-8083-95BCFA8E936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9525" y="5648325"/>
            <a:ext cx="89535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19">
            <a:extLst>
              <a:ext uri="{FF2B5EF4-FFF2-40B4-BE49-F238E27FC236}">
                <a16:creationId xmlns:a16="http://schemas.microsoft.com/office/drawing/2014/main" id="{DE4D7200-8E99-494B-8AF7-99F6887FF7E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4191000"/>
            <a:ext cx="76200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0">
            <a:extLst>
              <a:ext uri="{FF2B5EF4-FFF2-40B4-BE49-F238E27FC236}">
                <a16:creationId xmlns:a16="http://schemas.microsoft.com/office/drawing/2014/main" id="{FAB93B6E-AE31-412D-BB22-8871DCD377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4419600"/>
            <a:ext cx="1133475" cy="9048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1">
            <a:extLst>
              <a:ext uri="{FF2B5EF4-FFF2-40B4-BE49-F238E27FC236}">
                <a16:creationId xmlns:a16="http://schemas.microsoft.com/office/drawing/2014/main" id="{FA2318F2-7F76-42AE-8E04-1E85CBD1993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8611394" y="4188618"/>
            <a:ext cx="323850" cy="1588"/>
          </a:xfrm>
          <a:prstGeom prst="curvedConnector5">
            <a:avLst>
              <a:gd name="adj1" fmla="val -26963"/>
              <a:gd name="adj2" fmla="val 23900009"/>
              <a:gd name="adj3" fmla="val 117153"/>
            </a:avLst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2">
            <a:extLst>
              <a:ext uri="{FF2B5EF4-FFF2-40B4-BE49-F238E27FC236}">
                <a16:creationId xmlns:a16="http://schemas.microsoft.com/office/drawing/2014/main" id="{02B0E31D-8767-457D-930B-789C6AAD222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7144544" y="5484018"/>
            <a:ext cx="323850" cy="1588"/>
          </a:xfrm>
          <a:prstGeom prst="curvedConnector5">
            <a:avLst>
              <a:gd name="adj1" fmla="val -16667"/>
              <a:gd name="adj2" fmla="val -22500009"/>
              <a:gd name="adj3" fmla="val 117153"/>
            </a:avLst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C580F7-FE8F-451B-8781-9B2639CD8AF7}"/>
              </a:ext>
            </a:extLst>
          </p:cNvPr>
          <p:cNvCxnSpPr/>
          <p:nvPr/>
        </p:nvCxnSpPr>
        <p:spPr>
          <a:xfrm flipV="1">
            <a:off x="6324600" y="3810000"/>
            <a:ext cx="7620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545ADD-BD19-4A8A-97CE-67DB5242BB15}"/>
              </a:ext>
            </a:extLst>
          </p:cNvPr>
          <p:cNvCxnSpPr/>
          <p:nvPr/>
        </p:nvCxnSpPr>
        <p:spPr>
          <a:xfrm rot="16200000" flipH="1">
            <a:off x="6134100" y="4838700"/>
            <a:ext cx="9906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2">
            <a:extLst>
              <a:ext uri="{FF2B5EF4-FFF2-40B4-BE49-F238E27FC236}">
                <a16:creationId xmlns:a16="http://schemas.microsoft.com/office/drawing/2014/main" id="{D21B82D5-B764-406D-964D-9B81DAEC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5116512"/>
            <a:ext cx="735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index</a:t>
            </a:r>
          </a:p>
        </p:txBody>
      </p:sp>
      <p:sp>
        <p:nvSpPr>
          <p:cNvPr id="36" name="TextBox 33">
            <a:extLst>
              <a:ext uri="{FF2B5EF4-FFF2-40B4-BE49-F238E27FC236}">
                <a16:creationId xmlns:a16="http://schemas.microsoft.com/office/drawing/2014/main" id="{4B3A2A2D-799E-41B9-8BE4-5F075389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216" y="6087546"/>
            <a:ext cx="3065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Pattern History Table (PHT) </a:t>
            </a: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57062EF7-FA3C-45BA-BE7D-E8A38B59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67200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previous one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0403E-8761-4FE8-9EDD-F92D506D74B9}"/>
              </a:ext>
            </a:extLst>
          </p:cNvPr>
          <p:cNvCxnSpPr/>
          <p:nvPr/>
        </p:nvCxnSpPr>
        <p:spPr>
          <a:xfrm rot="16200000" flipV="1">
            <a:off x="2476500" y="41529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D20B-FBE2-4A59-9216-A20EBA35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GHR per branch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D48B5-D4E0-4EFA-8E80-A2A14D58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3259B-1153-40A4-A3C8-3B65A463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5939A-EFCE-4AA4-8EFB-2E74C5E969EB}"/>
              </a:ext>
            </a:extLst>
          </p:cNvPr>
          <p:cNvSpPr/>
          <p:nvPr/>
        </p:nvSpPr>
        <p:spPr>
          <a:xfrm>
            <a:off x="2032341" y="1680783"/>
            <a:ext cx="1958969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5732F-A2C2-4A11-8ED1-24F6FB2BA7D3}"/>
              </a:ext>
            </a:extLst>
          </p:cNvPr>
          <p:cNvSpPr/>
          <p:nvPr/>
        </p:nvSpPr>
        <p:spPr>
          <a:xfrm>
            <a:off x="3381717" y="2856049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58231-890C-4F1F-8BD4-1F86E62D5DD1}"/>
              </a:ext>
            </a:extLst>
          </p:cNvPr>
          <p:cNvSpPr/>
          <p:nvPr/>
        </p:nvSpPr>
        <p:spPr>
          <a:xfrm>
            <a:off x="2032340" y="2856049"/>
            <a:ext cx="1958969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Arial" pitchFamily="-107" charset="0"/>
                <a:cs typeface="Arial" pitchFamily="-107" charset="0"/>
              </a:rPr>
              <a:t>1 1 ….. 1 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BDD106-481F-4650-A05F-E0AEB9005ACE}"/>
              </a:ext>
            </a:extLst>
          </p:cNvPr>
          <p:cNvCxnSpPr/>
          <p:nvPr/>
        </p:nvCxnSpPr>
        <p:spPr>
          <a:xfrm rot="16200000" flipV="1">
            <a:off x="3496017" y="3351349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199DBE-FA5F-4693-8A1A-CC05E2AB6896}"/>
              </a:ext>
            </a:extLst>
          </p:cNvPr>
          <p:cNvSpPr/>
          <p:nvPr/>
        </p:nvSpPr>
        <p:spPr>
          <a:xfrm>
            <a:off x="6124917" y="1637107"/>
            <a:ext cx="1219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2227E-26F4-44FA-A02F-81AB3FECE848}"/>
              </a:ext>
            </a:extLst>
          </p:cNvPr>
          <p:cNvSpPr/>
          <p:nvPr/>
        </p:nvSpPr>
        <p:spPr>
          <a:xfrm>
            <a:off x="6124917" y="1637107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169268-1681-48D2-872D-3E9D6BB4C2F6}"/>
              </a:ext>
            </a:extLst>
          </p:cNvPr>
          <p:cNvSpPr/>
          <p:nvPr/>
        </p:nvSpPr>
        <p:spPr>
          <a:xfrm>
            <a:off x="6124917" y="2018107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5123E-0CFB-4BAD-8C53-E73646974911}"/>
              </a:ext>
            </a:extLst>
          </p:cNvPr>
          <p:cNvSpPr/>
          <p:nvPr/>
        </p:nvSpPr>
        <p:spPr>
          <a:xfrm>
            <a:off x="6124917" y="2475307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8827B9-4570-40C6-B875-2B141F728EC3}"/>
              </a:ext>
            </a:extLst>
          </p:cNvPr>
          <p:cNvSpPr/>
          <p:nvPr/>
        </p:nvSpPr>
        <p:spPr>
          <a:xfrm>
            <a:off x="6124917" y="4304107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0DDE85EF-C720-492D-B6B9-853C6B22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517" y="1637107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00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7D6C03FA-E8ED-4AA2-A65B-5C9C08DA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517" y="2094307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01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BEA03630-869E-4F0A-B83F-FFA008599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517" y="2551507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00 …. 10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70771811-205D-49D0-B5FC-E5C5440E7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517" y="4380307"/>
            <a:ext cx="115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11 ….  11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DACF8B4-4C6B-4AD0-892E-2F1AF67E1807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3991309" y="2278457"/>
            <a:ext cx="838208" cy="8061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B29D6C-4C93-4432-8304-A6B944650185}"/>
              </a:ext>
            </a:extLst>
          </p:cNvPr>
          <p:cNvCxnSpPr>
            <a:cxnSpLocks/>
          </p:cNvCxnSpPr>
          <p:nvPr/>
        </p:nvCxnSpPr>
        <p:spPr>
          <a:xfrm>
            <a:off x="2032342" y="1560649"/>
            <a:ext cx="19589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6F6DBF-7988-44D8-BD07-0ADA0A74C0BC}"/>
              </a:ext>
            </a:extLst>
          </p:cNvPr>
          <p:cNvSpPr txBox="1"/>
          <p:nvPr/>
        </p:nvSpPr>
        <p:spPr>
          <a:xfrm>
            <a:off x="2689215" y="11791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m bit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6B8785-D8E6-4360-9A31-6608460E68E4}"/>
              </a:ext>
            </a:extLst>
          </p:cNvPr>
          <p:cNvCxnSpPr>
            <a:cxnSpLocks/>
          </p:cNvCxnSpPr>
          <p:nvPr/>
        </p:nvCxnSpPr>
        <p:spPr>
          <a:xfrm>
            <a:off x="6124917" y="148522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2E5A25-F129-4B52-9CE5-D874F1535C9B}"/>
              </a:ext>
            </a:extLst>
          </p:cNvPr>
          <p:cNvSpPr txBox="1"/>
          <p:nvPr/>
        </p:nvSpPr>
        <p:spPr>
          <a:xfrm>
            <a:off x="6417890" y="110370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k 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AB5AC-7A91-4EBA-A49F-61B67649F85B}"/>
              </a:ext>
            </a:extLst>
          </p:cNvPr>
          <p:cNvSpPr txBox="1"/>
          <p:nvPr/>
        </p:nvSpPr>
        <p:spPr>
          <a:xfrm>
            <a:off x="7427595" y="28621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2</a:t>
            </a:r>
            <a:r>
              <a:rPr lang="en-IN" baseline="30000" dirty="0">
                <a:latin typeface="Cambria" panose="02040503050406030204" pitchFamily="18" charset="0"/>
              </a:rPr>
              <a:t>m</a:t>
            </a:r>
            <a:r>
              <a:rPr lang="en-IN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EB2DA9-DA48-498B-8B2C-6165DFD8A473}"/>
              </a:ext>
            </a:extLst>
          </p:cNvPr>
          <p:cNvCxnSpPr>
            <a:cxnSpLocks/>
          </p:cNvCxnSpPr>
          <p:nvPr/>
        </p:nvCxnSpPr>
        <p:spPr>
          <a:xfrm>
            <a:off x="7458075" y="1561165"/>
            <a:ext cx="0" cy="32760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CDEF8-6EF0-4CA5-9492-F6450C82D377}"/>
              </a:ext>
            </a:extLst>
          </p:cNvPr>
          <p:cNvSpPr/>
          <p:nvPr/>
        </p:nvSpPr>
        <p:spPr>
          <a:xfrm>
            <a:off x="2032341" y="4380049"/>
            <a:ext cx="1958968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3B516-7375-4149-9AE9-2D1A67512060}"/>
              </a:ext>
            </a:extLst>
          </p:cNvPr>
          <p:cNvSpPr/>
          <p:nvPr/>
        </p:nvSpPr>
        <p:spPr>
          <a:xfrm>
            <a:off x="2032342" y="1680783"/>
            <a:ext cx="1958968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11DFDD-9C3C-4D48-8BDF-94CBEFCC807F}"/>
              </a:ext>
            </a:extLst>
          </p:cNvPr>
          <p:cNvSpPr txBox="1"/>
          <p:nvPr/>
        </p:nvSpPr>
        <p:spPr>
          <a:xfrm>
            <a:off x="1443038" y="28988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2</a:t>
            </a:r>
            <a:r>
              <a:rPr lang="en-IN" baseline="30000" dirty="0">
                <a:latin typeface="Cambria" panose="02040503050406030204" pitchFamily="18" charset="0"/>
              </a:rPr>
              <a:t>p</a:t>
            </a:r>
            <a:r>
              <a:rPr lang="en-IN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CDA506-96D2-4B95-B816-17F4A45470C7}"/>
              </a:ext>
            </a:extLst>
          </p:cNvPr>
          <p:cNvCxnSpPr>
            <a:cxnSpLocks/>
          </p:cNvCxnSpPr>
          <p:nvPr/>
        </p:nvCxnSpPr>
        <p:spPr>
          <a:xfrm>
            <a:off x="1857717" y="1597875"/>
            <a:ext cx="0" cy="32760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981CEA9-5AC9-496D-BAF3-FACF1CAB6C4E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1148725" y="4547102"/>
            <a:ext cx="806192" cy="9610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BFCE1F-69A3-48EE-98C4-A5E710A3CBF1}"/>
              </a:ext>
            </a:extLst>
          </p:cNvPr>
          <p:cNvSpPr txBox="1"/>
          <p:nvPr/>
        </p:nvSpPr>
        <p:spPr>
          <a:xfrm>
            <a:off x="376238" y="543071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(PC &gt;&gt; 2) &amp;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0A4A2-02CD-4CC0-A631-493B2921EAEC}"/>
              </a:ext>
            </a:extLst>
          </p:cNvPr>
          <p:cNvSpPr txBox="1"/>
          <p:nvPr/>
        </p:nvSpPr>
        <p:spPr>
          <a:xfrm>
            <a:off x="1474034" y="543046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(2</a:t>
            </a:r>
            <a:r>
              <a:rPr lang="en-IN" baseline="30000" dirty="0">
                <a:latin typeface="Cambria" panose="02040503050406030204" pitchFamily="18" charset="0"/>
              </a:rPr>
              <a:t>p </a:t>
            </a:r>
            <a:r>
              <a:rPr lang="en-IN" dirty="0">
                <a:latin typeface="Cambria" panose="02040503050406030204" pitchFamily="18" charset="0"/>
              </a:rPr>
              <a:t>-1)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E90C4-E565-4A5D-A401-E6A17E9066A0}"/>
              </a:ext>
            </a:extLst>
          </p:cNvPr>
          <p:cNvSpPr txBox="1"/>
          <p:nvPr/>
        </p:nvSpPr>
        <p:spPr>
          <a:xfrm>
            <a:off x="2338373" y="4833042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</a:rPr>
              <a:t>BHT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7F02D7-5F25-4BB6-8B46-FADAC0B250B8}"/>
              </a:ext>
            </a:extLst>
          </p:cNvPr>
          <p:cNvSpPr txBox="1"/>
          <p:nvPr/>
        </p:nvSpPr>
        <p:spPr>
          <a:xfrm>
            <a:off x="6354571" y="4837249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</a:rPr>
              <a:t>PHT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AC5598-A70B-4F01-B7FD-E2894C71E28F}"/>
              </a:ext>
            </a:extLst>
          </p:cNvPr>
          <p:cNvSpPr txBox="1"/>
          <p:nvPr/>
        </p:nvSpPr>
        <p:spPr>
          <a:xfrm>
            <a:off x="3248556" y="5983943"/>
            <a:ext cx="470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Marker Felt"/>
              </a:rPr>
              <a:t>Mostly K=2, m =12 for example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2524FA-B101-4A71-9FDA-1147D9778611}"/>
              </a:ext>
            </a:extLst>
          </p:cNvPr>
          <p:cNvSpPr txBox="1"/>
          <p:nvPr/>
        </p:nvSpPr>
        <p:spPr>
          <a:xfrm>
            <a:off x="3248556" y="5490012"/>
            <a:ext cx="3851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Marker Felt"/>
              </a:rPr>
              <a:t>BHT: Branch history table</a:t>
            </a:r>
            <a:endParaRPr lang="en-IN" sz="2800" dirty="0">
              <a:solidFill>
                <a:srgbClr val="C00000"/>
              </a:solidFill>
              <a:latin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8046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30688</TotalTime>
  <Words>1125</Words>
  <Application>Microsoft Office PowerPoint</Application>
  <PresentationFormat>Widescreen</PresentationFormat>
  <Paragraphs>267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AUdimat</vt:lpstr>
      <vt:lpstr>Calbri body</vt:lpstr>
      <vt:lpstr>Calibri</vt:lpstr>
      <vt:lpstr>Calibri body</vt:lpstr>
      <vt:lpstr>Calibri Light</vt:lpstr>
      <vt:lpstr>Cambria</vt:lpstr>
      <vt:lpstr>Courier</vt:lpstr>
      <vt:lpstr>Helvetica</vt:lpstr>
      <vt:lpstr>Marker Felt</vt:lpstr>
      <vt:lpstr>Tahoma</vt:lpstr>
      <vt:lpstr>Wingdings</vt:lpstr>
      <vt:lpstr>Office Theme</vt:lpstr>
      <vt:lpstr>CS230: Digital Logic Design and Computer Architecture</vt:lpstr>
      <vt:lpstr>Phones (smart/non-smart) on silence plz, Thanks </vt:lpstr>
      <vt:lpstr>2-bit Bimodal Predictors: A bit better</vt:lpstr>
      <vt:lpstr>No history predictor: 2 bit predictor</vt:lpstr>
      <vt:lpstr>Local and global history</vt:lpstr>
      <vt:lpstr>Two Level Branch Predictors </vt:lpstr>
      <vt:lpstr>Two Level Branch Predictors </vt:lpstr>
      <vt:lpstr>Two Level Branch Predictors </vt:lpstr>
      <vt:lpstr>GHR per branch</vt:lpstr>
      <vt:lpstr>Set of branches: One register for correlated ones</vt:lpstr>
      <vt:lpstr>Gshare is the answer</vt:lpstr>
      <vt:lpstr>Few Important Points</vt:lpstr>
      <vt:lpstr>Issue </vt:lpstr>
      <vt:lpstr>State-of-the-art</vt:lpstr>
      <vt:lpstr>BTB (Target Address Predictor)</vt:lpstr>
      <vt:lpstr>Exception/Interrupt</vt:lpstr>
      <vt:lpstr>Interrupt Handling</vt:lpstr>
      <vt:lpstr>Causes</vt:lpstr>
      <vt:lpstr>Interrupt and Exception</vt:lpstr>
      <vt:lpstr>Interrupt Handler</vt:lpstr>
      <vt:lpstr>Handshake between processor and the OS</vt:lpstr>
      <vt:lpstr>Handshake between processor and the OS</vt:lpstr>
      <vt:lpstr>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601</cp:revision>
  <dcterms:created xsi:type="dcterms:W3CDTF">2021-05-31T06:57:48Z</dcterms:created>
  <dcterms:modified xsi:type="dcterms:W3CDTF">2023-10-04T07:05:57Z</dcterms:modified>
</cp:coreProperties>
</file>