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537" r:id="rId3"/>
    <p:sldId id="538" r:id="rId4"/>
    <p:sldId id="539" r:id="rId5"/>
    <p:sldId id="7270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7295" r:id="rId20"/>
    <p:sldId id="7273" r:id="rId21"/>
    <p:sldId id="7275" r:id="rId22"/>
    <p:sldId id="7276" r:id="rId23"/>
    <p:sldId id="7277" r:id="rId24"/>
    <p:sldId id="7278" r:id="rId25"/>
    <p:sldId id="7279" r:id="rId26"/>
    <p:sldId id="341" r:id="rId27"/>
    <p:sldId id="343" r:id="rId28"/>
    <p:sldId id="3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16: Beyond scalar and performance evaluation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U with binary numbers and blueprint">
            <a:extLst>
              <a:ext uri="{FF2B5EF4-FFF2-40B4-BE49-F238E27FC236}">
                <a16:creationId xmlns:a16="http://schemas.microsoft.com/office/drawing/2014/main" id="{8104613B-DCB3-4AC2-88DA-C642C6DE1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92351A-4864-4842-8628-589D5D03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Out of order (O3) processor: 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Pursuit of even higher IPC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508D4-B43F-4C61-B5F4-EBAF3F6D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1565C-CF91-4BF5-B242-3A0AB8F7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524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D6D6-1D7B-4BA1-9E77-C9342699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Out-of-order follows data-flow order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52A0E-6A85-4E1A-9F02-7017B957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CE563-2B53-4232-8A58-D68DAA59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0B150C69-6FE7-4D1D-A3AE-0AF7BF402947}"/>
              </a:ext>
            </a:extLst>
          </p:cNvPr>
          <p:cNvSpPr txBox="1"/>
          <p:nvPr/>
        </p:nvSpPr>
        <p:spPr>
          <a:xfrm>
            <a:off x="242570" y="1784639"/>
            <a:ext cx="2905760" cy="2350002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0066FF"/>
              </a:buClr>
              <a:buSzPct val="120000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Example:</a:t>
            </a:r>
            <a:endParaRPr sz="2000" dirty="0">
              <a:latin typeface="Tahoma"/>
              <a:cs typeface="Tahoma"/>
            </a:endParaRPr>
          </a:p>
          <a:p>
            <a:pPr marL="354965" marR="5080">
              <a:lnSpc>
                <a:spcPct val="107500"/>
              </a:lnSpc>
              <a:spcBef>
                <a:spcPts val="830"/>
              </a:spcBef>
              <a:tabLst>
                <a:tab pos="1824989" algn="l"/>
              </a:tabLst>
            </a:pPr>
            <a:r>
              <a:rPr sz="2000" b="1" spc="-5" dirty="0">
                <a:latin typeface="Courier New"/>
                <a:cs typeface="Courier New"/>
              </a:rPr>
              <a:t>(1)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Courier New"/>
                <a:cs typeface="Courier New"/>
              </a:rPr>
              <a:t>r1</a:t>
            </a:r>
            <a:r>
              <a:rPr sz="2000" b="1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r4 /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r7  (2)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CC00"/>
                </a:solidFill>
                <a:latin typeface="Courier New"/>
                <a:cs typeface="Courier New"/>
              </a:rPr>
              <a:t>r8</a:t>
            </a:r>
            <a:r>
              <a:rPr sz="2000" b="1" dirty="0">
                <a:solidFill>
                  <a:srgbClr val="00CC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CC0000"/>
                </a:solidFill>
                <a:latin typeface="Courier New"/>
                <a:cs typeface="Courier New"/>
              </a:rPr>
              <a:t>r1 </a:t>
            </a:r>
            <a:r>
              <a:rPr sz="2000" b="1" spc="-5" dirty="0">
                <a:latin typeface="Courier New"/>
                <a:cs typeface="Courier New"/>
              </a:rPr>
              <a:t>+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r2</a:t>
            </a:r>
            <a:endParaRPr sz="2000" dirty="0">
              <a:latin typeface="Courier New"/>
              <a:cs typeface="Courier New"/>
            </a:endParaRPr>
          </a:p>
          <a:p>
            <a:pPr marL="354965" marR="5080">
              <a:lnSpc>
                <a:spcPts val="2160"/>
              </a:lnSpc>
              <a:spcBef>
                <a:spcPts val="30"/>
              </a:spcBef>
              <a:tabLst>
                <a:tab pos="1824989" algn="l"/>
              </a:tabLst>
            </a:pPr>
            <a:r>
              <a:rPr sz="2000" b="1" spc="-5" dirty="0">
                <a:latin typeface="Courier New"/>
                <a:cs typeface="Courier New"/>
              </a:rPr>
              <a:t>(3)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r5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r5 + 1  (4)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9900"/>
                </a:solidFill>
                <a:latin typeface="Courier New"/>
                <a:cs typeface="Courier New"/>
              </a:rPr>
              <a:t>r6</a:t>
            </a:r>
            <a:r>
              <a:rPr sz="2000" b="1" dirty="0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r6 -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r3  (5)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00CC"/>
                </a:solidFill>
                <a:latin typeface="Courier New"/>
                <a:cs typeface="Courier New"/>
              </a:rPr>
              <a:t>r4</a:t>
            </a:r>
            <a:r>
              <a:rPr sz="2000" b="1" dirty="0">
                <a:solidFill>
                  <a:srgbClr val="9900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r5 </a:t>
            </a:r>
            <a:r>
              <a:rPr sz="2000" b="1" spc="-5" dirty="0">
                <a:latin typeface="Courier New"/>
                <a:cs typeface="Courier New"/>
              </a:rPr>
              <a:t>+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9900"/>
                </a:solidFill>
                <a:latin typeface="Courier New"/>
                <a:cs typeface="Courier New"/>
              </a:rPr>
              <a:t>r6  </a:t>
            </a:r>
            <a:r>
              <a:rPr sz="2000" b="1" spc="-5" dirty="0">
                <a:latin typeface="Courier New"/>
                <a:cs typeface="Courier New"/>
              </a:rPr>
              <a:t>(6)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r7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CC00"/>
                </a:solidFill>
                <a:latin typeface="Courier New"/>
                <a:cs typeface="Courier New"/>
              </a:rPr>
              <a:t>r8 </a:t>
            </a:r>
            <a:r>
              <a:rPr sz="2000" b="1" spc="-5" dirty="0">
                <a:latin typeface="Courier New"/>
                <a:cs typeface="Courier New"/>
              </a:rPr>
              <a:t>*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00CC"/>
                </a:solidFill>
                <a:latin typeface="Courier New"/>
                <a:cs typeface="Courier New"/>
              </a:rPr>
              <a:t>r4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4172AE79-0009-4FCF-B747-7A95A9B09418}"/>
              </a:ext>
            </a:extLst>
          </p:cNvPr>
          <p:cNvSpPr txBox="1"/>
          <p:nvPr/>
        </p:nvSpPr>
        <p:spPr>
          <a:xfrm>
            <a:off x="3592740" y="1798893"/>
            <a:ext cx="44011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/* </a:t>
            </a:r>
            <a:r>
              <a:rPr sz="2000" spc="-5" dirty="0">
                <a:latin typeface="Tahoma"/>
                <a:cs typeface="Tahoma"/>
              </a:rPr>
              <a:t>assume division takes 20 cycles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DB8CDA93-FE21-448A-AEA2-E65E194AF881}"/>
              </a:ext>
            </a:extLst>
          </p:cNvPr>
          <p:cNvGraphicFramePr>
            <a:graphicFrameLocks noGrp="1"/>
          </p:cNvGraphicFramePr>
          <p:nvPr/>
        </p:nvGraphicFramePr>
        <p:xfrm>
          <a:off x="4563772" y="2651018"/>
          <a:ext cx="3139437" cy="325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4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11">
            <a:extLst>
              <a:ext uri="{FF2B5EF4-FFF2-40B4-BE49-F238E27FC236}">
                <a16:creationId xmlns:a16="http://schemas.microsoft.com/office/drawing/2014/main" id="{D82F5D74-1A28-4715-8723-F9449405AA09}"/>
              </a:ext>
            </a:extLst>
          </p:cNvPr>
          <p:cNvSpPr txBox="1"/>
          <p:nvPr/>
        </p:nvSpPr>
        <p:spPr>
          <a:xfrm>
            <a:off x="4649001" y="2287443"/>
            <a:ext cx="202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In-order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execution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BDC43FC0-AF3D-473E-9ED3-F7257CC3A19C}"/>
              </a:ext>
            </a:extLst>
          </p:cNvPr>
          <p:cNvGraphicFramePr>
            <a:graphicFrameLocks noGrp="1"/>
          </p:cNvGraphicFramePr>
          <p:nvPr/>
        </p:nvGraphicFramePr>
        <p:xfrm>
          <a:off x="4565759" y="5168793"/>
          <a:ext cx="1988818" cy="976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437">
                <a:tc gridSpan="3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3">
            <a:extLst>
              <a:ext uri="{FF2B5EF4-FFF2-40B4-BE49-F238E27FC236}">
                <a16:creationId xmlns:a16="http://schemas.microsoft.com/office/drawing/2014/main" id="{E2969A05-6C56-4EA2-A933-C1F74B2CB10D}"/>
              </a:ext>
            </a:extLst>
          </p:cNvPr>
          <p:cNvSpPr txBox="1"/>
          <p:nvPr/>
        </p:nvSpPr>
        <p:spPr>
          <a:xfrm>
            <a:off x="4655237" y="4844862"/>
            <a:ext cx="2502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Out-of-order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4">
            <a:extLst>
              <a:ext uri="{FF2B5EF4-FFF2-40B4-BE49-F238E27FC236}">
                <a16:creationId xmlns:a16="http://schemas.microsoft.com/office/drawing/2014/main" id="{E207C41C-CBA2-42FB-B6C4-DF918C11929A}"/>
              </a:ext>
            </a:extLst>
          </p:cNvPr>
          <p:cNvGrpSpPr/>
          <p:nvPr/>
        </p:nvGrpSpPr>
        <p:grpSpPr>
          <a:xfrm>
            <a:off x="1122363" y="4970464"/>
            <a:ext cx="1857375" cy="1084580"/>
            <a:chOff x="1403350" y="4398962"/>
            <a:chExt cx="1857375" cy="1084580"/>
          </a:xfrm>
        </p:grpSpPr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BA37E0AF-DA2F-468F-945D-007103639287}"/>
                </a:ext>
              </a:extLst>
            </p:cNvPr>
            <p:cNvSpPr/>
            <p:nvPr/>
          </p:nvSpPr>
          <p:spPr>
            <a:xfrm>
              <a:off x="1417637" y="4413250"/>
              <a:ext cx="287655" cy="311150"/>
            </a:xfrm>
            <a:custGeom>
              <a:avLst/>
              <a:gdLst/>
              <a:ahLst/>
              <a:cxnLst/>
              <a:rect l="l" t="t" r="r" b="b"/>
              <a:pathLst>
                <a:path w="287655" h="311150">
                  <a:moveTo>
                    <a:pt x="0" y="155575"/>
                  </a:moveTo>
                  <a:lnTo>
                    <a:pt x="7324" y="106403"/>
                  </a:lnTo>
                  <a:lnTo>
                    <a:pt x="27720" y="63697"/>
                  </a:lnTo>
                  <a:lnTo>
                    <a:pt x="58822" y="30018"/>
                  </a:lnTo>
                  <a:lnTo>
                    <a:pt x="98262" y="7931"/>
                  </a:lnTo>
                  <a:lnTo>
                    <a:pt x="143675" y="0"/>
                  </a:lnTo>
                  <a:lnTo>
                    <a:pt x="189081" y="7931"/>
                  </a:lnTo>
                  <a:lnTo>
                    <a:pt x="228517" y="30018"/>
                  </a:lnTo>
                  <a:lnTo>
                    <a:pt x="259617" y="63697"/>
                  </a:lnTo>
                  <a:lnTo>
                    <a:pt x="280012" y="106403"/>
                  </a:lnTo>
                  <a:lnTo>
                    <a:pt x="287337" y="155575"/>
                  </a:lnTo>
                  <a:lnTo>
                    <a:pt x="280012" y="204746"/>
                  </a:lnTo>
                  <a:lnTo>
                    <a:pt x="259617" y="247452"/>
                  </a:lnTo>
                  <a:lnTo>
                    <a:pt x="228517" y="281131"/>
                  </a:lnTo>
                  <a:lnTo>
                    <a:pt x="189081" y="303218"/>
                  </a:lnTo>
                  <a:lnTo>
                    <a:pt x="143675" y="311150"/>
                  </a:lnTo>
                  <a:lnTo>
                    <a:pt x="98262" y="303218"/>
                  </a:lnTo>
                  <a:lnTo>
                    <a:pt x="58822" y="281131"/>
                  </a:lnTo>
                  <a:lnTo>
                    <a:pt x="27720" y="247452"/>
                  </a:lnTo>
                  <a:lnTo>
                    <a:pt x="7324" y="204746"/>
                  </a:lnTo>
                  <a:lnTo>
                    <a:pt x="0" y="1555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AC3FC20A-53EB-465D-984C-7EFAB1CF90F2}"/>
                </a:ext>
              </a:extLst>
            </p:cNvPr>
            <p:cNvSpPr/>
            <p:nvPr/>
          </p:nvSpPr>
          <p:spPr>
            <a:xfrm>
              <a:off x="1762125" y="5157787"/>
              <a:ext cx="287655" cy="311150"/>
            </a:xfrm>
            <a:custGeom>
              <a:avLst/>
              <a:gdLst/>
              <a:ahLst/>
              <a:cxnLst/>
              <a:rect l="l" t="t" r="r" b="b"/>
              <a:pathLst>
                <a:path w="287655" h="311150">
                  <a:moveTo>
                    <a:pt x="0" y="155575"/>
                  </a:moveTo>
                  <a:lnTo>
                    <a:pt x="7324" y="106403"/>
                  </a:lnTo>
                  <a:lnTo>
                    <a:pt x="27720" y="63697"/>
                  </a:lnTo>
                  <a:lnTo>
                    <a:pt x="58822" y="30018"/>
                  </a:lnTo>
                  <a:lnTo>
                    <a:pt x="98262" y="7931"/>
                  </a:lnTo>
                  <a:lnTo>
                    <a:pt x="143675" y="0"/>
                  </a:lnTo>
                  <a:lnTo>
                    <a:pt x="189081" y="7931"/>
                  </a:lnTo>
                  <a:lnTo>
                    <a:pt x="228517" y="30018"/>
                  </a:lnTo>
                  <a:lnTo>
                    <a:pt x="259617" y="63697"/>
                  </a:lnTo>
                  <a:lnTo>
                    <a:pt x="280012" y="106403"/>
                  </a:lnTo>
                  <a:lnTo>
                    <a:pt x="287337" y="155575"/>
                  </a:lnTo>
                  <a:lnTo>
                    <a:pt x="280012" y="204746"/>
                  </a:lnTo>
                  <a:lnTo>
                    <a:pt x="259617" y="247452"/>
                  </a:lnTo>
                  <a:lnTo>
                    <a:pt x="228517" y="281131"/>
                  </a:lnTo>
                  <a:lnTo>
                    <a:pt x="189081" y="303218"/>
                  </a:lnTo>
                  <a:lnTo>
                    <a:pt x="143675" y="311150"/>
                  </a:lnTo>
                  <a:lnTo>
                    <a:pt x="98262" y="303218"/>
                  </a:lnTo>
                  <a:lnTo>
                    <a:pt x="58822" y="281131"/>
                  </a:lnTo>
                  <a:lnTo>
                    <a:pt x="27720" y="247452"/>
                  </a:lnTo>
                  <a:lnTo>
                    <a:pt x="7324" y="204746"/>
                  </a:lnTo>
                  <a:lnTo>
                    <a:pt x="0" y="1555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1CF9968F-CCA8-497D-A773-4A7DFD5F803A}"/>
                </a:ext>
              </a:extLst>
            </p:cNvPr>
            <p:cNvSpPr/>
            <p:nvPr/>
          </p:nvSpPr>
          <p:spPr>
            <a:xfrm>
              <a:off x="2179637" y="4413250"/>
              <a:ext cx="287655" cy="311150"/>
            </a:xfrm>
            <a:custGeom>
              <a:avLst/>
              <a:gdLst/>
              <a:ahLst/>
              <a:cxnLst/>
              <a:rect l="l" t="t" r="r" b="b"/>
              <a:pathLst>
                <a:path w="287655" h="311150">
                  <a:moveTo>
                    <a:pt x="0" y="155575"/>
                  </a:moveTo>
                  <a:lnTo>
                    <a:pt x="7324" y="106403"/>
                  </a:lnTo>
                  <a:lnTo>
                    <a:pt x="27720" y="63697"/>
                  </a:lnTo>
                  <a:lnTo>
                    <a:pt x="58822" y="30018"/>
                  </a:lnTo>
                  <a:lnTo>
                    <a:pt x="98262" y="7931"/>
                  </a:lnTo>
                  <a:lnTo>
                    <a:pt x="143675" y="0"/>
                  </a:lnTo>
                  <a:lnTo>
                    <a:pt x="189081" y="7931"/>
                  </a:lnTo>
                  <a:lnTo>
                    <a:pt x="228517" y="30018"/>
                  </a:lnTo>
                  <a:lnTo>
                    <a:pt x="259617" y="63697"/>
                  </a:lnTo>
                  <a:lnTo>
                    <a:pt x="280012" y="106403"/>
                  </a:lnTo>
                  <a:lnTo>
                    <a:pt x="287337" y="155575"/>
                  </a:lnTo>
                  <a:lnTo>
                    <a:pt x="280012" y="204746"/>
                  </a:lnTo>
                  <a:lnTo>
                    <a:pt x="259617" y="247452"/>
                  </a:lnTo>
                  <a:lnTo>
                    <a:pt x="228517" y="281131"/>
                  </a:lnTo>
                  <a:lnTo>
                    <a:pt x="189081" y="303218"/>
                  </a:lnTo>
                  <a:lnTo>
                    <a:pt x="143675" y="311150"/>
                  </a:lnTo>
                  <a:lnTo>
                    <a:pt x="98262" y="303218"/>
                  </a:lnTo>
                  <a:lnTo>
                    <a:pt x="58822" y="281131"/>
                  </a:lnTo>
                  <a:lnTo>
                    <a:pt x="27720" y="247452"/>
                  </a:lnTo>
                  <a:lnTo>
                    <a:pt x="7324" y="204746"/>
                  </a:lnTo>
                  <a:lnTo>
                    <a:pt x="0" y="1555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712DCCEB-49F5-475C-86C9-8C3868F10632}"/>
                </a:ext>
              </a:extLst>
            </p:cNvPr>
            <p:cNvSpPr/>
            <p:nvPr/>
          </p:nvSpPr>
          <p:spPr>
            <a:xfrm>
              <a:off x="2959100" y="4413250"/>
              <a:ext cx="287655" cy="311150"/>
            </a:xfrm>
            <a:custGeom>
              <a:avLst/>
              <a:gdLst/>
              <a:ahLst/>
              <a:cxnLst/>
              <a:rect l="l" t="t" r="r" b="b"/>
              <a:pathLst>
                <a:path w="287655" h="311150">
                  <a:moveTo>
                    <a:pt x="0" y="155575"/>
                  </a:moveTo>
                  <a:lnTo>
                    <a:pt x="7324" y="106403"/>
                  </a:lnTo>
                  <a:lnTo>
                    <a:pt x="27720" y="63697"/>
                  </a:lnTo>
                  <a:lnTo>
                    <a:pt x="58822" y="30018"/>
                  </a:lnTo>
                  <a:lnTo>
                    <a:pt x="98262" y="7931"/>
                  </a:lnTo>
                  <a:lnTo>
                    <a:pt x="143675" y="0"/>
                  </a:lnTo>
                  <a:lnTo>
                    <a:pt x="189081" y="7931"/>
                  </a:lnTo>
                  <a:lnTo>
                    <a:pt x="228517" y="30018"/>
                  </a:lnTo>
                  <a:lnTo>
                    <a:pt x="259617" y="63697"/>
                  </a:lnTo>
                  <a:lnTo>
                    <a:pt x="280012" y="106403"/>
                  </a:lnTo>
                  <a:lnTo>
                    <a:pt x="287337" y="155575"/>
                  </a:lnTo>
                  <a:lnTo>
                    <a:pt x="280012" y="204746"/>
                  </a:lnTo>
                  <a:lnTo>
                    <a:pt x="259617" y="247452"/>
                  </a:lnTo>
                  <a:lnTo>
                    <a:pt x="228517" y="281131"/>
                  </a:lnTo>
                  <a:lnTo>
                    <a:pt x="189081" y="303218"/>
                  </a:lnTo>
                  <a:lnTo>
                    <a:pt x="143675" y="311150"/>
                  </a:lnTo>
                  <a:lnTo>
                    <a:pt x="98262" y="303218"/>
                  </a:lnTo>
                  <a:lnTo>
                    <a:pt x="58822" y="281131"/>
                  </a:lnTo>
                  <a:lnTo>
                    <a:pt x="27720" y="247452"/>
                  </a:lnTo>
                  <a:lnTo>
                    <a:pt x="7324" y="204746"/>
                  </a:lnTo>
                  <a:lnTo>
                    <a:pt x="0" y="1555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9">
            <a:extLst>
              <a:ext uri="{FF2B5EF4-FFF2-40B4-BE49-F238E27FC236}">
                <a16:creationId xmlns:a16="http://schemas.microsoft.com/office/drawing/2014/main" id="{416D6869-2DB1-4E35-9A63-C07620A10EC6}"/>
              </a:ext>
            </a:extLst>
          </p:cNvPr>
          <p:cNvSpPr txBox="1"/>
          <p:nvPr/>
        </p:nvSpPr>
        <p:spPr>
          <a:xfrm>
            <a:off x="1582788" y="5732718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9BBDCD9A-7A4E-4D91-BEC5-D3C169714D51}"/>
              </a:ext>
            </a:extLst>
          </p:cNvPr>
          <p:cNvSpPr/>
          <p:nvPr/>
        </p:nvSpPr>
        <p:spPr>
          <a:xfrm>
            <a:off x="2244725" y="5735639"/>
            <a:ext cx="287655" cy="311150"/>
          </a:xfrm>
          <a:custGeom>
            <a:avLst/>
            <a:gdLst/>
            <a:ahLst/>
            <a:cxnLst/>
            <a:rect l="l" t="t" r="r" b="b"/>
            <a:pathLst>
              <a:path w="287655" h="311150">
                <a:moveTo>
                  <a:pt x="0" y="155575"/>
                </a:moveTo>
                <a:lnTo>
                  <a:pt x="7324" y="106403"/>
                </a:lnTo>
                <a:lnTo>
                  <a:pt x="27720" y="63697"/>
                </a:lnTo>
                <a:lnTo>
                  <a:pt x="58822" y="30018"/>
                </a:lnTo>
                <a:lnTo>
                  <a:pt x="98262" y="7931"/>
                </a:lnTo>
                <a:lnTo>
                  <a:pt x="143675" y="0"/>
                </a:lnTo>
                <a:lnTo>
                  <a:pt x="189081" y="7931"/>
                </a:lnTo>
                <a:lnTo>
                  <a:pt x="228517" y="30018"/>
                </a:lnTo>
                <a:lnTo>
                  <a:pt x="259617" y="63697"/>
                </a:lnTo>
                <a:lnTo>
                  <a:pt x="280012" y="106403"/>
                </a:lnTo>
                <a:lnTo>
                  <a:pt x="287337" y="155575"/>
                </a:lnTo>
                <a:lnTo>
                  <a:pt x="280012" y="204746"/>
                </a:lnTo>
                <a:lnTo>
                  <a:pt x="259617" y="247452"/>
                </a:lnTo>
                <a:lnTo>
                  <a:pt x="228517" y="281131"/>
                </a:lnTo>
                <a:lnTo>
                  <a:pt x="189081" y="303218"/>
                </a:lnTo>
                <a:lnTo>
                  <a:pt x="143675" y="311150"/>
                </a:lnTo>
                <a:lnTo>
                  <a:pt x="98262" y="303218"/>
                </a:lnTo>
                <a:lnTo>
                  <a:pt x="58822" y="281131"/>
                </a:lnTo>
                <a:lnTo>
                  <a:pt x="27720" y="247452"/>
                </a:lnTo>
                <a:lnTo>
                  <a:pt x="7324" y="204746"/>
                </a:lnTo>
                <a:lnTo>
                  <a:pt x="0" y="155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131D8D33-2A39-4C66-9D0C-C82128C4E9FB}"/>
              </a:ext>
            </a:extLst>
          </p:cNvPr>
          <p:cNvSpPr txBox="1"/>
          <p:nvPr/>
        </p:nvSpPr>
        <p:spPr>
          <a:xfrm>
            <a:off x="2346376" y="5739068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2">
            <a:extLst>
              <a:ext uri="{FF2B5EF4-FFF2-40B4-BE49-F238E27FC236}">
                <a16:creationId xmlns:a16="http://schemas.microsoft.com/office/drawing/2014/main" id="{0F053DDF-2521-4924-BF62-144ACCE030A7}"/>
              </a:ext>
            </a:extLst>
          </p:cNvPr>
          <p:cNvGrpSpPr/>
          <p:nvPr/>
        </p:nvGrpSpPr>
        <p:grpSpPr>
          <a:xfrm>
            <a:off x="1355725" y="5276852"/>
            <a:ext cx="1428750" cy="1481455"/>
            <a:chOff x="1636712" y="4705350"/>
            <a:chExt cx="1428750" cy="1481455"/>
          </a:xfrm>
        </p:grpSpPr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C4744251-4418-4027-BD4C-9CB4A6F66F2C}"/>
                </a:ext>
              </a:extLst>
            </p:cNvPr>
            <p:cNvSpPr/>
            <p:nvPr/>
          </p:nvSpPr>
          <p:spPr>
            <a:xfrm>
              <a:off x="1646237" y="4724400"/>
              <a:ext cx="172720" cy="370840"/>
            </a:xfrm>
            <a:custGeom>
              <a:avLst/>
              <a:gdLst/>
              <a:ahLst/>
              <a:cxnLst/>
              <a:rect l="l" t="t" r="r" b="b"/>
              <a:pathLst>
                <a:path w="172719" h="370839">
                  <a:moveTo>
                    <a:pt x="0" y="0"/>
                  </a:moveTo>
                  <a:lnTo>
                    <a:pt x="172618" y="37066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4">
              <a:extLst>
                <a:ext uri="{FF2B5EF4-FFF2-40B4-BE49-F238E27FC236}">
                  <a16:creationId xmlns:a16="http://schemas.microsoft.com/office/drawing/2014/main" id="{FC1CB1B3-33B7-4B4D-A8FE-757AF3664BAC}"/>
                </a:ext>
              </a:extLst>
            </p:cNvPr>
            <p:cNvSpPr/>
            <p:nvPr/>
          </p:nvSpPr>
          <p:spPr>
            <a:xfrm>
              <a:off x="1762874" y="5032921"/>
              <a:ext cx="88265" cy="131445"/>
            </a:xfrm>
            <a:custGeom>
              <a:avLst/>
              <a:gdLst/>
              <a:ahLst/>
              <a:cxnLst/>
              <a:rect l="l" t="t" r="r" b="b"/>
              <a:pathLst>
                <a:path w="88264" h="131445">
                  <a:moveTo>
                    <a:pt x="69075" y="0"/>
                  </a:moveTo>
                  <a:lnTo>
                    <a:pt x="55981" y="62141"/>
                  </a:lnTo>
                  <a:lnTo>
                    <a:pt x="0" y="32169"/>
                  </a:lnTo>
                  <a:lnTo>
                    <a:pt x="88150" y="131216"/>
                  </a:lnTo>
                  <a:lnTo>
                    <a:pt x="69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F16037C6-B708-4478-A7CE-2222336EBE30}"/>
                </a:ext>
              </a:extLst>
            </p:cNvPr>
            <p:cNvSpPr/>
            <p:nvPr/>
          </p:nvSpPr>
          <p:spPr>
            <a:xfrm>
              <a:off x="2179637" y="5861050"/>
              <a:ext cx="287655" cy="311150"/>
            </a:xfrm>
            <a:custGeom>
              <a:avLst/>
              <a:gdLst/>
              <a:ahLst/>
              <a:cxnLst/>
              <a:rect l="l" t="t" r="r" b="b"/>
              <a:pathLst>
                <a:path w="287655" h="311150">
                  <a:moveTo>
                    <a:pt x="0" y="155575"/>
                  </a:moveTo>
                  <a:lnTo>
                    <a:pt x="7324" y="106403"/>
                  </a:lnTo>
                  <a:lnTo>
                    <a:pt x="27720" y="63697"/>
                  </a:lnTo>
                  <a:lnTo>
                    <a:pt x="58822" y="30018"/>
                  </a:lnTo>
                  <a:lnTo>
                    <a:pt x="98262" y="7931"/>
                  </a:lnTo>
                  <a:lnTo>
                    <a:pt x="143675" y="0"/>
                  </a:lnTo>
                  <a:lnTo>
                    <a:pt x="189081" y="7931"/>
                  </a:lnTo>
                  <a:lnTo>
                    <a:pt x="228517" y="30018"/>
                  </a:lnTo>
                  <a:lnTo>
                    <a:pt x="259617" y="63697"/>
                  </a:lnTo>
                  <a:lnTo>
                    <a:pt x="280012" y="106403"/>
                  </a:lnTo>
                  <a:lnTo>
                    <a:pt x="287337" y="155575"/>
                  </a:lnTo>
                  <a:lnTo>
                    <a:pt x="280012" y="204746"/>
                  </a:lnTo>
                  <a:lnTo>
                    <a:pt x="259617" y="247452"/>
                  </a:lnTo>
                  <a:lnTo>
                    <a:pt x="228517" y="281131"/>
                  </a:lnTo>
                  <a:lnTo>
                    <a:pt x="189081" y="303218"/>
                  </a:lnTo>
                  <a:lnTo>
                    <a:pt x="143675" y="311150"/>
                  </a:lnTo>
                  <a:lnTo>
                    <a:pt x="98262" y="303218"/>
                  </a:lnTo>
                  <a:lnTo>
                    <a:pt x="58822" y="281131"/>
                  </a:lnTo>
                  <a:lnTo>
                    <a:pt x="27720" y="247452"/>
                  </a:lnTo>
                  <a:lnTo>
                    <a:pt x="7324" y="204746"/>
                  </a:lnTo>
                  <a:lnTo>
                    <a:pt x="0" y="1555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6">
              <a:extLst>
                <a:ext uri="{FF2B5EF4-FFF2-40B4-BE49-F238E27FC236}">
                  <a16:creationId xmlns:a16="http://schemas.microsoft.com/office/drawing/2014/main" id="{44BE8D69-B2E1-4DC3-87A2-34B1410A7ECC}"/>
                </a:ext>
              </a:extLst>
            </p:cNvPr>
            <p:cNvSpPr/>
            <p:nvPr/>
          </p:nvSpPr>
          <p:spPr>
            <a:xfrm>
              <a:off x="1976437" y="5432425"/>
              <a:ext cx="238760" cy="371475"/>
            </a:xfrm>
            <a:custGeom>
              <a:avLst/>
              <a:gdLst/>
              <a:ahLst/>
              <a:cxnLst/>
              <a:rect l="l" t="t" r="r" b="b"/>
              <a:pathLst>
                <a:path w="238760" h="371475">
                  <a:moveTo>
                    <a:pt x="0" y="0"/>
                  </a:moveTo>
                  <a:lnTo>
                    <a:pt x="238213" y="37086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7">
              <a:extLst>
                <a:ext uri="{FF2B5EF4-FFF2-40B4-BE49-F238E27FC236}">
                  <a16:creationId xmlns:a16="http://schemas.microsoft.com/office/drawing/2014/main" id="{30C7589A-064B-4201-A668-55D6584F2B3A}"/>
                </a:ext>
              </a:extLst>
            </p:cNvPr>
            <p:cNvSpPr/>
            <p:nvPr/>
          </p:nvSpPr>
          <p:spPr>
            <a:xfrm>
              <a:off x="2155151" y="5739950"/>
              <a:ext cx="100965" cy="127635"/>
            </a:xfrm>
            <a:custGeom>
              <a:avLst/>
              <a:gdLst/>
              <a:ahLst/>
              <a:cxnLst/>
              <a:rect l="l" t="t" r="r" b="b"/>
              <a:pathLst>
                <a:path w="100964" h="127635">
                  <a:moveTo>
                    <a:pt x="64122" y="0"/>
                  </a:moveTo>
                  <a:lnTo>
                    <a:pt x="59512" y="63334"/>
                  </a:lnTo>
                  <a:lnTo>
                    <a:pt x="0" y="41186"/>
                  </a:lnTo>
                  <a:lnTo>
                    <a:pt x="100685" y="127444"/>
                  </a:lnTo>
                  <a:lnTo>
                    <a:pt x="64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8">
              <a:extLst>
                <a:ext uri="{FF2B5EF4-FFF2-40B4-BE49-F238E27FC236}">
                  <a16:creationId xmlns:a16="http://schemas.microsoft.com/office/drawing/2014/main" id="{267A812D-62A5-47E7-B1CF-F837E816C319}"/>
                </a:ext>
              </a:extLst>
            </p:cNvPr>
            <p:cNvSpPr/>
            <p:nvPr/>
          </p:nvSpPr>
          <p:spPr>
            <a:xfrm>
              <a:off x="2374900" y="4714875"/>
              <a:ext cx="208915" cy="394970"/>
            </a:xfrm>
            <a:custGeom>
              <a:avLst/>
              <a:gdLst/>
              <a:ahLst/>
              <a:cxnLst/>
              <a:rect l="l" t="t" r="r" b="b"/>
              <a:pathLst>
                <a:path w="208914" h="394970">
                  <a:moveTo>
                    <a:pt x="0" y="0"/>
                  </a:moveTo>
                  <a:lnTo>
                    <a:pt x="208838" y="39461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9">
              <a:extLst>
                <a:ext uri="{FF2B5EF4-FFF2-40B4-BE49-F238E27FC236}">
                  <a16:creationId xmlns:a16="http://schemas.microsoft.com/office/drawing/2014/main" id="{8D94B4D5-06A7-48D0-816E-39E86516C629}"/>
                </a:ext>
              </a:extLst>
            </p:cNvPr>
            <p:cNvSpPr/>
            <p:nvPr/>
          </p:nvSpPr>
          <p:spPr>
            <a:xfrm>
              <a:off x="2526309" y="5046764"/>
              <a:ext cx="93345" cy="130175"/>
            </a:xfrm>
            <a:custGeom>
              <a:avLst/>
              <a:gdLst/>
              <a:ahLst/>
              <a:cxnLst/>
              <a:rect l="l" t="t" r="r" b="b"/>
              <a:pathLst>
                <a:path w="93344" h="130175">
                  <a:moveTo>
                    <a:pt x="67348" y="0"/>
                  </a:moveTo>
                  <a:lnTo>
                    <a:pt x="57429" y="62725"/>
                  </a:lnTo>
                  <a:lnTo>
                    <a:pt x="0" y="35648"/>
                  </a:lnTo>
                  <a:lnTo>
                    <a:pt x="93065" y="130073"/>
                  </a:lnTo>
                  <a:lnTo>
                    <a:pt x="673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0">
              <a:extLst>
                <a:ext uri="{FF2B5EF4-FFF2-40B4-BE49-F238E27FC236}">
                  <a16:creationId xmlns:a16="http://schemas.microsoft.com/office/drawing/2014/main" id="{3BC08261-1558-4957-9B7D-01B0F6DCC080}"/>
                </a:ext>
              </a:extLst>
            </p:cNvPr>
            <p:cNvSpPr/>
            <p:nvPr/>
          </p:nvSpPr>
          <p:spPr>
            <a:xfrm>
              <a:off x="2445359" y="5468937"/>
              <a:ext cx="185420" cy="332105"/>
            </a:xfrm>
            <a:custGeom>
              <a:avLst/>
              <a:gdLst/>
              <a:ahLst/>
              <a:cxnLst/>
              <a:rect l="l" t="t" r="r" b="b"/>
              <a:pathLst>
                <a:path w="185419" h="332104">
                  <a:moveTo>
                    <a:pt x="185127" y="0"/>
                  </a:moveTo>
                  <a:lnTo>
                    <a:pt x="0" y="33191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1">
              <a:extLst>
                <a:ext uri="{FF2B5EF4-FFF2-40B4-BE49-F238E27FC236}">
                  <a16:creationId xmlns:a16="http://schemas.microsoft.com/office/drawing/2014/main" id="{747276E4-BB16-492E-BC50-ADB458F97C40}"/>
                </a:ext>
              </a:extLst>
            </p:cNvPr>
            <p:cNvSpPr/>
            <p:nvPr/>
          </p:nvSpPr>
          <p:spPr>
            <a:xfrm>
              <a:off x="2408237" y="5737922"/>
              <a:ext cx="95250" cy="129539"/>
            </a:xfrm>
            <a:custGeom>
              <a:avLst/>
              <a:gdLst/>
              <a:ahLst/>
              <a:cxnLst/>
              <a:rect l="l" t="t" r="r" b="b"/>
              <a:pathLst>
                <a:path w="95250" h="129539">
                  <a:moveTo>
                    <a:pt x="28574" y="0"/>
                  </a:moveTo>
                  <a:lnTo>
                    <a:pt x="0" y="129476"/>
                  </a:lnTo>
                  <a:lnTo>
                    <a:pt x="95122" y="37122"/>
                  </a:lnTo>
                  <a:lnTo>
                    <a:pt x="37109" y="62928"/>
                  </a:lnTo>
                  <a:lnTo>
                    <a:pt x="28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E8004998-C9DA-4BAA-82AE-E9E153836814}"/>
                </a:ext>
              </a:extLst>
            </p:cNvPr>
            <p:cNvSpPr/>
            <p:nvPr/>
          </p:nvSpPr>
          <p:spPr>
            <a:xfrm>
              <a:off x="2804248" y="4724400"/>
              <a:ext cx="252095" cy="425450"/>
            </a:xfrm>
            <a:custGeom>
              <a:avLst/>
              <a:gdLst/>
              <a:ahLst/>
              <a:cxnLst/>
              <a:rect l="l" t="t" r="r" b="b"/>
              <a:pathLst>
                <a:path w="252094" h="425450">
                  <a:moveTo>
                    <a:pt x="251688" y="0"/>
                  </a:moveTo>
                  <a:lnTo>
                    <a:pt x="0" y="42496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3">
              <a:extLst>
                <a:ext uri="{FF2B5EF4-FFF2-40B4-BE49-F238E27FC236}">
                  <a16:creationId xmlns:a16="http://schemas.microsoft.com/office/drawing/2014/main" id="{C5EBE103-39F5-4FFA-ACDE-94BD7F8A35DB}"/>
                </a:ext>
              </a:extLst>
            </p:cNvPr>
            <p:cNvSpPr/>
            <p:nvPr/>
          </p:nvSpPr>
          <p:spPr>
            <a:xfrm>
              <a:off x="2765425" y="5086248"/>
              <a:ext cx="97790" cy="128905"/>
            </a:xfrm>
            <a:custGeom>
              <a:avLst/>
              <a:gdLst/>
              <a:ahLst/>
              <a:cxnLst/>
              <a:rect l="l" t="t" r="r" b="b"/>
              <a:pathLst>
                <a:path w="97789" h="128904">
                  <a:moveTo>
                    <a:pt x="31927" y="0"/>
                  </a:moveTo>
                  <a:lnTo>
                    <a:pt x="0" y="128689"/>
                  </a:lnTo>
                  <a:lnTo>
                    <a:pt x="97485" y="38823"/>
                  </a:lnTo>
                  <a:lnTo>
                    <a:pt x="38823" y="63119"/>
                  </a:lnTo>
                  <a:lnTo>
                    <a:pt x="31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4">
            <a:extLst>
              <a:ext uri="{FF2B5EF4-FFF2-40B4-BE49-F238E27FC236}">
                <a16:creationId xmlns:a16="http://schemas.microsoft.com/office/drawing/2014/main" id="{BED200A9-3BF6-4144-847E-25A8EE74E537}"/>
              </a:ext>
            </a:extLst>
          </p:cNvPr>
          <p:cNvSpPr txBox="1"/>
          <p:nvPr/>
        </p:nvSpPr>
        <p:spPr>
          <a:xfrm>
            <a:off x="1093152" y="4467988"/>
            <a:ext cx="1945005" cy="1148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 Flow</a:t>
            </a:r>
            <a:r>
              <a:rPr sz="20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Graph</a:t>
            </a:r>
            <a:endParaRPr sz="2000">
              <a:latin typeface="Arial"/>
              <a:cs typeface="Arial"/>
            </a:endParaRPr>
          </a:p>
          <a:p>
            <a:pPr marL="25400" algn="ctr">
              <a:lnSpc>
                <a:spcPct val="100000"/>
              </a:lnSpc>
              <a:spcBef>
                <a:spcPts val="1700"/>
              </a:spcBef>
              <a:tabLst>
                <a:tab pos="786765" algn="l"/>
                <a:tab pos="1566545" algn="l"/>
              </a:tabLst>
            </a:pPr>
            <a:r>
              <a:rPr sz="1600" b="1" dirty="0">
                <a:latin typeface="Arial"/>
                <a:cs typeface="Arial"/>
              </a:rPr>
              <a:t>1	3	4</a:t>
            </a:r>
            <a:endParaRPr sz="1600"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420"/>
              </a:spcBef>
              <a:tabLst>
                <a:tab pos="742950" algn="l"/>
              </a:tabLst>
            </a:pPr>
            <a:r>
              <a:rPr sz="2000" b="1" spc="-5" dirty="0">
                <a:solidFill>
                  <a:srgbClr val="CC0000"/>
                </a:solidFill>
                <a:latin typeface="Courier New"/>
                <a:cs typeface="Courier New"/>
              </a:rPr>
              <a:t>r1	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r5</a:t>
            </a:r>
            <a:r>
              <a:rPr sz="2000" b="1" spc="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9900"/>
                </a:solidFill>
                <a:latin typeface="Courier New"/>
                <a:cs typeface="Courier New"/>
              </a:rPr>
              <a:t>r6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D4DF413C-E30A-4F4F-89D5-E990EAFDFEC6}"/>
              </a:ext>
            </a:extLst>
          </p:cNvPr>
          <p:cNvSpPr txBox="1"/>
          <p:nvPr/>
        </p:nvSpPr>
        <p:spPr>
          <a:xfrm>
            <a:off x="1658238" y="5939446"/>
            <a:ext cx="768350" cy="76644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3000" b="1" spc="-7" baseline="2777" dirty="0">
                <a:solidFill>
                  <a:srgbClr val="66FF33"/>
                </a:solidFill>
                <a:latin typeface="Courier New"/>
                <a:cs typeface="Courier New"/>
              </a:rPr>
              <a:t>r8</a:t>
            </a:r>
            <a:r>
              <a:rPr sz="3000" b="1" spc="-352" baseline="2777" dirty="0">
                <a:solidFill>
                  <a:srgbClr val="66FF33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900CC"/>
                </a:solidFill>
                <a:latin typeface="Courier New"/>
                <a:cs typeface="Courier New"/>
              </a:rPr>
              <a:t>r4</a:t>
            </a:r>
            <a:endParaRPr sz="2000">
              <a:latin typeface="Courier New"/>
              <a:cs typeface="Courier New"/>
            </a:endParaRPr>
          </a:p>
          <a:p>
            <a:pPr marL="53975" algn="ctr">
              <a:lnSpc>
                <a:spcPct val="100000"/>
              </a:lnSpc>
              <a:spcBef>
                <a:spcPts val="675"/>
              </a:spcBef>
            </a:pPr>
            <a:r>
              <a:rPr sz="1600" b="1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4" name="object 36">
            <a:extLst>
              <a:ext uri="{FF2B5EF4-FFF2-40B4-BE49-F238E27FC236}">
                <a16:creationId xmlns:a16="http://schemas.microsoft.com/office/drawing/2014/main" id="{42EFB1E5-3B33-4D9C-BD51-34D4333DFEAE}"/>
              </a:ext>
            </a:extLst>
          </p:cNvPr>
          <p:cNvGraphicFramePr>
            <a:graphicFrameLocks noGrp="1"/>
          </p:cNvGraphicFramePr>
          <p:nvPr/>
        </p:nvGraphicFramePr>
        <p:xfrm>
          <a:off x="4573297" y="3714643"/>
          <a:ext cx="2762247" cy="652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4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object 37">
            <a:extLst>
              <a:ext uri="{FF2B5EF4-FFF2-40B4-BE49-F238E27FC236}">
                <a16:creationId xmlns:a16="http://schemas.microsoft.com/office/drawing/2014/main" id="{0BCEF9EE-F346-4122-AD5A-3EA437E2F72E}"/>
              </a:ext>
            </a:extLst>
          </p:cNvPr>
          <p:cNvSpPr txBox="1"/>
          <p:nvPr/>
        </p:nvSpPr>
        <p:spPr>
          <a:xfrm>
            <a:off x="4658437" y="3311291"/>
            <a:ext cx="3088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In-order (2-way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superscalar)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408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A931-DE75-4394-AF8A-6025810B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B49D-B256-4792-9F96-7DB0C4DE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i="1" dirty="0"/>
              <a:t>T</a:t>
            </a:r>
            <a:r>
              <a:rPr lang="en-US" altLang="en-US" b="0" i="1" dirty="0"/>
              <a:t>wo or more instructions can execute in </a:t>
            </a:r>
            <a:r>
              <a:rPr lang="en-US" altLang="en-US" i="1" dirty="0"/>
              <a:t>any</a:t>
            </a:r>
            <a:r>
              <a:rPr lang="en-US" altLang="en-US" b="0" i="1" dirty="0"/>
              <a:t> order if they have no dependences (RAW, WAW, WAR)</a:t>
            </a:r>
          </a:p>
          <a:p>
            <a:pPr marL="0" indent="0">
              <a:buNone/>
            </a:pPr>
            <a:endParaRPr lang="en-US" altLang="en-US" i="1" dirty="0"/>
          </a:p>
          <a:p>
            <a:pPr marL="0" indent="0">
              <a:buNone/>
            </a:pPr>
            <a:endParaRPr lang="en-US" altLang="en-US" b="0" i="1" dirty="0"/>
          </a:p>
          <a:p>
            <a:pPr marL="0" indent="0">
              <a:buNone/>
            </a:pPr>
            <a:r>
              <a:rPr lang="en-US" altLang="en-US" i="1" dirty="0"/>
              <a:t>Completely orthogonal to superscalar/pipelining </a:t>
            </a:r>
            <a:endParaRPr lang="en-US" altLang="en-US" b="0" i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A407A-F660-4130-A277-97951222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F8205-41BE-4C28-8103-E6AA2818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26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2247-A06B-490B-A9C5-1E81A192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O3 + Superscalar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55FAC-78B8-4A44-80E3-392E5DC0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BD72F-8264-4007-86FC-CB841E8B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C93E8B5C-0482-48F7-8541-7945B79F4213}"/>
              </a:ext>
            </a:extLst>
          </p:cNvPr>
          <p:cNvSpPr/>
          <p:nvPr/>
        </p:nvSpPr>
        <p:spPr>
          <a:xfrm>
            <a:off x="977575" y="2439500"/>
            <a:ext cx="2226629" cy="2000243"/>
          </a:xfrm>
          <a:prstGeom prst="round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09A39C-BD0F-4025-A9D1-E3544C523011}"/>
              </a:ext>
            </a:extLst>
          </p:cNvPr>
          <p:cNvCxnSpPr>
            <a:cxnSpLocks/>
          </p:cNvCxnSpPr>
          <p:nvPr/>
        </p:nvCxnSpPr>
        <p:spPr>
          <a:xfrm>
            <a:off x="977575" y="3272932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052582-8DBA-44A8-8202-A8FE49217FEF}"/>
              </a:ext>
            </a:extLst>
          </p:cNvPr>
          <p:cNvCxnSpPr>
            <a:cxnSpLocks/>
          </p:cNvCxnSpPr>
          <p:nvPr/>
        </p:nvCxnSpPr>
        <p:spPr>
          <a:xfrm>
            <a:off x="977575" y="3687271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70ED64-0DDD-48DD-8E84-873911B53C2C}"/>
              </a:ext>
            </a:extLst>
          </p:cNvPr>
          <p:cNvCxnSpPr>
            <a:cxnSpLocks/>
          </p:cNvCxnSpPr>
          <p:nvPr/>
        </p:nvCxnSpPr>
        <p:spPr>
          <a:xfrm>
            <a:off x="977575" y="2844313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DEDD0D-3C68-41B4-A5C1-361FD618E3CC}"/>
              </a:ext>
            </a:extLst>
          </p:cNvPr>
          <p:cNvCxnSpPr>
            <a:cxnSpLocks/>
          </p:cNvCxnSpPr>
          <p:nvPr/>
        </p:nvCxnSpPr>
        <p:spPr>
          <a:xfrm>
            <a:off x="977575" y="4063509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DC0DED-B813-48DD-82A8-1B019FFDB388}"/>
              </a:ext>
            </a:extLst>
          </p:cNvPr>
          <p:cNvSpPr txBox="1"/>
          <p:nvPr/>
        </p:nvSpPr>
        <p:spPr>
          <a:xfrm>
            <a:off x="547523" y="4580617"/>
            <a:ext cx="4388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In-order Instruction Fetch</a:t>
            </a:r>
          </a:p>
          <a:p>
            <a:r>
              <a:rPr lang="en-IN" sz="2800" dirty="0"/>
              <a:t>(Multiple fetch in one cycle)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2A007-29BF-4643-A6AC-1C163E2B7FB6}"/>
              </a:ext>
            </a:extLst>
          </p:cNvPr>
          <p:cNvSpPr txBox="1"/>
          <p:nvPr/>
        </p:nvSpPr>
        <p:spPr>
          <a:xfrm>
            <a:off x="991841" y="2366687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1. 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167C8-A8B8-4AD8-920A-FCE5C385E807}"/>
              </a:ext>
            </a:extLst>
          </p:cNvPr>
          <p:cNvSpPr txBox="1"/>
          <p:nvPr/>
        </p:nvSpPr>
        <p:spPr>
          <a:xfrm>
            <a:off x="991841" y="3214000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3. 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46C4B-3B3F-4FCE-9765-036834D7D1F9}"/>
              </a:ext>
            </a:extLst>
          </p:cNvPr>
          <p:cNvSpPr txBox="1"/>
          <p:nvPr/>
        </p:nvSpPr>
        <p:spPr>
          <a:xfrm>
            <a:off x="1004534" y="3618256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4. 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BD368-9E56-4F93-88EC-E9AEEB0315B0}"/>
              </a:ext>
            </a:extLst>
          </p:cNvPr>
          <p:cNvSpPr txBox="1"/>
          <p:nvPr/>
        </p:nvSpPr>
        <p:spPr>
          <a:xfrm>
            <a:off x="991841" y="3965316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5. MUL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5D8E7-F1AA-4BD1-9E09-DC3271B277D4}"/>
              </a:ext>
            </a:extLst>
          </p:cNvPr>
          <p:cNvSpPr txBox="1"/>
          <p:nvPr/>
        </p:nvSpPr>
        <p:spPr>
          <a:xfrm>
            <a:off x="977575" y="2785621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2. SUB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E96B2A-D7A6-4E54-A97E-E770E2D03AD5}"/>
              </a:ext>
            </a:extLst>
          </p:cNvPr>
          <p:cNvCxnSpPr>
            <a:cxnSpLocks/>
          </p:cNvCxnSpPr>
          <p:nvPr/>
        </p:nvCxnSpPr>
        <p:spPr>
          <a:xfrm>
            <a:off x="790575" y="2483913"/>
            <a:ext cx="0" cy="1955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3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2247-A06B-490B-A9C5-1E81A192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O3 + Superscalar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55FAC-78B8-4A44-80E3-392E5DC0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BD72F-8264-4007-86FC-CB841E8B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C93E8B5C-0482-48F7-8541-7945B79F4213}"/>
              </a:ext>
            </a:extLst>
          </p:cNvPr>
          <p:cNvSpPr/>
          <p:nvPr/>
        </p:nvSpPr>
        <p:spPr>
          <a:xfrm>
            <a:off x="977575" y="2439500"/>
            <a:ext cx="2226629" cy="2000243"/>
          </a:xfrm>
          <a:prstGeom prst="round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09A39C-BD0F-4025-A9D1-E3544C523011}"/>
              </a:ext>
            </a:extLst>
          </p:cNvPr>
          <p:cNvCxnSpPr>
            <a:cxnSpLocks/>
          </p:cNvCxnSpPr>
          <p:nvPr/>
        </p:nvCxnSpPr>
        <p:spPr>
          <a:xfrm>
            <a:off x="977575" y="3272932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052582-8DBA-44A8-8202-A8FE49217FEF}"/>
              </a:ext>
            </a:extLst>
          </p:cNvPr>
          <p:cNvCxnSpPr>
            <a:cxnSpLocks/>
          </p:cNvCxnSpPr>
          <p:nvPr/>
        </p:nvCxnSpPr>
        <p:spPr>
          <a:xfrm>
            <a:off x="977575" y="3687271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70ED64-0DDD-48DD-8E84-873911B53C2C}"/>
              </a:ext>
            </a:extLst>
          </p:cNvPr>
          <p:cNvCxnSpPr>
            <a:cxnSpLocks/>
          </p:cNvCxnSpPr>
          <p:nvPr/>
        </p:nvCxnSpPr>
        <p:spPr>
          <a:xfrm>
            <a:off x="977575" y="2844313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DEDD0D-3C68-41B4-A5C1-361FD618E3CC}"/>
              </a:ext>
            </a:extLst>
          </p:cNvPr>
          <p:cNvCxnSpPr>
            <a:cxnSpLocks/>
          </p:cNvCxnSpPr>
          <p:nvPr/>
        </p:nvCxnSpPr>
        <p:spPr>
          <a:xfrm>
            <a:off x="977575" y="4063509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DC0DED-B813-48DD-82A8-1B019FFDB388}"/>
              </a:ext>
            </a:extLst>
          </p:cNvPr>
          <p:cNvSpPr txBox="1"/>
          <p:nvPr/>
        </p:nvSpPr>
        <p:spPr>
          <a:xfrm>
            <a:off x="547523" y="4580617"/>
            <a:ext cx="4388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In-order Instruction Fetch</a:t>
            </a:r>
          </a:p>
          <a:p>
            <a:r>
              <a:rPr lang="en-IN" sz="2800" dirty="0"/>
              <a:t>(Multiple fetch in one cycle)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2A007-29BF-4643-A6AC-1C163E2B7FB6}"/>
              </a:ext>
            </a:extLst>
          </p:cNvPr>
          <p:cNvSpPr txBox="1"/>
          <p:nvPr/>
        </p:nvSpPr>
        <p:spPr>
          <a:xfrm>
            <a:off x="991841" y="2366687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1. 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167C8-A8B8-4AD8-920A-FCE5C385E807}"/>
              </a:ext>
            </a:extLst>
          </p:cNvPr>
          <p:cNvSpPr txBox="1"/>
          <p:nvPr/>
        </p:nvSpPr>
        <p:spPr>
          <a:xfrm>
            <a:off x="991841" y="3214000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3. 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46C4B-3B3F-4FCE-9765-036834D7D1F9}"/>
              </a:ext>
            </a:extLst>
          </p:cNvPr>
          <p:cNvSpPr txBox="1"/>
          <p:nvPr/>
        </p:nvSpPr>
        <p:spPr>
          <a:xfrm>
            <a:off x="1004534" y="3618256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4. 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BD368-9E56-4F93-88EC-E9AEEB0315B0}"/>
              </a:ext>
            </a:extLst>
          </p:cNvPr>
          <p:cNvSpPr txBox="1"/>
          <p:nvPr/>
        </p:nvSpPr>
        <p:spPr>
          <a:xfrm>
            <a:off x="991841" y="3965316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5. MUL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5D8E7-F1AA-4BD1-9E09-DC3271B277D4}"/>
              </a:ext>
            </a:extLst>
          </p:cNvPr>
          <p:cNvSpPr txBox="1"/>
          <p:nvPr/>
        </p:nvSpPr>
        <p:spPr>
          <a:xfrm>
            <a:off x="977575" y="2785621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2. SUB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E96B2A-D7A6-4E54-A97E-E770E2D03AD5}"/>
              </a:ext>
            </a:extLst>
          </p:cNvPr>
          <p:cNvCxnSpPr>
            <a:cxnSpLocks/>
          </p:cNvCxnSpPr>
          <p:nvPr/>
        </p:nvCxnSpPr>
        <p:spPr>
          <a:xfrm>
            <a:off x="790575" y="2483913"/>
            <a:ext cx="0" cy="1955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814109-1953-4FBA-8A76-A0425D83970E}"/>
              </a:ext>
            </a:extLst>
          </p:cNvPr>
          <p:cNvCxnSpPr>
            <a:cxnSpLocks/>
          </p:cNvCxnSpPr>
          <p:nvPr/>
        </p:nvCxnSpPr>
        <p:spPr>
          <a:xfrm>
            <a:off x="3008941" y="3088862"/>
            <a:ext cx="13957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940F18-AA2F-4D6C-88A4-C0CD631AD1DC}"/>
              </a:ext>
            </a:extLst>
          </p:cNvPr>
          <p:cNvCxnSpPr>
            <a:cxnSpLocks/>
          </p:cNvCxnSpPr>
          <p:nvPr/>
        </p:nvCxnSpPr>
        <p:spPr>
          <a:xfrm>
            <a:off x="2824162" y="4374736"/>
            <a:ext cx="1871663" cy="4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EBC688-FFDB-4A2D-A083-192CD3CE1677}"/>
              </a:ext>
            </a:extLst>
          </p:cNvPr>
          <p:cNvCxnSpPr>
            <a:cxnSpLocks/>
          </p:cNvCxnSpPr>
          <p:nvPr/>
        </p:nvCxnSpPr>
        <p:spPr>
          <a:xfrm flipV="1">
            <a:off x="3008941" y="3512725"/>
            <a:ext cx="378238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8494B9-F8D8-4E59-8D6A-7CB1DFA3B677}"/>
              </a:ext>
            </a:extLst>
          </p:cNvPr>
          <p:cNvCxnSpPr>
            <a:cxnSpLocks/>
          </p:cNvCxnSpPr>
          <p:nvPr/>
        </p:nvCxnSpPr>
        <p:spPr>
          <a:xfrm>
            <a:off x="2953053" y="2584033"/>
            <a:ext cx="6800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182DCF-4202-496D-A694-B7F89894C1F2}"/>
              </a:ext>
            </a:extLst>
          </p:cNvPr>
          <p:cNvCxnSpPr>
            <a:cxnSpLocks/>
          </p:cNvCxnSpPr>
          <p:nvPr/>
        </p:nvCxnSpPr>
        <p:spPr>
          <a:xfrm>
            <a:off x="3008941" y="3927063"/>
            <a:ext cx="19557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339C40-59DC-4475-ACB0-9606270CE13C}"/>
              </a:ext>
            </a:extLst>
          </p:cNvPr>
          <p:cNvSpPr txBox="1"/>
          <p:nvPr/>
        </p:nvSpPr>
        <p:spPr>
          <a:xfrm>
            <a:off x="5574658" y="2151986"/>
            <a:ext cx="16773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300 cycles</a:t>
            </a:r>
          </a:p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FADB3-8F6B-4CDE-8775-C69553FADDB0}"/>
              </a:ext>
            </a:extLst>
          </p:cNvPr>
          <p:cNvSpPr txBox="1"/>
          <p:nvPr/>
        </p:nvSpPr>
        <p:spPr>
          <a:xfrm>
            <a:off x="3401687" y="3067517"/>
            <a:ext cx="14945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30 cycles</a:t>
            </a:r>
          </a:p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28FF37-0C44-4B41-AE0E-48043AE5F8AE}"/>
              </a:ext>
            </a:extLst>
          </p:cNvPr>
          <p:cNvSpPr txBox="1"/>
          <p:nvPr/>
        </p:nvSpPr>
        <p:spPr>
          <a:xfrm>
            <a:off x="3387510" y="3491376"/>
            <a:ext cx="16965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 cycles </a:t>
            </a:r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614481-309C-4244-98BA-1B37887CB925}"/>
              </a:ext>
            </a:extLst>
          </p:cNvPr>
          <p:cNvSpPr txBox="1"/>
          <p:nvPr/>
        </p:nvSpPr>
        <p:spPr>
          <a:xfrm>
            <a:off x="3387510" y="2607652"/>
            <a:ext cx="15554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 cycle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8D57A6-0387-4B7C-AB2F-3FCD6385D30F}"/>
              </a:ext>
            </a:extLst>
          </p:cNvPr>
          <p:cNvSpPr txBox="1"/>
          <p:nvPr/>
        </p:nvSpPr>
        <p:spPr>
          <a:xfrm>
            <a:off x="3356462" y="3946114"/>
            <a:ext cx="17783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 cycles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 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E00775-10C5-42B3-A722-7A0A9A461B4A}"/>
              </a:ext>
            </a:extLst>
          </p:cNvPr>
          <p:cNvSpPr txBox="1"/>
          <p:nvPr/>
        </p:nvSpPr>
        <p:spPr>
          <a:xfrm>
            <a:off x="5057565" y="4569867"/>
            <a:ext cx="43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Out-of-order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11489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2247-A06B-490B-A9C5-1E81A192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O3 + Superscalar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55FAC-78B8-4A44-80E3-392E5DC0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BD72F-8264-4007-86FC-CB841E8B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C93E8B5C-0482-48F7-8541-7945B79F4213}"/>
              </a:ext>
            </a:extLst>
          </p:cNvPr>
          <p:cNvSpPr/>
          <p:nvPr/>
        </p:nvSpPr>
        <p:spPr>
          <a:xfrm>
            <a:off x="977575" y="2439500"/>
            <a:ext cx="2226629" cy="2000243"/>
          </a:xfrm>
          <a:prstGeom prst="round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09A39C-BD0F-4025-A9D1-E3544C523011}"/>
              </a:ext>
            </a:extLst>
          </p:cNvPr>
          <p:cNvCxnSpPr>
            <a:cxnSpLocks/>
          </p:cNvCxnSpPr>
          <p:nvPr/>
        </p:nvCxnSpPr>
        <p:spPr>
          <a:xfrm>
            <a:off x="977575" y="3272932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052582-8DBA-44A8-8202-A8FE49217FEF}"/>
              </a:ext>
            </a:extLst>
          </p:cNvPr>
          <p:cNvCxnSpPr>
            <a:cxnSpLocks/>
          </p:cNvCxnSpPr>
          <p:nvPr/>
        </p:nvCxnSpPr>
        <p:spPr>
          <a:xfrm>
            <a:off x="977575" y="3687271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70ED64-0DDD-48DD-8E84-873911B53C2C}"/>
              </a:ext>
            </a:extLst>
          </p:cNvPr>
          <p:cNvCxnSpPr>
            <a:cxnSpLocks/>
          </p:cNvCxnSpPr>
          <p:nvPr/>
        </p:nvCxnSpPr>
        <p:spPr>
          <a:xfrm>
            <a:off x="977575" y="2844313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DEDD0D-3C68-41B4-A5C1-361FD618E3CC}"/>
              </a:ext>
            </a:extLst>
          </p:cNvPr>
          <p:cNvCxnSpPr>
            <a:cxnSpLocks/>
          </p:cNvCxnSpPr>
          <p:nvPr/>
        </p:nvCxnSpPr>
        <p:spPr>
          <a:xfrm>
            <a:off x="977575" y="4063509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DC0DED-B813-48DD-82A8-1B019FFDB388}"/>
              </a:ext>
            </a:extLst>
          </p:cNvPr>
          <p:cNvSpPr txBox="1"/>
          <p:nvPr/>
        </p:nvSpPr>
        <p:spPr>
          <a:xfrm>
            <a:off x="547523" y="4580617"/>
            <a:ext cx="4388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In-order Instruction Fetch</a:t>
            </a:r>
          </a:p>
          <a:p>
            <a:r>
              <a:rPr lang="en-IN" sz="2800" dirty="0"/>
              <a:t>(Multiple fetch in one cycle)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2A007-29BF-4643-A6AC-1C163E2B7FB6}"/>
              </a:ext>
            </a:extLst>
          </p:cNvPr>
          <p:cNvSpPr txBox="1"/>
          <p:nvPr/>
        </p:nvSpPr>
        <p:spPr>
          <a:xfrm>
            <a:off x="991841" y="2366687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1. 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167C8-A8B8-4AD8-920A-FCE5C385E807}"/>
              </a:ext>
            </a:extLst>
          </p:cNvPr>
          <p:cNvSpPr txBox="1"/>
          <p:nvPr/>
        </p:nvSpPr>
        <p:spPr>
          <a:xfrm>
            <a:off x="991841" y="3214000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3. 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46C4B-3B3F-4FCE-9765-036834D7D1F9}"/>
              </a:ext>
            </a:extLst>
          </p:cNvPr>
          <p:cNvSpPr txBox="1"/>
          <p:nvPr/>
        </p:nvSpPr>
        <p:spPr>
          <a:xfrm>
            <a:off x="1004534" y="3618256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4. 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BD368-9E56-4F93-88EC-E9AEEB0315B0}"/>
              </a:ext>
            </a:extLst>
          </p:cNvPr>
          <p:cNvSpPr txBox="1"/>
          <p:nvPr/>
        </p:nvSpPr>
        <p:spPr>
          <a:xfrm>
            <a:off x="991841" y="3965316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5. MUL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5D8E7-F1AA-4BD1-9E09-DC3271B277D4}"/>
              </a:ext>
            </a:extLst>
          </p:cNvPr>
          <p:cNvSpPr txBox="1"/>
          <p:nvPr/>
        </p:nvSpPr>
        <p:spPr>
          <a:xfrm>
            <a:off x="977575" y="2785621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2. SUB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E96B2A-D7A6-4E54-A97E-E770E2D03AD5}"/>
              </a:ext>
            </a:extLst>
          </p:cNvPr>
          <p:cNvCxnSpPr>
            <a:cxnSpLocks/>
          </p:cNvCxnSpPr>
          <p:nvPr/>
        </p:nvCxnSpPr>
        <p:spPr>
          <a:xfrm>
            <a:off x="790575" y="2483913"/>
            <a:ext cx="0" cy="1955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814109-1953-4FBA-8A76-A0425D83970E}"/>
              </a:ext>
            </a:extLst>
          </p:cNvPr>
          <p:cNvCxnSpPr>
            <a:cxnSpLocks/>
          </p:cNvCxnSpPr>
          <p:nvPr/>
        </p:nvCxnSpPr>
        <p:spPr>
          <a:xfrm>
            <a:off x="3008941" y="3088862"/>
            <a:ext cx="13957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940F18-AA2F-4D6C-88A4-C0CD631AD1DC}"/>
              </a:ext>
            </a:extLst>
          </p:cNvPr>
          <p:cNvCxnSpPr>
            <a:cxnSpLocks/>
          </p:cNvCxnSpPr>
          <p:nvPr/>
        </p:nvCxnSpPr>
        <p:spPr>
          <a:xfrm>
            <a:off x="2824162" y="4374736"/>
            <a:ext cx="1871663" cy="4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EBC688-FFDB-4A2D-A083-192CD3CE1677}"/>
              </a:ext>
            </a:extLst>
          </p:cNvPr>
          <p:cNvCxnSpPr>
            <a:cxnSpLocks/>
          </p:cNvCxnSpPr>
          <p:nvPr/>
        </p:nvCxnSpPr>
        <p:spPr>
          <a:xfrm flipV="1">
            <a:off x="3008941" y="3512725"/>
            <a:ext cx="378238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8494B9-F8D8-4E59-8D6A-7CB1DFA3B677}"/>
              </a:ext>
            </a:extLst>
          </p:cNvPr>
          <p:cNvCxnSpPr>
            <a:cxnSpLocks/>
          </p:cNvCxnSpPr>
          <p:nvPr/>
        </p:nvCxnSpPr>
        <p:spPr>
          <a:xfrm>
            <a:off x="2953053" y="2584033"/>
            <a:ext cx="6800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182DCF-4202-496D-A694-B7F89894C1F2}"/>
              </a:ext>
            </a:extLst>
          </p:cNvPr>
          <p:cNvCxnSpPr>
            <a:cxnSpLocks/>
          </p:cNvCxnSpPr>
          <p:nvPr/>
        </p:nvCxnSpPr>
        <p:spPr>
          <a:xfrm>
            <a:off x="3008941" y="3927063"/>
            <a:ext cx="19557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339C40-59DC-4475-ACB0-9606270CE13C}"/>
              </a:ext>
            </a:extLst>
          </p:cNvPr>
          <p:cNvSpPr txBox="1"/>
          <p:nvPr/>
        </p:nvSpPr>
        <p:spPr>
          <a:xfrm>
            <a:off x="5574658" y="2151986"/>
            <a:ext cx="16773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300 cycles</a:t>
            </a:r>
          </a:p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FADB3-8F6B-4CDE-8775-C69553FADDB0}"/>
              </a:ext>
            </a:extLst>
          </p:cNvPr>
          <p:cNvSpPr txBox="1"/>
          <p:nvPr/>
        </p:nvSpPr>
        <p:spPr>
          <a:xfrm>
            <a:off x="3401687" y="3067517"/>
            <a:ext cx="14945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30 cycles</a:t>
            </a:r>
          </a:p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28FF37-0C44-4B41-AE0E-48043AE5F8AE}"/>
              </a:ext>
            </a:extLst>
          </p:cNvPr>
          <p:cNvSpPr txBox="1"/>
          <p:nvPr/>
        </p:nvSpPr>
        <p:spPr>
          <a:xfrm>
            <a:off x="3387510" y="3491376"/>
            <a:ext cx="16965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 cycles </a:t>
            </a:r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614481-309C-4244-98BA-1B37887CB925}"/>
              </a:ext>
            </a:extLst>
          </p:cNvPr>
          <p:cNvSpPr txBox="1"/>
          <p:nvPr/>
        </p:nvSpPr>
        <p:spPr>
          <a:xfrm>
            <a:off x="3387510" y="2607652"/>
            <a:ext cx="15554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 cycle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8D57A6-0387-4B7C-AB2F-3FCD6385D30F}"/>
              </a:ext>
            </a:extLst>
          </p:cNvPr>
          <p:cNvSpPr txBox="1"/>
          <p:nvPr/>
        </p:nvSpPr>
        <p:spPr>
          <a:xfrm>
            <a:off x="3356462" y="3946114"/>
            <a:ext cx="17783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 cycles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 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28" name="Rounded Rectangle 12">
            <a:extLst>
              <a:ext uri="{FF2B5EF4-FFF2-40B4-BE49-F238E27FC236}">
                <a16:creationId xmlns:a16="http://schemas.microsoft.com/office/drawing/2014/main" id="{86CB54D3-4986-4970-A881-C6AB2D70A17B}"/>
              </a:ext>
            </a:extLst>
          </p:cNvPr>
          <p:cNvSpPr/>
          <p:nvPr/>
        </p:nvSpPr>
        <p:spPr>
          <a:xfrm>
            <a:off x="9707237" y="2491254"/>
            <a:ext cx="2226629" cy="2000243"/>
          </a:xfrm>
          <a:prstGeom prst="round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3B8BF7-2626-49E7-8B3D-BA508A0797BA}"/>
              </a:ext>
            </a:extLst>
          </p:cNvPr>
          <p:cNvCxnSpPr>
            <a:cxnSpLocks/>
          </p:cNvCxnSpPr>
          <p:nvPr/>
        </p:nvCxnSpPr>
        <p:spPr>
          <a:xfrm>
            <a:off x="9707237" y="3324686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9EB831-EF7A-4360-B7E7-61644CCF3448}"/>
              </a:ext>
            </a:extLst>
          </p:cNvPr>
          <p:cNvCxnSpPr>
            <a:cxnSpLocks/>
          </p:cNvCxnSpPr>
          <p:nvPr/>
        </p:nvCxnSpPr>
        <p:spPr>
          <a:xfrm>
            <a:off x="9707237" y="3739025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A4289A-236E-4051-820D-8B7C157A91F7}"/>
              </a:ext>
            </a:extLst>
          </p:cNvPr>
          <p:cNvCxnSpPr>
            <a:cxnSpLocks/>
          </p:cNvCxnSpPr>
          <p:nvPr/>
        </p:nvCxnSpPr>
        <p:spPr>
          <a:xfrm>
            <a:off x="9707237" y="2896067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ED2E0A-C9AE-4AC6-935D-A9973F01DD38}"/>
              </a:ext>
            </a:extLst>
          </p:cNvPr>
          <p:cNvCxnSpPr>
            <a:cxnSpLocks/>
          </p:cNvCxnSpPr>
          <p:nvPr/>
        </p:nvCxnSpPr>
        <p:spPr>
          <a:xfrm>
            <a:off x="9707237" y="4115263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ED523F-9BA2-4066-B7F3-BB920F8756BC}"/>
              </a:ext>
            </a:extLst>
          </p:cNvPr>
          <p:cNvSpPr txBox="1"/>
          <p:nvPr/>
        </p:nvSpPr>
        <p:spPr>
          <a:xfrm>
            <a:off x="9721503" y="2418441"/>
            <a:ext cx="142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1. LOAD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CE7B2-46A6-499F-B67A-971FA1FEA218}"/>
              </a:ext>
            </a:extLst>
          </p:cNvPr>
          <p:cNvSpPr txBox="1"/>
          <p:nvPr/>
        </p:nvSpPr>
        <p:spPr>
          <a:xfrm>
            <a:off x="9721503" y="3265754"/>
            <a:ext cx="1812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3. LOAD </a:t>
            </a:r>
            <a:r>
              <a:rPr lang="en-IN" sz="2800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ECA542-B312-4E84-A426-1160615C949E}"/>
              </a:ext>
            </a:extLst>
          </p:cNvPr>
          <p:cNvSpPr txBox="1"/>
          <p:nvPr/>
        </p:nvSpPr>
        <p:spPr>
          <a:xfrm>
            <a:off x="9734196" y="3670010"/>
            <a:ext cx="173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4. LOAD </a:t>
            </a:r>
            <a:r>
              <a:rPr lang="en-IN" sz="2800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D03195-72F5-4B51-91EC-C446C7BA7F30}"/>
              </a:ext>
            </a:extLst>
          </p:cNvPr>
          <p:cNvSpPr txBox="1"/>
          <p:nvPr/>
        </p:nvSpPr>
        <p:spPr>
          <a:xfrm>
            <a:off x="9721503" y="4017070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5. MUL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26290-045E-4ABC-B63D-7466E2463455}"/>
              </a:ext>
            </a:extLst>
          </p:cNvPr>
          <p:cNvSpPr txBox="1"/>
          <p:nvPr/>
        </p:nvSpPr>
        <p:spPr>
          <a:xfrm>
            <a:off x="9707237" y="2837375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2. SUB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697FFB-724E-4CFE-A9B4-454ACF158A2F}"/>
              </a:ext>
            </a:extLst>
          </p:cNvPr>
          <p:cNvSpPr txBox="1"/>
          <p:nvPr/>
        </p:nvSpPr>
        <p:spPr>
          <a:xfrm>
            <a:off x="9551010" y="4597744"/>
            <a:ext cx="3196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In-order Commit</a:t>
            </a:r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0849E7-C1AB-42CA-BED2-CD0CCC8B783E}"/>
              </a:ext>
            </a:extLst>
          </p:cNvPr>
          <p:cNvSpPr txBox="1"/>
          <p:nvPr/>
        </p:nvSpPr>
        <p:spPr>
          <a:xfrm>
            <a:off x="5057565" y="4569867"/>
            <a:ext cx="43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Out-of-order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225038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E81F-D9E4-434B-B781-194B68B8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C73AA-F22E-4082-98D8-D38D7926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28702-FAC2-48E6-9B3B-C1B57AFB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2E6C4639-A4EE-4C87-85E0-14EF82329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1790700"/>
            <a:ext cx="525463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Line 23">
            <a:extLst>
              <a:ext uri="{FF2B5EF4-FFF2-40B4-BE49-F238E27FC236}">
                <a16:creationId xmlns:a16="http://schemas.microsoft.com/office/drawing/2014/main" id="{C7185E8D-1CB5-45E7-A480-B3F5110B0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19431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548DCE83-6277-421B-8FD4-B7718430B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20955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25">
            <a:extLst>
              <a:ext uri="{FF2B5EF4-FFF2-40B4-BE49-F238E27FC236}">
                <a16:creationId xmlns:a16="http://schemas.microsoft.com/office/drawing/2014/main" id="{8244B7FA-48A0-4811-8463-B01082083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22479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6B5C60BA-13B0-4E69-9619-48F19D993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24003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27">
            <a:extLst>
              <a:ext uri="{FF2B5EF4-FFF2-40B4-BE49-F238E27FC236}">
                <a16:creationId xmlns:a16="http://schemas.microsoft.com/office/drawing/2014/main" id="{7525ADE6-6C1A-4D7B-B242-645F09CB5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25527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8E46872B-7543-47F0-8CF5-8635D3879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30861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EEC9469-B49B-4109-8B26-DB0395987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32385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30">
            <a:extLst>
              <a:ext uri="{FF2B5EF4-FFF2-40B4-BE49-F238E27FC236}">
                <a16:creationId xmlns:a16="http://schemas.microsoft.com/office/drawing/2014/main" id="{228790D4-6519-4941-B7AB-38CC7CE12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33909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31">
            <a:extLst>
              <a:ext uri="{FF2B5EF4-FFF2-40B4-BE49-F238E27FC236}">
                <a16:creationId xmlns:a16="http://schemas.microsoft.com/office/drawing/2014/main" id="{4E7C0A85-B406-4B27-8E59-E26981D45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35433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32">
            <a:extLst>
              <a:ext uri="{FF2B5EF4-FFF2-40B4-BE49-F238E27FC236}">
                <a16:creationId xmlns:a16="http://schemas.microsoft.com/office/drawing/2014/main" id="{6E5AC053-4129-476A-AA13-C539D1D93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50" y="36957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5901064A-0329-41EE-A6AB-47EF005A63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2705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34">
            <a:extLst>
              <a:ext uri="{FF2B5EF4-FFF2-40B4-BE49-F238E27FC236}">
                <a16:creationId xmlns:a16="http://schemas.microsoft.com/office/drawing/2014/main" id="{6859D97B-F61A-45C2-B973-ABCC02356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43053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35">
            <a:extLst>
              <a:ext uri="{FF2B5EF4-FFF2-40B4-BE49-F238E27FC236}">
                <a16:creationId xmlns:a16="http://schemas.microsoft.com/office/drawing/2014/main" id="{5158A059-188A-4FA1-8BA1-290A93FA3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4686300"/>
            <a:ext cx="315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67EE54CD-D545-44A9-81BD-59EBA0D67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46863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37">
            <a:extLst>
              <a:ext uri="{FF2B5EF4-FFF2-40B4-BE49-F238E27FC236}">
                <a16:creationId xmlns:a16="http://schemas.microsoft.com/office/drawing/2014/main" id="{6BF0DBBB-5DB7-444B-980B-211561DDC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1363" y="43053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38">
            <a:extLst>
              <a:ext uri="{FF2B5EF4-FFF2-40B4-BE49-F238E27FC236}">
                <a16:creationId xmlns:a16="http://schemas.microsoft.com/office/drawing/2014/main" id="{D4DD6DD4-90BF-4A2C-9B47-1FFCE9CE2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46863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39">
            <a:extLst>
              <a:ext uri="{FF2B5EF4-FFF2-40B4-BE49-F238E27FC236}">
                <a16:creationId xmlns:a16="http://schemas.microsoft.com/office/drawing/2014/main" id="{91D7D9C6-4239-48C5-B9C2-61F0CA939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46863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40">
            <a:extLst>
              <a:ext uri="{FF2B5EF4-FFF2-40B4-BE49-F238E27FC236}">
                <a16:creationId xmlns:a16="http://schemas.microsoft.com/office/drawing/2014/main" id="{B5F4D7E9-19F8-496E-BAF8-70792B018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75" y="4686300"/>
            <a:ext cx="315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41">
            <a:extLst>
              <a:ext uri="{FF2B5EF4-FFF2-40B4-BE49-F238E27FC236}">
                <a16:creationId xmlns:a16="http://schemas.microsoft.com/office/drawing/2014/main" id="{4FF176A5-3125-4DF5-A3D3-C8D618568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7725" y="50673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42">
            <a:extLst>
              <a:ext uri="{FF2B5EF4-FFF2-40B4-BE49-F238E27FC236}">
                <a16:creationId xmlns:a16="http://schemas.microsoft.com/office/drawing/2014/main" id="{1088FC75-523B-4856-9568-54A6D79C8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3963" y="4305300"/>
            <a:ext cx="1587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43">
            <a:extLst>
              <a:ext uri="{FF2B5EF4-FFF2-40B4-BE49-F238E27FC236}">
                <a16:creationId xmlns:a16="http://schemas.microsoft.com/office/drawing/2014/main" id="{E83A104D-1AA2-4A48-9F00-D5A77F09B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4305300"/>
            <a:ext cx="15716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44">
            <a:extLst>
              <a:ext uri="{FF2B5EF4-FFF2-40B4-BE49-F238E27FC236}">
                <a16:creationId xmlns:a16="http://schemas.microsoft.com/office/drawing/2014/main" id="{E604E3C0-F6AE-4087-B732-91ED68D6C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5338" y="4305300"/>
            <a:ext cx="1047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45">
            <a:extLst>
              <a:ext uri="{FF2B5EF4-FFF2-40B4-BE49-F238E27FC236}">
                <a16:creationId xmlns:a16="http://schemas.microsoft.com/office/drawing/2014/main" id="{548A3BE7-8203-4EEA-9231-31F837423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305300"/>
            <a:ext cx="209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Line 46">
            <a:extLst>
              <a:ext uri="{FF2B5EF4-FFF2-40B4-BE49-F238E27FC236}">
                <a16:creationId xmlns:a16="http://schemas.microsoft.com/office/drawing/2014/main" id="{BF8FE9DD-B2D9-45E5-81EE-51C5BE081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8" y="4305300"/>
            <a:ext cx="5778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Line 47">
            <a:extLst>
              <a:ext uri="{FF2B5EF4-FFF2-40B4-BE49-F238E27FC236}">
                <a16:creationId xmlns:a16="http://schemas.microsoft.com/office/drawing/2014/main" id="{C2EAAB71-ED2F-4A2B-A0F9-BE1F714678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4888" y="4686300"/>
            <a:ext cx="209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Line 48">
            <a:extLst>
              <a:ext uri="{FF2B5EF4-FFF2-40B4-BE49-F238E27FC236}">
                <a16:creationId xmlns:a16="http://schemas.microsoft.com/office/drawing/2014/main" id="{8F6466BD-7430-4563-9DBF-4D4C71402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7038" y="4686300"/>
            <a:ext cx="52546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Line 49">
            <a:extLst>
              <a:ext uri="{FF2B5EF4-FFF2-40B4-BE49-F238E27FC236}">
                <a16:creationId xmlns:a16="http://schemas.microsoft.com/office/drawing/2014/main" id="{2F844498-9B61-4E1B-928F-D926E8FF8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3695700"/>
            <a:ext cx="3159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Line 50">
            <a:extLst>
              <a:ext uri="{FF2B5EF4-FFF2-40B4-BE49-F238E27FC236}">
                <a16:creationId xmlns:a16="http://schemas.microsoft.com/office/drawing/2014/main" id="{B93936BE-EFB5-40B1-9866-2641FF03D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5100" y="3543300"/>
            <a:ext cx="15716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Line 51">
            <a:extLst>
              <a:ext uri="{FF2B5EF4-FFF2-40B4-BE49-F238E27FC236}">
                <a16:creationId xmlns:a16="http://schemas.microsoft.com/office/drawing/2014/main" id="{1B937ABF-EF51-45BE-B609-4272E58F3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0" y="5219700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Line 52">
            <a:extLst>
              <a:ext uri="{FF2B5EF4-FFF2-40B4-BE49-F238E27FC236}">
                <a16:creationId xmlns:a16="http://schemas.microsoft.com/office/drawing/2014/main" id="{E265A553-797D-4C0E-9C73-EF05E717FF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7250" y="48387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53">
            <a:extLst>
              <a:ext uri="{FF2B5EF4-FFF2-40B4-BE49-F238E27FC236}">
                <a16:creationId xmlns:a16="http://schemas.microsoft.com/office/drawing/2014/main" id="{2DAA6D9E-B816-48A2-86EE-93528CBE83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7063" y="48387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54">
            <a:extLst>
              <a:ext uri="{FF2B5EF4-FFF2-40B4-BE49-F238E27FC236}">
                <a16:creationId xmlns:a16="http://schemas.microsoft.com/office/drawing/2014/main" id="{6A7D919F-F119-4EBF-AD09-5F04D57E1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7038" y="56769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55">
            <a:extLst>
              <a:ext uri="{FF2B5EF4-FFF2-40B4-BE49-F238E27FC236}">
                <a16:creationId xmlns:a16="http://schemas.microsoft.com/office/drawing/2014/main" id="{2724E90D-1378-4417-9ADF-195143231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7038" y="58293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Line 56">
            <a:extLst>
              <a:ext uri="{FF2B5EF4-FFF2-40B4-BE49-F238E27FC236}">
                <a16:creationId xmlns:a16="http://schemas.microsoft.com/office/drawing/2014/main" id="{5306DEF0-316B-4DF2-AB0C-57BC0CEB0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7038" y="59817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57">
            <a:extLst>
              <a:ext uri="{FF2B5EF4-FFF2-40B4-BE49-F238E27FC236}">
                <a16:creationId xmlns:a16="http://schemas.microsoft.com/office/drawing/2014/main" id="{3C386460-B10F-4038-B342-7BF592ED7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7038" y="61341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Line 58">
            <a:extLst>
              <a:ext uri="{FF2B5EF4-FFF2-40B4-BE49-F238E27FC236}">
                <a16:creationId xmlns:a16="http://schemas.microsoft.com/office/drawing/2014/main" id="{006D54C5-FA7E-4905-AD2B-2375B95D9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7038" y="62865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Line 59">
            <a:extLst>
              <a:ext uri="{FF2B5EF4-FFF2-40B4-BE49-F238E27FC236}">
                <a16:creationId xmlns:a16="http://schemas.microsoft.com/office/drawing/2014/main" id="{5C9E315E-FE95-437E-8F7C-8EBB9F7B92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1363" y="5067300"/>
            <a:ext cx="2635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Line 60">
            <a:extLst>
              <a:ext uri="{FF2B5EF4-FFF2-40B4-BE49-F238E27FC236}">
                <a16:creationId xmlns:a16="http://schemas.microsoft.com/office/drawing/2014/main" id="{A842D153-B58E-488D-8D31-A50F173E4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3" y="4686300"/>
            <a:ext cx="473075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Line 61">
            <a:extLst>
              <a:ext uri="{FF2B5EF4-FFF2-40B4-BE49-F238E27FC236}">
                <a16:creationId xmlns:a16="http://schemas.microsoft.com/office/drawing/2014/main" id="{7B51A598-3703-4E7A-8E1D-A6A1EE43B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1363" y="4686300"/>
            <a:ext cx="893762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Text Box 62">
            <a:extLst>
              <a:ext uri="{FF2B5EF4-FFF2-40B4-BE49-F238E27FC236}">
                <a16:creationId xmlns:a16="http://schemas.microsoft.com/office/drawing/2014/main" id="{774A5654-E3FA-4EB7-BB57-D2F32E2D2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1370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Arial Narrow" panose="020B0606020202030204" pitchFamily="34" charset="0"/>
              </a:rPr>
              <a:t>Program Form</a:t>
            </a:r>
          </a:p>
        </p:txBody>
      </p:sp>
      <p:sp>
        <p:nvSpPr>
          <p:cNvPr id="47" name="Text Box 63">
            <a:extLst>
              <a:ext uri="{FF2B5EF4-FFF2-40B4-BE49-F238E27FC236}">
                <a16:creationId xmlns:a16="http://schemas.microsoft.com/office/drawing/2014/main" id="{BF4D8DC0-3F27-4D91-AEDA-F4A1FC10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3" y="1370013"/>
            <a:ext cx="2341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Arial Narrow" panose="020B0606020202030204" pitchFamily="34" charset="0"/>
              </a:rPr>
              <a:t>Processing Phase</a:t>
            </a:r>
          </a:p>
        </p:txBody>
      </p:sp>
      <p:sp>
        <p:nvSpPr>
          <p:cNvPr id="48" name="Text Box 64">
            <a:extLst>
              <a:ext uri="{FF2B5EF4-FFF2-40B4-BE49-F238E27FC236}">
                <a16:creationId xmlns:a16="http://schemas.microsoft.com/office/drawing/2014/main" id="{5B0D033C-9732-404D-87BA-47D262AC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2019300"/>
            <a:ext cx="181292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 Narrow" panose="020B0606020202030204" pitchFamily="34" charset="0"/>
              </a:rPr>
              <a:t>Static program</a:t>
            </a:r>
          </a:p>
          <a:p>
            <a:endParaRPr lang="en-US" altLang="en-US" sz="2400">
              <a:latin typeface="Arial Narrow" panose="020B0606020202030204" pitchFamily="34" charset="0"/>
            </a:endParaRPr>
          </a:p>
          <a:p>
            <a:r>
              <a:rPr lang="en-US" altLang="en-US" sz="2400">
                <a:latin typeface="Arial Narrow" panose="020B0606020202030204" pitchFamily="34" charset="0"/>
              </a:rPr>
              <a:t>dynamic inst.</a:t>
            </a:r>
          </a:p>
          <a:p>
            <a:r>
              <a:rPr lang="en-US" altLang="en-US" sz="2400">
                <a:latin typeface="Arial Narrow" panose="020B0606020202030204" pitchFamily="34" charset="0"/>
              </a:rPr>
              <a:t>Stream (trace)</a:t>
            </a:r>
          </a:p>
          <a:p>
            <a:endParaRPr lang="en-US" altLang="en-US" sz="2400">
              <a:latin typeface="Arial Narrow" panose="020B0606020202030204" pitchFamily="34" charset="0"/>
            </a:endParaRPr>
          </a:p>
          <a:p>
            <a:r>
              <a:rPr lang="en-US" altLang="en-US" sz="2400">
                <a:latin typeface="Arial Narrow" panose="020B0606020202030204" pitchFamily="34" charset="0"/>
              </a:rPr>
              <a:t>execution </a:t>
            </a:r>
          </a:p>
          <a:p>
            <a:r>
              <a:rPr lang="en-US" altLang="en-US" sz="2400">
                <a:latin typeface="Arial Narrow" panose="020B0606020202030204" pitchFamily="34" charset="0"/>
              </a:rPr>
              <a:t>window</a:t>
            </a:r>
          </a:p>
          <a:p>
            <a:endParaRPr lang="en-US" altLang="en-US" sz="2400">
              <a:latin typeface="Arial Narrow" panose="020B0606020202030204" pitchFamily="34" charset="0"/>
            </a:endParaRPr>
          </a:p>
          <a:p>
            <a:endParaRPr lang="en-US" altLang="en-US" sz="2400">
              <a:latin typeface="Arial Narrow" panose="020B0606020202030204" pitchFamily="34" charset="0"/>
            </a:endParaRPr>
          </a:p>
          <a:p>
            <a:endParaRPr lang="en-US" altLang="en-US" sz="2400">
              <a:latin typeface="Arial Narrow" panose="020B0606020202030204" pitchFamily="34" charset="0"/>
            </a:endParaRPr>
          </a:p>
          <a:p>
            <a:r>
              <a:rPr lang="en-US" altLang="en-US" sz="2400">
                <a:latin typeface="Arial Narrow" panose="020B0606020202030204" pitchFamily="34" charset="0"/>
              </a:rPr>
              <a:t>completed </a:t>
            </a:r>
          </a:p>
          <a:p>
            <a:r>
              <a:rPr lang="en-US" altLang="en-US" sz="2400">
                <a:latin typeface="Arial Narrow" panose="020B0606020202030204" pitchFamily="34" charset="0"/>
              </a:rPr>
              <a:t>instructions</a:t>
            </a:r>
          </a:p>
        </p:txBody>
      </p:sp>
      <p:sp>
        <p:nvSpPr>
          <p:cNvPr id="49" name="Text Box 65">
            <a:extLst>
              <a:ext uri="{FF2B5EF4-FFF2-40B4-BE49-F238E27FC236}">
                <a16:creationId xmlns:a16="http://schemas.microsoft.com/office/drawing/2014/main" id="{735DDB89-961D-4FC5-AEBC-E811211B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3" y="2400300"/>
            <a:ext cx="28082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 Narrow" panose="020B0606020202030204" pitchFamily="34" charset="0"/>
              </a:rPr>
              <a:t>Dispatch/ dependences</a:t>
            </a:r>
          </a:p>
          <a:p>
            <a:endParaRPr lang="en-US" altLang="en-US" sz="2400">
              <a:latin typeface="Arial Narrow" panose="020B0606020202030204" pitchFamily="34" charset="0"/>
            </a:endParaRPr>
          </a:p>
          <a:p>
            <a:r>
              <a:rPr lang="en-US" altLang="en-US" sz="2400">
                <a:latin typeface="Arial Narrow" panose="020B0606020202030204" pitchFamily="34" charset="0"/>
              </a:rPr>
              <a:t>inst. Issue</a:t>
            </a:r>
          </a:p>
          <a:p>
            <a:endParaRPr lang="en-US" altLang="en-US" sz="2400">
              <a:latin typeface="Arial Narrow" panose="020B0606020202030204" pitchFamily="34" charset="0"/>
            </a:endParaRPr>
          </a:p>
          <a:p>
            <a:r>
              <a:rPr lang="en-US" altLang="en-US" sz="2400">
                <a:latin typeface="Arial Narrow" panose="020B0606020202030204" pitchFamily="34" charset="0"/>
              </a:rPr>
              <a:t>inst execution</a:t>
            </a:r>
          </a:p>
          <a:p>
            <a:endParaRPr lang="en-US" altLang="en-US" sz="2400">
              <a:latin typeface="Arial Narrow" panose="020B0606020202030204" pitchFamily="34" charset="0"/>
            </a:endParaRPr>
          </a:p>
          <a:p>
            <a:r>
              <a:rPr lang="en-US" altLang="en-US" sz="2400">
                <a:latin typeface="Arial Narrow" panose="020B0606020202030204" pitchFamily="34" charset="0"/>
              </a:rPr>
              <a:t>inst. Reorder &amp; </a:t>
            </a:r>
          </a:p>
          <a:p>
            <a:r>
              <a:rPr lang="en-US" altLang="en-US" sz="2400">
                <a:latin typeface="Arial Narrow" panose="020B0606020202030204" pitchFamily="34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52036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C574-FCFC-4DE7-B2D4-B18C8906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Commit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EA04-8479-4308-A3A2-91DB04AE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commit, the results of a committed instruction is visible to the programmer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order at which instructions are fetched is also visible. 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0D7F9-B68E-4995-9FFE-97E3995E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BA2B7-A464-424E-BF54-F9A3C666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947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7B28-08DB-4D43-AC15-C6A9DB17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in-order commit?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7761-2BFD-4FA1-94D3-07AA578F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about exceptions and precise exceptions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should know till when we are done as per </a:t>
            </a:r>
            <a:r>
              <a:rPr lang="en-US"/>
              <a:t>the programmer’s view. 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3531A-CED8-440B-97A1-4CF11A61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0B241-6F47-4401-93AC-E89CCA4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45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E8B779-810D-5EAD-0D64-45EE28FD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Quantifying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FD7AE-19B9-012C-A96D-1B399456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US" sz="440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C9995-38DD-4386-A5D8-F047D807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59713" y="6025942"/>
            <a:ext cx="3497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613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CCB-AC85-43FB-88B8-9757BA0C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and Pipelining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F627B-AFCF-46CA-946F-B3A64BDA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2AECD-81FF-437E-BE82-6DB68FBE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9A244589-6D32-4A1F-BB49-D84852E8A0D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690688"/>
            <a:ext cx="8305800" cy="2347913"/>
            <a:chOff x="240" y="912"/>
            <a:chExt cx="5232" cy="1479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5C83F116-F2A4-42C0-8D20-79CB1D04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96"/>
              <a:ext cx="0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33A5257D-C790-459F-B33B-CE76FF93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296"/>
              <a:ext cx="0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8D9BD413-B063-4D76-86BF-0B7BA683C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96"/>
              <a:ext cx="2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91D63C1A-0B7F-43BA-BA60-EE58AE13A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96"/>
              <a:ext cx="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060B506A-4312-4CF0-8BE8-2CB67C940A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912"/>
              <a:ext cx="192" cy="768"/>
              <a:chOff x="336" y="1200"/>
              <a:chExt cx="144" cy="720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C8281162-C781-4FE2-B415-3ADB8FDCC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PC</a:t>
                </a:r>
              </a:p>
            </p:txBody>
          </p:sp>
          <p:sp>
            <p:nvSpPr>
              <p:cNvPr id="42" name="Freeform 11">
                <a:extLst>
                  <a:ext uri="{FF2B5EF4-FFF2-40B4-BE49-F238E27FC236}">
                    <a16:creationId xmlns:a16="http://schemas.microsoft.com/office/drawing/2014/main" id="{8E715557-412E-4115-BCF7-1E0EAC816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D538E436-04C9-4078-8024-066194AA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60"/>
              <a:ext cx="576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alibri"/>
                  <a:cs typeface="Calibri"/>
                </a:rPr>
                <a:t>Inst. Mem</a:t>
              </a:r>
            </a:p>
          </p:txBody>
        </p: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C3629C9C-790B-4587-8225-B910FAD20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912"/>
              <a:ext cx="192" cy="768"/>
              <a:chOff x="336" y="1200"/>
              <a:chExt cx="144" cy="720"/>
            </a:xfrm>
          </p:grpSpPr>
          <p:sp>
            <p:nvSpPr>
              <p:cNvPr id="39" name="Rectangle 14">
                <a:extLst>
                  <a:ext uri="{FF2B5EF4-FFF2-40B4-BE49-F238E27FC236}">
                    <a16:creationId xmlns:a16="http://schemas.microsoft.com/office/drawing/2014/main" id="{3FE9FB3A-A2FE-4885-B5C5-3FD8828B5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D</a:t>
                </a:r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E8FC329F-F10E-493D-A137-8760ADBD0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DDB4AEC1-654C-4100-8376-BBE76B2A9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960"/>
              <a:ext cx="768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alibri"/>
                  <a:cs typeface="Calibri"/>
                </a:rPr>
                <a:t>Decode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EA3BA684-6813-4192-A46B-CC0788ACA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912"/>
              <a:ext cx="192" cy="768"/>
              <a:chOff x="336" y="1200"/>
              <a:chExt cx="144" cy="720"/>
            </a:xfrm>
          </p:grpSpPr>
          <p:sp>
            <p:nvSpPr>
              <p:cNvPr id="37" name="Rectangle 18">
                <a:extLst>
                  <a:ext uri="{FF2B5EF4-FFF2-40B4-BE49-F238E27FC236}">
                    <a16:creationId xmlns:a16="http://schemas.microsoft.com/office/drawing/2014/main" id="{7F8D015D-D988-4C2D-B401-3327AAF47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E</a:t>
                </a: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A216442D-4B0C-4584-BF27-0C1242791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86F4F9AE-99D2-4510-AEA0-AF37C4728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960"/>
              <a:ext cx="240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48" y="336"/>
                </a:cxn>
                <a:cxn ang="0">
                  <a:pos x="0" y="384"/>
                </a:cxn>
                <a:cxn ang="0">
                  <a:pos x="0" y="672"/>
                </a:cxn>
                <a:cxn ang="0">
                  <a:pos x="240" y="480"/>
                </a:cxn>
                <a:cxn ang="0">
                  <a:pos x="240" y="144"/>
                </a:cxn>
                <a:cxn ang="0">
                  <a:pos x="0" y="0"/>
                </a:cxn>
              </a:cxnLst>
              <a:rect l="0" t="0" r="r" b="b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7" name="Group 21">
              <a:extLst>
                <a:ext uri="{FF2B5EF4-FFF2-40B4-BE49-F238E27FC236}">
                  <a16:creationId xmlns:a16="http://schemas.microsoft.com/office/drawing/2014/main" id="{8EFE09E9-D216-4338-86DE-E738D56D6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12"/>
              <a:ext cx="192" cy="768"/>
              <a:chOff x="336" y="1200"/>
              <a:chExt cx="144" cy="720"/>
            </a:xfrm>
          </p:grpSpPr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E226F003-09F7-4ED8-A0C0-8F95C8C4D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M</a:t>
                </a:r>
              </a:p>
            </p:txBody>
          </p:sp>
          <p:sp>
            <p:nvSpPr>
              <p:cNvPr id="36" name="Freeform 23">
                <a:extLst>
                  <a:ext uri="{FF2B5EF4-FFF2-40B4-BE49-F238E27FC236}">
                    <a16:creationId xmlns:a16="http://schemas.microsoft.com/office/drawing/2014/main" id="{BD2FA22E-CFCC-44E3-930C-440AD9F42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6D498B58-F541-4418-A44E-FD1A2BC0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960"/>
              <a:ext cx="576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alibri"/>
                  <a:cs typeface="Calibri"/>
                </a:rPr>
                <a:t>Data Mem</a:t>
              </a:r>
            </a:p>
          </p:txBody>
        </p:sp>
        <p:grpSp>
          <p:nvGrpSpPr>
            <p:cNvPr id="19" name="Group 25">
              <a:extLst>
                <a:ext uri="{FF2B5EF4-FFF2-40B4-BE49-F238E27FC236}">
                  <a16:creationId xmlns:a16="http://schemas.microsoft.com/office/drawing/2014/main" id="{01E4895E-96FE-4196-B421-0A03B74133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912"/>
              <a:ext cx="192" cy="768"/>
              <a:chOff x="336" y="1200"/>
              <a:chExt cx="144" cy="720"/>
            </a:xfrm>
          </p:grpSpPr>
          <p:sp>
            <p:nvSpPr>
              <p:cNvPr id="33" name="Rectangle 26">
                <a:extLst>
                  <a:ext uri="{FF2B5EF4-FFF2-40B4-BE49-F238E27FC236}">
                    <a16:creationId xmlns:a16="http://schemas.microsoft.com/office/drawing/2014/main" id="{153D34B0-C6CB-4090-B62D-B37ECF7B9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W</a:t>
                </a:r>
              </a:p>
            </p:txBody>
          </p:sp>
          <p:sp>
            <p:nvSpPr>
              <p:cNvPr id="34" name="Freeform 27">
                <a:extLst>
                  <a:ext uri="{FF2B5EF4-FFF2-40B4-BE49-F238E27FC236}">
                    <a16:creationId xmlns:a16="http://schemas.microsoft.com/office/drawing/2014/main" id="{56B794B0-A450-43E5-8534-02A08C21B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1E9B33D9-6198-4B18-8D40-A12A7C6E3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10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86BFACB1-333E-4B83-AAE0-940DD9FCD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8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" name="Text Box 30">
              <a:extLst>
                <a:ext uri="{FF2B5EF4-FFF2-40B4-BE49-F238E27FC236}">
                  <a16:creationId xmlns:a16="http://schemas.microsoft.com/office/drawing/2014/main" id="{54CDE45B-318E-42A9-A1E1-AA265D82B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1199"/>
              <a:ext cx="181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alibri"/>
                  <a:cs typeface="Calibri"/>
                </a:rPr>
                <a:t>+</a:t>
              </a:r>
            </a:p>
          </p:txBody>
        </p:sp>
        <p:sp>
          <p:nvSpPr>
            <p:cNvPr id="23" name="Text Box 31">
              <a:extLst>
                <a:ext uri="{FF2B5EF4-FFF2-40B4-BE49-F238E27FC236}">
                  <a16:creationId xmlns:a16="http://schemas.microsoft.com/office/drawing/2014/main" id="{E64CDA07-F4DF-427F-99E6-CFF88042F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632"/>
              <a:ext cx="76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cs typeface="Calibri"/>
                </a:rPr>
                <a:t>Illegal Opcode</a:t>
              </a:r>
            </a:p>
          </p:txBody>
        </p:sp>
        <p:sp>
          <p:nvSpPr>
            <p:cNvPr id="24" name="Text Box 32">
              <a:extLst>
                <a:ext uri="{FF2B5EF4-FFF2-40B4-BE49-F238E27FC236}">
                  <a16:creationId xmlns:a16="http://schemas.microsoft.com/office/drawing/2014/main" id="{3D744B20-B8A4-4482-818A-E1A0A95F8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9" y="1718"/>
              <a:ext cx="659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cs typeface="Calibri"/>
                </a:rPr>
                <a:t>Overflow</a:t>
              </a:r>
            </a:p>
          </p:txBody>
        </p:sp>
        <p:sp>
          <p:nvSpPr>
            <p:cNvPr id="25" name="Text Box 33">
              <a:extLst>
                <a:ext uri="{FF2B5EF4-FFF2-40B4-BE49-F238E27FC236}">
                  <a16:creationId xmlns:a16="http://schemas.microsoft.com/office/drawing/2014/main" id="{58A6A23A-E026-4EBD-93E1-3CE500C6D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632"/>
              <a:ext cx="115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56127A"/>
                  </a:solidFill>
                  <a:latin typeface="Calibri"/>
                  <a:cs typeface="Calibri"/>
                </a:rPr>
                <a:t>Data address Exceptions</a:t>
              </a:r>
            </a:p>
          </p:txBody>
        </p:sp>
        <p:sp>
          <p:nvSpPr>
            <p:cNvPr id="26" name="Oval 34">
              <a:extLst>
                <a:ext uri="{FF2B5EF4-FFF2-40B4-BE49-F238E27FC236}">
                  <a16:creationId xmlns:a16="http://schemas.microsoft.com/office/drawing/2014/main" id="{29B3E593-D2A6-4D88-A5C1-D4CFA8E43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92"/>
              <a:ext cx="384" cy="2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7" name="Oval 35">
              <a:extLst>
                <a:ext uri="{FF2B5EF4-FFF2-40B4-BE49-F238E27FC236}">
                  <a16:creationId xmlns:a16="http://schemas.microsoft.com/office/drawing/2014/main" id="{F4E0B445-E11C-4DDC-9333-DAC08888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392"/>
              <a:ext cx="384" cy="2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8" name="Text Box 36">
              <a:extLst>
                <a:ext uri="{FF2B5EF4-FFF2-40B4-BE49-F238E27FC236}">
                  <a16:creationId xmlns:a16="http://schemas.microsoft.com/office/drawing/2014/main" id="{8FD97102-6BD2-404B-9BAB-64AF0F983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632"/>
              <a:ext cx="1015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cs typeface="Calibri"/>
                </a:rPr>
                <a:t>PC address Exception</a:t>
              </a:r>
            </a:p>
          </p:txBody>
        </p:sp>
        <p:sp>
          <p:nvSpPr>
            <p:cNvPr id="29" name="Line 37">
              <a:extLst>
                <a:ext uri="{FF2B5EF4-FFF2-40B4-BE49-F238E27FC236}">
                  <a16:creationId xmlns:a16="http://schemas.microsoft.com/office/drawing/2014/main" id="{9B861F45-51F0-4E33-93E3-BA0B87E6A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2256"/>
              <a:ext cx="6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0" name="Text Box 38">
              <a:extLst>
                <a:ext uri="{FF2B5EF4-FFF2-40B4-BE49-F238E27FC236}">
                  <a16:creationId xmlns:a16="http://schemas.microsoft.com/office/drawing/2014/main" id="{1B241F5E-BAC6-47B0-8395-FB3F4A67F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160"/>
              <a:ext cx="206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dirty="0">
                  <a:solidFill>
                    <a:srgbClr val="56127A"/>
                  </a:solidFill>
                  <a:latin typeface="Calibri"/>
                  <a:cs typeface="Calibri"/>
                </a:rPr>
                <a:t>Asynchronous Interrupts</a:t>
              </a:r>
            </a:p>
          </p:txBody>
        </p:sp>
        <p:sp>
          <p:nvSpPr>
            <p:cNvPr id="31" name="Line 39">
              <a:extLst>
                <a:ext uri="{FF2B5EF4-FFF2-40B4-BE49-F238E27FC236}">
                  <a16:creationId xmlns:a16="http://schemas.microsoft.com/office/drawing/2014/main" id="{6F01B6F5-14C2-4669-B060-EF4A8B651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584"/>
              <a:ext cx="0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2" name="Line 40">
              <a:extLst>
                <a:ext uri="{FF2B5EF4-FFF2-40B4-BE49-F238E27FC236}">
                  <a16:creationId xmlns:a16="http://schemas.microsoft.com/office/drawing/2014/main" id="{47209880-D6CD-4E93-AB61-9C3C1155D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36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43" name="Rectangle 3">
            <a:extLst>
              <a:ext uri="{FF2B5EF4-FFF2-40B4-BE49-F238E27FC236}">
                <a16:creationId xmlns:a16="http://schemas.microsoft.com/office/drawing/2014/main" id="{F48A3508-E0D8-4BCE-B0CC-407246939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0999" y="4210049"/>
            <a:ext cx="11734784" cy="18288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 body"/>
              </a:rPr>
              <a:t>When do we stop the pipeline for </a:t>
            </a:r>
            <a:r>
              <a:rPr lang="en-US" sz="3200" i="1" dirty="0">
                <a:solidFill>
                  <a:srgbClr val="C00000"/>
                </a:solidFill>
                <a:latin typeface="Calibri body"/>
              </a:rPr>
              <a:t>precise</a:t>
            </a:r>
            <a:r>
              <a:rPr lang="en-US" sz="3200" dirty="0">
                <a:latin typeface="Calibri body"/>
              </a:rPr>
              <a:t> interrupts or exceptions?</a:t>
            </a:r>
          </a:p>
          <a:p>
            <a:r>
              <a:rPr lang="en-US" sz="3200" dirty="0">
                <a:latin typeface="Calibri body"/>
              </a:rPr>
              <a:t>How to handle multiple simultaneous exceptions in different pipeline stages?</a:t>
            </a:r>
          </a:p>
          <a:p>
            <a:r>
              <a:rPr lang="en-US" sz="3200" dirty="0">
                <a:latin typeface="Calibri body"/>
              </a:rPr>
              <a:t>How and where to handle external asynchronous interrupts?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D3E90-63B7-44C8-AB37-025E1ABB57F7}"/>
              </a:ext>
            </a:extLst>
          </p:cNvPr>
          <p:cNvSpPr txBox="1"/>
          <p:nvPr/>
        </p:nvSpPr>
        <p:spPr>
          <a:xfrm>
            <a:off x="9615485" y="2034957"/>
            <a:ext cx="240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Nothing can happen </a:t>
            </a:r>
          </a:p>
          <a:p>
            <a:r>
              <a:rPr lang="en-US" i="1" dirty="0"/>
              <a:t>now?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78046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4D8-70BA-4F9E-AD97-35593ADB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Time (Iron Law)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39D7-A26A-42CC-B5F3-E4348B36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Time/Program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Instructions/program </a:t>
            </a:r>
            <a:r>
              <a:rPr lang="en-US" dirty="0"/>
              <a:t>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cycles/instruction </a:t>
            </a:r>
            <a:r>
              <a:rPr lang="en-US" dirty="0"/>
              <a:t>X </a:t>
            </a:r>
            <a:r>
              <a:rPr lang="en-US" dirty="0">
                <a:solidFill>
                  <a:srgbClr val="00B050"/>
                </a:solidFill>
              </a:rPr>
              <a:t>Time/cycle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Source code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ISA</a:t>
            </a:r>
            <a:r>
              <a:rPr lang="en-US" dirty="0">
                <a:solidFill>
                  <a:srgbClr val="C00000"/>
                </a:solidFill>
              </a:rPr>
              <a:t>                               </a:t>
            </a:r>
            <a:r>
              <a:rPr lang="en-US" dirty="0" err="1">
                <a:solidFill>
                  <a:srgbClr val="00B050"/>
                </a:solidFill>
              </a:rPr>
              <a:t>microarch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Compiler                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microarch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dirty="0">
                <a:solidFill>
                  <a:srgbClr val="C00000"/>
                </a:solidFill>
              </a:rPr>
              <a:t>                     </a:t>
            </a:r>
            <a:r>
              <a:rPr lang="en-US" dirty="0">
                <a:solidFill>
                  <a:srgbClr val="00B050"/>
                </a:solidFill>
              </a:rPr>
              <a:t>technology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ISA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EA22F-E5AD-4508-A19B-6520A007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5636B-F0A8-4052-B012-B28AABD0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710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4D8-70BA-4F9E-AD97-35593ADB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Time (Iron Law)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39D7-A26A-42CC-B5F3-E4348B36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Time/Program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Instructions/program </a:t>
            </a:r>
            <a:r>
              <a:rPr lang="en-US" dirty="0"/>
              <a:t>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cycles/instruction </a:t>
            </a:r>
            <a:r>
              <a:rPr lang="en-US" dirty="0"/>
              <a:t>X </a:t>
            </a:r>
            <a:r>
              <a:rPr lang="en-US" dirty="0">
                <a:solidFill>
                  <a:srgbClr val="00B050"/>
                </a:solidFill>
              </a:rPr>
              <a:t>Time/cycle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(∑  IC(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) X CPI (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)) X </a:t>
            </a:r>
            <a:r>
              <a:rPr lang="en-US" dirty="0">
                <a:solidFill>
                  <a:srgbClr val="00B050"/>
                </a:solidFill>
              </a:rPr>
              <a:t>Time/cycle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EA22F-E5AD-4508-A19B-6520A007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5636B-F0A8-4052-B012-B28AABD0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740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4D8-70BA-4F9E-AD97-35593ADB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39D7-A26A-42CC-B5F3-E4348B36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 p = one billion instructions </a:t>
            </a:r>
          </a:p>
          <a:p>
            <a:pPr marL="0" indent="0">
              <a:buNone/>
            </a:pPr>
            <a:r>
              <a:rPr lang="en-US" dirty="0"/>
              <a:t>Processor takes one cycle per instruction </a:t>
            </a:r>
          </a:p>
          <a:p>
            <a:pPr marL="0" indent="0">
              <a:buNone/>
            </a:pPr>
            <a:r>
              <a:rPr lang="en-US" dirty="0"/>
              <a:t>Processor clock is 1GHz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CPU time = 10</a:t>
            </a:r>
            <a:r>
              <a:rPr lang="en-US" baseline="30000" dirty="0"/>
              <a:t>9 instructions </a:t>
            </a:r>
            <a:r>
              <a:rPr lang="en-US" dirty="0"/>
              <a:t>X 1 cycle/instruction X 1 ns </a:t>
            </a:r>
          </a:p>
          <a:p>
            <a:pPr marL="0" indent="0">
              <a:buNone/>
            </a:pPr>
            <a:r>
              <a:rPr lang="en-US" dirty="0"/>
              <a:t>                  =  1 second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EA22F-E5AD-4508-A19B-6520A007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5636B-F0A8-4052-B012-B28AABD0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27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4D8-70BA-4F9E-AD97-35593ADB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39D7-A26A-42CC-B5F3-E4348B36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 p = one billion instructions </a:t>
            </a:r>
          </a:p>
          <a:p>
            <a:pPr marL="0" indent="0">
              <a:buNone/>
            </a:pPr>
            <a:r>
              <a:rPr lang="en-US" dirty="0"/>
              <a:t>Processor takes one cycle per instruction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Processor clock is 4 GHz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CPU time = 10</a:t>
            </a:r>
            <a:r>
              <a:rPr lang="en-US" baseline="30000" dirty="0"/>
              <a:t>9 instructions </a:t>
            </a:r>
            <a:r>
              <a:rPr lang="en-US" dirty="0"/>
              <a:t>X 1 cycle/instruction X 1/4 ns </a:t>
            </a:r>
          </a:p>
          <a:p>
            <a:pPr marL="0" indent="0">
              <a:buNone/>
            </a:pPr>
            <a:r>
              <a:rPr lang="en-US" dirty="0"/>
              <a:t>                  =  0.25 second  (4X faster)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EA22F-E5AD-4508-A19B-6520A007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5636B-F0A8-4052-B012-B28AABD0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52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4D8-70BA-4F9E-AD97-35593ADB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39D7-A26A-42CC-B5F3-E4348B36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 p = one billion instructions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Processor processes 10 instructions in one cycle</a:t>
            </a:r>
          </a:p>
          <a:p>
            <a:pPr marL="0" indent="0">
              <a:buNone/>
            </a:pPr>
            <a:r>
              <a:rPr lang="en-US" dirty="0"/>
              <a:t>Processor clock is 4 GHz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CPU time = 10</a:t>
            </a:r>
            <a:r>
              <a:rPr lang="en-US" baseline="30000" dirty="0"/>
              <a:t>9 instructions </a:t>
            </a:r>
            <a:r>
              <a:rPr lang="en-US" dirty="0"/>
              <a:t>X 0.10 cycle/instruction X 1/4 ns </a:t>
            </a:r>
          </a:p>
          <a:p>
            <a:pPr marL="0" indent="0">
              <a:buNone/>
            </a:pPr>
            <a:r>
              <a:rPr lang="en-US" dirty="0"/>
              <a:t>                  =  0.025 second (40X faster)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EA22F-E5AD-4508-A19B-6520A007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5636B-F0A8-4052-B012-B28AABD0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85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4D8-70BA-4F9E-AD97-35593ADB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(Role of compiler/programmer)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39D7-A26A-42CC-B5F3-E4348B36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Program p = one million instructions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Processor processes 1 instruction in one cycle</a:t>
            </a:r>
          </a:p>
          <a:p>
            <a:pPr marL="0" indent="0">
              <a:buNone/>
            </a:pPr>
            <a:r>
              <a:rPr lang="en-US" dirty="0"/>
              <a:t>Processor clock is 4 GHz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CPU time = 10</a:t>
            </a:r>
            <a:r>
              <a:rPr lang="en-US" baseline="30000" dirty="0"/>
              <a:t>6 instructions </a:t>
            </a:r>
            <a:r>
              <a:rPr lang="en-US" dirty="0"/>
              <a:t>X 1 cycle/instruction X 1/4 ns </a:t>
            </a:r>
          </a:p>
          <a:p>
            <a:pPr marL="0" indent="0">
              <a:buNone/>
            </a:pPr>
            <a:r>
              <a:rPr lang="en-US" dirty="0"/>
              <a:t>                  =  0.00025 second (4000X faster)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EA22F-E5AD-4508-A19B-6520A007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5636B-F0A8-4052-B012-B28AABD0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66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A5D4-430E-410F-879F-4075117C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deeper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C6A9-A195-4FB4-98B8-8F093B33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Program p has 10 billion instructions</a:t>
            </a:r>
          </a:p>
          <a:p>
            <a:pPr marL="0" indent="0">
              <a:buNone/>
            </a:pPr>
            <a:r>
              <a:rPr lang="en-US" dirty="0"/>
              <a:t>* 2 billion branches (CPI of 4) </a:t>
            </a:r>
          </a:p>
          <a:p>
            <a:pPr marL="0" indent="0">
              <a:buNone/>
            </a:pPr>
            <a:r>
              <a:rPr lang="en-US" dirty="0"/>
              <a:t>* 3 billion Loads (CPI of 2) </a:t>
            </a:r>
          </a:p>
          <a:p>
            <a:pPr marL="0" indent="0">
              <a:buNone/>
            </a:pPr>
            <a:r>
              <a:rPr lang="en-US" dirty="0"/>
              <a:t>* 1 billion Stores (CPI of 3) </a:t>
            </a:r>
          </a:p>
          <a:p>
            <a:pPr marL="0" indent="0">
              <a:buNone/>
            </a:pPr>
            <a:r>
              <a:rPr lang="en-US" dirty="0"/>
              <a:t>* Rest 4 billion, arithmetic instructions ( CPI of 1)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Clock rate 4GHz, What is the execution time?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1A48D-963F-451E-AEFF-8AC7BDAE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6FD0B-E3BC-4F30-BA67-04D60430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28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8A44-D760-48CA-9CA0-AC6D6AEF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D2F2-8847-4C6C-94B0-68921710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Processor IMTEL: CPI 2, Clock rate 2GHz </a:t>
            </a:r>
          </a:p>
          <a:p>
            <a:pPr marL="0" indent="0">
              <a:buNone/>
            </a:pPr>
            <a:r>
              <a:rPr lang="en-US" dirty="0"/>
              <a:t>Processor AND: CPI 1, Clock rate 1GHz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compiler/ISA/… are the same.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IMTEL: 2 X 0.5 ns = 1 ns per instruction </a:t>
            </a:r>
          </a:p>
          <a:p>
            <a:pPr marL="0" indent="0">
              <a:buNone/>
            </a:pPr>
            <a:r>
              <a:rPr lang="en-US" dirty="0"/>
              <a:t>AND: 1 X 1ns = 1ns per instruction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112BF-CFD8-4D07-BBED-4E1175B6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AE525-E4D9-448C-A85F-42886AA9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5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657F-29BA-4F9F-8F70-B85D307E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Evaluation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012E4-E6F5-44F7-A6F6-65C94C61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49319-8600-4B29-B102-13C82D6F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28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A6A22-804D-4E70-BB92-2320CD8C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690688"/>
            <a:ext cx="4762500" cy="428625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6C7636-0094-4BFB-81C3-3B1A66DCCA51}"/>
              </a:ext>
            </a:extLst>
          </p:cNvPr>
          <p:cNvSpPr/>
          <p:nvPr/>
        </p:nvSpPr>
        <p:spPr>
          <a:xfrm>
            <a:off x="6530460" y="4002683"/>
            <a:ext cx="2628449" cy="564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B11EAF1C-DC21-45AB-82A2-6558D0109018}"/>
              </a:ext>
            </a:extLst>
          </p:cNvPr>
          <p:cNvSpPr/>
          <p:nvPr/>
        </p:nvSpPr>
        <p:spPr>
          <a:xfrm>
            <a:off x="6530459" y="4748404"/>
            <a:ext cx="2270639" cy="564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Metrics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4BED5993-83D0-4680-9100-F16724B09FD6}"/>
              </a:ext>
            </a:extLst>
          </p:cNvPr>
          <p:cNvSpPr/>
          <p:nvPr/>
        </p:nvSpPr>
        <p:spPr>
          <a:xfrm>
            <a:off x="6530459" y="5412172"/>
            <a:ext cx="4626215" cy="564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Latency and bandwidth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92C26CC9-A9D1-4B1A-A5D2-56D15BF24323}"/>
              </a:ext>
            </a:extLst>
          </p:cNvPr>
          <p:cNvSpPr/>
          <p:nvPr/>
        </p:nvSpPr>
        <p:spPr>
          <a:xfrm>
            <a:off x="8998677" y="4748404"/>
            <a:ext cx="2628449" cy="564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Simulators</a:t>
            </a:r>
          </a:p>
        </p:txBody>
      </p:sp>
    </p:spTree>
    <p:extLst>
      <p:ext uri="{BB962C8B-B14F-4D97-AF65-F5344CB8AC3E}">
        <p14:creationId xmlns:p14="http://schemas.microsoft.com/office/powerpoint/2010/main" val="220611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9142-2A38-409A-8BB3-CEC3CC0D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C366C-C5E0-4E47-A3AC-7E0C5A25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955DB-30EF-4B0E-953C-AD533114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BC1D7E-7D45-4BC6-B235-A54CF7A1EAA9}"/>
              </a:ext>
            </a:extLst>
          </p:cNvPr>
          <p:cNvGrpSpPr/>
          <p:nvPr/>
        </p:nvGrpSpPr>
        <p:grpSpPr>
          <a:xfrm>
            <a:off x="509588" y="1491235"/>
            <a:ext cx="10896600" cy="5001640"/>
            <a:chOff x="152400" y="1054672"/>
            <a:chExt cx="8763000" cy="5001640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595D4BB7-B034-4C7B-862C-C27571AA4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2362200"/>
              <a:ext cx="685800" cy="1371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432" y="864"/>
                </a:cxn>
              </a:cxnLst>
              <a:rect l="0" t="0" r="r" b="b"/>
              <a:pathLst>
                <a:path w="432" h="864">
                  <a:moveTo>
                    <a:pt x="0" y="0"/>
                  </a:moveTo>
                  <a:lnTo>
                    <a:pt x="0" y="768"/>
                  </a:lnTo>
                  <a:lnTo>
                    <a:pt x="432" y="864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E685175D-D5F0-4CBE-B757-D94ED8E4E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000" y="2362200"/>
              <a:ext cx="1447800" cy="1524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8"/>
                </a:cxn>
                <a:cxn ang="0">
                  <a:pos x="912" y="1008"/>
                </a:cxn>
              </a:cxnLst>
              <a:rect l="0" t="0" r="r" b="b"/>
              <a:pathLst>
                <a:path w="912" h="1008">
                  <a:moveTo>
                    <a:pt x="0" y="0"/>
                  </a:moveTo>
                  <a:lnTo>
                    <a:pt x="0" y="1008"/>
                  </a:lnTo>
                  <a:lnTo>
                    <a:pt x="912" y="100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DA80BDB8-3436-4A0D-BF56-1AB9D7471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743200"/>
              <a:ext cx="0" cy="8524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8DD78C84-7611-4DCD-9374-92C4DAAAE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2376488"/>
              <a:ext cx="350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A42A98B1-37D6-40B2-B2E7-1AD2CB261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2376488"/>
              <a:ext cx="381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AD5E13-3D26-431A-B823-42CBAFC37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1766888"/>
              <a:ext cx="304800" cy="1219200"/>
              <a:chOff x="336" y="1200"/>
              <a:chExt cx="144" cy="720"/>
            </a:xfrm>
          </p:grpSpPr>
          <p:sp>
            <p:nvSpPr>
              <p:cNvPr id="90" name="Rectangle 9">
                <a:extLst>
                  <a:ext uri="{FF2B5EF4-FFF2-40B4-BE49-F238E27FC236}">
                    <a16:creationId xmlns:a16="http://schemas.microsoft.com/office/drawing/2014/main" id="{F5134344-97F3-46DE-8C3F-481B8DF0E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PC</a:t>
                </a:r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9408A9AF-4D68-4576-8321-5409CAD1A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FCD025C-A3BF-49FB-847B-5DE40BBC1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843088"/>
              <a:ext cx="914400" cy="990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Calibri"/>
                  <a:cs typeface="Calibri"/>
                </a:rPr>
                <a:t>Inst. </a:t>
              </a:r>
              <a:r>
                <a:rPr lang="en-US" sz="1800" dirty="0" err="1">
                  <a:solidFill>
                    <a:schemeClr val="tx1"/>
                  </a:solidFill>
                  <a:latin typeface="Calibri"/>
                  <a:cs typeface="Calibri"/>
                </a:rPr>
                <a:t>Mem</a:t>
              </a:r>
              <a:endParaRPr lang="en-US" sz="1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C1A35045-04F0-4EDB-96C0-2B1E3BEC5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0800" y="1766888"/>
              <a:ext cx="304800" cy="1219200"/>
              <a:chOff x="336" y="1200"/>
              <a:chExt cx="144" cy="720"/>
            </a:xfrm>
          </p:grpSpPr>
          <p:sp>
            <p:nvSpPr>
              <p:cNvPr id="88" name="Rectangle 13">
                <a:extLst>
                  <a:ext uri="{FF2B5EF4-FFF2-40B4-BE49-F238E27FC236}">
                    <a16:creationId xmlns:a16="http://schemas.microsoft.com/office/drawing/2014/main" id="{7404731B-8D0A-43D5-88AE-64426494F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D</a:t>
                </a:r>
              </a:p>
            </p:txBody>
          </p:sp>
          <p:sp>
            <p:nvSpPr>
              <p:cNvPr id="89" name="Freeform 14">
                <a:extLst>
                  <a:ext uri="{FF2B5EF4-FFF2-40B4-BE49-F238E27FC236}">
                    <a16:creationId xmlns:a16="http://schemas.microsoft.com/office/drawing/2014/main" id="{8869BF59-3DE6-41B9-B28E-74E3B3A11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B0F0A452-0B26-49F4-95C3-805EBD9D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1843088"/>
              <a:ext cx="1219200" cy="990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alibri"/>
                  <a:cs typeface="Calibri"/>
                </a:rPr>
                <a:t>Decode</a:t>
              </a:r>
            </a:p>
          </p:txBody>
        </p:sp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065CECBF-A3D7-4BF5-B324-3FFAC4610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0" y="1766888"/>
              <a:ext cx="304800" cy="1219200"/>
              <a:chOff x="336" y="1200"/>
              <a:chExt cx="144" cy="720"/>
            </a:xfrm>
          </p:grpSpPr>
          <p:sp>
            <p:nvSpPr>
              <p:cNvPr id="86" name="Rectangle 17">
                <a:extLst>
                  <a:ext uri="{FF2B5EF4-FFF2-40B4-BE49-F238E27FC236}">
                    <a16:creationId xmlns:a16="http://schemas.microsoft.com/office/drawing/2014/main" id="{4B4A8C5F-DCBD-4D90-864E-9D91C04EB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E</a:t>
                </a:r>
              </a:p>
            </p:txBody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B71B0A94-A117-451E-9BBC-C2AFDF739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3C0C1BCE-5FFF-4B55-8A7A-0883A2EB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00" y="1843088"/>
              <a:ext cx="381000" cy="1066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48" y="336"/>
                </a:cxn>
                <a:cxn ang="0">
                  <a:pos x="0" y="384"/>
                </a:cxn>
                <a:cxn ang="0">
                  <a:pos x="0" y="672"/>
                </a:cxn>
                <a:cxn ang="0">
                  <a:pos x="240" y="480"/>
                </a:cxn>
                <a:cxn ang="0">
                  <a:pos x="240" y="144"/>
                </a:cxn>
                <a:cxn ang="0">
                  <a:pos x="0" y="0"/>
                </a:cxn>
              </a:cxnLst>
              <a:rect l="0" t="0" r="r" b="b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" name="Group 20">
              <a:extLst>
                <a:ext uri="{FF2B5EF4-FFF2-40B4-BE49-F238E27FC236}">
                  <a16:creationId xmlns:a16="http://schemas.microsoft.com/office/drawing/2014/main" id="{34ABCC8B-587F-41D5-AB53-9ED6B7468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1766888"/>
              <a:ext cx="304800" cy="1219200"/>
              <a:chOff x="336" y="1200"/>
              <a:chExt cx="144" cy="720"/>
            </a:xfrm>
          </p:grpSpPr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4E875229-274C-4B44-9DF3-15905F541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M</a:t>
                </a:r>
              </a:p>
            </p:txBody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B0A45C4F-F8E1-4E87-891D-44CAA77E4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42142C82-4022-4267-B45E-93FC40B1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1843088"/>
              <a:ext cx="914400" cy="990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chemeClr val="tx1"/>
                  </a:solidFill>
                  <a:latin typeface="Calibri"/>
                  <a:cs typeface="Calibri"/>
                </a:rPr>
                <a:t>Data Mem</a:t>
              </a:r>
            </a:p>
          </p:txBody>
        </p: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id="{19D43429-2EA6-4829-9BF4-E05BBE0B6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3400" y="1766888"/>
              <a:ext cx="304800" cy="1219200"/>
              <a:chOff x="336" y="1200"/>
              <a:chExt cx="144" cy="720"/>
            </a:xfrm>
          </p:grpSpPr>
          <p:sp>
            <p:nvSpPr>
              <p:cNvPr id="82" name="Rectangle 25">
                <a:extLst>
                  <a:ext uri="{FF2B5EF4-FFF2-40B4-BE49-F238E27FC236}">
                    <a16:creationId xmlns:a16="http://schemas.microsoft.com/office/drawing/2014/main" id="{DAE2CD77-6F27-4753-BB6D-5A6381B1A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W</a:t>
                </a:r>
              </a:p>
            </p:txBody>
          </p:sp>
          <p:sp>
            <p:nvSpPr>
              <p:cNvPr id="83" name="Freeform 26">
                <a:extLst>
                  <a:ext uri="{FF2B5EF4-FFF2-40B4-BE49-F238E27FC236}">
                    <a16:creationId xmlns:a16="http://schemas.microsoft.com/office/drawing/2014/main" id="{FFD8371A-4512-49B6-91F8-4CC99BF75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C5466C80-DE8D-49F8-8165-EB9DD5CFB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2071688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8">
              <a:extLst>
                <a:ext uri="{FF2B5EF4-FFF2-40B4-BE49-F238E27FC236}">
                  <a16:creationId xmlns:a16="http://schemas.microsoft.com/office/drawing/2014/main" id="{9E09369A-3645-4BA3-9264-DD9BB75D3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2833688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C069B257-FD33-4E00-8B28-AFB7F0881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4777" y="2223086"/>
              <a:ext cx="28725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+</a:t>
              </a:r>
            </a:p>
          </p:txBody>
        </p: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A062CEC0-9E18-49A9-AAAB-66AE2C664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2895600"/>
              <a:ext cx="121920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cs typeface="Calibri"/>
                </a:rPr>
                <a:t>Illegal Opcode</a:t>
              </a:r>
            </a:p>
          </p:txBody>
        </p:sp>
        <p:sp>
          <p:nvSpPr>
            <p:cNvPr id="25" name="Text Box 31">
              <a:extLst>
                <a:ext uri="{FF2B5EF4-FFF2-40B4-BE49-F238E27FC236}">
                  <a16:creationId xmlns:a16="http://schemas.microsoft.com/office/drawing/2014/main" id="{63D485D7-40C6-4E03-AD02-D3B5F92AB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129" y="2984778"/>
              <a:ext cx="104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cs typeface="Calibri"/>
                </a:rPr>
                <a:t>Overflow</a:t>
              </a:r>
            </a:p>
          </p:txBody>
        </p:sp>
        <p:sp>
          <p:nvSpPr>
            <p:cNvPr id="26" name="Text Box 32">
              <a:extLst>
                <a:ext uri="{FF2B5EF4-FFF2-40B4-BE49-F238E27FC236}">
                  <a16:creationId xmlns:a16="http://schemas.microsoft.com/office/drawing/2014/main" id="{B43381A0-5F19-4957-A44A-7B1494065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971800"/>
              <a:ext cx="182880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cs typeface="Calibri"/>
                </a:rPr>
                <a:t>Data address Exceptions</a:t>
              </a:r>
            </a:p>
          </p:txBody>
        </p:sp>
        <p:sp>
          <p:nvSpPr>
            <p:cNvPr id="27" name="Oval 33">
              <a:extLst>
                <a:ext uri="{FF2B5EF4-FFF2-40B4-BE49-F238E27FC236}">
                  <a16:creationId xmlns:a16="http://schemas.microsoft.com/office/drawing/2014/main" id="{740347B4-93EC-4EE7-A7AE-2681832E8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681288"/>
              <a:ext cx="6096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34">
              <a:extLst>
                <a:ext uri="{FF2B5EF4-FFF2-40B4-BE49-F238E27FC236}">
                  <a16:creationId xmlns:a16="http://schemas.microsoft.com/office/drawing/2014/main" id="{756329FB-34CB-412E-816A-4A0613E6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2681288"/>
              <a:ext cx="6096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163451B6-5977-4FAC-81FE-EF852860F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048000"/>
              <a:ext cx="1611313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56127A"/>
                  </a:solidFill>
                  <a:latin typeface="Calibri"/>
                  <a:cs typeface="Calibri"/>
                </a:rPr>
                <a:t>PC address Exception</a:t>
              </a:r>
            </a:p>
          </p:txBody>
        </p:sp>
        <p:sp>
          <p:nvSpPr>
            <p:cNvPr id="30" name="Text Box 36">
              <a:extLst>
                <a:ext uri="{FF2B5EF4-FFF2-40B4-BE49-F238E27FC236}">
                  <a16:creationId xmlns:a16="http://schemas.microsoft.com/office/drawing/2014/main" id="{7F952E85-DD64-4A18-B040-58AAE985B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4768850"/>
              <a:ext cx="182880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</a:rPr>
                <a:t>Asynchronous</a:t>
              </a:r>
            </a:p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</a:rPr>
                <a:t>Interrupts</a:t>
              </a:r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F0E3F3E9-C9A1-4954-A87F-38DD6E4F9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200" y="2819400"/>
              <a:ext cx="152400" cy="914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44" y="336"/>
                </a:cxn>
              </a:cxnLst>
              <a:rect l="0" t="0" r="r" b="b"/>
              <a:pathLst>
                <a:path w="144" h="336">
                  <a:moveTo>
                    <a:pt x="0" y="0"/>
                  </a:moveTo>
                  <a:lnTo>
                    <a:pt x="0" y="240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3CBA7A91-2B1D-46F2-A9B3-982885690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4200" y="4191000"/>
              <a:ext cx="228600" cy="6858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86702587-62F5-4234-B310-05EBC0271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0800" y="3429000"/>
              <a:ext cx="304800" cy="838200"/>
              <a:chOff x="336" y="1200"/>
              <a:chExt cx="144" cy="720"/>
            </a:xfrm>
          </p:grpSpPr>
          <p:sp>
            <p:nvSpPr>
              <p:cNvPr id="80" name="Rectangle 40">
                <a:extLst>
                  <a:ext uri="{FF2B5EF4-FFF2-40B4-BE49-F238E27FC236}">
                    <a16:creationId xmlns:a16="http://schemas.microsoft.com/office/drawing/2014/main" id="{E357631A-D31D-4048-832E-DBE8BB2D9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Exc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D</a:t>
                </a:r>
              </a:p>
            </p:txBody>
          </p:sp>
          <p:sp>
            <p:nvSpPr>
              <p:cNvPr id="81" name="Freeform 41">
                <a:extLst>
                  <a:ext uri="{FF2B5EF4-FFF2-40B4-BE49-F238E27FC236}">
                    <a16:creationId xmlns:a16="http://schemas.microsoft.com/office/drawing/2014/main" id="{8286D24C-129C-4BC5-BECA-E7C60E33A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grpSp>
          <p:nvGrpSpPr>
            <p:cNvPr id="34" name="Group 42">
              <a:extLst>
                <a:ext uri="{FF2B5EF4-FFF2-40B4-BE49-F238E27FC236}">
                  <a16:creationId xmlns:a16="http://schemas.microsoft.com/office/drawing/2014/main" id="{40E1C648-C105-4078-851F-7B21D7642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0800" y="4343400"/>
              <a:ext cx="304800" cy="838200"/>
              <a:chOff x="336" y="1200"/>
              <a:chExt cx="144" cy="720"/>
            </a:xfrm>
          </p:grpSpPr>
          <p:sp>
            <p:nvSpPr>
              <p:cNvPr id="78" name="Rectangle 43">
                <a:extLst>
                  <a:ext uri="{FF2B5EF4-FFF2-40B4-BE49-F238E27FC236}">
                    <a16:creationId xmlns:a16="http://schemas.microsoft.com/office/drawing/2014/main" id="{8F56AB88-698A-45E2-BBA1-BDD906BBF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PC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D</a:t>
                </a:r>
              </a:p>
            </p:txBody>
          </p:sp>
          <p:sp>
            <p:nvSpPr>
              <p:cNvPr id="79" name="Freeform 44">
                <a:extLst>
                  <a:ext uri="{FF2B5EF4-FFF2-40B4-BE49-F238E27FC236}">
                    <a16:creationId xmlns:a16="http://schemas.microsoft.com/office/drawing/2014/main" id="{739639A7-1267-42EE-B758-CE105F184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grpSp>
          <p:nvGrpSpPr>
            <p:cNvPr id="35" name="Group 45">
              <a:extLst>
                <a:ext uri="{FF2B5EF4-FFF2-40B4-BE49-F238E27FC236}">
                  <a16:creationId xmlns:a16="http://schemas.microsoft.com/office/drawing/2014/main" id="{9F318CDC-7BC2-4282-8B29-337416E395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0" y="3429000"/>
              <a:ext cx="304800" cy="838200"/>
              <a:chOff x="336" y="1200"/>
              <a:chExt cx="144" cy="720"/>
            </a:xfrm>
          </p:grpSpPr>
          <p:sp>
            <p:nvSpPr>
              <p:cNvPr id="76" name="Rectangle 46">
                <a:extLst>
                  <a:ext uri="{FF2B5EF4-FFF2-40B4-BE49-F238E27FC236}">
                    <a16:creationId xmlns:a16="http://schemas.microsoft.com/office/drawing/2014/main" id="{0AF40409-64C4-4DDE-8090-A9425A440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Exc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E</a:t>
                </a: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61905617-274E-41ED-9330-12457B008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grpSp>
          <p:nvGrpSpPr>
            <p:cNvPr id="36" name="Group 48">
              <a:extLst>
                <a:ext uri="{FF2B5EF4-FFF2-40B4-BE49-F238E27FC236}">
                  <a16:creationId xmlns:a16="http://schemas.microsoft.com/office/drawing/2014/main" id="{5BD6970B-F242-4802-A045-F4FB0DCE0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0" y="4343400"/>
              <a:ext cx="304800" cy="838200"/>
              <a:chOff x="336" y="1200"/>
              <a:chExt cx="144" cy="720"/>
            </a:xfrm>
          </p:grpSpPr>
          <p:sp>
            <p:nvSpPr>
              <p:cNvPr id="74" name="Rectangle 49">
                <a:extLst>
                  <a:ext uri="{FF2B5EF4-FFF2-40B4-BE49-F238E27FC236}">
                    <a16:creationId xmlns:a16="http://schemas.microsoft.com/office/drawing/2014/main" id="{A83D2060-1D2E-467E-9B57-EF6842FD7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PC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E</a:t>
                </a:r>
              </a:p>
            </p:txBody>
          </p:sp>
          <p:sp>
            <p:nvSpPr>
              <p:cNvPr id="75" name="Freeform 50">
                <a:extLst>
                  <a:ext uri="{FF2B5EF4-FFF2-40B4-BE49-F238E27FC236}">
                    <a16:creationId xmlns:a16="http://schemas.microsoft.com/office/drawing/2014/main" id="{6B30254A-2C45-420B-A086-C5BAD4B3D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grpSp>
          <p:nvGrpSpPr>
            <p:cNvPr id="37" name="Group 51">
              <a:extLst>
                <a:ext uri="{FF2B5EF4-FFF2-40B4-BE49-F238E27FC236}">
                  <a16:creationId xmlns:a16="http://schemas.microsoft.com/office/drawing/2014/main" id="{F6D57D7A-D6BC-4087-815E-FB0CE30F4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3429000"/>
              <a:ext cx="304800" cy="838200"/>
              <a:chOff x="336" y="1200"/>
              <a:chExt cx="144" cy="720"/>
            </a:xfrm>
          </p:grpSpPr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B3D4216E-0260-4126-A1C5-4A77D5BD5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Exc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M</a:t>
                </a:r>
              </a:p>
            </p:txBody>
          </p:sp>
          <p:sp>
            <p:nvSpPr>
              <p:cNvPr id="73" name="Freeform 53">
                <a:extLst>
                  <a:ext uri="{FF2B5EF4-FFF2-40B4-BE49-F238E27FC236}">
                    <a16:creationId xmlns:a16="http://schemas.microsoft.com/office/drawing/2014/main" id="{4F972673-D9EC-44CF-B7C0-AF783D244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grpSp>
          <p:nvGrpSpPr>
            <p:cNvPr id="38" name="Group 54">
              <a:extLst>
                <a:ext uri="{FF2B5EF4-FFF2-40B4-BE49-F238E27FC236}">
                  <a16:creationId xmlns:a16="http://schemas.microsoft.com/office/drawing/2014/main" id="{9041B382-51C9-42EF-9D70-B01846445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4343400"/>
              <a:ext cx="304800" cy="838200"/>
              <a:chOff x="336" y="1200"/>
              <a:chExt cx="144" cy="720"/>
            </a:xfrm>
          </p:grpSpPr>
          <p:sp>
            <p:nvSpPr>
              <p:cNvPr id="70" name="Rectangle 55">
                <a:extLst>
                  <a:ext uri="{FF2B5EF4-FFF2-40B4-BE49-F238E27FC236}">
                    <a16:creationId xmlns:a16="http://schemas.microsoft.com/office/drawing/2014/main" id="{4AACE047-DBA5-4FCD-B965-1301D3660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PC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alibri"/>
                    <a:cs typeface="Calibri"/>
                  </a:rPr>
                  <a:t>M</a:t>
                </a:r>
              </a:p>
            </p:txBody>
          </p:sp>
          <p:sp>
            <p:nvSpPr>
              <p:cNvPr id="71" name="Freeform 56">
                <a:extLst>
                  <a:ext uri="{FF2B5EF4-FFF2-40B4-BE49-F238E27FC236}">
                    <a16:creationId xmlns:a16="http://schemas.microsoft.com/office/drawing/2014/main" id="{94797A3C-48F3-4178-BC8B-EFF0E7414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grpSp>
          <p:nvGrpSpPr>
            <p:cNvPr id="39" name="Group 57">
              <a:extLst>
                <a:ext uri="{FF2B5EF4-FFF2-40B4-BE49-F238E27FC236}">
                  <a16:creationId xmlns:a16="http://schemas.microsoft.com/office/drawing/2014/main" id="{672F2C81-115D-4EE8-97DD-13BC2792A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3429000"/>
              <a:ext cx="304800" cy="838200"/>
              <a:chOff x="336" y="1200"/>
              <a:chExt cx="144" cy="720"/>
            </a:xfrm>
          </p:grpSpPr>
          <p:sp>
            <p:nvSpPr>
              <p:cNvPr id="68" name="Rectangle 58">
                <a:extLst>
                  <a:ext uri="{FF2B5EF4-FFF2-40B4-BE49-F238E27FC236}">
                    <a16:creationId xmlns:a16="http://schemas.microsoft.com/office/drawing/2014/main" id="{F6D4FFD9-836C-482E-AA61-91361BDE2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 59">
                <a:extLst>
                  <a:ext uri="{FF2B5EF4-FFF2-40B4-BE49-F238E27FC236}">
                    <a16:creationId xmlns:a16="http://schemas.microsoft.com/office/drawing/2014/main" id="{C48118CA-AEF5-445E-A999-38D2B7070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60">
              <a:extLst>
                <a:ext uri="{FF2B5EF4-FFF2-40B4-BE49-F238E27FC236}">
                  <a16:creationId xmlns:a16="http://schemas.microsoft.com/office/drawing/2014/main" id="{0D64A73D-C398-499A-9CE7-33B1C1338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4343400"/>
              <a:ext cx="304800" cy="838200"/>
              <a:chOff x="336" y="1200"/>
              <a:chExt cx="144" cy="720"/>
            </a:xfrm>
          </p:grpSpPr>
          <p:sp>
            <p:nvSpPr>
              <p:cNvPr id="66" name="Rectangle 61">
                <a:extLst>
                  <a:ext uri="{FF2B5EF4-FFF2-40B4-BE49-F238E27FC236}">
                    <a16:creationId xmlns:a16="http://schemas.microsoft.com/office/drawing/2014/main" id="{999BEC94-218E-45F4-9D55-D7E723281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Verdana" charset="0"/>
                </a:endParaRPr>
              </a:p>
            </p:txBody>
          </p:sp>
          <p:sp>
            <p:nvSpPr>
              <p:cNvPr id="67" name="Freeform 62">
                <a:extLst>
                  <a:ext uri="{FF2B5EF4-FFF2-40B4-BE49-F238E27FC236}">
                    <a16:creationId xmlns:a16="http://schemas.microsoft.com/office/drawing/2014/main" id="{24249068-AEDF-4515-AAB2-77CCA1681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  <a:cxn ang="0">
                    <a:pos x="192" y="144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" name="Line 63">
              <a:extLst>
                <a:ext uri="{FF2B5EF4-FFF2-40B4-BE49-F238E27FC236}">
                  <a16:creationId xmlns:a16="http://schemas.microsoft.com/office/drawing/2014/main" id="{D175824D-5E19-48C7-840E-500B6423D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886200"/>
              <a:ext cx="1447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64">
              <a:extLst>
                <a:ext uri="{FF2B5EF4-FFF2-40B4-BE49-F238E27FC236}">
                  <a16:creationId xmlns:a16="http://schemas.microsoft.com/office/drawing/2014/main" id="{E38A0F47-DC4C-4FEF-A7DC-341A4D59C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3886200"/>
              <a:ext cx="1066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65">
              <a:extLst>
                <a:ext uri="{FF2B5EF4-FFF2-40B4-BE49-F238E27FC236}">
                  <a16:creationId xmlns:a16="http://schemas.microsoft.com/office/drawing/2014/main" id="{2EF5B6BC-9A99-411E-9A6A-05025942E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886200"/>
              <a:ext cx="20574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6">
              <a:extLst>
                <a:ext uri="{FF2B5EF4-FFF2-40B4-BE49-F238E27FC236}">
                  <a16:creationId xmlns:a16="http://schemas.microsoft.com/office/drawing/2014/main" id="{B8FB12F1-70BA-4E0A-80AD-706DB788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581400"/>
              <a:ext cx="609600" cy="533400"/>
            </a:xfrm>
            <a:prstGeom prst="ellipse">
              <a:avLst/>
            </a:prstGeom>
            <a:solidFill>
              <a:srgbClr val="92D05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7">
              <a:extLst>
                <a:ext uri="{FF2B5EF4-FFF2-40B4-BE49-F238E27FC236}">
                  <a16:creationId xmlns:a16="http://schemas.microsoft.com/office/drawing/2014/main" id="{07AE51C3-0BD5-4819-BFBE-A370C43ED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581400"/>
              <a:ext cx="609600" cy="533400"/>
            </a:xfrm>
            <a:prstGeom prst="ellipse">
              <a:avLst/>
            </a:prstGeom>
            <a:solidFill>
              <a:srgbClr val="92D05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Text Box 68">
              <a:extLst>
                <a:ext uri="{FF2B5EF4-FFF2-40B4-BE49-F238E27FC236}">
                  <a16:creationId xmlns:a16="http://schemas.microsoft.com/office/drawing/2014/main" id="{24EA507C-06D5-4A2F-A856-D77977823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039894" y="3663126"/>
              <a:ext cx="102076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cs typeface="Calibri"/>
                </a:rPr>
                <a:t>Cause</a:t>
              </a:r>
            </a:p>
          </p:txBody>
        </p:sp>
        <p:sp>
          <p:nvSpPr>
            <p:cNvPr id="47" name="Text Box 69">
              <a:extLst>
                <a:ext uri="{FF2B5EF4-FFF2-40B4-BE49-F238E27FC236}">
                  <a16:creationId xmlns:a16="http://schemas.microsoft.com/office/drawing/2014/main" id="{CBB5F01F-9BE4-43A4-8189-6B0CBF6FF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261700" y="4472178"/>
              <a:ext cx="579155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cs typeface="Calibri"/>
                </a:rPr>
                <a:t>EPC</a:t>
              </a:r>
            </a:p>
          </p:txBody>
        </p:sp>
        <p:sp>
          <p:nvSpPr>
            <p:cNvPr id="48" name="Line 70">
              <a:extLst>
                <a:ext uri="{FF2B5EF4-FFF2-40B4-BE49-F238E27FC236}">
                  <a16:creationId xmlns:a16="http://schemas.microsoft.com/office/drawing/2014/main" id="{AA0F6DB2-A103-42C2-9989-E88C891F1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600" y="1447800"/>
              <a:ext cx="0" cy="411480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9" name="Oval 71">
              <a:extLst>
                <a:ext uri="{FF2B5EF4-FFF2-40B4-BE49-F238E27FC236}">
                  <a16:creationId xmlns:a16="http://schemas.microsoft.com/office/drawing/2014/main" id="{A4A2F93B-5E7B-4F3E-BC46-9D798607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3657600"/>
              <a:ext cx="609600" cy="533400"/>
            </a:xfrm>
            <a:prstGeom prst="ellipse">
              <a:avLst/>
            </a:prstGeom>
            <a:solidFill>
              <a:srgbClr val="92D05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2">
              <a:extLst>
                <a:ext uri="{FF2B5EF4-FFF2-40B4-BE49-F238E27FC236}">
                  <a16:creationId xmlns:a16="http://schemas.microsoft.com/office/drawing/2014/main" id="{DD1DF987-88F3-4627-A173-1CC2DBA8A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2362200"/>
              <a:ext cx="1752600" cy="2362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8"/>
                </a:cxn>
                <a:cxn ang="0">
                  <a:pos x="912" y="1008"/>
                </a:cxn>
              </a:cxnLst>
              <a:rect l="0" t="0" r="r" b="b"/>
              <a:pathLst>
                <a:path w="912" h="1008">
                  <a:moveTo>
                    <a:pt x="0" y="0"/>
                  </a:moveTo>
                  <a:lnTo>
                    <a:pt x="0" y="1008"/>
                  </a:lnTo>
                  <a:lnTo>
                    <a:pt x="912" y="10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1" name="Line 73">
              <a:extLst>
                <a:ext uri="{FF2B5EF4-FFF2-40B4-BE49-F238E27FC236}">
                  <a16:creationId xmlns:a16="http://schemas.microsoft.com/office/drawing/2014/main" id="{FDED93E9-095D-4A88-B53A-29D3C263F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724400"/>
              <a:ext cx="144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74">
              <a:extLst>
                <a:ext uri="{FF2B5EF4-FFF2-40B4-BE49-F238E27FC236}">
                  <a16:creationId xmlns:a16="http://schemas.microsoft.com/office/drawing/2014/main" id="{C85CB7E0-22E8-453F-94B7-48635BDED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47244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75">
              <a:extLst>
                <a:ext uri="{FF2B5EF4-FFF2-40B4-BE49-F238E27FC236}">
                  <a16:creationId xmlns:a16="http://schemas.microsoft.com/office/drawing/2014/main" id="{663A055A-EF37-4D79-A11C-96AAAD49D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724400"/>
              <a:ext cx="2057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4" name="Group 76">
              <a:extLst>
                <a:ext uri="{FF2B5EF4-FFF2-40B4-BE49-F238E27FC236}">
                  <a16:creationId xmlns:a16="http://schemas.microsoft.com/office/drawing/2014/main" id="{AB71644B-741C-4964-9372-250768AF6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2601913"/>
              <a:ext cx="8763000" cy="3454399"/>
              <a:chOff x="96" y="1639"/>
              <a:chExt cx="5520" cy="2176"/>
            </a:xfrm>
          </p:grpSpPr>
          <p:sp>
            <p:nvSpPr>
              <p:cNvPr id="56" name="Freeform 77">
                <a:extLst>
                  <a:ext uri="{FF2B5EF4-FFF2-40B4-BE49-F238E27FC236}">
                    <a16:creationId xmlns:a16="http://schemas.microsoft.com/office/drawing/2014/main" id="{64B1DDA9-65FE-4BD5-8B0F-86F9E910C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" y="1639"/>
                <a:ext cx="4752" cy="1776"/>
              </a:xfrm>
              <a:custGeom>
                <a:avLst/>
                <a:gdLst/>
                <a:ahLst/>
                <a:cxnLst>
                  <a:cxn ang="0">
                    <a:pos x="4608" y="960"/>
                  </a:cxn>
                  <a:cxn ang="0">
                    <a:pos x="4752" y="1104"/>
                  </a:cxn>
                  <a:cxn ang="0">
                    <a:pos x="4752" y="1968"/>
                  </a:cxn>
                  <a:cxn ang="0">
                    <a:pos x="0" y="1968"/>
                  </a:cxn>
                  <a:cxn ang="0">
                    <a:pos x="0" y="0"/>
                  </a:cxn>
                </a:cxnLst>
                <a:rect l="0" t="0" r="r" b="b"/>
                <a:pathLst>
                  <a:path w="4752" h="1968">
                    <a:moveTo>
                      <a:pt x="4608" y="960"/>
                    </a:moveTo>
                    <a:lnTo>
                      <a:pt x="4752" y="1104"/>
                    </a:lnTo>
                    <a:lnTo>
                      <a:pt x="4752" y="1968"/>
                    </a:lnTo>
                    <a:lnTo>
                      <a:pt x="0" y="1968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78">
                <a:extLst>
                  <a:ext uri="{FF2B5EF4-FFF2-40B4-BE49-F238E27FC236}">
                    <a16:creationId xmlns:a16="http://schemas.microsoft.com/office/drawing/2014/main" id="{D6567829-C21D-4035-B244-138A52147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0" y="307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Text Box 79">
                <a:extLst>
                  <a:ext uri="{FF2B5EF4-FFF2-40B4-BE49-F238E27FC236}">
                    <a16:creationId xmlns:a16="http://schemas.microsoft.com/office/drawing/2014/main" id="{412F5ACB-020B-4F31-9EBF-D39DB30C01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024"/>
                <a:ext cx="604" cy="40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1800" i="1" dirty="0">
                    <a:solidFill>
                      <a:schemeClr val="tx1"/>
                    </a:solidFill>
                    <a:latin typeface="Calibri"/>
                    <a:cs typeface="Calibri"/>
                  </a:rPr>
                  <a:t>Kill D Stage</a:t>
                </a:r>
              </a:p>
            </p:txBody>
          </p:sp>
          <p:sp>
            <p:nvSpPr>
              <p:cNvPr id="59" name="Line 80">
                <a:extLst>
                  <a:ext uri="{FF2B5EF4-FFF2-40B4-BE49-F238E27FC236}">
                    <a16:creationId xmlns:a16="http://schemas.microsoft.com/office/drawing/2014/main" id="{44183AF9-F40F-4258-AD19-F82871F74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36" y="307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Text Box 81">
                <a:extLst>
                  <a:ext uri="{FF2B5EF4-FFF2-40B4-BE49-F238E27FC236}">
                    <a16:creationId xmlns:a16="http://schemas.microsoft.com/office/drawing/2014/main" id="{D6FE39DB-C1B2-49BF-A655-CADBDF68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024"/>
                <a:ext cx="604" cy="40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1800" i="1" dirty="0">
                    <a:solidFill>
                      <a:schemeClr val="tx1"/>
                    </a:solidFill>
                    <a:latin typeface="Calibri"/>
                    <a:cs typeface="Calibri"/>
                  </a:rPr>
                  <a:t>Kill F Stage</a:t>
                </a:r>
              </a:p>
            </p:txBody>
          </p:sp>
          <p:sp>
            <p:nvSpPr>
              <p:cNvPr id="61" name="Line 82">
                <a:extLst>
                  <a:ext uri="{FF2B5EF4-FFF2-40B4-BE49-F238E27FC236}">
                    <a16:creationId xmlns:a16="http://schemas.microsoft.com/office/drawing/2014/main" id="{358DC6B6-546D-4587-8AF5-A472D3851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56" y="307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Text Box 83">
                <a:extLst>
                  <a:ext uri="{FF2B5EF4-FFF2-40B4-BE49-F238E27FC236}">
                    <a16:creationId xmlns:a16="http://schemas.microsoft.com/office/drawing/2014/main" id="{D130CD94-D04F-41FB-87D8-613E2615C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0" y="3024"/>
                <a:ext cx="604" cy="40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1800" i="1" dirty="0">
                    <a:solidFill>
                      <a:schemeClr val="tx1"/>
                    </a:solidFill>
                    <a:latin typeface="Calibri"/>
                    <a:cs typeface="Calibri"/>
                  </a:rPr>
                  <a:t>Kill E Stage</a:t>
                </a:r>
              </a:p>
            </p:txBody>
          </p:sp>
          <p:sp>
            <p:nvSpPr>
              <p:cNvPr id="63" name="Text Box 84">
                <a:extLst>
                  <a:ext uri="{FF2B5EF4-FFF2-40B4-BE49-F238E27FC236}">
                    <a16:creationId xmlns:a16="http://schemas.microsoft.com/office/drawing/2014/main" id="{51D477AF-249A-494E-A714-E0DCEF95F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2880"/>
                <a:ext cx="700" cy="5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i="1" dirty="0">
                    <a:solidFill>
                      <a:schemeClr val="tx1"/>
                    </a:solidFill>
                    <a:latin typeface="Calibri"/>
                    <a:cs typeface="Calibri"/>
                  </a:rPr>
                  <a:t>Select Handler PC</a:t>
                </a:r>
              </a:p>
            </p:txBody>
          </p:sp>
          <p:sp>
            <p:nvSpPr>
              <p:cNvPr id="64" name="Text Box 85">
                <a:extLst>
                  <a:ext uri="{FF2B5EF4-FFF2-40B4-BE49-F238E27FC236}">
                    <a16:creationId xmlns:a16="http://schemas.microsoft.com/office/drawing/2014/main" id="{AC9405D9-9B6A-40A9-B676-285D19C30F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3408"/>
                <a:ext cx="720" cy="40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1800" i="1" dirty="0">
                    <a:solidFill>
                      <a:schemeClr val="tx1"/>
                    </a:solidFill>
                    <a:latin typeface="Calibri"/>
                    <a:cs typeface="Calibri"/>
                  </a:rPr>
                  <a:t>Kill </a:t>
                </a:r>
                <a:r>
                  <a:rPr lang="en-US" sz="1800" i="1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Writeback</a:t>
                </a:r>
                <a:endParaRPr lang="en-US" sz="1800" i="1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5" name="Freeform 86">
                <a:extLst>
                  <a:ext uri="{FF2B5EF4-FFF2-40B4-BE49-F238E27FC236}">
                    <a16:creationId xmlns:a16="http://schemas.microsoft.com/office/drawing/2014/main" id="{D4961F66-BD29-4140-893A-3461AE8CF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8" y="3072"/>
                <a:ext cx="768" cy="336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768" y="336"/>
                  </a:cxn>
                  <a:cxn ang="0">
                    <a:pos x="768" y="0"/>
                  </a:cxn>
                </a:cxnLst>
                <a:rect l="0" t="0" r="r" b="b"/>
                <a:pathLst>
                  <a:path w="768" h="336">
                    <a:moveTo>
                      <a:pt x="0" y="336"/>
                    </a:moveTo>
                    <a:lnTo>
                      <a:pt x="768" y="336"/>
                    </a:lnTo>
                    <a:lnTo>
                      <a:pt x="768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5" name="Text Box 87">
              <a:extLst>
                <a:ext uri="{FF2B5EF4-FFF2-40B4-BE49-F238E27FC236}">
                  <a16:creationId xmlns:a16="http://schemas.microsoft.com/office/drawing/2014/main" id="{558C288B-24A2-43E6-9E40-2389CED1B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0669" y="1054672"/>
              <a:ext cx="1816131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Calibri"/>
                  <a:cs typeface="Calibri"/>
                </a:rPr>
                <a:t>Commit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36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D311-82D7-44F1-A7DB-5C1FB157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75D27-D22E-405D-9269-1AE809B7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E4202-D7CC-4FCB-B2B4-D3499A3B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1F790F-EAE9-4BBA-9BBE-0F96DD3BE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122045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Calibri body"/>
              </a:rPr>
              <a:t>Hold exception flags in pipeline until commit point for instructions that will be killed </a:t>
            </a:r>
          </a:p>
          <a:p>
            <a:pPr lvl="1"/>
            <a:endParaRPr lang="en-US" sz="3600" dirty="0">
              <a:latin typeface="Calibri body"/>
            </a:endParaRPr>
          </a:p>
          <a:p>
            <a:r>
              <a:rPr lang="en-US" dirty="0">
                <a:latin typeface="Calibri body"/>
              </a:rPr>
              <a:t>Exceptions in earlier pipe stages override later exceptions </a:t>
            </a:r>
            <a:r>
              <a:rPr lang="en-US" i="1" dirty="0">
                <a:latin typeface="Calibri body"/>
              </a:rPr>
              <a:t>for a given instruction</a:t>
            </a:r>
          </a:p>
          <a:p>
            <a:pPr marL="457200" lvl="1" indent="0">
              <a:buNone/>
            </a:pPr>
            <a:endParaRPr lang="en-US" sz="3600" dirty="0">
              <a:latin typeface="Calibri body"/>
            </a:endParaRPr>
          </a:p>
          <a:p>
            <a:r>
              <a:rPr lang="en-US" dirty="0">
                <a:latin typeface="Calibri body"/>
              </a:rPr>
              <a:t>If exception at commit: update cause and EPC registers, kill all stages, inject handler PC into fetch stage</a:t>
            </a:r>
          </a:p>
        </p:txBody>
      </p:sp>
    </p:spTree>
    <p:extLst>
      <p:ext uri="{BB962C8B-B14F-4D97-AF65-F5344CB8AC3E}">
        <p14:creationId xmlns:p14="http://schemas.microsoft.com/office/powerpoint/2010/main" val="267078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78D24-1D7B-68A6-AEE5-B96896DC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Moving on in the pursuit of IPC++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1712F-ECD0-6C97-DE29-353DE02C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06E2B-CEB2-7D27-1DB0-5ED0ACDF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2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D384-016B-4CA7-870C-AE5BFECB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Scalar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3E77D-C8EF-407F-B505-37B054DA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D9E8E-20B1-4453-8FF2-44B07B2F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2C62AD-D8E7-4343-BBC9-25B1C3852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Scalar pipeline limited to CPI ≥ 1.0</a:t>
            </a:r>
          </a:p>
          <a:p>
            <a:pPr lvl="1"/>
            <a:r>
              <a:rPr lang="en-US" sz="3600" dirty="0"/>
              <a:t>Can never run more than 1 </a:t>
            </a:r>
            <a:r>
              <a:rPr lang="en-US" sz="3600" dirty="0" err="1"/>
              <a:t>insn</a:t>
            </a:r>
            <a:r>
              <a:rPr lang="en-US" sz="3600" dirty="0"/>
              <a:t> per cycle</a:t>
            </a:r>
          </a:p>
          <a:p>
            <a:pPr marL="457200" lvl="1" indent="0">
              <a:buNone/>
            </a:pPr>
            <a:endParaRPr lang="en-US" sz="3600" dirty="0"/>
          </a:p>
          <a:p>
            <a:r>
              <a:rPr lang="en-US" dirty="0"/>
              <a:t>“Superscalar” can achieve CPI ≤ 1.0 (i.e., IPC ≥ 1.0)</a:t>
            </a:r>
          </a:p>
          <a:p>
            <a:pPr lvl="1"/>
            <a:r>
              <a:rPr lang="en-US" sz="3600" i="1" u="sng" dirty="0"/>
              <a:t>Superscalar</a:t>
            </a:r>
            <a:r>
              <a:rPr lang="en-US" sz="3600" dirty="0"/>
              <a:t> means executing multiple </a:t>
            </a:r>
            <a:r>
              <a:rPr lang="en-US" sz="3600" dirty="0" err="1"/>
              <a:t>insns</a:t>
            </a:r>
            <a:r>
              <a:rPr lang="en-US" sz="3600" dirty="0"/>
              <a:t> in parallel</a:t>
            </a:r>
          </a:p>
        </p:txBody>
      </p:sp>
    </p:spTree>
    <p:extLst>
      <p:ext uri="{BB962C8B-B14F-4D97-AF65-F5344CB8AC3E}">
        <p14:creationId xmlns:p14="http://schemas.microsoft.com/office/powerpoint/2010/main" val="397286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45-A5A8-4B64-9511-CA69421E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Level Parallelism (ILP)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C5D64-E078-4C6E-87CB-194119F8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2754D-17CC-46EA-A705-BF5DAC26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EFF526A-BF0E-45DE-AA2C-A1380E260D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43792"/>
            <a:ext cx="10515600" cy="4633171"/>
          </a:xfrm>
        </p:spPr>
        <p:txBody>
          <a:bodyPr/>
          <a:lstStyle/>
          <a:p>
            <a:r>
              <a:rPr lang="en-US" dirty="0"/>
              <a:t>Scalar pipeline (baseline)</a:t>
            </a:r>
          </a:p>
          <a:p>
            <a:pPr lvl="1"/>
            <a:r>
              <a:rPr lang="en-US" dirty="0"/>
              <a:t>Instruction overlap parallelism = D</a:t>
            </a:r>
          </a:p>
          <a:p>
            <a:pPr lvl="1"/>
            <a:r>
              <a:rPr lang="en-US" dirty="0"/>
              <a:t>Peak IPC = 1.0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CEEF4A2D-19DE-45B5-8805-18B0E3457C8C}"/>
              </a:ext>
            </a:extLst>
          </p:cNvPr>
          <p:cNvSpPr/>
          <p:nvPr/>
        </p:nvSpPr>
        <p:spPr bwMode="auto">
          <a:xfrm rot="5400000">
            <a:off x="8801100" y="1805870"/>
            <a:ext cx="304800" cy="2209800"/>
          </a:xfrm>
          <a:prstGeom prst="leftBrace">
            <a:avLst>
              <a:gd name="adj1" fmla="val 6041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B1418A2-63A6-40BE-9785-E1405A19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1" y="2150358"/>
            <a:ext cx="453971" cy="52322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D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A380F96-7DAF-4823-81CB-4FAFADBE5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251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840D735-213A-4A75-9AFD-3B721C46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251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9D1DBB93-135F-479B-BE87-2092DA9D8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251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29E75D61-3C37-468F-9452-DF28D15D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251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677F557-73A7-40EF-93AD-79FE0471D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251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7B9202C-9CDC-4326-97DA-534A830E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8251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CDE6F33B-26E1-4355-A5DC-987FD75F3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537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361A386-D373-4F87-B09E-A5C17DA3F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537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5F45D714-35A6-4AAE-AF2E-85F908D6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0537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3E3844EA-9B37-4221-9E5F-DED17E3E5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537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E351A282-6BB7-4E2C-882F-CD53CEAF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0537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28A9467-E0D8-4171-95F9-26410A59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537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2910231B-8F79-44CB-AF65-86188022C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823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F15A4932-E36C-4245-B5BC-9FD7E0905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823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05E44E02-6B03-45EA-8439-5BFCC2612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823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B6B51A15-4DAD-4A67-8618-C88C9DD33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823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135966C6-8A3E-4001-A98D-B052B7228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823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F3556D45-EB0E-48F9-A892-C86B84A4A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823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D773EC46-6DCC-4533-98A4-83DB5D29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5109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75D9E1C6-DA8B-43A5-835C-7F125220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109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40D6A26E-B0CB-4590-86B4-B5CDACCBF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109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5B653B94-377C-4097-8EE5-C8CAACDC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109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8FF6BD98-284A-4737-9153-D344D14F9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5109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47630F5D-DC02-4E1A-9354-D517CD64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5109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229E1F5C-6758-46AF-BCEF-C05530FFD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395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0792B1BE-CD49-453A-991D-A7B79866E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7395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921A0495-4DAF-4E18-8848-3E2D483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395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BC2C5C96-4C01-4445-A7A8-BD0191501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7395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A4653A21-2AE9-4BF1-86D9-68DE93469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395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8D329E17-0747-4EF2-AA99-2B42037CC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7395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54F1D9C7-3985-4871-AC05-ED537B744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681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A66FCDE9-C7B7-418A-89A1-2EF214B0B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681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82010244-4170-42F0-8F5D-164F5BD2E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681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ECD0CF49-FCCF-4871-BD23-BDA98921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9681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6E74314E-4B0D-40B2-BD8A-83B719B0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9681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ECC6CD89-8A6E-4F2B-93C6-7894E0A9F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9681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45" name="Group 49">
            <a:extLst>
              <a:ext uri="{FF2B5EF4-FFF2-40B4-BE49-F238E27FC236}">
                <a16:creationId xmlns:a16="http://schemas.microsoft.com/office/drawing/2014/main" id="{51095B22-3852-483D-AB17-85ED3DF53B7D}"/>
              </a:ext>
            </a:extLst>
          </p:cNvPr>
          <p:cNvGrpSpPr/>
          <p:nvPr/>
        </p:nvGrpSpPr>
        <p:grpSpPr>
          <a:xfrm>
            <a:off x="7848600" y="3139370"/>
            <a:ext cx="2209800" cy="152400"/>
            <a:chOff x="3168" y="1584"/>
            <a:chExt cx="2304" cy="1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CBA262BA-386A-4370-8D28-F251BD751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144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FF0FDEBE-F9E4-471D-91EB-ACA42B88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84"/>
              <a:ext cx="384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0E13166B-7BCC-4F3D-B5B0-E3F8CDD6D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584"/>
              <a:ext cx="384" cy="144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5A98F83B-6EE8-4D0C-9F97-A3262F799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584"/>
              <a:ext cx="384" cy="144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25469070-7C8C-4C11-B3C3-E18E4A974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84"/>
              <a:ext cx="384" cy="144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44671E4B-64DB-4E9E-BCA3-AEF4CEBC8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584"/>
              <a:ext cx="384" cy="14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52" name="Line 50">
            <a:extLst>
              <a:ext uri="{FF2B5EF4-FFF2-40B4-BE49-F238E27FC236}">
                <a16:creationId xmlns:a16="http://schemas.microsoft.com/office/drawing/2014/main" id="{A0A959AA-2E3C-4687-B867-9E46E8BC8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67277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B48A65FE-2A0D-4473-885A-080D7B5D2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557777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4" name="Line 52">
            <a:extLst>
              <a:ext uri="{FF2B5EF4-FFF2-40B4-BE49-F238E27FC236}">
                <a16:creationId xmlns:a16="http://schemas.microsoft.com/office/drawing/2014/main" id="{85102C45-AC34-4950-8CCF-666E2132D1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82517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" name="Text Box 53">
            <a:extLst>
              <a:ext uri="{FF2B5EF4-FFF2-40B4-BE49-F238E27FC236}">
                <a16:creationId xmlns:a16="http://schemas.microsoft.com/office/drawing/2014/main" id="{8CC3550A-1187-4914-97F9-1EF36A04F7B7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1901767" y="3895305"/>
            <a:ext cx="800219" cy="13202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Successive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Instructions</a:t>
            </a:r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45C9952D-7AAF-4C73-88C3-272221E5E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938579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85242E54-465C-49F9-A63F-715A17577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967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3D6C0A4C-C07E-41A2-A65A-73F0916B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1967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9D56AD3-EDB4-40DD-899E-11A3E684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967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7D2D7839-9689-4B7E-964E-2B41A5AB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1967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8D0531B2-30D7-47D4-BBD0-45EEF5E76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1967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DE105E30-8F52-424F-ACA0-91282E3D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1967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6B33E317-703C-413B-ACA9-7D06E73CA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5909210"/>
            <a:ext cx="165782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Time in cycles</a:t>
            </a:r>
          </a:p>
        </p:txBody>
      </p:sp>
      <p:sp>
        <p:nvSpPr>
          <p:cNvPr id="64" name="Line 62">
            <a:extLst>
              <a:ext uri="{FF2B5EF4-FFF2-40B4-BE49-F238E27FC236}">
                <a16:creationId xmlns:a16="http://schemas.microsoft.com/office/drawing/2014/main" id="{885A6A84-0ECA-4BA5-BE06-DAD1AA468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5" name="Line 63">
            <a:extLst>
              <a:ext uri="{FF2B5EF4-FFF2-40B4-BE49-F238E27FC236}">
                <a16:creationId xmlns:a16="http://schemas.microsoft.com/office/drawing/2014/main" id="{5B96EB2E-E17B-48A3-AB29-CF60D7075E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6" name="Line 64">
            <a:extLst>
              <a:ext uri="{FF2B5EF4-FFF2-40B4-BE49-F238E27FC236}">
                <a16:creationId xmlns:a16="http://schemas.microsoft.com/office/drawing/2014/main" id="{7CF77FE2-5367-4ED6-B550-D41F1131F4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7" name="Line 65">
            <a:extLst>
              <a:ext uri="{FF2B5EF4-FFF2-40B4-BE49-F238E27FC236}">
                <a16:creationId xmlns:a16="http://schemas.microsoft.com/office/drawing/2014/main" id="{1296D174-D74E-4D99-8124-B5FD5EB5A2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8" name="Line 66">
            <a:extLst>
              <a:ext uri="{FF2B5EF4-FFF2-40B4-BE49-F238E27FC236}">
                <a16:creationId xmlns:a16="http://schemas.microsoft.com/office/drawing/2014/main" id="{E052F070-87C5-4FAD-84A3-9CE0349900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9" name="Line 67">
            <a:extLst>
              <a:ext uri="{FF2B5EF4-FFF2-40B4-BE49-F238E27FC236}">
                <a16:creationId xmlns:a16="http://schemas.microsoft.com/office/drawing/2014/main" id="{64E93663-731F-4DAA-97E8-A1FC4CCC28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" name="Line 68">
            <a:extLst>
              <a:ext uri="{FF2B5EF4-FFF2-40B4-BE49-F238E27FC236}">
                <a16:creationId xmlns:a16="http://schemas.microsoft.com/office/drawing/2014/main" id="{6D432F54-D042-44CF-B19D-7FCB58E56C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1" name="Line 69">
            <a:extLst>
              <a:ext uri="{FF2B5EF4-FFF2-40B4-BE49-F238E27FC236}">
                <a16:creationId xmlns:a16="http://schemas.microsoft.com/office/drawing/2014/main" id="{EEFE4B6A-95F1-4822-8747-FA97A8F51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2" name="Line 70">
            <a:extLst>
              <a:ext uri="{FF2B5EF4-FFF2-40B4-BE49-F238E27FC236}">
                <a16:creationId xmlns:a16="http://schemas.microsoft.com/office/drawing/2014/main" id="{72B21B7F-12C2-4BAD-81C7-FCB8130781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" name="Line 71">
            <a:extLst>
              <a:ext uri="{FF2B5EF4-FFF2-40B4-BE49-F238E27FC236}">
                <a16:creationId xmlns:a16="http://schemas.microsoft.com/office/drawing/2014/main" id="{73E46B4F-BA6C-4555-99FF-E4A8EF519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916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4" name="Line 72">
            <a:extLst>
              <a:ext uri="{FF2B5EF4-FFF2-40B4-BE49-F238E27FC236}">
                <a16:creationId xmlns:a16="http://schemas.microsoft.com/office/drawing/2014/main" id="{3A1949CF-75CC-4DED-A586-74D40CC3AA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012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5" name="Text Box 73">
            <a:extLst>
              <a:ext uri="{FF2B5EF4-FFF2-40B4-BE49-F238E27FC236}">
                <a16:creationId xmlns:a16="http://schemas.microsoft.com/office/drawing/2014/main" id="{EBE83FA5-CE5C-41FB-BABF-107C84539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</a:t>
            </a:r>
          </a:p>
        </p:txBody>
      </p:sp>
      <p:sp>
        <p:nvSpPr>
          <p:cNvPr id="76" name="Text Box 74">
            <a:extLst>
              <a:ext uri="{FF2B5EF4-FFF2-40B4-BE49-F238E27FC236}">
                <a16:creationId xmlns:a16="http://schemas.microsoft.com/office/drawing/2014/main" id="{5AD721AF-1961-4445-A595-168C9B090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77" name="Text Box 75">
            <a:extLst>
              <a:ext uri="{FF2B5EF4-FFF2-40B4-BE49-F238E27FC236}">
                <a16:creationId xmlns:a16="http://schemas.microsoft.com/office/drawing/2014/main" id="{47AE3E65-1FE4-4651-B69F-C4113ED1D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78" name="Text Box 76">
            <a:extLst>
              <a:ext uri="{FF2B5EF4-FFF2-40B4-BE49-F238E27FC236}">
                <a16:creationId xmlns:a16="http://schemas.microsoft.com/office/drawing/2014/main" id="{B7EC029D-3CFF-4E87-982A-5E1CA1E5B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79" name="Text Box 77">
            <a:extLst>
              <a:ext uri="{FF2B5EF4-FFF2-40B4-BE49-F238E27FC236}">
                <a16:creationId xmlns:a16="http://schemas.microsoft.com/office/drawing/2014/main" id="{5336D074-E38D-421B-A6B7-B9DE84284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80" name="Text Box 78">
            <a:extLst>
              <a:ext uri="{FF2B5EF4-FFF2-40B4-BE49-F238E27FC236}">
                <a16:creationId xmlns:a16="http://schemas.microsoft.com/office/drawing/2014/main" id="{BA42F401-6753-43B2-88F5-5DFC49E58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6</a:t>
            </a:r>
          </a:p>
        </p:txBody>
      </p:sp>
      <p:sp>
        <p:nvSpPr>
          <p:cNvPr id="81" name="Text Box 79">
            <a:extLst>
              <a:ext uri="{FF2B5EF4-FFF2-40B4-BE49-F238E27FC236}">
                <a16:creationId xmlns:a16="http://schemas.microsoft.com/office/drawing/2014/main" id="{A6097660-9357-45C1-AA36-D9747359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7</a:t>
            </a:r>
          </a:p>
        </p:txBody>
      </p:sp>
      <p:sp>
        <p:nvSpPr>
          <p:cNvPr id="82" name="Text Box 80">
            <a:extLst>
              <a:ext uri="{FF2B5EF4-FFF2-40B4-BE49-F238E27FC236}">
                <a16:creationId xmlns:a16="http://schemas.microsoft.com/office/drawing/2014/main" id="{B68C9F18-51E9-4BD5-A410-67D9A3C9F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8</a:t>
            </a:r>
          </a:p>
        </p:txBody>
      </p:sp>
      <p:sp>
        <p:nvSpPr>
          <p:cNvPr id="83" name="Text Box 81">
            <a:extLst>
              <a:ext uri="{FF2B5EF4-FFF2-40B4-BE49-F238E27FC236}">
                <a16:creationId xmlns:a16="http://schemas.microsoft.com/office/drawing/2014/main" id="{54D40579-9A92-4BCD-86B9-2A79C5383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84" name="Text Box 82">
            <a:extLst>
              <a:ext uri="{FF2B5EF4-FFF2-40B4-BE49-F238E27FC236}">
                <a16:creationId xmlns:a16="http://schemas.microsoft.com/office/drawing/2014/main" id="{9AC2B387-0CF5-4DC0-B3ED-2DB574050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577770"/>
            <a:ext cx="44114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10</a:t>
            </a:r>
          </a:p>
        </p:txBody>
      </p:sp>
      <p:sp>
        <p:nvSpPr>
          <p:cNvPr id="85" name="Text Box 83">
            <a:extLst>
              <a:ext uri="{FF2B5EF4-FFF2-40B4-BE49-F238E27FC236}">
                <a16:creationId xmlns:a16="http://schemas.microsoft.com/office/drawing/2014/main" id="{F552F84D-1A20-4DBD-9636-BE2828E5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5577770"/>
            <a:ext cx="44114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11</a:t>
            </a:r>
          </a:p>
        </p:txBody>
      </p:sp>
      <p:sp>
        <p:nvSpPr>
          <p:cNvPr id="86" name="Text Box 84">
            <a:extLst>
              <a:ext uri="{FF2B5EF4-FFF2-40B4-BE49-F238E27FC236}">
                <a16:creationId xmlns:a16="http://schemas.microsoft.com/office/drawing/2014/main" id="{A266CF64-3CF5-420D-8339-D80B2DEF5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5577770"/>
            <a:ext cx="44114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12</a:t>
            </a:r>
          </a:p>
        </p:txBody>
      </p:sp>
      <p:sp>
        <p:nvSpPr>
          <p:cNvPr id="87" name="AutoShape 85">
            <a:extLst>
              <a:ext uri="{FF2B5EF4-FFF2-40B4-BE49-F238E27FC236}">
                <a16:creationId xmlns:a16="http://schemas.microsoft.com/office/drawing/2014/main" id="{E4330864-AC7E-414F-8A8F-9DA617646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48970"/>
            <a:ext cx="7620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8" name="Text Box 86">
            <a:extLst>
              <a:ext uri="{FF2B5EF4-FFF2-40B4-BE49-F238E27FC236}">
                <a16:creationId xmlns:a16="http://schemas.microsoft.com/office/drawing/2014/main" id="{0CE7D05E-73FF-4FAC-8A81-25FF19681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367970"/>
            <a:ext cx="38217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Gill Sans MT" pitchFamily="34" charset="0"/>
              </a:rPr>
              <a:t>D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 different instructions overlapped</a:t>
            </a:r>
          </a:p>
        </p:txBody>
      </p:sp>
    </p:spTree>
    <p:extLst>
      <p:ext uri="{BB962C8B-B14F-4D97-AF65-F5344CB8AC3E}">
        <p14:creationId xmlns:p14="http://schemas.microsoft.com/office/powerpoint/2010/main" val="8614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613C-78D9-475C-BEA0-792A9C38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B63C7-7795-4B6F-B086-3C37E024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E9032-EAB4-4FB6-920E-3AFC1769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037468-B638-423F-B9DB-2B995160D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43792"/>
            <a:ext cx="10515600" cy="4633171"/>
          </a:xfrm>
        </p:spPr>
        <p:txBody>
          <a:bodyPr/>
          <a:lstStyle/>
          <a:p>
            <a:r>
              <a:rPr lang="en-US" dirty="0"/>
              <a:t>Superscalar (pipelined) Execution</a:t>
            </a:r>
          </a:p>
          <a:p>
            <a:pPr lvl="1"/>
            <a:r>
              <a:rPr lang="en-US" dirty="0"/>
              <a:t>Instruction parallelism = D x N</a:t>
            </a:r>
          </a:p>
          <a:p>
            <a:pPr lvl="1"/>
            <a:r>
              <a:rPr lang="en-US" dirty="0"/>
              <a:t>Peak IPC = N per cycle</a:t>
            </a:r>
          </a:p>
        </p:txBody>
      </p:sp>
      <p:sp>
        <p:nvSpPr>
          <p:cNvPr id="7" name="Line 43">
            <a:extLst>
              <a:ext uri="{FF2B5EF4-FFF2-40B4-BE49-F238E27FC236}">
                <a16:creationId xmlns:a16="http://schemas.microsoft.com/office/drawing/2014/main" id="{50EC039B-B004-4901-B065-D99E8BD10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557777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" name="Text Box 45">
            <a:extLst>
              <a:ext uri="{FF2B5EF4-FFF2-40B4-BE49-F238E27FC236}">
                <a16:creationId xmlns:a16="http://schemas.microsoft.com/office/drawing/2014/main" id="{9C9B63CE-CF33-477E-95E6-6A20D7372CEA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1901767" y="3895305"/>
            <a:ext cx="800219" cy="13202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Successive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Instructions</a:t>
            </a:r>
          </a:p>
        </p:txBody>
      </p:sp>
      <p:sp>
        <p:nvSpPr>
          <p:cNvPr id="9" name="Line 46">
            <a:extLst>
              <a:ext uri="{FF2B5EF4-FFF2-40B4-BE49-F238E27FC236}">
                <a16:creationId xmlns:a16="http://schemas.microsoft.com/office/drawing/2014/main" id="{10DC999D-7E3E-4B6B-B214-356571ACB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938579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" name="Text Box 53">
            <a:extLst>
              <a:ext uri="{FF2B5EF4-FFF2-40B4-BE49-F238E27FC236}">
                <a16:creationId xmlns:a16="http://schemas.microsoft.com/office/drawing/2014/main" id="{5F271A55-1690-4842-A168-F1285A3AB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5909210"/>
            <a:ext cx="165782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Time in cycles</a:t>
            </a:r>
          </a:p>
        </p:txBody>
      </p:sp>
      <p:sp>
        <p:nvSpPr>
          <p:cNvPr id="11" name="Line 54">
            <a:extLst>
              <a:ext uri="{FF2B5EF4-FFF2-40B4-BE49-F238E27FC236}">
                <a16:creationId xmlns:a16="http://schemas.microsoft.com/office/drawing/2014/main" id="{790AA23B-ED0C-4051-A27C-E033AA2732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" name="Line 55">
            <a:extLst>
              <a:ext uri="{FF2B5EF4-FFF2-40B4-BE49-F238E27FC236}">
                <a16:creationId xmlns:a16="http://schemas.microsoft.com/office/drawing/2014/main" id="{891F9D44-7689-47F3-8F94-CF10B33FB3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387F7FF8-9AF3-4FD9-8E79-9C43AA6383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D6936BA7-E0C3-4267-AE67-5DE98298BA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5" name="Line 58">
            <a:extLst>
              <a:ext uri="{FF2B5EF4-FFF2-40B4-BE49-F238E27FC236}">
                <a16:creationId xmlns:a16="http://schemas.microsoft.com/office/drawing/2014/main" id="{6DFD9BE0-78CA-45F0-86CB-79B1931B0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6" name="Line 59">
            <a:extLst>
              <a:ext uri="{FF2B5EF4-FFF2-40B4-BE49-F238E27FC236}">
                <a16:creationId xmlns:a16="http://schemas.microsoft.com/office/drawing/2014/main" id="{F47DD043-FB82-471D-B111-FF7BC35EB1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7" name="Line 60">
            <a:extLst>
              <a:ext uri="{FF2B5EF4-FFF2-40B4-BE49-F238E27FC236}">
                <a16:creationId xmlns:a16="http://schemas.microsoft.com/office/drawing/2014/main" id="{0E5F617E-A859-4ACB-BC43-25FB891B61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8" name="Line 61">
            <a:extLst>
              <a:ext uri="{FF2B5EF4-FFF2-40B4-BE49-F238E27FC236}">
                <a16:creationId xmlns:a16="http://schemas.microsoft.com/office/drawing/2014/main" id="{A409E9C3-A502-42EB-AF50-8621673CF1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9" name="Line 62">
            <a:extLst>
              <a:ext uri="{FF2B5EF4-FFF2-40B4-BE49-F238E27FC236}">
                <a16:creationId xmlns:a16="http://schemas.microsoft.com/office/drawing/2014/main" id="{4D2799B0-80E5-4EA6-B3D6-F809F462F0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0" name="Line 63">
            <a:extLst>
              <a:ext uri="{FF2B5EF4-FFF2-40B4-BE49-F238E27FC236}">
                <a16:creationId xmlns:a16="http://schemas.microsoft.com/office/drawing/2014/main" id="{CC6FA29D-0D4B-4ABF-AE0B-DA2044CB9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916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1" name="Line 64">
            <a:extLst>
              <a:ext uri="{FF2B5EF4-FFF2-40B4-BE49-F238E27FC236}">
                <a16:creationId xmlns:a16="http://schemas.microsoft.com/office/drawing/2014/main" id="{BBB409F7-DB85-4EFC-95C3-6E72D2CB00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012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2" name="Text Box 65">
            <a:extLst>
              <a:ext uri="{FF2B5EF4-FFF2-40B4-BE49-F238E27FC236}">
                <a16:creationId xmlns:a16="http://schemas.microsoft.com/office/drawing/2014/main" id="{39E8B6B6-4F05-41C6-9291-15433DB84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</a:t>
            </a:r>
          </a:p>
        </p:txBody>
      </p:sp>
      <p:sp>
        <p:nvSpPr>
          <p:cNvPr id="23" name="Text Box 66">
            <a:extLst>
              <a:ext uri="{FF2B5EF4-FFF2-40B4-BE49-F238E27FC236}">
                <a16:creationId xmlns:a16="http://schemas.microsoft.com/office/drawing/2014/main" id="{A2F807C0-01F3-48EB-9103-1FA8E03C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24" name="Text Box 67">
            <a:extLst>
              <a:ext uri="{FF2B5EF4-FFF2-40B4-BE49-F238E27FC236}">
                <a16:creationId xmlns:a16="http://schemas.microsoft.com/office/drawing/2014/main" id="{588E011F-B4E0-4028-BDDD-5C7928F1F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25" name="Text Box 68">
            <a:extLst>
              <a:ext uri="{FF2B5EF4-FFF2-40B4-BE49-F238E27FC236}">
                <a16:creationId xmlns:a16="http://schemas.microsoft.com/office/drawing/2014/main" id="{DDB9FC9C-18F1-43ED-8048-6176BE45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26" name="Text Box 69">
            <a:extLst>
              <a:ext uri="{FF2B5EF4-FFF2-40B4-BE49-F238E27FC236}">
                <a16:creationId xmlns:a16="http://schemas.microsoft.com/office/drawing/2014/main" id="{9C9C5905-3964-48EA-B4C0-CE15F9539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27" name="Text Box 70">
            <a:extLst>
              <a:ext uri="{FF2B5EF4-FFF2-40B4-BE49-F238E27FC236}">
                <a16:creationId xmlns:a16="http://schemas.microsoft.com/office/drawing/2014/main" id="{F0E53278-BC5A-4CB2-8EB5-3E066313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6</a:t>
            </a:r>
          </a:p>
        </p:txBody>
      </p:sp>
      <p:sp>
        <p:nvSpPr>
          <p:cNvPr id="28" name="Text Box 71">
            <a:extLst>
              <a:ext uri="{FF2B5EF4-FFF2-40B4-BE49-F238E27FC236}">
                <a16:creationId xmlns:a16="http://schemas.microsoft.com/office/drawing/2014/main" id="{16B31349-B244-4DF6-A3CC-6430EA003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7</a:t>
            </a:r>
          </a:p>
        </p:txBody>
      </p:sp>
      <p:sp>
        <p:nvSpPr>
          <p:cNvPr id="29" name="Text Box 72">
            <a:extLst>
              <a:ext uri="{FF2B5EF4-FFF2-40B4-BE49-F238E27FC236}">
                <a16:creationId xmlns:a16="http://schemas.microsoft.com/office/drawing/2014/main" id="{65A58992-B18C-40D7-8050-7FDC6768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8</a:t>
            </a:r>
          </a:p>
        </p:txBody>
      </p:sp>
      <p:sp>
        <p:nvSpPr>
          <p:cNvPr id="30" name="Text Box 73">
            <a:extLst>
              <a:ext uri="{FF2B5EF4-FFF2-40B4-BE49-F238E27FC236}">
                <a16:creationId xmlns:a16="http://schemas.microsoft.com/office/drawing/2014/main" id="{14D084DB-678B-4284-ABB5-BBCA6F02B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1" name="Text Box 74">
            <a:extLst>
              <a:ext uri="{FF2B5EF4-FFF2-40B4-BE49-F238E27FC236}">
                <a16:creationId xmlns:a16="http://schemas.microsoft.com/office/drawing/2014/main" id="{AF57A39A-5784-4694-9E8F-9ECC9ADFB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577770"/>
            <a:ext cx="44114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10</a:t>
            </a:r>
          </a:p>
        </p:txBody>
      </p:sp>
      <p:sp>
        <p:nvSpPr>
          <p:cNvPr id="32" name="Text Box 75">
            <a:extLst>
              <a:ext uri="{FF2B5EF4-FFF2-40B4-BE49-F238E27FC236}">
                <a16:creationId xmlns:a16="http://schemas.microsoft.com/office/drawing/2014/main" id="{19FC5E28-BE75-4A9C-BF32-210BFDD73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5577770"/>
            <a:ext cx="44114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11</a:t>
            </a:r>
          </a:p>
        </p:txBody>
      </p:sp>
      <p:sp>
        <p:nvSpPr>
          <p:cNvPr id="33" name="Text Box 76">
            <a:extLst>
              <a:ext uri="{FF2B5EF4-FFF2-40B4-BE49-F238E27FC236}">
                <a16:creationId xmlns:a16="http://schemas.microsoft.com/office/drawing/2014/main" id="{DB819C36-8F32-413E-9E01-76D28E3FF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5577770"/>
            <a:ext cx="44114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12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56EC3E57-F143-4D24-84C1-619E416D8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1" y="3734316"/>
            <a:ext cx="385041" cy="40011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Gill Sans MT" pitchFamily="34" charset="0"/>
              </a:rPr>
              <a:t>N</a:t>
            </a:r>
          </a:p>
        </p:txBody>
      </p:sp>
      <p:sp>
        <p:nvSpPr>
          <p:cNvPr id="35" name="AutoShape 6">
            <a:extLst>
              <a:ext uri="{FF2B5EF4-FFF2-40B4-BE49-F238E27FC236}">
                <a16:creationId xmlns:a16="http://schemas.microsoft.com/office/drawing/2014/main" id="{08CCC477-D232-473F-9F5F-BEA83451DBF1}"/>
              </a:ext>
            </a:extLst>
          </p:cNvPr>
          <p:cNvSpPr/>
          <p:nvPr/>
        </p:nvSpPr>
        <p:spPr bwMode="auto">
          <a:xfrm>
            <a:off x="6705600" y="3793495"/>
            <a:ext cx="139700" cy="236716"/>
          </a:xfrm>
          <a:prstGeom prst="rightBrace">
            <a:avLst>
              <a:gd name="adj1" fmla="val 18182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4C2AC39B-E72B-484F-ADB8-582EE4B7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793495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37271E07-1B32-4A89-AB6F-1C651A8C1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793495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239D6D33-680D-4686-AE73-1DFF06AF6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93495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3320BBDC-9389-4D85-80F3-64ACC51B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93495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03D6B049-4F92-48BF-9C25-445FFEDB1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93495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B999B40C-A6AE-49F3-8141-E1EC5120E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93495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2" name="Rectangle 90">
            <a:extLst>
              <a:ext uri="{FF2B5EF4-FFF2-40B4-BE49-F238E27FC236}">
                <a16:creationId xmlns:a16="http://schemas.microsoft.com/office/drawing/2014/main" id="{0A9B377E-8BB7-4C7B-963A-63B23A63D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911853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3" name="Rectangle 91">
            <a:extLst>
              <a:ext uri="{FF2B5EF4-FFF2-40B4-BE49-F238E27FC236}">
                <a16:creationId xmlns:a16="http://schemas.microsoft.com/office/drawing/2014/main" id="{2CB576F7-468E-4B4C-BCC2-98D0449A5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11853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4" name="Rectangle 92">
            <a:extLst>
              <a:ext uri="{FF2B5EF4-FFF2-40B4-BE49-F238E27FC236}">
                <a16:creationId xmlns:a16="http://schemas.microsoft.com/office/drawing/2014/main" id="{91807A92-53E1-4DAB-87DB-6F275A0C2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11853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5" name="Rectangle 93">
            <a:extLst>
              <a:ext uri="{FF2B5EF4-FFF2-40B4-BE49-F238E27FC236}">
                <a16:creationId xmlns:a16="http://schemas.microsoft.com/office/drawing/2014/main" id="{5486E16B-F524-44DC-B404-17DE74D60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11853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6" name="Rectangle 94">
            <a:extLst>
              <a:ext uri="{FF2B5EF4-FFF2-40B4-BE49-F238E27FC236}">
                <a16:creationId xmlns:a16="http://schemas.microsoft.com/office/drawing/2014/main" id="{11A647AD-4568-45E4-81DC-9A6E94FAB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911853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7" name="Rectangle 95">
            <a:extLst>
              <a:ext uri="{FF2B5EF4-FFF2-40B4-BE49-F238E27FC236}">
                <a16:creationId xmlns:a16="http://schemas.microsoft.com/office/drawing/2014/main" id="{F2AFDEA4-83AD-4D21-A43F-9C218EE9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11853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8" name="Rectangle 96">
            <a:extLst>
              <a:ext uri="{FF2B5EF4-FFF2-40B4-BE49-F238E27FC236}">
                <a16:creationId xmlns:a16="http://schemas.microsoft.com/office/drawing/2014/main" id="{67DB753A-FE4B-4443-916C-1827F2D4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30211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9" name="Rectangle 97">
            <a:extLst>
              <a:ext uri="{FF2B5EF4-FFF2-40B4-BE49-F238E27FC236}">
                <a16:creationId xmlns:a16="http://schemas.microsoft.com/office/drawing/2014/main" id="{FB2649FA-EE31-44DC-918F-3B1119E03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30211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0" name="Rectangle 98">
            <a:extLst>
              <a:ext uri="{FF2B5EF4-FFF2-40B4-BE49-F238E27FC236}">
                <a16:creationId xmlns:a16="http://schemas.microsoft.com/office/drawing/2014/main" id="{40B2F4AD-E748-455D-B6D4-76D8BC7A4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030211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1" name="Rectangle 99">
            <a:extLst>
              <a:ext uri="{FF2B5EF4-FFF2-40B4-BE49-F238E27FC236}">
                <a16:creationId xmlns:a16="http://schemas.microsoft.com/office/drawing/2014/main" id="{ADA76689-6BA3-4935-9663-85663A298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30211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2" name="Rectangle 100">
            <a:extLst>
              <a:ext uri="{FF2B5EF4-FFF2-40B4-BE49-F238E27FC236}">
                <a16:creationId xmlns:a16="http://schemas.microsoft.com/office/drawing/2014/main" id="{C2BB717C-30AA-40DE-A7AA-5991E072F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030211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3" name="Rectangle 101">
            <a:extLst>
              <a:ext uri="{FF2B5EF4-FFF2-40B4-BE49-F238E27FC236}">
                <a16:creationId xmlns:a16="http://schemas.microsoft.com/office/drawing/2014/main" id="{0BD6CB9B-510A-4099-9AB7-AF4846DB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0211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4" name="Rectangle 102">
            <a:extLst>
              <a:ext uri="{FF2B5EF4-FFF2-40B4-BE49-F238E27FC236}">
                <a16:creationId xmlns:a16="http://schemas.microsoft.com/office/drawing/2014/main" id="{61D107E8-D05B-4E2D-8AE4-DE87308A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48569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" name="Rectangle 103">
            <a:extLst>
              <a:ext uri="{FF2B5EF4-FFF2-40B4-BE49-F238E27FC236}">
                <a16:creationId xmlns:a16="http://schemas.microsoft.com/office/drawing/2014/main" id="{0D95D952-E36F-427F-9472-809229D5B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148569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6" name="Rectangle 104">
            <a:extLst>
              <a:ext uri="{FF2B5EF4-FFF2-40B4-BE49-F238E27FC236}">
                <a16:creationId xmlns:a16="http://schemas.microsoft.com/office/drawing/2014/main" id="{441D0C2A-CB4F-4CC6-9682-95B361F05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48569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7" name="Rectangle 105">
            <a:extLst>
              <a:ext uri="{FF2B5EF4-FFF2-40B4-BE49-F238E27FC236}">
                <a16:creationId xmlns:a16="http://schemas.microsoft.com/office/drawing/2014/main" id="{F8089DFF-ADAC-475B-A53A-2C701947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48569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8" name="Rectangle 106">
            <a:extLst>
              <a:ext uri="{FF2B5EF4-FFF2-40B4-BE49-F238E27FC236}">
                <a16:creationId xmlns:a16="http://schemas.microsoft.com/office/drawing/2014/main" id="{2CA0026C-7C9E-4231-8C6F-F534625CD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48569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9" name="Rectangle 107">
            <a:extLst>
              <a:ext uri="{FF2B5EF4-FFF2-40B4-BE49-F238E27FC236}">
                <a16:creationId xmlns:a16="http://schemas.microsoft.com/office/drawing/2014/main" id="{C7F020DD-AE2F-4986-904A-4CBB01B0E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48569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0" name="Rectangle 108">
            <a:extLst>
              <a:ext uri="{FF2B5EF4-FFF2-40B4-BE49-F238E27FC236}">
                <a16:creationId xmlns:a16="http://schemas.microsoft.com/office/drawing/2014/main" id="{1DA8A47A-29AA-47F9-8D9F-147A8F66D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6927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1" name="Rectangle 109">
            <a:extLst>
              <a:ext uri="{FF2B5EF4-FFF2-40B4-BE49-F238E27FC236}">
                <a16:creationId xmlns:a16="http://schemas.microsoft.com/office/drawing/2014/main" id="{97E58034-8027-4B16-89B0-8F460FA03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6927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2" name="Rectangle 110">
            <a:extLst>
              <a:ext uri="{FF2B5EF4-FFF2-40B4-BE49-F238E27FC236}">
                <a16:creationId xmlns:a16="http://schemas.microsoft.com/office/drawing/2014/main" id="{7CF591F6-F421-47A9-8321-E49AAB27F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6927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3" name="Rectangle 111">
            <a:extLst>
              <a:ext uri="{FF2B5EF4-FFF2-40B4-BE49-F238E27FC236}">
                <a16:creationId xmlns:a16="http://schemas.microsoft.com/office/drawing/2014/main" id="{EE702C6A-B474-490A-B3F0-76D619425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6927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4" name="Rectangle 112">
            <a:extLst>
              <a:ext uri="{FF2B5EF4-FFF2-40B4-BE49-F238E27FC236}">
                <a16:creationId xmlns:a16="http://schemas.microsoft.com/office/drawing/2014/main" id="{09DB84CA-CC20-45BF-92DE-7F20A86E8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66927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5" name="Rectangle 113">
            <a:extLst>
              <a:ext uri="{FF2B5EF4-FFF2-40B4-BE49-F238E27FC236}">
                <a16:creationId xmlns:a16="http://schemas.microsoft.com/office/drawing/2014/main" id="{45BC8CD5-52FC-4D11-A167-96AD653B4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6927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6" name="Rectangle 114">
            <a:extLst>
              <a:ext uri="{FF2B5EF4-FFF2-40B4-BE49-F238E27FC236}">
                <a16:creationId xmlns:a16="http://schemas.microsoft.com/office/drawing/2014/main" id="{70723EDE-F9B4-47FA-AA73-940466985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85285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7" name="Rectangle 115">
            <a:extLst>
              <a:ext uri="{FF2B5EF4-FFF2-40B4-BE49-F238E27FC236}">
                <a16:creationId xmlns:a16="http://schemas.microsoft.com/office/drawing/2014/main" id="{F5392CB1-0554-443C-9658-8FCF3EE07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85285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8" name="Rectangle 116">
            <a:extLst>
              <a:ext uri="{FF2B5EF4-FFF2-40B4-BE49-F238E27FC236}">
                <a16:creationId xmlns:a16="http://schemas.microsoft.com/office/drawing/2014/main" id="{B75B4B22-AD44-4E3A-990A-57A556DA1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385285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9" name="Rectangle 117">
            <a:extLst>
              <a:ext uri="{FF2B5EF4-FFF2-40B4-BE49-F238E27FC236}">
                <a16:creationId xmlns:a16="http://schemas.microsoft.com/office/drawing/2014/main" id="{64DD0D8D-8A25-4D19-9533-BDD27BD0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85285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" name="Rectangle 118">
            <a:extLst>
              <a:ext uri="{FF2B5EF4-FFF2-40B4-BE49-F238E27FC236}">
                <a16:creationId xmlns:a16="http://schemas.microsoft.com/office/drawing/2014/main" id="{488266B9-8798-42F4-95A6-A3C5267DF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385285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1" name="Rectangle 119">
            <a:extLst>
              <a:ext uri="{FF2B5EF4-FFF2-40B4-BE49-F238E27FC236}">
                <a16:creationId xmlns:a16="http://schemas.microsoft.com/office/drawing/2014/main" id="{1220CCAA-2B5D-4224-B368-34165767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385285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2" name="Rectangle 120">
            <a:extLst>
              <a:ext uri="{FF2B5EF4-FFF2-40B4-BE49-F238E27FC236}">
                <a16:creationId xmlns:a16="http://schemas.microsoft.com/office/drawing/2014/main" id="{808BF695-69E8-4082-806A-DCF77F738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503643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" name="Rectangle 121">
            <a:extLst>
              <a:ext uri="{FF2B5EF4-FFF2-40B4-BE49-F238E27FC236}">
                <a16:creationId xmlns:a16="http://schemas.microsoft.com/office/drawing/2014/main" id="{78734B0E-0D9B-48DE-9E70-6BC8B78B2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03643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4" name="Rectangle 122">
            <a:extLst>
              <a:ext uri="{FF2B5EF4-FFF2-40B4-BE49-F238E27FC236}">
                <a16:creationId xmlns:a16="http://schemas.microsoft.com/office/drawing/2014/main" id="{AC83DD48-9DB3-4560-A16A-A32998B62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03643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5" name="Rectangle 123">
            <a:extLst>
              <a:ext uri="{FF2B5EF4-FFF2-40B4-BE49-F238E27FC236}">
                <a16:creationId xmlns:a16="http://schemas.microsoft.com/office/drawing/2014/main" id="{FC26D82E-BB35-45AD-9377-C7AFA4FA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03643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6" name="Rectangle 124">
            <a:extLst>
              <a:ext uri="{FF2B5EF4-FFF2-40B4-BE49-F238E27FC236}">
                <a16:creationId xmlns:a16="http://schemas.microsoft.com/office/drawing/2014/main" id="{C4D63563-7EED-4E5D-A271-41D15009B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503643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7" name="Rectangle 125">
            <a:extLst>
              <a:ext uri="{FF2B5EF4-FFF2-40B4-BE49-F238E27FC236}">
                <a16:creationId xmlns:a16="http://schemas.microsoft.com/office/drawing/2014/main" id="{EB137029-6F18-4AF1-8334-61E7BC4F3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503643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8" name="Rectangle 126">
            <a:extLst>
              <a:ext uri="{FF2B5EF4-FFF2-40B4-BE49-F238E27FC236}">
                <a16:creationId xmlns:a16="http://schemas.microsoft.com/office/drawing/2014/main" id="{2D6104B8-ED02-41CC-A585-0D2240CA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22000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9" name="Rectangle 127">
            <a:extLst>
              <a:ext uri="{FF2B5EF4-FFF2-40B4-BE49-F238E27FC236}">
                <a16:creationId xmlns:a16="http://schemas.microsoft.com/office/drawing/2014/main" id="{D93C2FA3-BD0F-410E-A5E5-2FF805DE7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622000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0" name="Rectangle 128">
            <a:extLst>
              <a:ext uri="{FF2B5EF4-FFF2-40B4-BE49-F238E27FC236}">
                <a16:creationId xmlns:a16="http://schemas.microsoft.com/office/drawing/2014/main" id="{D21C4168-EBA9-4D04-8988-8CA4F89ED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22000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1" name="Rectangle 129">
            <a:extLst>
              <a:ext uri="{FF2B5EF4-FFF2-40B4-BE49-F238E27FC236}">
                <a16:creationId xmlns:a16="http://schemas.microsoft.com/office/drawing/2014/main" id="{16D89B9D-5618-4FED-8406-5F0C04A94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622000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2" name="Rectangle 130">
            <a:extLst>
              <a:ext uri="{FF2B5EF4-FFF2-40B4-BE49-F238E27FC236}">
                <a16:creationId xmlns:a16="http://schemas.microsoft.com/office/drawing/2014/main" id="{7C0989D7-E6D4-4468-8603-89D5CE6FB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622000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3" name="Rectangle 131">
            <a:extLst>
              <a:ext uri="{FF2B5EF4-FFF2-40B4-BE49-F238E27FC236}">
                <a16:creationId xmlns:a16="http://schemas.microsoft.com/office/drawing/2014/main" id="{E208F7A2-40C8-43FF-B69B-7FC439B9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622000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4" name="Rectangle 132">
            <a:extLst>
              <a:ext uri="{FF2B5EF4-FFF2-40B4-BE49-F238E27FC236}">
                <a16:creationId xmlns:a16="http://schemas.microsoft.com/office/drawing/2014/main" id="{230422BE-7DE9-43CF-B8C1-DE059F1A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40358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" name="Rectangle 133">
            <a:extLst>
              <a:ext uri="{FF2B5EF4-FFF2-40B4-BE49-F238E27FC236}">
                <a16:creationId xmlns:a16="http://schemas.microsoft.com/office/drawing/2014/main" id="{3B299B6A-8788-4208-BE7A-CBE6F6CF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740358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6" name="Rectangle 134">
            <a:extLst>
              <a:ext uri="{FF2B5EF4-FFF2-40B4-BE49-F238E27FC236}">
                <a16:creationId xmlns:a16="http://schemas.microsoft.com/office/drawing/2014/main" id="{4A71EE78-8A5F-4234-8366-C4835F990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40358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7" name="Rectangle 135">
            <a:extLst>
              <a:ext uri="{FF2B5EF4-FFF2-40B4-BE49-F238E27FC236}">
                <a16:creationId xmlns:a16="http://schemas.microsoft.com/office/drawing/2014/main" id="{48FE10D1-710B-4A08-9AA2-FCDB6A8FA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740358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8" name="Rectangle 136">
            <a:extLst>
              <a:ext uri="{FF2B5EF4-FFF2-40B4-BE49-F238E27FC236}">
                <a16:creationId xmlns:a16="http://schemas.microsoft.com/office/drawing/2014/main" id="{F940B065-A6ED-4937-890E-E463AE41A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40358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9" name="Rectangle 137">
            <a:extLst>
              <a:ext uri="{FF2B5EF4-FFF2-40B4-BE49-F238E27FC236}">
                <a16:creationId xmlns:a16="http://schemas.microsoft.com/office/drawing/2014/main" id="{31C18B21-0602-4893-A023-FFC000BF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740358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0" name="Rectangle 138">
            <a:extLst>
              <a:ext uri="{FF2B5EF4-FFF2-40B4-BE49-F238E27FC236}">
                <a16:creationId xmlns:a16="http://schemas.microsoft.com/office/drawing/2014/main" id="{F4663D0B-2794-4674-9441-D147B32F7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58716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1" name="Rectangle 139">
            <a:extLst>
              <a:ext uri="{FF2B5EF4-FFF2-40B4-BE49-F238E27FC236}">
                <a16:creationId xmlns:a16="http://schemas.microsoft.com/office/drawing/2014/main" id="{99A2AD82-2CFA-4428-8220-1FBA31945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58716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2" name="Rectangle 140">
            <a:extLst>
              <a:ext uri="{FF2B5EF4-FFF2-40B4-BE49-F238E27FC236}">
                <a16:creationId xmlns:a16="http://schemas.microsoft.com/office/drawing/2014/main" id="{5DCAFC42-BD99-45AE-8DFC-B80F2E419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58716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3" name="Rectangle 141">
            <a:extLst>
              <a:ext uri="{FF2B5EF4-FFF2-40B4-BE49-F238E27FC236}">
                <a16:creationId xmlns:a16="http://schemas.microsoft.com/office/drawing/2014/main" id="{E180EB4B-1329-4332-8770-1135BE4E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858716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4" name="Rectangle 142">
            <a:extLst>
              <a:ext uri="{FF2B5EF4-FFF2-40B4-BE49-F238E27FC236}">
                <a16:creationId xmlns:a16="http://schemas.microsoft.com/office/drawing/2014/main" id="{DD9A0644-1135-4472-9248-298E8058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58716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" name="Rectangle 143">
            <a:extLst>
              <a:ext uri="{FF2B5EF4-FFF2-40B4-BE49-F238E27FC236}">
                <a16:creationId xmlns:a16="http://schemas.microsoft.com/office/drawing/2014/main" id="{CA56B01B-BC87-44CF-9FAF-64B901D6D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858716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6" name="Rectangle 144">
            <a:extLst>
              <a:ext uri="{FF2B5EF4-FFF2-40B4-BE49-F238E27FC236}">
                <a16:creationId xmlns:a16="http://schemas.microsoft.com/office/drawing/2014/main" id="{D3E27C40-B604-459C-9C38-F42DB7FA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77074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" name="Rectangle 145">
            <a:extLst>
              <a:ext uri="{FF2B5EF4-FFF2-40B4-BE49-F238E27FC236}">
                <a16:creationId xmlns:a16="http://schemas.microsoft.com/office/drawing/2014/main" id="{C7CEE7BB-18CD-4B58-A869-81C1CFC6A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77074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8" name="Rectangle 146">
            <a:extLst>
              <a:ext uri="{FF2B5EF4-FFF2-40B4-BE49-F238E27FC236}">
                <a16:creationId xmlns:a16="http://schemas.microsoft.com/office/drawing/2014/main" id="{6F309A67-C283-4CC4-865B-453EBF582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77074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9" name="Rectangle 147">
            <a:extLst>
              <a:ext uri="{FF2B5EF4-FFF2-40B4-BE49-F238E27FC236}">
                <a16:creationId xmlns:a16="http://schemas.microsoft.com/office/drawing/2014/main" id="{B520E2A4-952E-43F8-936F-C70E38BAF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977074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0" name="Rectangle 148">
            <a:extLst>
              <a:ext uri="{FF2B5EF4-FFF2-40B4-BE49-F238E27FC236}">
                <a16:creationId xmlns:a16="http://schemas.microsoft.com/office/drawing/2014/main" id="{FB75E240-E2D6-4EDE-B965-B14C5B50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977074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1" name="Rectangle 149">
            <a:extLst>
              <a:ext uri="{FF2B5EF4-FFF2-40B4-BE49-F238E27FC236}">
                <a16:creationId xmlns:a16="http://schemas.microsoft.com/office/drawing/2014/main" id="{3F7AE39D-0B6B-4804-A11A-B3643B6B7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977074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" name="Rectangle 150">
            <a:extLst>
              <a:ext uri="{FF2B5EF4-FFF2-40B4-BE49-F238E27FC236}">
                <a16:creationId xmlns:a16="http://schemas.microsoft.com/office/drawing/2014/main" id="{B33199FB-CC41-4BF3-BF75-0B77B89F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095432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3" name="Rectangle 151">
            <a:extLst>
              <a:ext uri="{FF2B5EF4-FFF2-40B4-BE49-F238E27FC236}">
                <a16:creationId xmlns:a16="http://schemas.microsoft.com/office/drawing/2014/main" id="{A715CD5E-84C9-42E0-B36D-FB2D8377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095432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4" name="Rectangle 152">
            <a:extLst>
              <a:ext uri="{FF2B5EF4-FFF2-40B4-BE49-F238E27FC236}">
                <a16:creationId xmlns:a16="http://schemas.microsoft.com/office/drawing/2014/main" id="{2B9C4BD3-DD6E-4631-9D11-21E0CC3E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095432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5" name="Rectangle 153">
            <a:extLst>
              <a:ext uri="{FF2B5EF4-FFF2-40B4-BE49-F238E27FC236}">
                <a16:creationId xmlns:a16="http://schemas.microsoft.com/office/drawing/2014/main" id="{3208466B-16F8-47B7-8285-EF0A1894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95432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6" name="Rectangle 154">
            <a:extLst>
              <a:ext uri="{FF2B5EF4-FFF2-40B4-BE49-F238E27FC236}">
                <a16:creationId xmlns:a16="http://schemas.microsoft.com/office/drawing/2014/main" id="{69295FF9-8846-483A-A341-3C11966B5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95432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7" name="Rectangle 155">
            <a:extLst>
              <a:ext uri="{FF2B5EF4-FFF2-40B4-BE49-F238E27FC236}">
                <a16:creationId xmlns:a16="http://schemas.microsoft.com/office/drawing/2014/main" id="{7DB7739E-3E5C-4783-9635-3CF5F06F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095432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8" name="Text Box 156">
            <a:extLst>
              <a:ext uri="{FF2B5EF4-FFF2-40B4-BE49-F238E27FC236}">
                <a16:creationId xmlns:a16="http://schemas.microsoft.com/office/drawing/2014/main" id="{D93FBD74-D746-4BD3-8D25-E3174126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3284984"/>
            <a:ext cx="429143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Gill Sans MT" pitchFamily="34" charset="0"/>
              </a:rPr>
              <a:t>D x N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 different instructions overlapped</a:t>
            </a:r>
          </a:p>
        </p:txBody>
      </p:sp>
      <p:sp>
        <p:nvSpPr>
          <p:cNvPr id="109" name="Line 50">
            <a:extLst>
              <a:ext uri="{FF2B5EF4-FFF2-40B4-BE49-F238E27FC236}">
                <a16:creationId xmlns:a16="http://schemas.microsoft.com/office/drawing/2014/main" id="{FE0A8BF5-0881-4B58-AB68-04D225938D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67277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0" name="Line 52">
            <a:extLst>
              <a:ext uri="{FF2B5EF4-FFF2-40B4-BE49-F238E27FC236}">
                <a16:creationId xmlns:a16="http://schemas.microsoft.com/office/drawing/2014/main" id="{87886127-DCC7-4480-B32B-93A09C3DE4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82517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1" name="Rectangle 144">
            <a:extLst>
              <a:ext uri="{FF2B5EF4-FFF2-40B4-BE49-F238E27FC236}">
                <a16:creationId xmlns:a16="http://schemas.microsoft.com/office/drawing/2014/main" id="{8F663D8C-2FB7-4578-896A-FBB303B1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15537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2" name="Rectangle 145">
            <a:extLst>
              <a:ext uri="{FF2B5EF4-FFF2-40B4-BE49-F238E27FC236}">
                <a16:creationId xmlns:a16="http://schemas.microsoft.com/office/drawing/2014/main" id="{D62D570E-FB66-469E-88A9-D4AE47AC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215537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3" name="Rectangle 146">
            <a:extLst>
              <a:ext uri="{FF2B5EF4-FFF2-40B4-BE49-F238E27FC236}">
                <a16:creationId xmlns:a16="http://schemas.microsoft.com/office/drawing/2014/main" id="{82C7011C-4D2D-450E-9F3D-8AC72FD6A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215537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4" name="Rectangle 147">
            <a:extLst>
              <a:ext uri="{FF2B5EF4-FFF2-40B4-BE49-F238E27FC236}">
                <a16:creationId xmlns:a16="http://schemas.microsoft.com/office/drawing/2014/main" id="{F17C61DF-E2D9-44ED-A1DE-3AD4C160D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215537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5" name="Rectangle 148">
            <a:extLst>
              <a:ext uri="{FF2B5EF4-FFF2-40B4-BE49-F238E27FC236}">
                <a16:creationId xmlns:a16="http://schemas.microsoft.com/office/drawing/2014/main" id="{81AB5CB7-F39C-405D-BAC4-77D92B323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15537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6" name="Rectangle 149">
            <a:extLst>
              <a:ext uri="{FF2B5EF4-FFF2-40B4-BE49-F238E27FC236}">
                <a16:creationId xmlns:a16="http://schemas.microsoft.com/office/drawing/2014/main" id="{296DC97E-C4DA-4B41-84E8-D5E1639E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215537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7" name="Rectangle 150">
            <a:extLst>
              <a:ext uri="{FF2B5EF4-FFF2-40B4-BE49-F238E27FC236}">
                <a16:creationId xmlns:a16="http://schemas.microsoft.com/office/drawing/2014/main" id="{666F4344-B90B-4AC7-8B8F-81D5D5C61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3895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8" name="Rectangle 151">
            <a:extLst>
              <a:ext uri="{FF2B5EF4-FFF2-40B4-BE49-F238E27FC236}">
                <a16:creationId xmlns:a16="http://schemas.microsoft.com/office/drawing/2014/main" id="{A874B2C1-CA20-4BBA-888A-CA814EE9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3895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9" name="Rectangle 152">
            <a:extLst>
              <a:ext uri="{FF2B5EF4-FFF2-40B4-BE49-F238E27FC236}">
                <a16:creationId xmlns:a16="http://schemas.microsoft.com/office/drawing/2014/main" id="{C8DC7590-5B78-451D-9FDD-7F0E4917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333895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0" name="Rectangle 153">
            <a:extLst>
              <a:ext uri="{FF2B5EF4-FFF2-40B4-BE49-F238E27FC236}">
                <a16:creationId xmlns:a16="http://schemas.microsoft.com/office/drawing/2014/main" id="{C84A3F9B-A055-4B5C-A67A-DE8BA16FF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333895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1" name="Rectangle 154">
            <a:extLst>
              <a:ext uri="{FF2B5EF4-FFF2-40B4-BE49-F238E27FC236}">
                <a16:creationId xmlns:a16="http://schemas.microsoft.com/office/drawing/2014/main" id="{D8813E35-49F0-4902-8075-C6BDE1271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33895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2" name="Rectangle 155">
            <a:extLst>
              <a:ext uri="{FF2B5EF4-FFF2-40B4-BE49-F238E27FC236}">
                <a16:creationId xmlns:a16="http://schemas.microsoft.com/office/drawing/2014/main" id="{BD56DD21-1326-48D9-A3BF-8496D669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333895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3" name="AutoShape 77">
            <a:extLst>
              <a:ext uri="{FF2B5EF4-FFF2-40B4-BE49-F238E27FC236}">
                <a16:creationId xmlns:a16="http://schemas.microsoft.com/office/drawing/2014/main" id="{7DA6B501-1A57-407D-809A-E05FC04B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4317"/>
            <a:ext cx="762000" cy="153865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4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78B-E363-4C45-AA42-13C5C4DF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deal?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7B769-C9B7-4578-A844-1BD2D7E0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C3A2E-4526-4746-9F46-C759FA5D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BA04AA-91FA-462F-9D25-835F9B9F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92"/>
            <a:ext cx="10515600" cy="4633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We get an IPC boost if the number of instructions fetched in one cycle are independent </a:t>
            </a:r>
            <a:r>
              <a:rPr lang="en-US" sz="3600" dirty="0">
                <a:sym typeface="Wingdings" panose="05000000000000000000" pitchFamily="2" charset="2"/>
              </a:rPr>
              <a:t> </a:t>
            </a:r>
          </a:p>
          <a:p>
            <a:pPr marL="0" indent="0">
              <a:buNone/>
            </a:pPr>
            <a:endParaRPr lang="en-US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Complicates </a:t>
            </a:r>
            <a:r>
              <a:rPr lang="en-US" sz="3600" dirty="0" err="1">
                <a:sym typeface="Wingdings" panose="05000000000000000000" pitchFamily="2" charset="2"/>
              </a:rPr>
              <a:t>datapaths</a:t>
            </a:r>
            <a:r>
              <a:rPr lang="en-US" sz="3600" dirty="0">
                <a:sym typeface="Wingdings" panose="05000000000000000000" pitchFamily="2" charset="2"/>
              </a:rPr>
              <a:t>, multi-ported structures, complicates exception handling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8593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29941</TotalTime>
  <Words>1179</Words>
  <Application>Microsoft Office PowerPoint</Application>
  <PresentationFormat>Widescreen</PresentationFormat>
  <Paragraphs>350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Arial Narrow</vt:lpstr>
      <vt:lpstr>Calibri</vt:lpstr>
      <vt:lpstr>Calibri body</vt:lpstr>
      <vt:lpstr>Calibri Light</vt:lpstr>
      <vt:lpstr>Cambria</vt:lpstr>
      <vt:lpstr>Courier New</vt:lpstr>
      <vt:lpstr>Gill Sans MT</vt:lpstr>
      <vt:lpstr>Symbol</vt:lpstr>
      <vt:lpstr>Tahoma</vt:lpstr>
      <vt:lpstr>Times New Roman</vt:lpstr>
      <vt:lpstr>Verdana</vt:lpstr>
      <vt:lpstr>Office Theme</vt:lpstr>
      <vt:lpstr>CS230: Digital Logic Design and Computer Architecture</vt:lpstr>
      <vt:lpstr>Exception handling and Pipelining</vt:lpstr>
      <vt:lpstr>Contd.</vt:lpstr>
      <vt:lpstr>Contd.</vt:lpstr>
      <vt:lpstr>Moving on in the pursuit of IPC++</vt:lpstr>
      <vt:lpstr>Beyond Scalar</vt:lpstr>
      <vt:lpstr>Instruction Level Parallelism (ILP)</vt:lpstr>
      <vt:lpstr>Superscalar Processor</vt:lpstr>
      <vt:lpstr>What is the deal?</vt:lpstr>
      <vt:lpstr>Out of order (O3) processor:  Pursuit of even higher IPC </vt:lpstr>
      <vt:lpstr>Out-of-order follows data-flow order </vt:lpstr>
      <vt:lpstr>O3</vt:lpstr>
      <vt:lpstr>O3 + Superscalar</vt:lpstr>
      <vt:lpstr>O3 + Superscalar</vt:lpstr>
      <vt:lpstr>O3 + Superscalar</vt:lpstr>
      <vt:lpstr>The Big Picture</vt:lpstr>
      <vt:lpstr>The notion of Commit</vt:lpstr>
      <vt:lpstr>Why we need in-order commit?</vt:lpstr>
      <vt:lpstr>Quantifying Performance</vt:lpstr>
      <vt:lpstr>Performance: Time (Iron Law)</vt:lpstr>
      <vt:lpstr>Performance: Time (Iron Law)</vt:lpstr>
      <vt:lpstr>Example</vt:lpstr>
      <vt:lpstr>Example</vt:lpstr>
      <vt:lpstr>Example</vt:lpstr>
      <vt:lpstr>Example (Role of compiler/programmer)</vt:lpstr>
      <vt:lpstr>A bit deeper</vt:lpstr>
      <vt:lpstr>Which one ?</vt:lpstr>
      <vt:lpstr>Empirical Evaluation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607</cp:revision>
  <dcterms:created xsi:type="dcterms:W3CDTF">2021-05-31T06:57:48Z</dcterms:created>
  <dcterms:modified xsi:type="dcterms:W3CDTF">2023-10-06T06:45:16Z</dcterms:modified>
</cp:coreProperties>
</file>