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44" r:id="rId3"/>
    <p:sldId id="345" r:id="rId4"/>
    <p:sldId id="346" r:id="rId5"/>
    <p:sldId id="347" r:id="rId6"/>
    <p:sldId id="7282" r:id="rId7"/>
    <p:sldId id="7283" r:id="rId8"/>
    <p:sldId id="7286" r:id="rId9"/>
    <p:sldId id="7287" r:id="rId10"/>
    <p:sldId id="7288" r:id="rId11"/>
    <p:sldId id="7289" r:id="rId12"/>
    <p:sldId id="7290" r:id="rId13"/>
    <p:sldId id="7291" r:id="rId14"/>
    <p:sldId id="366" r:id="rId15"/>
    <p:sldId id="7292" r:id="rId16"/>
    <p:sldId id="7293" r:id="rId17"/>
    <p:sldId id="369" r:id="rId18"/>
    <p:sldId id="7294" r:id="rId19"/>
    <p:sldId id="7306" r:id="rId20"/>
    <p:sldId id="7298" r:id="rId21"/>
    <p:sldId id="7299" r:id="rId22"/>
    <p:sldId id="7300" r:id="rId23"/>
    <p:sldId id="7301" r:id="rId24"/>
    <p:sldId id="7302" r:id="rId25"/>
    <p:sldId id="7304" r:id="rId26"/>
    <p:sldId id="7305" r:id="rId27"/>
    <p:sldId id="559" r:id="rId28"/>
    <p:sldId id="558" r:id="rId29"/>
    <p:sldId id="560" r:id="rId30"/>
    <p:sldId id="5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c.cs.princeton.edu/" TargetMode="External"/><Relationship Id="rId2" Type="http://schemas.openxmlformats.org/officeDocument/2006/relationships/hyperlink" Target="https://www.cloudsuite.c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bilebench.engineering.asu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mpSim/ChampSi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NK-67JUH7M&amp;list=PL2LuePcZTMh_MzNHqZWNdvWdAnAThHCKK&amp;index=2" TargetMode="External"/><Relationship Id="rId2" Type="http://schemas.openxmlformats.org/officeDocument/2006/relationships/hyperlink" Target="https://www.youtube.com/watch?list=PL2LuePcZTMh_MzNHqZWNdvWdAnAThHCKK&amp;v=lfqgpuH10uc&amp;feature=emb_lo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CxpoGwCxKU&amp;list=PL2LuePcZTMh_MzNHqZWNdvWdAnAThHCKK&amp;index=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c.org/cpu201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17: Empirical evaluation and Memory Hierarchy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090E-4EA9-4FB4-950D-58BDDEF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Benchmarks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44376-BD47-4336-B4F6-EBA86204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C3D4D-BBB4-46C7-9701-8B43A6AD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E8D1B7-822F-4EFF-85CD-111CF327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CloudSuite</a:t>
            </a:r>
            <a:r>
              <a:rPr lang="en-IN" dirty="0"/>
              <a:t> (</a:t>
            </a:r>
            <a:r>
              <a:rPr lang="en-IN" dirty="0">
                <a:hlinkClick r:id="rId2"/>
              </a:rPr>
              <a:t>https://www.cloudsuite.ch/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US" dirty="0" err="1"/>
              <a:t>CloudSuite</a:t>
            </a:r>
            <a:r>
              <a:rPr lang="en-US" dirty="0"/>
              <a:t> is a benchmark suite for </a:t>
            </a:r>
            <a:r>
              <a:rPr lang="en-US" dirty="0">
                <a:solidFill>
                  <a:srgbClr val="C00000"/>
                </a:solidFill>
              </a:rPr>
              <a:t>cloud services</a:t>
            </a:r>
            <a:r>
              <a:rPr lang="en-US" dirty="0"/>
              <a:t>. The benchmarks are based on real-world software stacks and represent real-world setups.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PARSEC (</a:t>
            </a:r>
            <a:r>
              <a:rPr lang="en-US" dirty="0">
                <a:hlinkClick r:id="rId3"/>
              </a:rPr>
              <a:t>https://parsec.cs.princeton.edu/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Benchmark suite composed of </a:t>
            </a:r>
            <a:r>
              <a:rPr lang="en-US" dirty="0">
                <a:solidFill>
                  <a:srgbClr val="C00000"/>
                </a:solidFill>
              </a:rPr>
              <a:t>multithreaded</a:t>
            </a:r>
            <a:r>
              <a:rPr lang="en-US" dirty="0"/>
              <a:t> programs. The suite focuses on emerging workloads and was designed to be representative of next-generation shared-memory programs for chip-multiprocessors.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59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A1F1-1D1F-4F02-B189-D120AA1B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Benchmarks	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664E7-CC8D-4FD8-99AF-021A6F77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9484-53D1-4AE6-81B3-CCF624CE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FAE127-64A6-4B7E-B378-706A3703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MobileBench</a:t>
            </a:r>
            <a:r>
              <a:rPr lang="en-IN" dirty="0"/>
              <a:t> (</a:t>
            </a:r>
            <a:r>
              <a:rPr lang="en-IN" dirty="0">
                <a:hlinkClick r:id="rId2"/>
              </a:rPr>
              <a:t>https://mobilebench.engineering.asu.edu/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US" dirty="0"/>
              <a:t>comprising a selection of representative </a:t>
            </a:r>
            <a:r>
              <a:rPr lang="en-US" dirty="0">
                <a:solidFill>
                  <a:srgbClr val="C00000"/>
                </a:solidFill>
              </a:rPr>
              <a:t>smart phone applications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more application domain specific: Graph processing, ML perf,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2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BE0C-FC46-4231-AD6A-58E88371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Benchmarks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5D31-B64F-43F9-9AAE-86D8F403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0F3F9-F628-4A89-AC39-7730FAD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Text Box229">
            <a:extLst>
              <a:ext uri="{FF2B5EF4-FFF2-40B4-BE49-F238E27FC236}">
                <a16:creationId xmlns:a16="http://schemas.microsoft.com/office/drawing/2014/main" id="{55ADD7E8-E61A-468C-B5F1-BA251C147D8F}"/>
              </a:ext>
            </a:extLst>
          </p:cNvPr>
          <p:cNvSpPr txBox="1"/>
          <p:nvPr/>
        </p:nvSpPr>
        <p:spPr>
          <a:xfrm>
            <a:off x="3505201" y="1661951"/>
            <a:ext cx="9243786" cy="4758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46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Benchmark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not</a:t>
            </a:r>
            <a:r>
              <a:rPr lang="en-US" altLang="zh-CN" sz="3600" spc="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13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representative of all</a:t>
            </a:r>
            <a:endParaRPr lang="en-US" altLang="zh-CN" sz="3600" dirty="0">
              <a:latin typeface="Calibri Body"/>
              <a:ea typeface="Calibri"/>
              <a:cs typeface="Calibri"/>
            </a:endParaRPr>
          </a:p>
        </p:txBody>
      </p:sp>
      <p:sp>
        <p:nvSpPr>
          <p:cNvPr id="7" name="Text Box230">
            <a:extLst>
              <a:ext uri="{FF2B5EF4-FFF2-40B4-BE49-F238E27FC236}">
                <a16:creationId xmlns:a16="http://schemas.microsoft.com/office/drawing/2014/main" id="{0A5303C2-2A61-4F4A-A53A-37C216A0F381}"/>
              </a:ext>
            </a:extLst>
          </p:cNvPr>
          <p:cNvSpPr txBox="1"/>
          <p:nvPr/>
        </p:nvSpPr>
        <p:spPr>
          <a:xfrm>
            <a:off x="1065530" y="2996321"/>
            <a:ext cx="10085566" cy="3989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Calibri Body"/>
            </a:endParaRPr>
          </a:p>
          <a:p>
            <a:pPr algn="l" rtl="0">
              <a:lnSpc>
                <a:spcPts val="2414"/>
              </a:lnSpc>
            </a:pPr>
            <a:r>
              <a:rPr lang="en-US" altLang="zh-CN" sz="3600" spc="-4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Your</a:t>
            </a:r>
            <a:r>
              <a:rPr lang="en-US" altLang="zh-CN" sz="3600" spc="-16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6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workload</a:t>
            </a:r>
            <a:r>
              <a:rPr lang="en-US" altLang="zh-CN" sz="3600" spc="17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is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5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I/O</a:t>
            </a:r>
            <a:r>
              <a:rPr lang="en-US" altLang="zh-CN" sz="3600" spc="-4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bound</a:t>
            </a:r>
            <a:r>
              <a:rPr lang="en-US" altLang="zh-CN" sz="3600" spc="2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13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→</a:t>
            </a:r>
            <a:r>
              <a:rPr lang="en-US" altLang="zh-CN" sz="3600" spc="-37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SPECCPU</a:t>
            </a:r>
            <a:r>
              <a:rPr lang="en-US" altLang="zh-CN" sz="3600" spc="-41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3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is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4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useless</a:t>
            </a:r>
            <a:endParaRPr lang="en-US" altLang="zh-CN" sz="3600" dirty="0">
              <a:latin typeface="Calibri Body"/>
              <a:ea typeface="Calibri"/>
              <a:cs typeface="Calibri"/>
            </a:endParaRPr>
          </a:p>
        </p:txBody>
      </p:sp>
      <p:sp>
        <p:nvSpPr>
          <p:cNvPr id="8" name="Text Box231">
            <a:extLst>
              <a:ext uri="{FF2B5EF4-FFF2-40B4-BE49-F238E27FC236}">
                <a16:creationId xmlns:a16="http://schemas.microsoft.com/office/drawing/2014/main" id="{B290017F-824E-4E1F-8738-B0BEC31E19FC}"/>
              </a:ext>
            </a:extLst>
          </p:cNvPr>
          <p:cNvSpPr txBox="1"/>
          <p:nvPr/>
        </p:nvSpPr>
        <p:spPr>
          <a:xfrm>
            <a:off x="3587572" y="3900011"/>
            <a:ext cx="5561191" cy="4758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243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Benchmark</a:t>
            </a:r>
            <a:r>
              <a:rPr lang="en-US" altLang="zh-CN" sz="3600" spc="-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is</a:t>
            </a:r>
            <a:r>
              <a:rPr lang="en-US" altLang="zh-CN" sz="360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too </a:t>
            </a:r>
            <a:r>
              <a:rPr lang="en-US" altLang="zh-CN" sz="3600" spc="4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old</a:t>
            </a:r>
            <a:endParaRPr lang="en-US" altLang="zh-CN" sz="3600" dirty="0">
              <a:latin typeface="Calibri Body"/>
              <a:ea typeface="Calibri"/>
              <a:cs typeface="Calibri"/>
            </a:endParaRPr>
          </a:p>
        </p:txBody>
      </p:sp>
      <p:sp>
        <p:nvSpPr>
          <p:cNvPr id="9" name="Text Box234">
            <a:extLst>
              <a:ext uri="{FF2B5EF4-FFF2-40B4-BE49-F238E27FC236}">
                <a16:creationId xmlns:a16="http://schemas.microsoft.com/office/drawing/2014/main" id="{05AB5A6E-F1F7-4416-913A-6E96A99FBB8B}"/>
              </a:ext>
            </a:extLst>
          </p:cNvPr>
          <p:cNvSpPr txBox="1"/>
          <p:nvPr/>
        </p:nvSpPr>
        <p:spPr>
          <a:xfrm>
            <a:off x="1124654" y="4996571"/>
            <a:ext cx="9018766" cy="3989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14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Need</a:t>
            </a:r>
            <a:r>
              <a:rPr lang="en-US" altLang="zh-CN" sz="3600" spc="17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20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to</a:t>
            </a:r>
            <a:r>
              <a:rPr lang="en-US" altLang="zh-CN" sz="3600" spc="1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be</a:t>
            </a:r>
            <a:r>
              <a:rPr lang="en-US" altLang="zh-CN" sz="3600" spc="-16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9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periodically</a:t>
            </a:r>
            <a:r>
              <a:rPr lang="en-US" altLang="zh-CN" sz="3600" spc="92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 </a:t>
            </a:r>
            <a:r>
              <a:rPr lang="en-US" altLang="zh-CN" sz="3600" spc="-17" dirty="0">
                <a:solidFill>
                  <a:srgbClr val="000000"/>
                </a:solidFill>
                <a:latin typeface="Calibri Body"/>
                <a:ea typeface="Calibri"/>
                <a:cs typeface="Calibri"/>
              </a:rPr>
              <a:t>refreshed</a:t>
            </a:r>
            <a:endParaRPr lang="en-US" altLang="zh-CN" sz="3600" dirty="0">
              <a:latin typeface="Calibri Body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39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02F-5B23-440C-AEF2-054E6E40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Non-benchmarks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6A18-B5C9-4AE3-B827-6B378263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02053-0684-4D57-AB8D-13FE7CB9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F722CC-5E0D-4DE7-8147-72E5593D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425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Application kernels: A small code fragment or part of the program </a:t>
            </a:r>
          </a:p>
          <a:p>
            <a:endParaRPr lang="en-IN" dirty="0"/>
          </a:p>
          <a:p>
            <a:r>
              <a:rPr lang="en-IN" dirty="0"/>
              <a:t>Synthetic benchmark : Not part of any real program!! </a:t>
            </a:r>
          </a:p>
          <a:p>
            <a:endParaRPr lang="en-IN" dirty="0"/>
          </a:p>
          <a:p>
            <a:r>
              <a:rPr lang="en-IN" dirty="0"/>
              <a:t>Micro-benchmark  </a:t>
            </a:r>
          </a:p>
          <a:p>
            <a:endParaRPr lang="en-IN" dirty="0"/>
          </a:p>
          <a:p>
            <a:r>
              <a:rPr lang="en-IN" sz="3200" i="1" dirty="0">
                <a:solidFill>
                  <a:srgbClr val="C00000"/>
                </a:solidFill>
              </a:rPr>
              <a:t>OK! So, I will create a chip and then evaluate these benchmarks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46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747A-628E-45DE-AF22-05FFDA72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Simulators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EC9F-BAA0-42FB-A599-840A0900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B0763-D7AA-4A94-8469-22DE60B2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F557E7-477A-4B04-9156-A8A530D8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Functional Simulator: Used to </a:t>
            </a:r>
            <a:r>
              <a:rPr lang="en-IN" dirty="0">
                <a:solidFill>
                  <a:srgbClr val="C00000"/>
                </a:solidFill>
              </a:rPr>
              <a:t>verify the correct </a:t>
            </a:r>
            <a:r>
              <a:rPr lang="en-IN" dirty="0"/>
              <a:t>execution of the program. Can not be used for performance evaluation. </a:t>
            </a:r>
          </a:p>
          <a:p>
            <a:endParaRPr lang="en-IN" dirty="0"/>
          </a:p>
          <a:p>
            <a:r>
              <a:rPr lang="en-IN" dirty="0"/>
              <a:t>Performance simulators: </a:t>
            </a:r>
          </a:p>
          <a:p>
            <a:pPr marL="571500" indent="-571500">
              <a:buAutoNum type="romanLcParenBoth"/>
            </a:pPr>
            <a:r>
              <a:rPr lang="en-IN" dirty="0"/>
              <a:t>Trace-driven:  </a:t>
            </a:r>
            <a:r>
              <a:rPr lang="en-IN" dirty="0" err="1"/>
              <a:t>ChampSim</a:t>
            </a:r>
            <a:r>
              <a:rPr lang="en-IN" dirty="0"/>
              <a:t> (</a:t>
            </a:r>
            <a:r>
              <a:rPr lang="en-IN" dirty="0">
                <a:hlinkClick r:id="rId2"/>
              </a:rPr>
              <a:t>https://github.com/ChampSim/ChampSim</a:t>
            </a:r>
            <a:r>
              <a:rPr lang="en-IN" dirty="0"/>
              <a:t>)</a:t>
            </a:r>
          </a:p>
          <a:p>
            <a:pPr marL="571500" indent="-571500">
              <a:buAutoNum type="romanLcParenBoth"/>
            </a:pPr>
            <a:r>
              <a:rPr lang="en-IN" dirty="0"/>
              <a:t>Execution-driven: gem5, Multi2sim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Functional simulator is part of the performance simulators. </a:t>
            </a:r>
          </a:p>
        </p:txBody>
      </p:sp>
    </p:spTree>
    <p:extLst>
      <p:ext uri="{BB962C8B-B14F-4D97-AF65-F5344CB8AC3E}">
        <p14:creationId xmlns:p14="http://schemas.microsoft.com/office/powerpoint/2010/main" val="1304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779B-6303-48E9-B5EB-2FE306F9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Continued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B2E1C-91C3-4BCE-AF0E-42CCDAD0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1BCD-97E8-4462-A1C2-2BDC97D8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63AF53B5-E692-45AC-A73F-AF5AF0E596AC}"/>
              </a:ext>
            </a:extLst>
          </p:cNvPr>
          <p:cNvSpPr/>
          <p:nvPr/>
        </p:nvSpPr>
        <p:spPr>
          <a:xfrm>
            <a:off x="571500" y="1690688"/>
            <a:ext cx="5562600" cy="562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Body"/>
              </a:rPr>
              <a:t>Pick a </a:t>
            </a:r>
            <a:r>
              <a:rPr lang="en-US" sz="2800" i="1" dirty="0">
                <a:solidFill>
                  <a:schemeClr val="tx1"/>
                </a:solidFill>
                <a:latin typeface="Calibri Body"/>
              </a:rPr>
              <a:t>relevant</a:t>
            </a:r>
            <a:r>
              <a:rPr lang="en-US" sz="2800" dirty="0">
                <a:solidFill>
                  <a:schemeClr val="tx1"/>
                </a:solidFill>
                <a:latin typeface="Calibri Body"/>
              </a:rPr>
              <a:t> benchmark suite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39F37D70-C751-41C3-B112-776023CD2D8E}"/>
              </a:ext>
            </a:extLst>
          </p:cNvPr>
          <p:cNvSpPr/>
          <p:nvPr/>
        </p:nvSpPr>
        <p:spPr>
          <a:xfrm>
            <a:off x="571500" y="2398254"/>
            <a:ext cx="5562600" cy="5052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Body"/>
              </a:rPr>
              <a:t>Measure IPC of each program  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E2D924C-1C37-4708-88E3-C513ED9FED59}"/>
              </a:ext>
            </a:extLst>
          </p:cNvPr>
          <p:cNvSpPr/>
          <p:nvPr/>
        </p:nvSpPr>
        <p:spPr>
          <a:xfrm>
            <a:off x="571500" y="3003547"/>
            <a:ext cx="5943600" cy="693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alibri Body"/>
              </a:rPr>
              <a:t>Summarize the performance using: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9001796-73F3-4DDB-ABCB-1F91D60D65F9}"/>
              </a:ext>
            </a:extLst>
          </p:cNvPr>
          <p:cNvSpPr/>
          <p:nvPr/>
        </p:nvSpPr>
        <p:spPr>
          <a:xfrm>
            <a:off x="876300" y="3857625"/>
            <a:ext cx="3810000" cy="6778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  <a:latin typeface="Calibri Body"/>
              </a:rPr>
              <a:t>Arithmetic Mean (AM)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3571686-78E9-4538-85B6-7C4191AB6E09}"/>
              </a:ext>
            </a:extLst>
          </p:cNvPr>
          <p:cNvSpPr/>
          <p:nvPr/>
        </p:nvSpPr>
        <p:spPr>
          <a:xfrm>
            <a:off x="871384" y="4627564"/>
            <a:ext cx="3810000" cy="6778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  <a:latin typeface="Calibri Body"/>
              </a:rPr>
              <a:t>Geometric Mean (GM)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719DBA5-1E87-4CD9-9A59-133FF3F496F7}"/>
              </a:ext>
            </a:extLst>
          </p:cNvPr>
          <p:cNvSpPr/>
          <p:nvPr/>
        </p:nvSpPr>
        <p:spPr>
          <a:xfrm>
            <a:off x="876300" y="5389564"/>
            <a:ext cx="3810000" cy="6778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  <a:latin typeface="Calibri Body"/>
              </a:rPr>
              <a:t>Harmonic Mean (HM)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9979FF5F-EA60-4358-828D-50D7FAE02EBB}"/>
              </a:ext>
            </a:extLst>
          </p:cNvPr>
          <p:cNvSpPr/>
          <p:nvPr/>
        </p:nvSpPr>
        <p:spPr>
          <a:xfrm>
            <a:off x="5600700" y="4639347"/>
            <a:ext cx="3768213" cy="713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i="1" dirty="0">
                <a:solidFill>
                  <a:srgbClr val="C00000"/>
                </a:solidFill>
                <a:latin typeface="Calibri Body"/>
              </a:rPr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401639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8EF1-FD90-493D-B052-BF52D7CB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4D3B-DFD5-4EBF-9FF4-28BB7E90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EA7B-372B-4ADF-B95B-873FA0B2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3DC7129B-1FA9-4039-AADA-99CF2D1071F2}"/>
              </a:ext>
            </a:extLst>
          </p:cNvPr>
          <p:cNvSpPr/>
          <p:nvPr/>
        </p:nvSpPr>
        <p:spPr>
          <a:xfrm>
            <a:off x="2814638" y="1575830"/>
            <a:ext cx="14478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IMTEL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1E84600-D6E3-4AC8-A872-5C023584EF6A}"/>
              </a:ext>
            </a:extLst>
          </p:cNvPr>
          <p:cNvSpPr/>
          <p:nvPr/>
        </p:nvSpPr>
        <p:spPr>
          <a:xfrm>
            <a:off x="5481638" y="1567891"/>
            <a:ext cx="10668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ABM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FB7BBC02-1A29-4742-9E5E-F1BBB2F311E6}"/>
              </a:ext>
            </a:extLst>
          </p:cNvPr>
          <p:cNvSpPr/>
          <p:nvPr/>
        </p:nvSpPr>
        <p:spPr>
          <a:xfrm>
            <a:off x="7933733" y="1567891"/>
            <a:ext cx="976905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B64DF402-329B-4ECC-8583-B67339B1CD8B}"/>
              </a:ext>
            </a:extLst>
          </p:cNvPr>
          <p:cNvSpPr/>
          <p:nvPr/>
        </p:nvSpPr>
        <p:spPr>
          <a:xfrm>
            <a:off x="1062038" y="2634692"/>
            <a:ext cx="1676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App. one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D825AAA-D30B-4C34-A742-D27F280C86F5}"/>
              </a:ext>
            </a:extLst>
          </p:cNvPr>
          <p:cNvSpPr/>
          <p:nvPr/>
        </p:nvSpPr>
        <p:spPr>
          <a:xfrm>
            <a:off x="1062038" y="3549091"/>
            <a:ext cx="1676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App. two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5CD36A1-6CB7-4E62-A4C5-4497835B336C}"/>
              </a:ext>
            </a:extLst>
          </p:cNvPr>
          <p:cNvSpPr/>
          <p:nvPr/>
        </p:nvSpPr>
        <p:spPr>
          <a:xfrm>
            <a:off x="1062038" y="4463491"/>
            <a:ext cx="1905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App. three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96E7D-AF47-44CF-95F0-A37B1619F7A6}"/>
              </a:ext>
            </a:extLst>
          </p:cNvPr>
          <p:cNvSpPr txBox="1"/>
          <p:nvPr/>
        </p:nvSpPr>
        <p:spPr>
          <a:xfrm>
            <a:off x="3375427" y="272107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C9973-5901-4421-99DD-4D19480F3F9E}"/>
              </a:ext>
            </a:extLst>
          </p:cNvPr>
          <p:cNvSpPr txBox="1"/>
          <p:nvPr/>
        </p:nvSpPr>
        <p:spPr>
          <a:xfrm>
            <a:off x="5838232" y="26778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0112C-BFBA-409F-AC8C-A35B4A343740}"/>
              </a:ext>
            </a:extLst>
          </p:cNvPr>
          <p:cNvSpPr txBox="1"/>
          <p:nvPr/>
        </p:nvSpPr>
        <p:spPr>
          <a:xfrm>
            <a:off x="8301038" y="26778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0CF4E-5062-45EE-89F4-1C95930748CB}"/>
              </a:ext>
            </a:extLst>
          </p:cNvPr>
          <p:cNvSpPr txBox="1"/>
          <p:nvPr/>
        </p:nvSpPr>
        <p:spPr>
          <a:xfrm>
            <a:off x="3402816" y="363547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B0286-2906-40E8-95DF-DE3393B786A9}"/>
              </a:ext>
            </a:extLst>
          </p:cNvPr>
          <p:cNvSpPr txBox="1"/>
          <p:nvPr/>
        </p:nvSpPr>
        <p:spPr>
          <a:xfrm>
            <a:off x="5865621" y="35922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EFC03-0555-407A-A26F-35DF1336D622}"/>
              </a:ext>
            </a:extLst>
          </p:cNvPr>
          <p:cNvSpPr txBox="1"/>
          <p:nvPr/>
        </p:nvSpPr>
        <p:spPr>
          <a:xfrm>
            <a:off x="8328427" y="35922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8ECCE-36B3-4430-8209-A8803004AFEA}"/>
              </a:ext>
            </a:extLst>
          </p:cNvPr>
          <p:cNvSpPr txBox="1"/>
          <p:nvPr/>
        </p:nvSpPr>
        <p:spPr>
          <a:xfrm>
            <a:off x="3402816" y="454987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68C0F-326E-4BEA-B468-B2739B1B8D6B}"/>
              </a:ext>
            </a:extLst>
          </p:cNvPr>
          <p:cNvSpPr txBox="1"/>
          <p:nvPr/>
        </p:nvSpPr>
        <p:spPr>
          <a:xfrm>
            <a:off x="5865621" y="45066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CE5CA-1BCF-463F-BBD0-804A2ECF0201}"/>
              </a:ext>
            </a:extLst>
          </p:cNvPr>
          <p:cNvSpPr txBox="1"/>
          <p:nvPr/>
        </p:nvSpPr>
        <p:spPr>
          <a:xfrm>
            <a:off x="8328427" y="450668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10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640AE71-3417-43BD-8D18-9D1E5A65937B}"/>
              </a:ext>
            </a:extLst>
          </p:cNvPr>
          <p:cNvSpPr/>
          <p:nvPr/>
        </p:nvSpPr>
        <p:spPr>
          <a:xfrm>
            <a:off x="2014538" y="5377891"/>
            <a:ext cx="8320088" cy="713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C00000"/>
                </a:solidFill>
                <a:latin typeface="Cambria" panose="02040503050406030204" pitchFamily="18" charset="0"/>
              </a:rPr>
              <a:t>Which machine performs better over IMTEL and why?</a:t>
            </a:r>
          </a:p>
        </p:txBody>
      </p:sp>
    </p:spTree>
    <p:extLst>
      <p:ext uri="{BB962C8B-B14F-4D97-AF65-F5344CB8AC3E}">
        <p14:creationId xmlns:p14="http://schemas.microsoft.com/office/powerpoint/2010/main" val="10130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B952-9518-4B46-801C-46B3120A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45170-EBEA-4095-AF01-A894755F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C80A-2FBD-4965-9E0B-381A60AE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6CDD31-CF48-4FB0-8F3F-501DA8425AC3}"/>
              </a:ext>
            </a:extLst>
          </p:cNvPr>
          <p:cNvSpPr/>
          <p:nvPr/>
        </p:nvSpPr>
        <p:spPr>
          <a:xfrm>
            <a:off x="4511957" y="990600"/>
            <a:ext cx="10668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ABM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E3FD8-7AB0-4267-83EC-B603A5BAE33C}"/>
              </a:ext>
            </a:extLst>
          </p:cNvPr>
          <p:cNvSpPr/>
          <p:nvPr/>
        </p:nvSpPr>
        <p:spPr>
          <a:xfrm>
            <a:off x="6569357" y="990600"/>
            <a:ext cx="976905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E13FC5-F19A-4FF8-8745-88490790DA90}"/>
              </a:ext>
            </a:extLst>
          </p:cNvPr>
          <p:cNvSpPr/>
          <p:nvPr/>
        </p:nvSpPr>
        <p:spPr>
          <a:xfrm>
            <a:off x="2209800" y="1905000"/>
            <a:ext cx="1676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App. one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632442-3837-488B-AF84-AE61A5BE0F75}"/>
              </a:ext>
            </a:extLst>
          </p:cNvPr>
          <p:cNvSpPr/>
          <p:nvPr/>
        </p:nvSpPr>
        <p:spPr>
          <a:xfrm>
            <a:off x="2209800" y="2819399"/>
            <a:ext cx="1676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App. two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8CC911-EA63-4E40-B13B-45CE4ECCF491}"/>
              </a:ext>
            </a:extLst>
          </p:cNvPr>
          <p:cNvSpPr/>
          <p:nvPr/>
        </p:nvSpPr>
        <p:spPr>
          <a:xfrm>
            <a:off x="2209800" y="3733799"/>
            <a:ext cx="19050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App. 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A6226-A929-4606-B743-2582171FAD47}"/>
              </a:ext>
            </a:extLst>
          </p:cNvPr>
          <p:cNvSpPr txBox="1"/>
          <p:nvPr/>
        </p:nvSpPr>
        <p:spPr>
          <a:xfrm>
            <a:off x="4792351" y="194819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17CDF-0CB0-4DB7-B007-2CFBD9875509}"/>
              </a:ext>
            </a:extLst>
          </p:cNvPr>
          <p:cNvSpPr txBox="1"/>
          <p:nvPr/>
        </p:nvSpPr>
        <p:spPr>
          <a:xfrm>
            <a:off x="6860462" y="194819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68084-E59C-4D27-9C53-8518E00F9160}"/>
              </a:ext>
            </a:extLst>
          </p:cNvPr>
          <p:cNvSpPr txBox="1"/>
          <p:nvPr/>
        </p:nvSpPr>
        <p:spPr>
          <a:xfrm>
            <a:off x="4819740" y="286259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1.5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33AE1-0B48-4338-8F76-3D994795DE6F}"/>
              </a:ext>
            </a:extLst>
          </p:cNvPr>
          <p:cNvSpPr txBox="1"/>
          <p:nvPr/>
        </p:nvSpPr>
        <p:spPr>
          <a:xfrm>
            <a:off x="6887851" y="286259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455D2-3284-44AD-95B5-A5C730B1C862}"/>
              </a:ext>
            </a:extLst>
          </p:cNvPr>
          <p:cNvSpPr txBox="1"/>
          <p:nvPr/>
        </p:nvSpPr>
        <p:spPr>
          <a:xfrm>
            <a:off x="4819740" y="377699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1.3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9E4BF-E1FB-4630-B57E-0E87CA7970A7}"/>
              </a:ext>
            </a:extLst>
          </p:cNvPr>
          <p:cNvSpPr txBox="1"/>
          <p:nvPr/>
        </p:nvSpPr>
        <p:spPr>
          <a:xfrm>
            <a:off x="6887851" y="3776990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0.3</a:t>
            </a:r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8778979D-7512-4ABD-9C57-1FA5010DF5AB}"/>
              </a:ext>
            </a:extLst>
          </p:cNvPr>
          <p:cNvSpPr/>
          <p:nvPr/>
        </p:nvSpPr>
        <p:spPr>
          <a:xfrm>
            <a:off x="2209800" y="4571999"/>
            <a:ext cx="9525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A.M.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6E94B-353D-48E1-9A91-8192B5104C6C}"/>
              </a:ext>
            </a:extLst>
          </p:cNvPr>
          <p:cNvSpPr txBox="1"/>
          <p:nvPr/>
        </p:nvSpPr>
        <p:spPr>
          <a:xfrm>
            <a:off x="4800600" y="4495799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1.60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544F3-366D-4A2B-A6FC-9946B3788E1C}"/>
              </a:ext>
            </a:extLst>
          </p:cNvPr>
          <p:cNvSpPr txBox="1"/>
          <p:nvPr/>
        </p:nvSpPr>
        <p:spPr>
          <a:xfrm>
            <a:off x="6934200" y="4495799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700C0D"/>
                </a:solidFill>
                <a:latin typeface="Cambria" panose="02040503050406030204" pitchFamily="18" charset="0"/>
              </a:rPr>
              <a:t>1.76</a:t>
            </a:r>
          </a:p>
        </p:txBody>
      </p: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1EAEC724-3F65-422E-A137-29A3BDBC2082}"/>
              </a:ext>
            </a:extLst>
          </p:cNvPr>
          <p:cNvSpPr/>
          <p:nvPr/>
        </p:nvSpPr>
        <p:spPr>
          <a:xfrm>
            <a:off x="2209800" y="5181599"/>
            <a:ext cx="9525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G.M.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0E2A4-B100-4EAA-8DFF-BAADD1178BCF}"/>
              </a:ext>
            </a:extLst>
          </p:cNvPr>
          <p:cNvSpPr txBox="1"/>
          <p:nvPr/>
        </p:nvSpPr>
        <p:spPr>
          <a:xfrm>
            <a:off x="4800600" y="5105399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700C0D"/>
                </a:solidFill>
                <a:latin typeface="Cambria" panose="02040503050406030204" pitchFamily="18" charset="0"/>
              </a:rPr>
              <a:t>1.57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F0238-986C-45E0-BF8C-2D8512EEDA83}"/>
              </a:ext>
            </a:extLst>
          </p:cNvPr>
          <p:cNvSpPr txBox="1"/>
          <p:nvPr/>
        </p:nvSpPr>
        <p:spPr>
          <a:xfrm>
            <a:off x="6934200" y="5105399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</a:rPr>
              <a:t>1.21</a:t>
            </a: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08FB21F8-C347-4627-B9AB-0E29C73E7805}"/>
              </a:ext>
            </a:extLst>
          </p:cNvPr>
          <p:cNvSpPr/>
          <p:nvPr/>
        </p:nvSpPr>
        <p:spPr>
          <a:xfrm>
            <a:off x="2209800" y="5791200"/>
            <a:ext cx="9525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rgbClr val="700C0D"/>
                </a:solidFill>
                <a:latin typeface="Cambria" panose="02040503050406030204" pitchFamily="18" charset="0"/>
              </a:rPr>
              <a:t>H.M.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3ABF8-8282-4B1B-AC7B-14B2082FECAC}"/>
              </a:ext>
            </a:extLst>
          </p:cNvPr>
          <p:cNvSpPr txBox="1"/>
          <p:nvPr/>
        </p:nvSpPr>
        <p:spPr>
          <a:xfrm>
            <a:off x="4800600" y="5715000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700C0D"/>
                </a:solidFill>
                <a:latin typeface="Cambria" panose="02040503050406030204" pitchFamily="18" charset="0"/>
              </a:rPr>
              <a:t>1.54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21D1F-8744-480F-89A1-09BFC274D2B3}"/>
              </a:ext>
            </a:extLst>
          </p:cNvPr>
          <p:cNvSpPr txBox="1"/>
          <p:nvPr/>
        </p:nvSpPr>
        <p:spPr>
          <a:xfrm>
            <a:off x="6934200" y="5715000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Cambria" panose="02040503050406030204" pitchFamily="18" charset="0"/>
              </a:rPr>
              <a:t>0.72</a:t>
            </a:r>
          </a:p>
        </p:txBody>
      </p:sp>
      <p:pic>
        <p:nvPicPr>
          <p:cNvPr id="26" name="Picture 2" descr="Confused smiley Use this smiley when you aren’t sure what’s going on?: ">
            <a:extLst>
              <a:ext uri="{FF2B5EF4-FFF2-40B4-BE49-F238E27FC236}">
                <a16:creationId xmlns:a16="http://schemas.microsoft.com/office/drawing/2014/main" id="{FD5EE4E6-3BFB-461A-B65A-2CBEF4F7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3657600"/>
            <a:ext cx="2453813" cy="24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A0E3-45F3-4CCA-BE3F-8DF7DB1C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11206"/>
            <a:ext cx="10515600" cy="1325563"/>
          </a:xfrm>
        </p:spPr>
        <p:txBody>
          <a:bodyPr/>
          <a:lstStyle/>
          <a:p>
            <a:r>
              <a:rPr lang="en-US" dirty="0"/>
              <a:t>AM on ratios (use always GM on ratios)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6778-0D7A-4966-927F-25556D44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2DFDE-BCD5-46E0-BD8A-5B6FCE17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6" name="Group 29">
            <a:extLst>
              <a:ext uri="{FF2B5EF4-FFF2-40B4-BE49-F238E27FC236}">
                <a16:creationId xmlns:a16="http://schemas.microsoft.com/office/drawing/2014/main" id="{07A22CA5-2972-4A26-9EC9-F4202D12A3E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" y="1218777"/>
          <a:ext cx="6096000" cy="1426422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 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App.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App.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55">
            <a:extLst>
              <a:ext uri="{FF2B5EF4-FFF2-40B4-BE49-F238E27FC236}">
                <a16:creationId xmlns:a16="http://schemas.microsoft.com/office/drawing/2014/main" id="{C65B47C2-5F54-4859-80C9-BEBE17260543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28600" y="2619207"/>
          <a:ext cx="7467600" cy="1902088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Normalized to X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App. 1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App. 2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50.005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814684E3-7744-4072-B66C-C29814E21C93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28600" y="4509594"/>
          <a:ext cx="7467600" cy="1902088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Normalized to Y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App. 1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App. 2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50.005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7413F582-7136-4A63-9904-BCCDACEEDBFD}"/>
              </a:ext>
            </a:extLst>
          </p:cNvPr>
          <p:cNvSpPr/>
          <p:nvPr/>
        </p:nvSpPr>
        <p:spPr>
          <a:xfrm>
            <a:off x="7772400" y="3495476"/>
            <a:ext cx="3886200" cy="4478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Y is 50 times faster than X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714EBE22-BA11-4F55-ADC1-E1EBFB7C8C59}"/>
              </a:ext>
            </a:extLst>
          </p:cNvPr>
          <p:cNvSpPr/>
          <p:nvPr/>
        </p:nvSpPr>
        <p:spPr>
          <a:xfrm>
            <a:off x="7772400" y="5924550"/>
            <a:ext cx="3886200" cy="4479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X is 50 times faster than Y</a:t>
            </a:r>
          </a:p>
        </p:txBody>
      </p:sp>
      <p:pic>
        <p:nvPicPr>
          <p:cNvPr id="11" name="Picture 2" descr="Image result for mine mine image cartoon finding nemo">
            <a:extLst>
              <a:ext uri="{FF2B5EF4-FFF2-40B4-BE49-F238E27FC236}">
                <a16:creationId xmlns:a16="http://schemas.microsoft.com/office/drawing/2014/main" id="{CF2CCE9A-9211-4FE2-A74D-71D73E133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1504950"/>
            <a:ext cx="1752601" cy="189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mine mine image cartoon finding nemo">
            <a:extLst>
              <a:ext uri="{FF2B5EF4-FFF2-40B4-BE49-F238E27FC236}">
                <a16:creationId xmlns:a16="http://schemas.microsoft.com/office/drawing/2014/main" id="{F54EFC04-95CE-4A77-ACE6-026CAAAA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316" y="4109785"/>
            <a:ext cx="1752601" cy="173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ath winding through a grassy field">
            <a:extLst>
              <a:ext uri="{FF2B5EF4-FFF2-40B4-BE49-F238E27FC236}">
                <a16:creationId xmlns:a16="http://schemas.microsoft.com/office/drawing/2014/main" id="{915100D6-7D87-0E54-F045-BC893F50C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3" r="1391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09746-AF7E-1C61-8349-4442C9BA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Time for Memory Hierarchy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FF746-BBE8-E7E3-FBC9-8631DE7E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6A1A9-1809-A544-6A97-0F9CF64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438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657F-29BA-4F9F-8F70-B85D307E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012E4-E6F5-44F7-A6F6-65C94C61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9319-8600-4B29-B102-13C82D6F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A6A22-804D-4E70-BB92-2320CD8C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90688"/>
            <a:ext cx="4762500" cy="428625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6C7636-0094-4BFB-81C3-3B1A66DCCA51}"/>
              </a:ext>
            </a:extLst>
          </p:cNvPr>
          <p:cNvSpPr/>
          <p:nvPr/>
        </p:nvSpPr>
        <p:spPr>
          <a:xfrm>
            <a:off x="6530460" y="4002683"/>
            <a:ext cx="2628449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Benchmarks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B11EAF1C-DC21-45AB-82A2-6558D0109018}"/>
              </a:ext>
            </a:extLst>
          </p:cNvPr>
          <p:cNvSpPr/>
          <p:nvPr/>
        </p:nvSpPr>
        <p:spPr>
          <a:xfrm>
            <a:off x="6530459" y="4748404"/>
            <a:ext cx="2270639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Metrics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4BED5993-83D0-4680-9100-F16724B09FD6}"/>
              </a:ext>
            </a:extLst>
          </p:cNvPr>
          <p:cNvSpPr/>
          <p:nvPr/>
        </p:nvSpPr>
        <p:spPr>
          <a:xfrm>
            <a:off x="6530459" y="5412172"/>
            <a:ext cx="4626215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 and bandwidth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2C26CC9-A9D1-4B1A-A5D2-56D15BF24323}"/>
              </a:ext>
            </a:extLst>
          </p:cNvPr>
          <p:cNvSpPr/>
          <p:nvPr/>
        </p:nvSpPr>
        <p:spPr>
          <a:xfrm>
            <a:off x="8998677" y="4748404"/>
            <a:ext cx="2628449" cy="564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Simulators</a:t>
            </a:r>
          </a:p>
        </p:txBody>
      </p:sp>
    </p:spTree>
    <p:extLst>
      <p:ext uri="{BB962C8B-B14F-4D97-AF65-F5344CB8AC3E}">
        <p14:creationId xmlns:p14="http://schemas.microsoft.com/office/powerpoint/2010/main" val="220611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276D-3275-477D-B8CC-62AA57AB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World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F0D47-9780-4135-ADFE-03FC6251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B1CE7-5798-4A6B-B47D-5439F4A3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080F7-0179-46E6-9ED5-983852A7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31" y="1457335"/>
            <a:ext cx="1604962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1EF2F-CB8E-4E5B-9A14-EA87BEDF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806" y="2168535"/>
            <a:ext cx="1544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Instruction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Supply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(Fetch stage)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2B617-7B84-4769-A19D-843907CE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6" y="1457335"/>
            <a:ext cx="1604962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06101-55AC-469A-BDCC-0B2A679E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18" y="2009785"/>
            <a:ext cx="132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Pipeline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(Instruction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execution)</a:t>
            </a:r>
          </a:p>
          <a:p>
            <a:pPr eaLnBrk="1" hangingPunct="1"/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67EB2-A356-4C78-9F65-663B4691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6" y="1457335"/>
            <a:ext cx="1746244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91B19-2291-4DC2-9E16-AD876034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588" y="2203559"/>
            <a:ext cx="18004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Data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Supply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(Memory stage)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899FE1-285D-4153-9A11-6B0243610297}"/>
              </a:ext>
            </a:extLst>
          </p:cNvPr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2681293" y="2478098"/>
            <a:ext cx="1738313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E66906CC-03DA-42B0-B3B9-C256B9285201}"/>
              </a:ext>
            </a:extLst>
          </p:cNvPr>
          <p:cNvCxnSpPr>
            <a:cxnSpLocks noChangeShapeType="1"/>
            <a:stCxn id="10" idx="1"/>
            <a:endCxn id="8" idx="3"/>
          </p:cNvCxnSpPr>
          <p:nvPr/>
        </p:nvCxnSpPr>
        <p:spPr bwMode="auto">
          <a:xfrm flipH="1">
            <a:off x="6024568" y="2478098"/>
            <a:ext cx="17732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5">
            <a:extLst>
              <a:ext uri="{FF2B5EF4-FFF2-40B4-BE49-F238E27FC236}">
                <a16:creationId xmlns:a16="http://schemas.microsoft.com/office/drawing/2014/main" id="{09763B19-8DB7-41F0-B339-6A387055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31" y="3656023"/>
            <a:ext cx="22878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- Zero-cycle latency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- Infinite capacity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- Perfect control flow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597A5C6C-2D89-4273-AFE6-2D6D71B2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43" y="3678248"/>
            <a:ext cx="21980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Zero-cycle latency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Infinite capacity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- Infinite bandwidth </a:t>
            </a:r>
          </a:p>
          <a:p>
            <a:pPr eaLnBrk="1" hangingPunct="1"/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2072-8B2E-4387-BD1A-5789DAAB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Memory Hierarchy: 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0EF7-5361-40CE-B235-37C57481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that What is memory?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579CD-2277-4109-8810-03E260B5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64DB7-E025-4B69-9EE0-01AFD62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595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0BC7-1EF1-4D53-B8AB-866B747C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Semiconductor Memory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36D36D-9E2B-4FD0-AB28-83F7C820F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Semiconductor memory began to be competitive in early 1970s</a:t>
            </a:r>
          </a:p>
          <a:p>
            <a:pPr lvl="1"/>
            <a:r>
              <a:rPr lang="en-US" sz="2000"/>
              <a:t>Intel formed to exploit market for semiconductor memory</a:t>
            </a:r>
          </a:p>
          <a:p>
            <a:pPr lvl="1"/>
            <a:r>
              <a:rPr lang="en-US" sz="2000"/>
              <a:t>Early semiconductor memory was Static RAM  (SRAM).  SRAM cell internals similar to a latch (cross-coupled inverters).</a:t>
            </a:r>
          </a:p>
          <a:p>
            <a:pPr lvl="1"/>
            <a:endParaRPr lang="en-US" sz="2000"/>
          </a:p>
          <a:p>
            <a:r>
              <a:rPr lang="en-US" sz="2000"/>
              <a:t>First commercial Dynamic RAM (DRAM) was Intel 1103</a:t>
            </a:r>
          </a:p>
          <a:p>
            <a:pPr lvl="1"/>
            <a:r>
              <a:rPr lang="en-US" sz="2000"/>
              <a:t>1Kbit of storage on single chip</a:t>
            </a:r>
          </a:p>
          <a:p>
            <a:pPr lvl="1"/>
            <a:r>
              <a:rPr lang="en-US" sz="2000"/>
              <a:t>charge on a capacitor used to hold value</a:t>
            </a:r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8" name="Picture 7" descr="Circuit board">
            <a:extLst>
              <a:ext uri="{FF2B5EF4-FFF2-40B4-BE49-F238E27FC236}">
                <a16:creationId xmlns:a16="http://schemas.microsoft.com/office/drawing/2014/main" id="{D0B9C302-C9C2-9215-FBFF-AD19C6A50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58" r="155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C6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981B-D68C-4B96-8C73-401ED83E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BA9E-41EE-43A2-A571-6A6E6995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9673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8EBD-4C63-42BF-831F-37B0D7A7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transistor DRAM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E799E-8998-4986-B951-55672C2F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FF2D1-5FE7-43E8-997B-2A492CA4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10B9DA-C42D-4B9B-89A8-FF16E3C7761C}"/>
              </a:ext>
            </a:extLst>
          </p:cNvPr>
          <p:cNvGrpSpPr/>
          <p:nvPr/>
        </p:nvGrpSpPr>
        <p:grpSpPr>
          <a:xfrm>
            <a:off x="1538288" y="1995487"/>
            <a:ext cx="4751388" cy="3542573"/>
            <a:chOff x="304800" y="1052099"/>
            <a:chExt cx="4751388" cy="3542573"/>
          </a:xfrm>
        </p:grpSpPr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39D74312-EDB8-439B-AC35-E537A3FE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3" y="1360488"/>
              <a:ext cx="2039937" cy="159543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C75CAC-C440-4A9B-9222-A6CB4880B246}"/>
                </a:ext>
              </a:extLst>
            </p:cNvPr>
            <p:cNvGrpSpPr/>
            <p:nvPr/>
          </p:nvGrpSpPr>
          <p:grpSpPr>
            <a:xfrm>
              <a:off x="304800" y="1052099"/>
              <a:ext cx="4751388" cy="3542573"/>
              <a:chOff x="304800" y="914400"/>
              <a:chExt cx="4751388" cy="3542573"/>
            </a:xfrm>
          </p:grpSpPr>
          <p:grpSp>
            <p:nvGrpSpPr>
              <p:cNvPr id="9" name="Group 26">
                <a:extLst>
                  <a:ext uri="{FF2B5EF4-FFF2-40B4-BE49-F238E27FC236}">
                    <a16:creationId xmlns:a16="http://schemas.microsoft.com/office/drawing/2014/main" id="{C6F2613A-3F27-4F34-BC07-4B88351006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0975" y="1671638"/>
                <a:ext cx="930275" cy="444500"/>
                <a:chOff x="2352" y="1224"/>
                <a:chExt cx="481" cy="241"/>
              </a:xfrm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6D82B534-CE3B-4257-8D20-B213CE5AC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" y="1384"/>
                  <a:ext cx="481" cy="81"/>
                </a:xfrm>
                <a:custGeom>
                  <a:avLst/>
                  <a:gdLst/>
                  <a:ahLst/>
                  <a:cxnLst>
                    <a:cxn ang="0">
                      <a:pos x="480" y="80"/>
                    </a:cxn>
                    <a:cxn ang="0">
                      <a:pos x="320" y="80"/>
                    </a:cxn>
                    <a:cxn ang="0">
                      <a:pos x="320" y="0"/>
                    </a:cxn>
                    <a:cxn ang="0">
                      <a:pos x="160" y="0"/>
                    </a:cxn>
                    <a:cxn ang="0">
                      <a:pos x="16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481" h="81">
                      <a:moveTo>
                        <a:pt x="480" y="80"/>
                      </a:moveTo>
                      <a:lnTo>
                        <a:pt x="320" y="80"/>
                      </a:lnTo>
                      <a:lnTo>
                        <a:pt x="320" y="0"/>
                      </a:lnTo>
                      <a:lnTo>
                        <a:pt x="160" y="0"/>
                      </a:lnTo>
                      <a:lnTo>
                        <a:pt x="160" y="80"/>
                      </a:lnTo>
                      <a:lnTo>
                        <a:pt x="0" y="8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9" name="Line 28">
                  <a:extLst>
                    <a:ext uri="{FF2B5EF4-FFF2-40B4-BE49-F238E27FC236}">
                      <a16:creationId xmlns:a16="http://schemas.microsoft.com/office/drawing/2014/main" id="{09984A5C-0D0B-43B3-991B-27A674A81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12" y="1344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30" name="Line 29">
                  <a:extLst>
                    <a:ext uri="{FF2B5EF4-FFF2-40B4-BE49-F238E27FC236}">
                      <a16:creationId xmlns:a16="http://schemas.microsoft.com/office/drawing/2014/main" id="{CCDAA067-1ABE-48B4-ACC0-286F63503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2" y="1224"/>
                  <a:ext cx="0" cy="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0" name="Line 30">
                <a:extLst>
                  <a:ext uri="{FF2B5EF4-FFF2-40B4-BE49-F238E27FC236}">
                    <a16:creationId xmlns:a16="http://schemas.microsoft.com/office/drawing/2014/main" id="{CCF5F5EE-3EFD-4144-8A1F-615C0BD62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4525" y="1627188"/>
                <a:ext cx="0" cy="176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977916A5-37B0-4733-A103-48876202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975" y="2076450"/>
                <a:ext cx="77788" cy="7461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2" name="Oval 32">
                <a:extLst>
                  <a:ext uri="{FF2B5EF4-FFF2-40B4-BE49-F238E27FC236}">
                    <a16:creationId xmlns:a16="http://schemas.microsoft.com/office/drawing/2014/main" id="{DA49707C-EB03-41EB-AFF2-16EF922D8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425" y="1589088"/>
                <a:ext cx="77788" cy="7461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3" name="Line 33">
                <a:extLst>
                  <a:ext uri="{FF2B5EF4-FFF2-40B4-BE49-F238E27FC236}">
                    <a16:creationId xmlns:a16="http://schemas.microsoft.com/office/drawing/2014/main" id="{E59C944F-8E81-40FF-BD9C-8C66EB7E5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8075" y="1273175"/>
                <a:ext cx="0" cy="2036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4" name="Line 34">
                <a:extLst>
                  <a:ext uri="{FF2B5EF4-FFF2-40B4-BE49-F238E27FC236}">
                    <a16:creationId xmlns:a16="http://schemas.microsoft.com/office/drawing/2014/main" id="{97BD8980-DE63-4002-98B5-9F975D578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225" y="1622425"/>
                <a:ext cx="2370138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5" name="Rectangle 35">
                <a:extLst>
                  <a:ext uri="{FF2B5EF4-FFF2-40B4-BE49-F238E27FC236}">
                    <a16:creationId xmlns:a16="http://schemas.microsoft.com/office/drawing/2014/main" id="{99A176CA-136D-4A9F-B9C6-97CC2243A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713" y="914400"/>
                <a:ext cx="1682251" cy="375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Calibri"/>
                    <a:cs typeface="Calibri"/>
                  </a:rPr>
                  <a:t>1-T DRAM Cell</a:t>
                </a:r>
              </a:p>
            </p:txBody>
          </p:sp>
          <p:grpSp>
            <p:nvGrpSpPr>
              <p:cNvPr id="16" name="Group 36">
                <a:extLst>
                  <a:ext uri="{FF2B5EF4-FFF2-40B4-BE49-F238E27FC236}">
                    <a16:creationId xmlns:a16="http://schemas.microsoft.com/office/drawing/2014/main" id="{C78B9493-514B-4862-9022-3FA6FD6CC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5238" y="2098675"/>
                <a:ext cx="371475" cy="177800"/>
                <a:chOff x="2256" y="1456"/>
                <a:chExt cx="192" cy="96"/>
              </a:xfrm>
            </p:grpSpPr>
            <p:sp>
              <p:nvSpPr>
                <p:cNvPr id="26" name="Line 37">
                  <a:extLst>
                    <a:ext uri="{FF2B5EF4-FFF2-40B4-BE49-F238E27FC236}">
                      <a16:creationId xmlns:a16="http://schemas.microsoft.com/office/drawing/2014/main" id="{E5640CBE-7DDF-487B-ADB8-8F5631767B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14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7" name="Line 38">
                  <a:extLst>
                    <a:ext uri="{FF2B5EF4-FFF2-40B4-BE49-F238E27FC236}">
                      <a16:creationId xmlns:a16="http://schemas.microsoft.com/office/drawing/2014/main" id="{3C41FD95-B42C-4333-B9EC-7DC6AB560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55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</p:grp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52835019-FAB7-45EF-A362-299E479F2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5238" y="2365375"/>
                <a:ext cx="371475" cy="176213"/>
                <a:chOff x="2256" y="1600"/>
                <a:chExt cx="192" cy="96"/>
              </a:xfrm>
            </p:grpSpPr>
            <p:sp>
              <p:nvSpPr>
                <p:cNvPr id="24" name="Line 40">
                  <a:extLst>
                    <a:ext uri="{FF2B5EF4-FFF2-40B4-BE49-F238E27FC236}">
                      <a16:creationId xmlns:a16="http://schemas.microsoft.com/office/drawing/2014/main" id="{A13BBC37-D704-45D8-BF44-716BDD71A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52" y="160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  <p:sp>
              <p:nvSpPr>
                <p:cNvPr id="25" name="Line 41">
                  <a:extLst>
                    <a:ext uri="{FF2B5EF4-FFF2-40B4-BE49-F238E27FC236}">
                      <a16:creationId xmlns:a16="http://schemas.microsoft.com/office/drawing/2014/main" id="{81313185-C622-4BEC-8CDB-FC7C4891F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60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80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" name="Rectangle 42">
                <a:extLst>
                  <a:ext uri="{FF2B5EF4-FFF2-40B4-BE49-F238E27FC236}">
                    <a16:creationId xmlns:a16="http://schemas.microsoft.com/office/drawing/2014/main" id="{22A11FD2-C999-430F-998D-73DE4EE39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447800"/>
                <a:ext cx="728715" cy="375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Calibri"/>
                    <a:cs typeface="Calibri"/>
                  </a:rPr>
                  <a:t>word</a:t>
                </a:r>
              </a:p>
            </p:txBody>
          </p:sp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35CF9B32-7211-4C05-A930-5155DDE74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213" y="3306763"/>
                <a:ext cx="465472" cy="375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Calibri"/>
                    <a:cs typeface="Calibri"/>
                  </a:rPr>
                  <a:t>bit</a:t>
                </a:r>
              </a:p>
            </p:txBody>
          </p:sp>
          <p:sp>
            <p:nvSpPr>
              <p:cNvPr id="20" name="Rectangle 44">
                <a:extLst>
                  <a:ext uri="{FF2B5EF4-FFF2-40B4-BE49-F238E27FC236}">
                    <a16:creationId xmlns:a16="http://schemas.microsoft.com/office/drawing/2014/main" id="{EA4B4B71-379A-4376-A405-2EB6115E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905000"/>
                <a:ext cx="2084388" cy="409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Calibri"/>
                    <a:cs typeface="Calibri"/>
                  </a:rPr>
                  <a:t>access transistor</a:t>
                </a:r>
              </a:p>
            </p:txBody>
          </p:sp>
          <p:sp>
            <p:nvSpPr>
              <p:cNvPr id="21" name="Line 45">
                <a:extLst>
                  <a:ext uri="{FF2B5EF4-FFF2-40B4-BE49-F238E27FC236}">
                    <a16:creationId xmlns:a16="http://schemas.microsoft.com/office/drawing/2014/main" id="{4FBA539C-A7C1-42EF-ACC5-23FFEA050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00263" y="1889125"/>
                <a:ext cx="835025" cy="1762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22" name="Rectangle 46">
                <a:extLst>
                  <a:ext uri="{FF2B5EF4-FFF2-40B4-BE49-F238E27FC236}">
                    <a16:creationId xmlns:a16="http://schemas.microsoft.com/office/drawing/2014/main" id="{1F2AA825-AF87-41B1-8FA6-8C891B726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3810000"/>
                <a:ext cx="3733800" cy="646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alibri"/>
                    <a:cs typeface="Calibri"/>
                  </a:rPr>
                  <a:t>Storage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alibri"/>
                    <a:cs typeface="Calibri"/>
                  </a:rPr>
                  <a:t>capacitor </a:t>
                </a:r>
              </a:p>
            </p:txBody>
          </p:sp>
          <p:sp>
            <p:nvSpPr>
              <p:cNvPr id="23" name="Line 47">
                <a:extLst>
                  <a:ext uri="{FF2B5EF4-FFF2-40B4-BE49-F238E27FC236}">
                    <a16:creationId xmlns:a16="http://schemas.microsoft.com/office/drawing/2014/main" id="{90E45F6F-B8D9-482F-B130-12C65EDB1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7425" y="2424113"/>
                <a:ext cx="185738" cy="13255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31" name="Rectangle 48">
            <a:extLst>
              <a:ext uri="{FF2B5EF4-FFF2-40B4-BE49-F238E27FC236}">
                <a16:creationId xmlns:a16="http://schemas.microsoft.com/office/drawing/2014/main" id="{0F974D5D-20EF-487C-B457-A364F400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3619499"/>
            <a:ext cx="5889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Verdana" charset="0"/>
              </a:rPr>
              <a:t>V</a:t>
            </a:r>
            <a:r>
              <a:rPr lang="en-US" baseline="-25000" dirty="0">
                <a:solidFill>
                  <a:schemeClr val="tx1"/>
                </a:solidFill>
                <a:latin typeface="Verdana" charset="0"/>
              </a:rPr>
              <a:t>REF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E3302-061C-4410-8DE5-67149E5E5E58}"/>
              </a:ext>
            </a:extLst>
          </p:cNvPr>
          <p:cNvSpPr txBox="1"/>
          <p:nvPr/>
        </p:nvSpPr>
        <p:spPr>
          <a:xfrm>
            <a:off x="7077075" y="2011488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Denser</a:t>
            </a:r>
            <a:endParaRPr lang="en-I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5A7A5-51D9-4A85-A658-7B497496B4FF}"/>
              </a:ext>
            </a:extLst>
          </p:cNvPr>
          <p:cNvSpPr txBox="1"/>
          <p:nvPr/>
        </p:nvSpPr>
        <p:spPr>
          <a:xfrm>
            <a:off x="7077075" y="2854037"/>
            <a:ext cx="52977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Value kept in one cell is as </a:t>
            </a:r>
          </a:p>
          <a:p>
            <a:r>
              <a:rPr lang="en-US" sz="3200" dirty="0"/>
              <a:t>per the charge in the capacitor</a:t>
            </a:r>
            <a:endParaRPr lang="en-I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968E6E-E418-4E53-B9B1-28DA929A20C2}"/>
              </a:ext>
            </a:extLst>
          </p:cNvPr>
          <p:cNvSpPr txBox="1"/>
          <p:nvPr/>
        </p:nvSpPr>
        <p:spPr>
          <a:xfrm>
            <a:off x="2687639" y="4923029"/>
            <a:ext cx="1033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Need to be refreshed periodically to maintain the charge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42FEC-9877-4D3B-8D7A-B80E1419F1BC}"/>
              </a:ext>
            </a:extLst>
          </p:cNvPr>
          <p:cNvSpPr txBox="1"/>
          <p:nvPr/>
        </p:nvSpPr>
        <p:spPr>
          <a:xfrm>
            <a:off x="2684463" y="5598385"/>
            <a:ext cx="1033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 dynamic RAM (DRAM)</a:t>
            </a:r>
          </a:p>
        </p:txBody>
      </p:sp>
    </p:spTree>
    <p:extLst>
      <p:ext uri="{BB962C8B-B14F-4D97-AF65-F5344CB8AC3E}">
        <p14:creationId xmlns:p14="http://schemas.microsoft.com/office/powerpoint/2010/main" val="111245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D8E7-1343-427B-A736-BFE1E78A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58E53-162E-4A29-B913-0B4DAA8C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3127-E34D-4391-972D-FEE38E24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F58E6A-291F-444B-8F17-CE76D906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1" y="1690688"/>
            <a:ext cx="10844213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Dynamic random-access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Capacitor charge state indicates stored value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Whether the capacitor is charged or discharged indicates storage of 1 or 0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 capacitor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1 access transistor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Capacitor leaks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 cell loses charge over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 cell needs to be refreshed</a:t>
            </a:r>
          </a:p>
        </p:txBody>
      </p:sp>
    </p:spTree>
    <p:extLst>
      <p:ext uri="{BB962C8B-B14F-4D97-AF65-F5344CB8AC3E}">
        <p14:creationId xmlns:p14="http://schemas.microsoft.com/office/powerpoint/2010/main" val="10720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5506-B461-4995-BE4A-64D0BB0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SRAMs (6T to 8T)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020C-3431-45E8-B427-397CC162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RAMs. No need of refresh as no capacitor.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Faster access (no capacitor)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Density low as 6T: 1 bit compared to 1T: 1bit in DRAM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Costly than DRAM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0A72B-E8CB-4BEA-B449-78E68808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F812-47C7-4532-9001-217A7FC4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343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9A6E-E8F9-4A57-B30A-2AC7E53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9399-ECD4-42E6-9A67-5704CBAD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9D960-8FDD-4BF8-9254-6C46903C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6F116A-95C1-4E43-B3DC-5C1212FB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344612"/>
            <a:ext cx="10677525" cy="51943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Bigger is slower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SRAM, 512 Bytes, sub-</a:t>
            </a:r>
            <a:r>
              <a:rPr lang="en-US" altLang="en-US" dirty="0" err="1">
                <a:ea typeface="ＭＳ Ｐゴシック" panose="020B0600070205080204" pitchFamily="34" charset="-128"/>
              </a:rPr>
              <a:t>nanosec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SRAM,  </a:t>
            </a:r>
            <a:r>
              <a:rPr lang="en-US" altLang="en-US" dirty="0" err="1">
                <a:ea typeface="ＭＳ Ｐゴシック" panose="020B0600070205080204" pitchFamily="34" charset="-128"/>
              </a:rPr>
              <a:t>KByte~MByte</a:t>
            </a:r>
            <a:r>
              <a:rPr lang="en-US" altLang="en-US" dirty="0">
                <a:ea typeface="ＭＳ Ｐゴシック" panose="020B0600070205080204" pitchFamily="34" charset="-128"/>
              </a:rPr>
              <a:t>, ~</a:t>
            </a:r>
            <a:r>
              <a:rPr lang="en-US" altLang="en-US" dirty="0" err="1">
                <a:ea typeface="ＭＳ Ｐゴシック" panose="020B0600070205080204" pitchFamily="34" charset="-128"/>
              </a:rPr>
              <a:t>nanosec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DRAM, Gigabyte, ~50 </a:t>
            </a:r>
            <a:r>
              <a:rPr lang="en-US" altLang="en-US" dirty="0" err="1">
                <a:ea typeface="ＭＳ Ｐゴシック" panose="020B0600070205080204" pitchFamily="34" charset="-128"/>
              </a:rPr>
              <a:t>nanosec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 Disk, Terabyte, ~10 </a:t>
            </a:r>
            <a:r>
              <a:rPr lang="en-US" altLang="en-US" dirty="0" err="1">
                <a:ea typeface="ＭＳ Ｐゴシック" panose="020B0600070205080204" pitchFamily="34" charset="-128"/>
              </a:rPr>
              <a:t>millisec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1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Faster is more expensive (dollars and chip area)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SRAM, &lt; 1000$ per GB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DRAM, &lt; 20$ per GB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 Disk &lt; 0.01$ per GB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sample values scale with time</a:t>
            </a:r>
          </a:p>
          <a:p>
            <a:endParaRPr lang="en-US" altLang="en-US" sz="10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 technologies have their place as well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Flash memory, NVRAM, MRAM </a:t>
            </a:r>
            <a:r>
              <a:rPr lang="en-US" altLang="en-US" dirty="0" err="1">
                <a:ea typeface="ＭＳ Ｐゴシック" panose="020B0600070205080204" pitchFamily="34" charset="-128"/>
              </a:rPr>
              <a:t>etc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4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257-21BE-47F1-94DE-94F2AF08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affects latency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4ABF6-87A2-44DF-AC29-A6FBC47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D169-2774-400A-B5A2-5C34DEA5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F0D8AC-38BB-45C7-8A83-B24BD1ACC7E6}"/>
              </a:ext>
            </a:extLst>
          </p:cNvPr>
          <p:cNvGrpSpPr/>
          <p:nvPr/>
        </p:nvGrpSpPr>
        <p:grpSpPr>
          <a:xfrm>
            <a:off x="962027" y="3076575"/>
            <a:ext cx="1295400" cy="2209800"/>
            <a:chOff x="609600" y="2209800"/>
            <a:chExt cx="1295400" cy="2209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3B0F98-5ACD-44FE-BB76-C9276EF3697F}"/>
                </a:ext>
              </a:extLst>
            </p:cNvPr>
            <p:cNvSpPr/>
            <p:nvPr/>
          </p:nvSpPr>
          <p:spPr bwMode="auto">
            <a:xfrm>
              <a:off x="609600" y="3124200"/>
              <a:ext cx="1295400" cy="1295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cs typeface="Calibri"/>
                </a:rPr>
                <a:t>Small Memory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07B27C-8A69-470A-9281-810E1DCB469C}"/>
                </a:ext>
              </a:extLst>
            </p:cNvPr>
            <p:cNvCxnSpPr>
              <a:endCxn id="7" idx="0"/>
            </p:cNvCxnSpPr>
            <p:nvPr/>
          </p:nvCxnSpPr>
          <p:spPr bwMode="auto">
            <a:xfrm rot="5400000" flipH="1" flipV="1">
              <a:off x="285750" y="3448050"/>
              <a:ext cx="1295400" cy="6477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F0AED5-FB49-4E27-BBFC-D272ADF47F79}"/>
                </a:ext>
              </a:extLst>
            </p:cNvPr>
            <p:cNvSpPr/>
            <p:nvPr/>
          </p:nvSpPr>
          <p:spPr bwMode="auto">
            <a:xfrm>
              <a:off x="762000" y="2209800"/>
              <a:ext cx="990600" cy="914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cs typeface="Calibri"/>
                </a:rPr>
                <a:t>CPU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C91FE5-4972-4421-AE37-DCB630C0EB1B}"/>
              </a:ext>
            </a:extLst>
          </p:cNvPr>
          <p:cNvGrpSpPr/>
          <p:nvPr/>
        </p:nvGrpSpPr>
        <p:grpSpPr>
          <a:xfrm>
            <a:off x="3357563" y="1133475"/>
            <a:ext cx="4876800" cy="5181600"/>
            <a:chOff x="2743200" y="990600"/>
            <a:chExt cx="4876800" cy="518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17666E-69EF-47EF-A8AB-CE59970114DF}"/>
                </a:ext>
              </a:extLst>
            </p:cNvPr>
            <p:cNvSpPr/>
            <p:nvPr/>
          </p:nvSpPr>
          <p:spPr bwMode="auto">
            <a:xfrm>
              <a:off x="2743200" y="1905000"/>
              <a:ext cx="4876800" cy="4267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cs typeface="Calibri"/>
                </a:rPr>
                <a:t>Big Memory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424328-0C96-47EA-9C5E-1E21CD2185B9}"/>
                </a:ext>
              </a:extLst>
            </p:cNvPr>
            <p:cNvCxnSpPr/>
            <p:nvPr/>
          </p:nvCxnSpPr>
          <p:spPr bwMode="auto">
            <a:xfrm rot="5400000" flipH="1" flipV="1">
              <a:off x="1790700" y="2857500"/>
              <a:ext cx="4267200" cy="2362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001B2C-37BC-47A8-8974-4C29DC9C3919}"/>
                </a:ext>
              </a:extLst>
            </p:cNvPr>
            <p:cNvSpPr/>
            <p:nvPr/>
          </p:nvSpPr>
          <p:spPr bwMode="auto">
            <a:xfrm>
              <a:off x="4572000" y="990600"/>
              <a:ext cx="990600" cy="9144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cs typeface="Calibri"/>
                </a:rPr>
                <a:t>CPU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337217-F1F9-4134-B9EF-F65B303652D4}"/>
              </a:ext>
            </a:extLst>
          </p:cNvPr>
          <p:cNvSpPr txBox="1"/>
          <p:nvPr/>
        </p:nvSpPr>
        <p:spPr>
          <a:xfrm>
            <a:off x="3962400" y="5105400"/>
            <a:ext cx="35051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Signals have further to travel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Fan out to more locations</a:t>
            </a:r>
          </a:p>
        </p:txBody>
      </p:sp>
    </p:spTree>
    <p:extLst>
      <p:ext uri="{BB962C8B-B14F-4D97-AF65-F5344CB8AC3E}">
        <p14:creationId xmlns:p14="http://schemas.microsoft.com/office/powerpoint/2010/main" val="44383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BC33-103E-449F-8010-69602DCC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Memory Hierarchy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9F08F-56E9-467D-80F1-1DCA43E9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9E1E6-B947-4493-BD45-7DD44CC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22E50A-4DAD-46AA-8013-95FEDBF6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7175"/>
            <a:ext cx="11963400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want both fast and large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we cannot achieve both with a single level of memory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Idea: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Have multiple levels of storage </a:t>
            </a:r>
            <a:r>
              <a:rPr lang="en-US" altLang="en-US" dirty="0">
                <a:ea typeface="ＭＳ Ｐゴシック" panose="020B0600070205080204" pitchFamily="34" charset="-128"/>
              </a:rPr>
              <a:t>(progressively bigger and slower as the levels are farther from the processor) and 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ensure most of the data the processor needs is kept in the fast(</a:t>
            </a:r>
            <a:r>
              <a:rPr lang="en-US" altLang="en-US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er</a:t>
            </a:r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) level(s)</a:t>
            </a:r>
          </a:p>
        </p:txBody>
      </p:sp>
    </p:spTree>
    <p:extLst>
      <p:ext uri="{BB962C8B-B14F-4D97-AF65-F5344CB8AC3E}">
        <p14:creationId xmlns:p14="http://schemas.microsoft.com/office/powerpoint/2010/main" val="35949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5156-A532-4F3C-B18D-1587021C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Memory Hierarchy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782C-22D4-46C8-AAAE-430082F9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811C-CF17-42F8-9395-EA087220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1C08B63-A285-425B-B843-FAEC80759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7" y="1676400"/>
            <a:ext cx="1981200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Small,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Fast Memory</a:t>
            </a:r>
          </a:p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(RF, SRAM)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1C2D03-0C98-4AC6-96A5-9FF9ABEE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7" y="3886200"/>
            <a:ext cx="10148888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Calibri"/>
                <a:cs typeface="Calibri"/>
              </a:rPr>
              <a:t>capacity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:  Register &lt;&lt; SRAM (Cache) &lt;&lt; DRAM</a:t>
            </a:r>
            <a:endParaRPr lang="en-US" sz="2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i="1" dirty="0">
                <a:solidFill>
                  <a:schemeClr val="tx1"/>
                </a:solidFill>
                <a:latin typeface="Calibri"/>
                <a:cs typeface="Calibri"/>
              </a:rPr>
              <a:t> latency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:   Register &lt;&lt; SRAM (Cache) &lt;&lt; DRAM</a:t>
            </a:r>
            <a:endParaRPr lang="en-US" sz="2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Calibri"/>
                <a:cs typeface="Calibri"/>
              </a:rPr>
              <a:t>bandwidth: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on-chip &gt;&gt; off-chip</a:t>
            </a:r>
            <a:endParaRPr lang="en-US" sz="2400" i="1" dirty="0">
              <a:solidFill>
                <a:schemeClr val="tx1"/>
              </a:solidFill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On a data access:</a:t>
            </a:r>
          </a:p>
          <a:p>
            <a:pPr lvl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cs typeface="Calibri"/>
              </a:rPr>
              <a:t>if 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data </a:t>
            </a:r>
            <a:r>
              <a:rPr lang="en-US" sz="2400" dirty="0">
                <a:solidFill>
                  <a:srgbClr val="56127A"/>
                </a:solidFill>
                <a:latin typeface="Symbol" charset="2"/>
              </a:rPr>
              <a:t>Î</a:t>
            </a: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 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fast memory </a:t>
            </a:r>
            <a:r>
              <a:rPr lang="en-US" sz="2400" dirty="0">
                <a:solidFill>
                  <a:srgbClr val="56127A"/>
                </a:solidFill>
                <a:latin typeface="Symbol" charset="2"/>
              </a:rPr>
              <a:t></a:t>
            </a: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 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low latency access </a:t>
            </a:r>
            <a:r>
              <a:rPr lang="en-US" sz="2400" i="1" dirty="0">
                <a:solidFill>
                  <a:srgbClr val="56127A"/>
                </a:solidFill>
                <a:latin typeface="Calibri"/>
                <a:cs typeface="Calibri"/>
              </a:rPr>
              <a:t>Cache</a:t>
            </a:r>
          </a:p>
          <a:p>
            <a:pPr lvl="1">
              <a:spcBef>
                <a:spcPct val="0"/>
              </a:spcBef>
            </a:pPr>
            <a:r>
              <a:rPr lang="en-US" sz="2400" i="1" dirty="0">
                <a:solidFill>
                  <a:srgbClr val="56127A"/>
                </a:solidFill>
                <a:latin typeface="Calibri"/>
                <a:cs typeface="Calibri"/>
              </a:rPr>
              <a:t>if 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data </a:t>
            </a:r>
            <a:r>
              <a:rPr lang="en-US" sz="2400" dirty="0">
                <a:solidFill>
                  <a:srgbClr val="56127A"/>
                </a:solidFill>
                <a:latin typeface="Symbol" charset="2"/>
              </a:rPr>
              <a:t>Ï</a:t>
            </a: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 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fast memory </a:t>
            </a:r>
            <a:r>
              <a:rPr lang="en-US" sz="2400" dirty="0">
                <a:solidFill>
                  <a:srgbClr val="56127A"/>
                </a:solidFill>
                <a:latin typeface="Symbol" charset="2"/>
              </a:rPr>
              <a:t></a:t>
            </a:r>
            <a:r>
              <a:rPr lang="en-US" sz="2400" dirty="0">
                <a:solidFill>
                  <a:srgbClr val="56127A"/>
                </a:solidFill>
                <a:latin typeface="Verdana" charset="0"/>
              </a:rPr>
              <a:t> 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high latency access </a:t>
            </a:r>
            <a:r>
              <a:rPr lang="en-US" sz="2400" i="1" dirty="0">
                <a:solidFill>
                  <a:srgbClr val="56127A"/>
                </a:solidFill>
                <a:latin typeface="Calibri"/>
                <a:cs typeface="Calibri"/>
              </a:rPr>
              <a:t>DRAM</a:t>
            </a:r>
            <a:endParaRPr lang="en-US" sz="24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85F988-94EC-487E-B179-717250DA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7" y="2057400"/>
            <a:ext cx="1016000" cy="8350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ECB6E2-331A-41D7-B4F0-3C4D7DA4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7" y="1219200"/>
            <a:ext cx="28194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Big, Slow Memory</a:t>
            </a:r>
          </a:p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(DRAM)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A806124A-61A7-4D5E-ACD7-6CE01B39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7" y="1752600"/>
            <a:ext cx="355600" cy="311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AA7A6445-2890-4840-9F72-9968730BE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7" y="1752600"/>
            <a:ext cx="355600" cy="311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0A8681D-B9C2-40A2-85E6-1400DA50A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7" y="3200400"/>
            <a:ext cx="4191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holds frequently used data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0F685CA0-4971-4AD6-B510-60833347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7" y="24384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D6A6ADF4-B864-4893-959A-1DC0FD38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7" y="2057400"/>
            <a:ext cx="1143000" cy="838200"/>
          </a:xfrm>
          <a:prstGeom prst="leftRightArrow">
            <a:avLst>
              <a:gd name="adj1" fmla="val 50000"/>
              <a:gd name="adj2" fmla="val 27273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1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68E7-AF84-4889-9781-938CF755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6A26D-7FEA-4E5D-96C4-9DC8F55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EE482-A872-424B-848F-149F8458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3CFBD55-FB55-4CE8-B472-9C25C8689A4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F98D52-ECE6-4F50-BF3C-DDAD2E7986B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Text Box19">
            <a:extLst>
              <a:ext uri="{FF2B5EF4-FFF2-40B4-BE49-F238E27FC236}">
                <a16:creationId xmlns:a16="http://schemas.microsoft.com/office/drawing/2014/main" id="{D81E9BAB-CCA4-416F-948B-920E9DA7173B}"/>
              </a:ext>
            </a:extLst>
          </p:cNvPr>
          <p:cNvSpPr txBox="1"/>
          <p:nvPr/>
        </p:nvSpPr>
        <p:spPr>
          <a:xfrm>
            <a:off x="720547" y="1523821"/>
            <a:ext cx="9642653" cy="8156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228600" indent="-228600" algn="l" rtl="0">
              <a:lnSpc>
                <a:spcPts val="2974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i="1" u="sng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Latency</a:t>
            </a:r>
            <a:r>
              <a:rPr lang="en-US" altLang="zh-CN" sz="2800" i="1" spc="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(execution/response</a:t>
            </a:r>
            <a:r>
              <a:rPr lang="en-US" altLang="zh-CN" sz="2800" spc="-1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time):</a:t>
            </a:r>
            <a:r>
              <a:rPr lang="en-US" altLang="zh-CN" sz="28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finish</a:t>
            </a:r>
            <a:r>
              <a:rPr lang="en-US" altLang="zh-CN" sz="28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28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task. It is additive (Performance = 1/latency)</a:t>
            </a:r>
          </a:p>
        </p:txBody>
      </p:sp>
      <p:sp>
        <p:nvSpPr>
          <p:cNvPr id="9" name="Text Box20">
            <a:extLst>
              <a:ext uri="{FF2B5EF4-FFF2-40B4-BE49-F238E27FC236}">
                <a16:creationId xmlns:a16="http://schemas.microsoft.com/office/drawing/2014/main" id="{BFAB8EB0-8959-4A5C-9E0C-5992A96E67AB}"/>
              </a:ext>
            </a:extLst>
          </p:cNvPr>
          <p:cNvSpPr txBox="1"/>
          <p:nvPr/>
        </p:nvSpPr>
        <p:spPr>
          <a:xfrm>
            <a:off x="720547" y="2572430"/>
            <a:ext cx="10566578" cy="4309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228600" indent="-228600" algn="l" rtl="0">
              <a:lnSpc>
                <a:spcPts val="2973"/>
              </a:lnSpc>
            </a:pPr>
            <a:r>
              <a:rPr lang="en-US" altLang="zh-CN" sz="28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spc="4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800" i="1" u="sng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Throughput</a:t>
            </a:r>
            <a:r>
              <a:rPr lang="en-US" altLang="zh-CN" sz="2800" i="1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(bandwidth):</a:t>
            </a:r>
            <a:r>
              <a:rPr lang="en-US" altLang="zh-CN" sz="2800" spc="-5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8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8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tasks/unit</a:t>
            </a:r>
            <a:r>
              <a:rPr lang="en-US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8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time. It is not additive</a:t>
            </a:r>
            <a:endParaRPr lang="en-US" altLang="zh-C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27">
            <a:extLst>
              <a:ext uri="{FF2B5EF4-FFF2-40B4-BE49-F238E27FC236}">
                <a16:creationId xmlns:a16="http://schemas.microsoft.com/office/drawing/2014/main" id="{B515F7A8-F577-4BBE-BF83-75232FDF7A0A}"/>
              </a:ext>
            </a:extLst>
          </p:cNvPr>
          <p:cNvSpPr txBox="1"/>
          <p:nvPr/>
        </p:nvSpPr>
        <p:spPr>
          <a:xfrm>
            <a:off x="1295400" y="5040970"/>
            <a:ext cx="7124778" cy="6660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414"/>
              </a:lnSpc>
            </a:pPr>
            <a:endParaRPr lang="en-US" altLang="zh-CN" sz="2400" spc="14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414"/>
              </a:lnSpc>
            </a:pPr>
            <a:endParaRPr lang="en-US" altLang="zh-CN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20">
            <a:extLst>
              <a:ext uri="{FF2B5EF4-FFF2-40B4-BE49-F238E27FC236}">
                <a16:creationId xmlns:a16="http://schemas.microsoft.com/office/drawing/2014/main" id="{0EABEC75-4804-4A1B-8E06-9E85F91F3889}"/>
              </a:ext>
            </a:extLst>
          </p:cNvPr>
          <p:cNvSpPr txBox="1"/>
          <p:nvPr/>
        </p:nvSpPr>
        <p:spPr>
          <a:xfrm>
            <a:off x="384007" y="5413730"/>
            <a:ext cx="12225338" cy="12003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IN" dirty="0"/>
          </a:p>
          <a:p>
            <a:pPr marL="228600" indent="-228600" algn="l" rtl="0">
              <a:lnSpc>
                <a:spcPts val="2973"/>
              </a:lnSpc>
            </a:pPr>
            <a:r>
              <a:rPr lang="en-US" altLang="zh-CN" sz="2800" i="1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800" i="1" spc="42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 Latency lags bandwidth, Bandwidth hurts latency,</a:t>
            </a:r>
          </a:p>
          <a:p>
            <a:pPr marL="228600" indent="-228600">
              <a:lnSpc>
                <a:spcPts val="2973"/>
              </a:lnSpc>
            </a:pPr>
            <a:r>
              <a:rPr lang="en-US" altLang="zh-CN" sz="2800" i="1" spc="42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Read: https://cacm.acm.org/magazines/2004/10/6401-latency-lags-bandwith/fulltext  </a:t>
            </a:r>
            <a:endParaRPr lang="en-US" altLang="zh-CN" sz="2800" i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26" name="Picture 2" descr="Spirally welded pipes - SSAB">
            <a:extLst>
              <a:ext uri="{FF2B5EF4-FFF2-40B4-BE49-F238E27FC236}">
                <a16:creationId xmlns:a16="http://schemas.microsoft.com/office/drawing/2014/main" id="{7459F001-CD96-4FC8-AB77-1F823D9A0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3236318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76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4732-8774-4601-A929-F6435E59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with no caches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9C687-E5B2-479A-B1EC-3CDCDC3A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3D18B-EC57-4096-9C63-86EAF090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AA8AC665-EF14-49E6-BD06-57010ECCC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53668" y="556881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9E9A63-1CA3-46DF-9199-983DE10FCE00}"/>
              </a:ext>
            </a:extLst>
          </p:cNvPr>
          <p:cNvSpPr/>
          <p:nvPr/>
        </p:nvSpPr>
        <p:spPr>
          <a:xfrm>
            <a:off x="394548" y="158480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C27BD4C4-3E9C-4625-B7FB-7A85D36248C1}"/>
              </a:ext>
            </a:extLst>
          </p:cNvPr>
          <p:cNvSpPr/>
          <p:nvPr/>
        </p:nvSpPr>
        <p:spPr>
          <a:xfrm>
            <a:off x="7901561" y="3491483"/>
            <a:ext cx="4309552" cy="224335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Costly DRAM accesses </a:t>
            </a:r>
            <a:endParaRPr lang="en-IN" sz="3200" dirty="0">
              <a:solidFill>
                <a:srgbClr val="C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F74D2E-F1BB-49B6-AC07-E7296B5067B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306200" y="-1001255"/>
            <a:ext cx="472137" cy="851333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B3E6FF-ED16-4ECE-B731-D2E5F6897000}"/>
              </a:ext>
            </a:extLst>
          </p:cNvPr>
          <p:cNvSpPr txBox="1"/>
          <p:nvPr/>
        </p:nvSpPr>
        <p:spPr>
          <a:xfrm>
            <a:off x="8104033" y="2968263"/>
            <a:ext cx="269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200 to 300 cycles</a:t>
            </a: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5196B89B-0D0D-47A5-9325-98FE0549E506}"/>
              </a:ext>
            </a:extLst>
          </p:cNvPr>
          <p:cNvSpPr/>
          <p:nvPr/>
        </p:nvSpPr>
        <p:spPr>
          <a:xfrm rot="16200000">
            <a:off x="1296678" y="267644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C64B080-9C10-4278-AED7-A440280A787A}"/>
              </a:ext>
            </a:extLst>
          </p:cNvPr>
          <p:cNvSpPr/>
          <p:nvPr/>
        </p:nvSpPr>
        <p:spPr>
          <a:xfrm>
            <a:off x="509137" y="4344785"/>
            <a:ext cx="6381702" cy="13537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Minimizing costly DRAM accesses is critical for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9E26B-28D6-44B7-9D0F-413C85C5F220}"/>
              </a:ext>
            </a:extLst>
          </p:cNvPr>
          <p:cNvSpPr txBox="1"/>
          <p:nvPr/>
        </p:nvSpPr>
        <p:spPr>
          <a:xfrm>
            <a:off x="9231165" y="607628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South pole </a:t>
            </a:r>
            <a:r>
              <a:rPr lang="en-IN" sz="2800" i="1" dirty="0">
                <a:sym typeface="Wingdings" panose="05000000000000000000" pitchFamily="2" charset="2"/>
              </a:rPr>
              <a:t> </a:t>
            </a:r>
            <a:endParaRPr lang="en-IN" sz="2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7E993-D9A6-4799-BE82-7D3C65508B06}"/>
              </a:ext>
            </a:extLst>
          </p:cNvPr>
          <p:cNvSpPr txBox="1"/>
          <p:nvPr/>
        </p:nvSpPr>
        <p:spPr>
          <a:xfrm>
            <a:off x="969348" y="156449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 </a:t>
            </a:r>
            <a:endParaRPr lang="en-IN" sz="28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35EFA-3F5A-4FDD-883A-1A51C5E0CEF2}"/>
              </a:ext>
            </a:extLst>
          </p:cNvPr>
          <p:cNvSpPr txBox="1"/>
          <p:nvPr/>
        </p:nvSpPr>
        <p:spPr>
          <a:xfrm>
            <a:off x="4420919" y="2502626"/>
            <a:ext cx="2300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32-bit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87AB6-C698-4704-B66C-739EDC6E6D81}"/>
              </a:ext>
            </a:extLst>
          </p:cNvPr>
          <p:cNvSpPr txBox="1"/>
          <p:nvPr/>
        </p:nvSpPr>
        <p:spPr>
          <a:xfrm>
            <a:off x="4439870" y="3092633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7EA13-9D27-4AE9-A23D-C1C1BF0CE92D}"/>
              </a:ext>
            </a:extLst>
          </p:cNvPr>
          <p:cNvSpPr txBox="1"/>
          <p:nvPr/>
        </p:nvSpPr>
        <p:spPr>
          <a:xfrm>
            <a:off x="10691268" y="5604084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4 GB DRAM</a:t>
            </a:r>
          </a:p>
        </p:txBody>
      </p:sp>
    </p:spTree>
    <p:extLst>
      <p:ext uri="{BB962C8B-B14F-4D97-AF65-F5344CB8AC3E}">
        <p14:creationId xmlns:p14="http://schemas.microsoft.com/office/powerpoint/2010/main" val="10217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3E9A-97DA-4B1F-8730-8AF44295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vs bandwidth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22711-D259-4DED-B8E5-D2D0D10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2E6C8-717F-49FE-BF69-315E0E6A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0EE39E38-E867-433D-8C6E-EB08EFDF2953}"/>
              </a:ext>
            </a:extLst>
          </p:cNvPr>
          <p:cNvSpPr/>
          <p:nvPr/>
        </p:nvSpPr>
        <p:spPr>
          <a:xfrm>
            <a:off x="176212" y="1646237"/>
            <a:ext cx="112776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Latency vs Bandwidth, How they affect each other?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704DB2E-C32B-4776-808C-A4A9C4B8F7D5}"/>
              </a:ext>
            </a:extLst>
          </p:cNvPr>
          <p:cNvSpPr/>
          <p:nvPr/>
        </p:nvSpPr>
        <p:spPr>
          <a:xfrm>
            <a:off x="228600" y="2555476"/>
            <a:ext cx="112776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Latency helps bandwidth but not vice versa. 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45480FF5-FDA7-409D-A336-04F727B6C873}"/>
              </a:ext>
            </a:extLst>
          </p:cNvPr>
          <p:cNvSpPr/>
          <p:nvPr/>
        </p:nvSpPr>
        <p:spPr>
          <a:xfrm>
            <a:off x="3581400" y="3436939"/>
            <a:ext cx="14478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DRAM latency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3A24E1-9A5D-4B03-B145-CDD3EA6F58A0}"/>
              </a:ext>
            </a:extLst>
          </p:cNvPr>
          <p:cNvSpPr/>
          <p:nvPr/>
        </p:nvSpPr>
        <p:spPr>
          <a:xfrm>
            <a:off x="5638800" y="3436939"/>
            <a:ext cx="35052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More # Accesses ~DRAM Bandwidth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0367A4-A745-47CC-9C29-BF7469F5D43F}"/>
              </a:ext>
            </a:extLst>
          </p:cNvPr>
          <p:cNvCxnSpPr/>
          <p:nvPr/>
        </p:nvCxnSpPr>
        <p:spPr>
          <a:xfrm flipV="1">
            <a:off x="9372600" y="3581400"/>
            <a:ext cx="0" cy="609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B78C4564-613C-4066-9E4D-224D2BCF4385}"/>
              </a:ext>
            </a:extLst>
          </p:cNvPr>
          <p:cNvSpPr/>
          <p:nvPr/>
        </p:nvSpPr>
        <p:spPr>
          <a:xfrm>
            <a:off x="228600" y="4393883"/>
            <a:ext cx="112776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Bandwidth usually hurts latency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D356A6E8-A3D9-4C0A-BC02-0ED99AAB8B0A}"/>
              </a:ext>
            </a:extLst>
          </p:cNvPr>
          <p:cNvSpPr/>
          <p:nvPr/>
        </p:nvSpPr>
        <p:spPr>
          <a:xfrm>
            <a:off x="2209800" y="5318121"/>
            <a:ext cx="28194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Queues - Bandwidth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7220D-11A9-45B7-BA47-F5889BCCBBFA}"/>
              </a:ext>
            </a:extLst>
          </p:cNvPr>
          <p:cNvCxnSpPr/>
          <p:nvPr/>
        </p:nvCxnSpPr>
        <p:spPr>
          <a:xfrm>
            <a:off x="9372600" y="5470521"/>
            <a:ext cx="0" cy="6016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9F3D7C68-1A55-4C61-92AE-B217FA2E0801}"/>
              </a:ext>
            </a:extLst>
          </p:cNvPr>
          <p:cNvSpPr/>
          <p:nvPr/>
        </p:nvSpPr>
        <p:spPr>
          <a:xfrm>
            <a:off x="5638800" y="5318121"/>
            <a:ext cx="31242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Increases latency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E1E7A4-9723-4BBB-B8C0-ED27E9D1BA87}"/>
              </a:ext>
            </a:extLst>
          </p:cNvPr>
          <p:cNvCxnSpPr/>
          <p:nvPr/>
        </p:nvCxnSpPr>
        <p:spPr>
          <a:xfrm flipV="1">
            <a:off x="5334000" y="5430909"/>
            <a:ext cx="0" cy="609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A0CA17-B9A3-4E26-917C-8EE4A773E224}"/>
              </a:ext>
            </a:extLst>
          </p:cNvPr>
          <p:cNvCxnSpPr/>
          <p:nvPr/>
        </p:nvCxnSpPr>
        <p:spPr>
          <a:xfrm>
            <a:off x="5257800" y="3664974"/>
            <a:ext cx="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2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C119-5614-4C2D-99D3-2413088D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curious ones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07809-0222-4023-B9C1-738F637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64D62-6A62-4DDF-8048-85B90B33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8CD37-2FD4-498F-A288-BC23C6BF95DD}"/>
              </a:ext>
            </a:extLst>
          </p:cNvPr>
          <p:cNvSpPr/>
          <p:nvPr/>
        </p:nvSpPr>
        <p:spPr>
          <a:xfrm>
            <a:off x="97093" y="1712665"/>
            <a:ext cx="11997814" cy="18265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600" i="1" dirty="0">
                <a:solidFill>
                  <a:srgbClr val="C00000"/>
                </a:solidFill>
                <a:latin typeface="Cambria" panose="02040503050406030204" pitchFamily="18" charset="0"/>
              </a:rPr>
              <a:t>Bandwidth problems can be cured with money. </a:t>
            </a:r>
          </a:p>
          <a:p>
            <a:r>
              <a:rPr lang="en-US" altLang="en-US" sz="3600" i="1" dirty="0">
                <a:solidFill>
                  <a:srgbClr val="C00000"/>
                </a:solidFill>
                <a:latin typeface="Cambria" panose="02040503050406030204" pitchFamily="18" charset="0"/>
              </a:rPr>
              <a:t>Latency problems are harder because the speed of light is fixed – you can’t bribe God</a:t>
            </a:r>
            <a:endParaRPr lang="en-IN" sz="3600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6ED3A-36C8-432C-ADC3-64E18366E64E}"/>
              </a:ext>
            </a:extLst>
          </p:cNvPr>
          <p:cNvSpPr/>
          <p:nvPr/>
        </p:nvSpPr>
        <p:spPr>
          <a:xfrm>
            <a:off x="168531" y="3677835"/>
            <a:ext cx="1178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https://www.youtube.com/watch?list=PL2LuePcZTMh_MzNHqZWNdvWdAnAThHCKK&amp;v=lfqgpuH10uc&amp;feature=emb_logo</a:t>
            </a:r>
            <a:endParaRPr lang="en-IN" dirty="0"/>
          </a:p>
          <a:p>
            <a:r>
              <a:rPr lang="en-IN" dirty="0">
                <a:hlinkClick r:id="rId3"/>
              </a:rPr>
              <a:t>https://www.youtube.com/watch?v=GNK-67JUH7M&amp;list=PL2LuePcZTMh_MzNHqZWNdvWdAnAThHCKK&amp;index=2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https://www.youtube.com/watch?v=5CxpoGwCxKU&amp;list=PL2LuePcZTMh_MzNHqZWNdvWdAnAThHCKK&amp;index=3</a:t>
            </a:r>
            <a:endParaRPr lang="en-IN" dirty="0"/>
          </a:p>
          <a:p>
            <a:endParaRPr lang="en-IN" dirty="0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A4E318D-CC91-4809-9309-F2EBA3D2866E}"/>
              </a:ext>
            </a:extLst>
          </p:cNvPr>
          <p:cNvSpPr/>
          <p:nvPr/>
        </p:nvSpPr>
        <p:spPr>
          <a:xfrm>
            <a:off x="168531" y="4878164"/>
            <a:ext cx="11277600" cy="8302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Some of the major bottlenecks: latency and bandwidth bottlenecks</a:t>
            </a:r>
          </a:p>
        </p:txBody>
      </p:sp>
    </p:spTree>
    <p:extLst>
      <p:ext uri="{BB962C8B-B14F-4D97-AF65-F5344CB8AC3E}">
        <p14:creationId xmlns:p14="http://schemas.microsoft.com/office/powerpoint/2010/main" val="37892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B414-4641-4617-954A-3E9B873F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(common case fast)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5C49D-3763-46EF-845B-7D55FFAB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2CEA-12E2-4219-B69D-80D8CD89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8" name="Picture 32" descr="C:\Users\HP\Desktop\Gene-Amdahl-007.jpg">
            <a:extLst>
              <a:ext uri="{FF2B5EF4-FFF2-40B4-BE49-F238E27FC236}">
                <a16:creationId xmlns:a16="http://schemas.microsoft.com/office/drawing/2014/main" id="{81E29C5E-835C-4E63-8690-247137791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" y="1378923"/>
            <a:ext cx="3632200" cy="21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42C06-CAB8-4A87-9995-022E747DCD9A}"/>
              </a:ext>
            </a:extLst>
          </p:cNvPr>
          <p:cNvSpPr txBox="1"/>
          <p:nvPr/>
        </p:nvSpPr>
        <p:spPr>
          <a:xfrm>
            <a:off x="4177970" y="1817275"/>
            <a:ext cx="274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Speedup</a:t>
            </a:r>
            <a:r>
              <a:rPr lang="en-US" dirty="0"/>
              <a:t> </a:t>
            </a:r>
            <a:r>
              <a:rPr lang="en-US" sz="3200" baseline="-25000" dirty="0"/>
              <a:t>overall  </a:t>
            </a:r>
            <a:endParaRPr lang="en-IN" sz="32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726E-6CBC-4E2D-BF63-F2C26CBE69FD}"/>
              </a:ext>
            </a:extLst>
          </p:cNvPr>
          <p:cNvSpPr txBox="1"/>
          <p:nvPr/>
        </p:nvSpPr>
        <p:spPr>
          <a:xfrm>
            <a:off x="7511898" y="1474986"/>
            <a:ext cx="3768980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Execution Time</a:t>
            </a:r>
            <a:r>
              <a:rPr lang="en-US" dirty="0"/>
              <a:t> </a:t>
            </a:r>
            <a:r>
              <a:rPr lang="en-US" sz="3200" baseline="-25000" dirty="0"/>
              <a:t>old</a:t>
            </a:r>
          </a:p>
          <a:p>
            <a:r>
              <a:rPr lang="en-US" sz="3200" baseline="-25000" dirty="0"/>
              <a:t>-------------------------------------------</a:t>
            </a:r>
          </a:p>
          <a:p>
            <a:r>
              <a:rPr lang="en-US" sz="3600" dirty="0"/>
              <a:t>Execution Time </a:t>
            </a:r>
            <a:r>
              <a:rPr lang="en-US" sz="2800" baseline="-25000" dirty="0"/>
              <a:t>new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F0A24-C800-4986-9195-BD4D0390685B}"/>
              </a:ext>
            </a:extLst>
          </p:cNvPr>
          <p:cNvSpPr txBox="1"/>
          <p:nvPr/>
        </p:nvSpPr>
        <p:spPr>
          <a:xfrm>
            <a:off x="7023975" y="1848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68E92-BE2A-4197-A1AD-E564A0E09764}"/>
              </a:ext>
            </a:extLst>
          </p:cNvPr>
          <p:cNvSpPr txBox="1"/>
          <p:nvPr/>
        </p:nvSpPr>
        <p:spPr>
          <a:xfrm>
            <a:off x="312611" y="43675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7F9FF-D9BA-4511-988B-F7AD97D7E425}"/>
              </a:ext>
            </a:extLst>
          </p:cNvPr>
          <p:cNvSpPr txBox="1"/>
          <p:nvPr/>
        </p:nvSpPr>
        <p:spPr>
          <a:xfrm>
            <a:off x="1006323" y="3489156"/>
            <a:ext cx="74366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                                     1</a:t>
            </a:r>
            <a:endParaRPr lang="en-US" sz="3200" baseline="-25000" dirty="0"/>
          </a:p>
          <a:p>
            <a:r>
              <a:rPr lang="en-US" sz="3200" baseline="-25000" dirty="0"/>
              <a:t>---------------------------------------------------------------------------------------</a:t>
            </a:r>
          </a:p>
          <a:p>
            <a:r>
              <a:rPr lang="en-US" sz="3600" dirty="0"/>
              <a:t>(1 – Fraction </a:t>
            </a:r>
            <a:r>
              <a:rPr lang="en-US" sz="3600" baseline="-25000" dirty="0"/>
              <a:t>enhanced</a:t>
            </a:r>
            <a:r>
              <a:rPr lang="en-US" sz="3600" dirty="0"/>
              <a:t>) + Fraction </a:t>
            </a:r>
            <a:r>
              <a:rPr lang="en-US" sz="3200" baseline="-25000" dirty="0"/>
              <a:t>enhanced</a:t>
            </a:r>
          </a:p>
          <a:p>
            <a:r>
              <a:rPr lang="en-US" sz="3200" baseline="-25000" dirty="0"/>
              <a:t>                                                                  ------------------------------------</a:t>
            </a:r>
          </a:p>
          <a:p>
            <a:r>
              <a:rPr lang="en-US" sz="3200" dirty="0"/>
              <a:t>                                              </a:t>
            </a:r>
            <a:r>
              <a:rPr lang="en-US" sz="3600" dirty="0"/>
              <a:t>Speedup </a:t>
            </a:r>
          </a:p>
          <a:p>
            <a:r>
              <a:rPr lang="en-US" sz="3600" baseline="-25000" dirty="0"/>
              <a:t>                                                                                      </a:t>
            </a:r>
            <a:r>
              <a:rPr lang="en-US" sz="3200" baseline="30000" dirty="0"/>
              <a:t>enhanced</a:t>
            </a:r>
          </a:p>
          <a:p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03264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C3C3-A565-4238-AC2E-D54A2688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C00EB-AA73-462E-803D-C8A2A920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4215-582C-442B-BBD0-91E2D099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1A486AC-9784-46BA-920D-448D47437D67}"/>
              </a:ext>
            </a:extLst>
          </p:cNvPr>
          <p:cNvSpPr/>
          <p:nvPr/>
        </p:nvSpPr>
        <p:spPr>
          <a:xfrm>
            <a:off x="265113" y="2173288"/>
            <a:ext cx="11731626" cy="1831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Which one will provide better overall speedup? </a:t>
            </a:r>
          </a:p>
          <a:p>
            <a:pPr marL="514350" indent="-514350">
              <a:buAutoNum type="alphaUcPeriod"/>
            </a:pPr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Small speedup on the large fraction of execution time.</a:t>
            </a:r>
          </a:p>
          <a:p>
            <a:pPr marL="514350" indent="-514350">
              <a:buAutoNum type="alphaUcPeriod"/>
            </a:pPr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Large speedup on the small fraction of execution time.</a:t>
            </a:r>
          </a:p>
          <a:p>
            <a:pPr marL="514350" indent="-514350">
              <a:buAutoNum type="alphaUcPeriod"/>
            </a:pPr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Does not matter. 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7683F09-EF7F-44A2-A17C-F0E4ED26AC88}"/>
              </a:ext>
            </a:extLst>
          </p:cNvPr>
          <p:cNvSpPr/>
          <p:nvPr/>
        </p:nvSpPr>
        <p:spPr>
          <a:xfrm>
            <a:off x="265113" y="4140200"/>
            <a:ext cx="11430000" cy="6778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  <a:latin typeface="Cambria" panose="02040503050406030204" pitchFamily="18" charset="0"/>
              </a:rPr>
              <a:t>Depends on the difference between small and large. Mostly it is A. </a:t>
            </a:r>
          </a:p>
        </p:txBody>
      </p:sp>
    </p:spTree>
    <p:extLst>
      <p:ext uri="{BB962C8B-B14F-4D97-AF65-F5344CB8AC3E}">
        <p14:creationId xmlns:p14="http://schemas.microsoft.com/office/powerpoint/2010/main" val="13100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F1EC-1A65-47BA-B6C7-73E71A8A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A9C4-F311-4EE3-84A8-4FA7920F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C7C4B-72D5-4DE7-9037-64CCC1D6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C6BBD4-A600-429D-982E-97303962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To compare Processor A with Processor B by running programs</a:t>
            </a:r>
          </a:p>
          <a:p>
            <a:endParaRPr lang="en-IN" dirty="0"/>
          </a:p>
          <a:p>
            <a:r>
              <a:rPr lang="en-IN" dirty="0"/>
              <a:t>How many programs? </a:t>
            </a:r>
          </a:p>
          <a:p>
            <a:endParaRPr lang="en-IN" dirty="0"/>
          </a:p>
          <a:p>
            <a:r>
              <a:rPr lang="en-IN" dirty="0"/>
              <a:t>The programs that you care. </a:t>
            </a:r>
          </a:p>
          <a:p>
            <a:endParaRPr lang="en-IN" dirty="0"/>
          </a:p>
          <a:p>
            <a:r>
              <a:rPr lang="en-IN" dirty="0"/>
              <a:t>What if I want to build a new one (processor, caches, DRAM) ? </a:t>
            </a:r>
          </a:p>
        </p:txBody>
      </p:sp>
      <p:pic>
        <p:nvPicPr>
          <p:cNvPr id="7" name="Picture 2" descr="Image result for thinking smiley">
            <a:extLst>
              <a:ext uri="{FF2B5EF4-FFF2-40B4-BE49-F238E27FC236}">
                <a16:creationId xmlns:a16="http://schemas.microsoft.com/office/drawing/2014/main" id="{D2136157-F648-4FD2-87A7-9B0E25F5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7" y="2861849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happy smiley">
            <a:extLst>
              <a:ext uri="{FF2B5EF4-FFF2-40B4-BE49-F238E27FC236}">
                <a16:creationId xmlns:a16="http://schemas.microsoft.com/office/drawing/2014/main" id="{AE8E890A-8E22-44BE-93C2-740DF1956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3249"/>
            <a:ext cx="1209625" cy="8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hinking smiley">
            <a:extLst>
              <a:ext uri="{FF2B5EF4-FFF2-40B4-BE49-F238E27FC236}">
                <a16:creationId xmlns:a16="http://schemas.microsoft.com/office/drawing/2014/main" id="{7E21567C-1EF4-4D94-B2B0-E29C7D36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844" y="4661796"/>
            <a:ext cx="957263" cy="9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4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32AB-3176-42C3-B80C-3E0EBE13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Benchmarks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EBF3C-8A4B-4EF5-A428-EED0F008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08CB-8F98-4799-875E-16286253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F4192B-A7C3-40FD-A55D-66C00A8E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SPEC CPU 2017 (</a:t>
            </a:r>
            <a:r>
              <a:rPr lang="en-IN" dirty="0">
                <a:hlinkClick r:id="rId2"/>
              </a:rPr>
              <a:t>https://www.spec.org/cpu2017/</a:t>
            </a:r>
            <a:r>
              <a:rPr lang="en-IN" dirty="0"/>
              <a:t>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SPEC CPU® 2017</a:t>
            </a:r>
            <a:r>
              <a:rPr lang="en-IN" dirty="0"/>
              <a:t> benchmark package contains SPEC's </a:t>
            </a:r>
            <a:r>
              <a:rPr lang="en-IN" dirty="0">
                <a:solidFill>
                  <a:srgbClr val="C00000"/>
                </a:solidFill>
              </a:rPr>
              <a:t>next-generation, industry-standardized, CPU intensive</a:t>
            </a:r>
            <a:r>
              <a:rPr lang="en-IN" dirty="0"/>
              <a:t> suites for measuring and comparing </a:t>
            </a:r>
            <a:r>
              <a:rPr lang="en-IN" dirty="0">
                <a:solidFill>
                  <a:srgbClr val="C00000"/>
                </a:solidFill>
              </a:rPr>
              <a:t>compute intensive performance, stressing a system's processor, memory subsystem and compiler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SPECspeed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US" dirty="0"/>
              <a:t>used for comparing time for a computer to complete single tasks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SPECrate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US" dirty="0"/>
              <a:t>measure the throughput or work per unit of time.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234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9&quot;/&gt;&lt;/TableIndex&gt;&lt;TableIndex row=&quot;1&quot; col=&quot;3&quot;&gt;&lt;linesCount val=&quot;1&quot;/&gt;&lt;lineCharCount val=&quot;9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1&quot;/&gt;&lt;/TableIndex&gt;&lt;TableIndex row=&quot;2&quot; col=&quot;3&quot;&gt;&lt;linesCount val=&quot;1&quot;/&gt;&lt;lineCharCount val=&quot;2&quot;/&gt;&lt;/TableIndex&gt;&lt;TableIndex row=&quot;3&quot; col=&quot;1&quot;&gt;&lt;linesCount val=&quot;1&quot;/&gt;&lt;lineCharCount val=&quot;9&quot;/&gt;&lt;/TableIndex&gt;&lt;TableIndex row=&quot;3&quot; col=&quot;2&quot;&gt;&lt;linesCount val=&quot;1&quot;/&gt;&lt;lineCharCount val=&quot;4&quot;/&gt;&lt;/TableIndex&gt;&lt;TableIndex row=&quot;3&quot; col=&quot;3&quot;&gt;&lt;linesCount val=&quot;1&quot;/&gt;&lt;lineCharCount val=&quot;3&quot;/&gt;&lt;/TableIndex&gt;&lt;TableIndex row=&quot;4&quot; col=&quot;1&quot;&gt;&lt;linesCount val=&quot;1&quot;/&gt;&lt;lineCharCount val=&quot;5&quot;/&gt;&lt;/TableIndex&gt;&lt;TableIndex row=&quot;4&quot; col=&quot;2&quot;&gt;&lt;linesCount val=&quot;1&quot;/&gt;&lt;lineCharCount val=&quot;4&quot;/&gt;&lt;/TableIndex&gt;&lt;TableIndex row=&quot;4&quot; col=&quot;3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9&quot;/&gt;&lt;/TableIndex&gt;&lt;TableIndex row=&quot;1&quot; col=&quot;3&quot;&gt;&lt;linesCount val=&quot;1&quot;/&gt;&lt;lineCharCount val=&quot;9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1&quot;/&gt;&lt;/TableIndex&gt;&lt;TableIndex row=&quot;2&quot; col=&quot;3&quot;&gt;&lt;linesCount val=&quot;1&quot;/&gt;&lt;lineCharCount val=&quot;2&quot;/&gt;&lt;/TableIndex&gt;&lt;TableIndex row=&quot;3&quot; col=&quot;1&quot;&gt;&lt;linesCount val=&quot;1&quot;/&gt;&lt;lineCharCount val=&quot;9&quot;/&gt;&lt;/TableIndex&gt;&lt;TableIndex row=&quot;3&quot; col=&quot;2&quot;&gt;&lt;linesCount val=&quot;1&quot;/&gt;&lt;lineCharCount val=&quot;1&quot;/&gt;&lt;/TableIndex&gt;&lt;TableIndex row=&quot;3&quot; col=&quot;3&quot;&gt;&lt;linesCount val=&quot;1&quot;/&gt;&lt;lineCharCount val=&quot;3&quot;/&gt;&lt;/TableIndex&gt;&lt;TableIndex row=&quot;4&quot; col=&quot;1&quot;&gt;&lt;linesCount val=&quot;1&quot;/&gt;&lt;lineCharCount val=&quot;7&quot;/&gt;&lt;/TableIndex&gt;&lt;TableIndex row=&quot;4&quot; col=&quot;2&quot;&gt;&lt;linesCount val=&quot;1&quot;/&gt;&lt;lineCharCount val=&quot;1&quot;/&gt;&lt;/TableIndex&gt;&lt;TableIndex row=&quot;4&quot; col=&quot;3&quot;&gt;&lt;linesCount val=&quot;1&quot;/&gt;&lt;lineCharCount val=&quot;4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0&quot;/&gt;&lt;/TableIndex&gt;&lt;TableIndex row=&quot;1&quot; col=&quot;2&quot;&gt;&lt;linesCount val=&quot;1&quot;/&gt;&lt;lineCharCount val=&quot;9&quot;/&gt;&lt;/TableIndex&gt;&lt;TableIndex row=&quot;1&quot; col=&quot;3&quot;&gt;&lt;linesCount val=&quot;1&quot;/&gt;&lt;lineCharCount val=&quot;9&quot;/&gt;&lt;/TableIndex&gt;&lt;TableIndex row=&quot;2&quot; col=&quot;1&quot;&gt;&lt;linesCount val=&quot;1&quot;/&gt;&lt;lineCharCount val=&quot;9&quot;/&gt;&lt;/TableIndex&gt;&lt;TableIndex row=&quot;2&quot; col=&quot;2&quot;&gt;&lt;linesCount val=&quot;1&quot;/&gt;&lt;lineCharCount val=&quot;1&quot;/&gt;&lt;/TableIndex&gt;&lt;TableIndex row=&quot;2&quot; col=&quot;3&quot;&gt;&lt;linesCount val=&quot;1&quot;/&gt;&lt;lineCharCount val=&quot;2&quot;/&gt;&lt;/TableIndex&gt;&lt;TableIndex row=&quot;3&quot; col=&quot;1&quot;&gt;&lt;linesCount val=&quot;1&quot;/&gt;&lt;lineCharCount val=&quot;9&quot;/&gt;&lt;/TableIndex&gt;&lt;TableIndex row=&quot;3&quot; col=&quot;2&quot;&gt;&lt;linesCount val=&quot;1&quot;/&gt;&lt;lineCharCount val=&quot;1&quot;/&gt;&lt;/TableIndex&gt;&lt;TableIndex row=&quot;3&quot; col=&quot;3&quot;&gt;&lt;linesCount val=&quot;1&quot;/&gt;&lt;lineCharCount val=&quot;3&quot;/&gt;&lt;/TableIndex&gt;&lt;TableIndex row=&quot;4&quot; col=&quot;1&quot;&gt;&lt;linesCount val=&quot;1&quot;/&gt;&lt;lineCharCount val=&quot;7&quot;/&gt;&lt;/TableIndex&gt;&lt;TableIndex row=&quot;4&quot; col=&quot;2&quot;&gt;&lt;linesCount val=&quot;1&quot;/&gt;&lt;lineCharCount val=&quot;1&quot;/&gt;&lt;/TableIndex&gt;&lt;TableIndex row=&quot;4&quot; col=&quot;3&quot;&gt;&lt;linesCount val=&quot;1&quot;/&gt;&lt;lineCharCount val=&quot;4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29932</TotalTime>
  <Words>1481</Words>
  <Application>Microsoft Office PowerPoint</Application>
  <PresentationFormat>Widescreen</PresentationFormat>
  <Paragraphs>359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Body</vt:lpstr>
      <vt:lpstr>Calibri Light</vt:lpstr>
      <vt:lpstr>Cambria</vt:lpstr>
      <vt:lpstr>Symbol</vt:lpstr>
      <vt:lpstr>Verdana</vt:lpstr>
      <vt:lpstr>Wingdings</vt:lpstr>
      <vt:lpstr>Office Theme</vt:lpstr>
      <vt:lpstr>CS230: Digital Logic Design and Computer Architecture</vt:lpstr>
      <vt:lpstr>Empirical Evaluation </vt:lpstr>
      <vt:lpstr>Performance</vt:lpstr>
      <vt:lpstr>Latency vs bandwidth</vt:lpstr>
      <vt:lpstr>For the curious ones</vt:lpstr>
      <vt:lpstr>Amdahl’s Law (common case fast)</vt:lpstr>
      <vt:lpstr>Amdahl’s Law</vt:lpstr>
      <vt:lpstr>Evaluation</vt:lpstr>
      <vt:lpstr>World of Benchmarks</vt:lpstr>
      <vt:lpstr>World of Benchmarks</vt:lpstr>
      <vt:lpstr>World of Benchmarks </vt:lpstr>
      <vt:lpstr>Pitfalls of Benchmarks</vt:lpstr>
      <vt:lpstr>Non-benchmarks</vt:lpstr>
      <vt:lpstr>World of Simulators</vt:lpstr>
      <vt:lpstr>Evaluation Continued</vt:lpstr>
      <vt:lpstr>Example</vt:lpstr>
      <vt:lpstr>Contd.</vt:lpstr>
      <vt:lpstr>AM on ratios (use always GM on ratios)</vt:lpstr>
      <vt:lpstr>Time for Memory Hierarchy</vt:lpstr>
      <vt:lpstr>The Ideal World</vt:lpstr>
      <vt:lpstr>World of Memory Hierarchy: Why?</vt:lpstr>
      <vt:lpstr>Semiconductor Memory</vt:lpstr>
      <vt:lpstr>One transistor DRAM</vt:lpstr>
      <vt:lpstr>DRAM</vt:lpstr>
      <vt:lpstr>SRAMs (6T to 8T) </vt:lpstr>
      <vt:lpstr>The Problem</vt:lpstr>
      <vt:lpstr>Size affects latency</vt:lpstr>
      <vt:lpstr>Why Memory Hierarchy </vt:lpstr>
      <vt:lpstr>Welcome to Memory Hierarchy </vt:lpstr>
      <vt:lpstr>World with no caches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614</cp:revision>
  <dcterms:created xsi:type="dcterms:W3CDTF">2021-05-31T06:57:48Z</dcterms:created>
  <dcterms:modified xsi:type="dcterms:W3CDTF">2023-10-13T01:59:31Z</dcterms:modified>
</cp:coreProperties>
</file>