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4"/>
  </p:notesMasterIdLst>
  <p:sldIdLst>
    <p:sldId id="256" r:id="rId2"/>
    <p:sldId id="563" r:id="rId3"/>
    <p:sldId id="982" r:id="rId4"/>
    <p:sldId id="983" r:id="rId5"/>
    <p:sldId id="984" r:id="rId6"/>
    <p:sldId id="985" r:id="rId7"/>
    <p:sldId id="986" r:id="rId8"/>
    <p:sldId id="987" r:id="rId9"/>
    <p:sldId id="988" r:id="rId10"/>
    <p:sldId id="1045" r:id="rId11"/>
    <p:sldId id="989" r:id="rId12"/>
    <p:sldId id="990" r:id="rId13"/>
    <p:sldId id="991" r:id="rId14"/>
    <p:sldId id="992" r:id="rId15"/>
    <p:sldId id="993" r:id="rId16"/>
    <p:sldId id="994" r:id="rId17"/>
    <p:sldId id="995" r:id="rId18"/>
    <p:sldId id="996" r:id="rId19"/>
    <p:sldId id="997" r:id="rId20"/>
    <p:sldId id="998" r:id="rId21"/>
    <p:sldId id="999" r:id="rId22"/>
    <p:sldId id="1000" r:id="rId23"/>
    <p:sldId id="1001" r:id="rId24"/>
    <p:sldId id="1002" r:id="rId25"/>
    <p:sldId id="1003" r:id="rId26"/>
    <p:sldId id="1004" r:id="rId27"/>
    <p:sldId id="1005" r:id="rId28"/>
    <p:sldId id="1007" r:id="rId29"/>
    <p:sldId id="1008" r:id="rId30"/>
    <p:sldId id="1009" r:id="rId31"/>
    <p:sldId id="1011" r:id="rId32"/>
    <p:sldId id="1010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50" autoAdjust="0"/>
    <p:restoredTop sz="94660"/>
  </p:normalViewPr>
  <p:slideViewPr>
    <p:cSldViewPr snapToGrid="0">
      <p:cViewPr varScale="1">
        <p:scale>
          <a:sx n="63" d="100"/>
          <a:sy n="63" d="100"/>
        </p:scale>
        <p:origin x="893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300273-A75A-40C8-A1BF-43497AA16139}" type="datetimeFigureOut">
              <a:rPr lang="en-IN" smtClean="0"/>
              <a:t>13-10-2023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9DD372-930E-48E8-B3B2-DE0E135E26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17075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www.cse.iitb.ac.in/~biswa/" TargetMode="Externa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864CB-0AC2-496D-B597-B1F243F5BFD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23777" y="1122363"/>
            <a:ext cx="10203767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CS305: Computer Architecture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E45455-008C-4FEE-A9C6-8894363DCE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2190CD-44DD-4170-8E27-65C897B7F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fld id="{B8651ABE-1138-46C6-9A43-7FCD4EB2550C}" type="slidenum">
              <a:rPr lang="en-IN" smtClean="0"/>
              <a:pPr/>
              <a:t>‹#›</a:t>
            </a:fld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7C8CE0C-3100-4BD4-A909-E56C1924011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167446" y="71035"/>
            <a:ext cx="2841820" cy="865176"/>
          </a:xfrm>
          <a:prstGeom prst="rect">
            <a:avLst/>
          </a:prstGeom>
        </p:spPr>
      </p:pic>
      <p:pic>
        <p:nvPicPr>
          <p:cNvPr id="1026" name="Picture 2" descr="IIT Bombay | IIT Bombay">
            <a:extLst>
              <a:ext uri="{FF2B5EF4-FFF2-40B4-BE49-F238E27FC236}">
                <a16:creationId xmlns:a16="http://schemas.microsoft.com/office/drawing/2014/main" id="{17C6F939-4954-4EA5-BA91-2B9038A7951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82" y="26560"/>
            <a:ext cx="1130218" cy="1101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D6242A2-99C7-43EF-9FF6-5F0AFFFDA1DF}"/>
              </a:ext>
            </a:extLst>
          </p:cNvPr>
          <p:cNvSpPr txBox="1"/>
          <p:nvPr userDrawn="1"/>
        </p:nvSpPr>
        <p:spPr>
          <a:xfrm>
            <a:off x="0" y="6354386"/>
            <a:ext cx="60960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i="1" dirty="0">
                <a:hlinkClick r:id="rId4"/>
              </a:rPr>
              <a:t>https://www.cse.iitb.ac.in/~biswa/</a:t>
            </a:r>
            <a:endParaRPr lang="en-IN" sz="2800" i="1" dirty="0"/>
          </a:p>
          <a:p>
            <a:endParaRPr lang="en-IN" sz="2800" i="1" dirty="0"/>
          </a:p>
        </p:txBody>
      </p:sp>
    </p:spTree>
    <p:extLst>
      <p:ext uri="{BB962C8B-B14F-4D97-AF65-F5344CB8AC3E}">
        <p14:creationId xmlns:p14="http://schemas.microsoft.com/office/powerpoint/2010/main" val="167928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97915-0F56-4288-8471-3449AA530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8DA509-FC2C-413C-8D9B-6E84963ADB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6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542D7E-424B-47EC-A6D1-6B6B17845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IN" dirty="0"/>
              <a:t>Computer Architecture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62FB26-2A3A-4BC7-9A52-336ED9223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fld id="{B8651ABE-1138-46C6-9A43-7FCD4EB2550C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15432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D39DFA-22D9-4774-B6B2-CF85A485D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2A882D-3562-4909-BF1E-D5DED97666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1BA480-B9BD-4D87-8604-BB9D03C403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926BC3-8D20-4FAA-A821-14CAB47B07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Computer Architecture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6480A1-8C5A-4D78-A697-18D4DCC3C2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651ABE-1138-46C6-9A43-7FCD4EB255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9062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B9D94-0FEA-4DBE-86DF-3FB8852D3B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CS230: Digital Logic Design and Computer Architecture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3676AF-9222-4BBF-BBA7-BED9C767C7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rgbClr val="C00000"/>
                </a:solidFill>
              </a:rPr>
              <a:t>Lecture 18: Cash, no; Caches</a:t>
            </a:r>
          </a:p>
          <a:p>
            <a:r>
              <a:rPr lang="en-US" dirty="0">
                <a:solidFill>
                  <a:srgbClr val="C00000"/>
                </a:solidFill>
              </a:rPr>
              <a:t>https://www.cse.iitb.ac.in/~biswa/courses/CS230/autumn23/main.html</a:t>
            </a:r>
          </a:p>
          <a:p>
            <a:endParaRPr lang="en-IN" sz="3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07883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F7BE6-F282-4706-B324-8FB14B079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Caching: 10K Feet View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B2D7FB-6DEE-4344-9F11-8F731F1B9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Computer Architecture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124D71-0AD4-4E43-A5D4-B51DB05BF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1ABE-1138-46C6-9A43-7FCD4EB2550C}" type="slidenum">
              <a:rPr lang="en-IN" smtClean="0"/>
              <a:pPr/>
              <a:t>10</a:t>
            </a:fld>
            <a:endParaRPr lang="en-IN" dirty="0"/>
          </a:p>
        </p:txBody>
      </p:sp>
      <p:pic>
        <p:nvPicPr>
          <p:cNvPr id="6" name="Picture 2" descr="Samsung 4GB DDR3-1600MHz ECC Registered CL11 DIMM Dual Rank Memory Module (M393B5273DH0-CK0)">
            <a:extLst>
              <a:ext uri="{FF2B5EF4-FFF2-40B4-BE49-F238E27FC236}">
                <a16:creationId xmlns:a16="http://schemas.microsoft.com/office/drawing/2014/main" id="{3890EFBA-75DA-48A6-92A8-2CEB3FAB54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8922520" y="5362706"/>
            <a:ext cx="1764801" cy="571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91F3394-9D10-4135-95F1-19008BA44882}"/>
              </a:ext>
            </a:extLst>
          </p:cNvPr>
          <p:cNvSpPr/>
          <p:nvPr/>
        </p:nvSpPr>
        <p:spPr>
          <a:xfrm>
            <a:off x="263400" y="1378692"/>
            <a:ext cx="11696684" cy="497765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Explosion: 8 Points 7">
            <a:extLst>
              <a:ext uri="{FF2B5EF4-FFF2-40B4-BE49-F238E27FC236}">
                <a16:creationId xmlns:a16="http://schemas.microsoft.com/office/drawing/2014/main" id="{3426C264-E430-4798-876F-E21B69A021BF}"/>
              </a:ext>
            </a:extLst>
          </p:cNvPr>
          <p:cNvSpPr/>
          <p:nvPr/>
        </p:nvSpPr>
        <p:spPr>
          <a:xfrm>
            <a:off x="7770413" y="3285373"/>
            <a:ext cx="4309552" cy="2243354"/>
          </a:xfrm>
          <a:prstGeom prst="irregularSeal1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>
                <a:solidFill>
                  <a:srgbClr val="C00000"/>
                </a:solidFill>
                <a:sym typeface="Wingdings" panose="05000000000000000000" pitchFamily="2" charset="2"/>
              </a:rPr>
              <a:t>Costly DRAM accesses </a:t>
            </a:r>
            <a:endParaRPr lang="en-IN" sz="3200" dirty="0">
              <a:solidFill>
                <a:srgbClr val="C00000"/>
              </a:solidFill>
            </a:endParaRP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C5A3B711-98C4-442C-A42A-D8768208FCC4}"/>
              </a:ext>
            </a:extLst>
          </p:cNvPr>
          <p:cNvCxnSpPr>
            <a:cxnSpLocks/>
          </p:cNvCxnSpPr>
          <p:nvPr/>
        </p:nvCxnSpPr>
        <p:spPr>
          <a:xfrm rot="10800000" flipV="1">
            <a:off x="2238209" y="2799526"/>
            <a:ext cx="3862024" cy="1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CE17789-4AA2-495D-A0C1-6794504185F1}"/>
              </a:ext>
            </a:extLst>
          </p:cNvPr>
          <p:cNvSpPr txBox="1"/>
          <p:nvPr/>
        </p:nvSpPr>
        <p:spPr>
          <a:xfrm>
            <a:off x="7943197" y="3057156"/>
            <a:ext cx="26949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/>
              <a:t>200 to 300 cycles</a:t>
            </a:r>
          </a:p>
        </p:txBody>
      </p:sp>
      <p:sp>
        <p:nvSpPr>
          <p:cNvPr id="11" name="Rounded Rectangle 31">
            <a:extLst>
              <a:ext uri="{FF2B5EF4-FFF2-40B4-BE49-F238E27FC236}">
                <a16:creationId xmlns:a16="http://schemas.microsoft.com/office/drawing/2014/main" id="{220F59C3-A5AA-44DE-B064-E1182DDA3CCD}"/>
              </a:ext>
            </a:extLst>
          </p:cNvPr>
          <p:cNvSpPr/>
          <p:nvPr/>
        </p:nvSpPr>
        <p:spPr>
          <a:xfrm rot="16200000">
            <a:off x="1165530" y="2470336"/>
            <a:ext cx="1292040" cy="68580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 w="5715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Core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28BA201-F25C-458B-B75F-33B152992D0F}"/>
              </a:ext>
            </a:extLst>
          </p:cNvPr>
          <p:cNvSpPr txBox="1"/>
          <p:nvPr/>
        </p:nvSpPr>
        <p:spPr>
          <a:xfrm>
            <a:off x="838200" y="1358384"/>
            <a:ext cx="21980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i="1" dirty="0"/>
              <a:t>North pole </a:t>
            </a:r>
            <a:r>
              <a:rPr lang="en-IN" sz="2800" i="1" dirty="0">
                <a:sym typeface="Wingdings" panose="05000000000000000000" pitchFamily="2" charset="2"/>
              </a:rPr>
              <a:t> </a:t>
            </a:r>
            <a:endParaRPr lang="en-IN" sz="2800" i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0A9230F-754B-4F19-943A-AA736B7F2FE1}"/>
              </a:ext>
            </a:extLst>
          </p:cNvPr>
          <p:cNvSpPr txBox="1"/>
          <p:nvPr/>
        </p:nvSpPr>
        <p:spPr>
          <a:xfrm>
            <a:off x="4289771" y="2296516"/>
            <a:ext cx="13517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/>
              <a:t>Address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925CBA0-40E3-4B95-AA3B-A33DD78DE0D1}"/>
              </a:ext>
            </a:extLst>
          </p:cNvPr>
          <p:cNvSpPr txBox="1"/>
          <p:nvPr/>
        </p:nvSpPr>
        <p:spPr>
          <a:xfrm>
            <a:off x="4308722" y="2886523"/>
            <a:ext cx="86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/>
              <a:t>Data</a:t>
            </a:r>
          </a:p>
        </p:txBody>
      </p:sp>
      <p:sp>
        <p:nvSpPr>
          <p:cNvPr id="15" name="Rounded Rectangle 5">
            <a:extLst>
              <a:ext uri="{FF2B5EF4-FFF2-40B4-BE49-F238E27FC236}">
                <a16:creationId xmlns:a16="http://schemas.microsoft.com/office/drawing/2014/main" id="{736414E1-600B-4FC7-B059-4AAB717A5C1D}"/>
              </a:ext>
            </a:extLst>
          </p:cNvPr>
          <p:cNvSpPr/>
          <p:nvPr/>
        </p:nvSpPr>
        <p:spPr>
          <a:xfrm rot="16200000">
            <a:off x="5735179" y="2490086"/>
            <a:ext cx="1389405" cy="659298"/>
          </a:xfrm>
          <a:prstGeom prst="roundRect">
            <a:avLst/>
          </a:prstGeom>
          <a:solidFill>
            <a:schemeClr val="tx2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 $ </a:t>
            </a: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E59F9DF5-6FD2-4FF2-B35B-FF01542DE0BD}"/>
              </a:ext>
            </a:extLst>
          </p:cNvPr>
          <p:cNvCxnSpPr>
            <a:cxnSpLocks/>
          </p:cNvCxnSpPr>
          <p:nvPr/>
        </p:nvCxnSpPr>
        <p:spPr>
          <a:xfrm rot="16200000" flipV="1">
            <a:off x="8438932" y="1056514"/>
            <a:ext cx="523218" cy="3934497"/>
          </a:xfrm>
          <a:prstGeom prst="bentConnector2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9930621-7F39-4ED4-ADA5-0FF13B809509}"/>
              </a:ext>
            </a:extLst>
          </p:cNvPr>
          <p:cNvSpPr txBox="1"/>
          <p:nvPr/>
        </p:nvSpPr>
        <p:spPr>
          <a:xfrm>
            <a:off x="6968138" y="2238933"/>
            <a:ext cx="13517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/>
              <a:t>Address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B459CF6-EA98-4A40-B562-9C175FD379E9}"/>
              </a:ext>
            </a:extLst>
          </p:cNvPr>
          <p:cNvSpPr txBox="1"/>
          <p:nvPr/>
        </p:nvSpPr>
        <p:spPr>
          <a:xfrm>
            <a:off x="6987089" y="2828940"/>
            <a:ext cx="86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/>
              <a:t>Data</a:t>
            </a:r>
          </a:p>
        </p:txBody>
      </p:sp>
      <p:sp>
        <p:nvSpPr>
          <p:cNvPr id="19" name="Rounded Rectangle 8">
            <a:extLst>
              <a:ext uri="{FF2B5EF4-FFF2-40B4-BE49-F238E27FC236}">
                <a16:creationId xmlns:a16="http://schemas.microsoft.com/office/drawing/2014/main" id="{C6694252-6DD3-49F0-9772-A6FA4C2A3E05}"/>
              </a:ext>
            </a:extLst>
          </p:cNvPr>
          <p:cNvSpPr/>
          <p:nvPr/>
        </p:nvSpPr>
        <p:spPr>
          <a:xfrm>
            <a:off x="377988" y="4138675"/>
            <a:ext cx="6972777" cy="122402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Cambria" panose="02040503050406030204" pitchFamily="18" charset="0"/>
              </a:rPr>
              <a:t>Caching is a </a:t>
            </a:r>
            <a:r>
              <a:rPr lang="en-US" sz="3200" i="1" dirty="0">
                <a:solidFill>
                  <a:srgbClr val="C00000"/>
                </a:solidFill>
                <a:latin typeface="Cambria" panose="02040503050406030204" pitchFamily="18" charset="0"/>
              </a:rPr>
              <a:t>speculation</a:t>
            </a:r>
            <a:r>
              <a:rPr lang="en-US" sz="3200" dirty="0">
                <a:solidFill>
                  <a:schemeClr val="tx1"/>
                </a:solidFill>
                <a:latin typeface="Cambria" panose="02040503050406030204" pitchFamily="18" charset="0"/>
              </a:rPr>
              <a:t> technique </a:t>
            </a:r>
            <a:r>
              <a:rPr lang="en-US" sz="3200" dirty="0">
                <a:solidFill>
                  <a:schemeClr val="tx1"/>
                </a:solidFill>
                <a:latin typeface="Cambria" panose="02040503050406030204" pitchFamily="18" charset="0"/>
                <a:sym typeface="Wingdings" panose="05000000000000000000" pitchFamily="2" charset="2"/>
              </a:rPr>
              <a:t></a:t>
            </a:r>
          </a:p>
          <a:p>
            <a:pPr algn="ctr"/>
            <a:r>
              <a:rPr lang="en-US" sz="3200" dirty="0">
                <a:solidFill>
                  <a:schemeClr val="tx1"/>
                </a:solidFill>
                <a:latin typeface="Cambria" panose="02040503050406030204" pitchFamily="18" charset="0"/>
                <a:sym typeface="Wingdings" panose="05000000000000000000" pitchFamily="2" charset="2"/>
              </a:rPr>
              <a:t>Works – if locality  </a:t>
            </a:r>
            <a:endParaRPr lang="en-US" sz="320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01734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F7BE6-F282-4706-B324-8FB14B079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Caching: 10K Feet View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B2D7FB-6DEE-4344-9F11-8F731F1B9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Computer Architecture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124D71-0AD4-4E43-A5D4-B51DB05BF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1ABE-1138-46C6-9A43-7FCD4EB2550C}" type="slidenum">
              <a:rPr lang="en-IN" smtClean="0"/>
              <a:pPr/>
              <a:t>11</a:t>
            </a:fld>
            <a:endParaRPr lang="en-IN" dirty="0"/>
          </a:p>
        </p:txBody>
      </p:sp>
      <p:pic>
        <p:nvPicPr>
          <p:cNvPr id="6" name="Picture 2" descr="Samsung 4GB DDR3-1600MHz ECC Registered CL11 DIMM Dual Rank Memory Module (M393B5273DH0-CK0)">
            <a:extLst>
              <a:ext uri="{FF2B5EF4-FFF2-40B4-BE49-F238E27FC236}">
                <a16:creationId xmlns:a16="http://schemas.microsoft.com/office/drawing/2014/main" id="{3890EFBA-75DA-48A6-92A8-2CEB3FAB54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8922520" y="5362706"/>
            <a:ext cx="1764801" cy="571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91F3394-9D10-4135-95F1-19008BA44882}"/>
              </a:ext>
            </a:extLst>
          </p:cNvPr>
          <p:cNvSpPr/>
          <p:nvPr/>
        </p:nvSpPr>
        <p:spPr>
          <a:xfrm>
            <a:off x="263400" y="1378692"/>
            <a:ext cx="11696684" cy="497765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Explosion: 8 Points 7">
            <a:extLst>
              <a:ext uri="{FF2B5EF4-FFF2-40B4-BE49-F238E27FC236}">
                <a16:creationId xmlns:a16="http://schemas.microsoft.com/office/drawing/2014/main" id="{3426C264-E430-4798-876F-E21B69A021BF}"/>
              </a:ext>
            </a:extLst>
          </p:cNvPr>
          <p:cNvSpPr/>
          <p:nvPr/>
        </p:nvSpPr>
        <p:spPr>
          <a:xfrm>
            <a:off x="7770413" y="3285373"/>
            <a:ext cx="4309552" cy="2243354"/>
          </a:xfrm>
          <a:prstGeom prst="irregularSeal1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>
                <a:solidFill>
                  <a:srgbClr val="C00000"/>
                </a:solidFill>
                <a:sym typeface="Wingdings" panose="05000000000000000000" pitchFamily="2" charset="2"/>
              </a:rPr>
              <a:t>Costly DRAM accesses </a:t>
            </a:r>
            <a:endParaRPr lang="en-IN" sz="3200" dirty="0">
              <a:solidFill>
                <a:srgbClr val="C00000"/>
              </a:solidFill>
            </a:endParaRP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C5A3B711-98C4-442C-A42A-D8768208FCC4}"/>
              </a:ext>
            </a:extLst>
          </p:cNvPr>
          <p:cNvCxnSpPr>
            <a:cxnSpLocks/>
          </p:cNvCxnSpPr>
          <p:nvPr/>
        </p:nvCxnSpPr>
        <p:spPr>
          <a:xfrm rot="10800000" flipV="1">
            <a:off x="2238209" y="2799526"/>
            <a:ext cx="3862024" cy="1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CE17789-4AA2-495D-A0C1-6794504185F1}"/>
              </a:ext>
            </a:extLst>
          </p:cNvPr>
          <p:cNvSpPr txBox="1"/>
          <p:nvPr/>
        </p:nvSpPr>
        <p:spPr>
          <a:xfrm>
            <a:off x="7943197" y="3057156"/>
            <a:ext cx="26949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/>
              <a:t>200 to 300 cycles</a:t>
            </a:r>
          </a:p>
        </p:txBody>
      </p:sp>
      <p:sp>
        <p:nvSpPr>
          <p:cNvPr id="11" name="Rounded Rectangle 31">
            <a:extLst>
              <a:ext uri="{FF2B5EF4-FFF2-40B4-BE49-F238E27FC236}">
                <a16:creationId xmlns:a16="http://schemas.microsoft.com/office/drawing/2014/main" id="{220F59C3-A5AA-44DE-B064-E1182DDA3CCD}"/>
              </a:ext>
            </a:extLst>
          </p:cNvPr>
          <p:cNvSpPr/>
          <p:nvPr/>
        </p:nvSpPr>
        <p:spPr>
          <a:xfrm rot="16200000">
            <a:off x="1165530" y="2470336"/>
            <a:ext cx="1292040" cy="68580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 w="5715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Core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28BA201-F25C-458B-B75F-33B152992D0F}"/>
              </a:ext>
            </a:extLst>
          </p:cNvPr>
          <p:cNvSpPr txBox="1"/>
          <p:nvPr/>
        </p:nvSpPr>
        <p:spPr>
          <a:xfrm>
            <a:off x="838200" y="1358384"/>
            <a:ext cx="21980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i="1" dirty="0"/>
              <a:t>North pole </a:t>
            </a:r>
            <a:r>
              <a:rPr lang="en-IN" sz="2800" i="1" dirty="0">
                <a:sym typeface="Wingdings" panose="05000000000000000000" pitchFamily="2" charset="2"/>
              </a:rPr>
              <a:t> </a:t>
            </a:r>
            <a:endParaRPr lang="en-IN" sz="2800" i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0A9230F-754B-4F19-943A-AA736B7F2FE1}"/>
              </a:ext>
            </a:extLst>
          </p:cNvPr>
          <p:cNvSpPr txBox="1"/>
          <p:nvPr/>
        </p:nvSpPr>
        <p:spPr>
          <a:xfrm>
            <a:off x="4289771" y="2296516"/>
            <a:ext cx="13517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/>
              <a:t>Address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925CBA0-40E3-4B95-AA3B-A33DD78DE0D1}"/>
              </a:ext>
            </a:extLst>
          </p:cNvPr>
          <p:cNvSpPr txBox="1"/>
          <p:nvPr/>
        </p:nvSpPr>
        <p:spPr>
          <a:xfrm>
            <a:off x="4308722" y="2886523"/>
            <a:ext cx="86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/>
              <a:t>Data</a:t>
            </a:r>
          </a:p>
        </p:txBody>
      </p:sp>
      <p:sp>
        <p:nvSpPr>
          <p:cNvPr id="15" name="Rounded Rectangle 5">
            <a:extLst>
              <a:ext uri="{FF2B5EF4-FFF2-40B4-BE49-F238E27FC236}">
                <a16:creationId xmlns:a16="http://schemas.microsoft.com/office/drawing/2014/main" id="{736414E1-600B-4FC7-B059-4AAB717A5C1D}"/>
              </a:ext>
            </a:extLst>
          </p:cNvPr>
          <p:cNvSpPr/>
          <p:nvPr/>
        </p:nvSpPr>
        <p:spPr>
          <a:xfrm rot="16200000">
            <a:off x="5735179" y="2490086"/>
            <a:ext cx="1389405" cy="659298"/>
          </a:xfrm>
          <a:prstGeom prst="roundRect">
            <a:avLst/>
          </a:prstGeom>
          <a:solidFill>
            <a:schemeClr val="tx2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 $ </a:t>
            </a: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E59F9DF5-6FD2-4FF2-B35B-FF01542DE0BD}"/>
              </a:ext>
            </a:extLst>
          </p:cNvPr>
          <p:cNvCxnSpPr>
            <a:cxnSpLocks/>
          </p:cNvCxnSpPr>
          <p:nvPr/>
        </p:nvCxnSpPr>
        <p:spPr>
          <a:xfrm rot="16200000" flipV="1">
            <a:off x="8438932" y="1056514"/>
            <a:ext cx="523218" cy="3934497"/>
          </a:xfrm>
          <a:prstGeom prst="bentConnector2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9930621-7F39-4ED4-ADA5-0FF13B809509}"/>
              </a:ext>
            </a:extLst>
          </p:cNvPr>
          <p:cNvSpPr txBox="1"/>
          <p:nvPr/>
        </p:nvSpPr>
        <p:spPr>
          <a:xfrm>
            <a:off x="6968138" y="2238933"/>
            <a:ext cx="13517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/>
              <a:t>Address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B459CF6-EA98-4A40-B562-9C175FD379E9}"/>
              </a:ext>
            </a:extLst>
          </p:cNvPr>
          <p:cNvSpPr txBox="1"/>
          <p:nvPr/>
        </p:nvSpPr>
        <p:spPr>
          <a:xfrm>
            <a:off x="6987089" y="2828940"/>
            <a:ext cx="86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/>
              <a:t>Data</a:t>
            </a:r>
          </a:p>
        </p:txBody>
      </p:sp>
      <p:sp>
        <p:nvSpPr>
          <p:cNvPr id="19" name="Rounded Rectangle 8">
            <a:extLst>
              <a:ext uri="{FF2B5EF4-FFF2-40B4-BE49-F238E27FC236}">
                <a16:creationId xmlns:a16="http://schemas.microsoft.com/office/drawing/2014/main" id="{C6694252-6DD3-49F0-9772-A6FA4C2A3E05}"/>
              </a:ext>
            </a:extLst>
          </p:cNvPr>
          <p:cNvSpPr/>
          <p:nvPr/>
        </p:nvSpPr>
        <p:spPr>
          <a:xfrm>
            <a:off x="377988" y="4138675"/>
            <a:ext cx="6972777" cy="122402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Cambria" panose="02040503050406030204" pitchFamily="18" charset="0"/>
              </a:rPr>
              <a:t>Caching is a </a:t>
            </a:r>
            <a:r>
              <a:rPr lang="en-US" sz="3200" i="1" dirty="0">
                <a:solidFill>
                  <a:srgbClr val="C00000"/>
                </a:solidFill>
                <a:latin typeface="Cambria" panose="02040503050406030204" pitchFamily="18" charset="0"/>
              </a:rPr>
              <a:t>speculation</a:t>
            </a:r>
            <a:r>
              <a:rPr lang="en-US" sz="3200" dirty="0">
                <a:solidFill>
                  <a:schemeClr val="tx1"/>
                </a:solidFill>
                <a:latin typeface="Cambria" panose="02040503050406030204" pitchFamily="18" charset="0"/>
              </a:rPr>
              <a:t> technique </a:t>
            </a:r>
            <a:r>
              <a:rPr lang="en-US" sz="3200" dirty="0">
                <a:solidFill>
                  <a:schemeClr val="tx1"/>
                </a:solidFill>
                <a:latin typeface="Cambria" panose="02040503050406030204" pitchFamily="18" charset="0"/>
                <a:sym typeface="Wingdings" panose="05000000000000000000" pitchFamily="2" charset="2"/>
              </a:rPr>
              <a:t></a:t>
            </a:r>
          </a:p>
          <a:p>
            <a:pPr algn="ctr"/>
            <a:r>
              <a:rPr lang="en-US" sz="3200" dirty="0">
                <a:solidFill>
                  <a:schemeClr val="tx1"/>
                </a:solidFill>
                <a:latin typeface="Cambria" panose="02040503050406030204" pitchFamily="18" charset="0"/>
                <a:sym typeface="Wingdings" panose="05000000000000000000" pitchFamily="2" charset="2"/>
              </a:rPr>
              <a:t>Works – if locality  </a:t>
            </a:r>
            <a:endParaRPr lang="en-US" sz="320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8265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EEB65-8CAC-4797-9F48-4D861332F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big/small?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DAB4F9-9430-49FB-86E7-5BB0533BC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Computer Architecture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7BA6CA-36CD-4B18-8979-8F67A1961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1ABE-1138-46C6-9A43-7FCD4EB2550C}" type="slidenum">
              <a:rPr lang="en-IN" smtClean="0"/>
              <a:pPr/>
              <a:t>12</a:t>
            </a:fld>
            <a:endParaRPr lang="en-IN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B5533CAD-7684-482F-A5C1-535C9AB7CE45}"/>
              </a:ext>
            </a:extLst>
          </p:cNvPr>
          <p:cNvSpPr/>
          <p:nvPr/>
        </p:nvSpPr>
        <p:spPr>
          <a:xfrm rot="16200000">
            <a:off x="4925535" y="1364124"/>
            <a:ext cx="3789155" cy="4455806"/>
          </a:xfrm>
          <a:prstGeom prst="roundRect">
            <a:avLst/>
          </a:prstGeom>
          <a:solidFill>
            <a:schemeClr val="tx2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 $ </a:t>
            </a:r>
          </a:p>
        </p:txBody>
      </p:sp>
      <p:sp>
        <p:nvSpPr>
          <p:cNvPr id="7" name="Rounded Rectangle 5">
            <a:extLst>
              <a:ext uri="{FF2B5EF4-FFF2-40B4-BE49-F238E27FC236}">
                <a16:creationId xmlns:a16="http://schemas.microsoft.com/office/drawing/2014/main" id="{23A835D3-3772-4D01-B7E0-C70B52A394C8}"/>
              </a:ext>
            </a:extLst>
          </p:cNvPr>
          <p:cNvSpPr/>
          <p:nvPr/>
        </p:nvSpPr>
        <p:spPr>
          <a:xfrm rot="16200000">
            <a:off x="1898744" y="3402231"/>
            <a:ext cx="763600" cy="754395"/>
          </a:xfrm>
          <a:prstGeom prst="roundRect">
            <a:avLst>
              <a:gd name="adj" fmla="val 16053"/>
            </a:avLst>
          </a:prstGeom>
          <a:solidFill>
            <a:schemeClr val="tx2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 $ </a:t>
            </a:r>
          </a:p>
        </p:txBody>
      </p:sp>
      <p:sp>
        <p:nvSpPr>
          <p:cNvPr id="8" name="Rounded Rectangle 31">
            <a:extLst>
              <a:ext uri="{FF2B5EF4-FFF2-40B4-BE49-F238E27FC236}">
                <a16:creationId xmlns:a16="http://schemas.microsoft.com/office/drawing/2014/main" id="{22091459-B1F1-4495-9F49-82EC4BC3FF7E}"/>
              </a:ext>
            </a:extLst>
          </p:cNvPr>
          <p:cNvSpPr/>
          <p:nvPr/>
        </p:nvSpPr>
        <p:spPr>
          <a:xfrm rot="16200000">
            <a:off x="43798" y="3438050"/>
            <a:ext cx="1292040" cy="68580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 w="5715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Core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B10B35E-0D2F-4562-9FD1-862FCAE85E51}"/>
              </a:ext>
            </a:extLst>
          </p:cNvPr>
          <p:cNvCxnSpPr>
            <a:cxnSpLocks/>
          </p:cNvCxnSpPr>
          <p:nvPr/>
        </p:nvCxnSpPr>
        <p:spPr bwMode="auto">
          <a:xfrm flipV="1">
            <a:off x="1828801" y="3134930"/>
            <a:ext cx="951210" cy="1172048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rgbClr val="C00000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BB580D9-0A00-471C-9297-3D41F5FA548F}"/>
              </a:ext>
            </a:extLst>
          </p:cNvPr>
          <p:cNvCxnSpPr>
            <a:cxnSpLocks/>
          </p:cNvCxnSpPr>
          <p:nvPr/>
        </p:nvCxnSpPr>
        <p:spPr bwMode="auto">
          <a:xfrm flipV="1">
            <a:off x="4763973" y="1697450"/>
            <a:ext cx="4177950" cy="3834417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rgbClr val="C00000"/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11" name="Rounded Rectangle 8">
            <a:extLst>
              <a:ext uri="{FF2B5EF4-FFF2-40B4-BE49-F238E27FC236}">
                <a16:creationId xmlns:a16="http://schemas.microsoft.com/office/drawing/2014/main" id="{4D449BFC-2E0B-4AAC-B69A-6ECAA3EA916C}"/>
              </a:ext>
            </a:extLst>
          </p:cNvPr>
          <p:cNvSpPr/>
          <p:nvPr/>
        </p:nvSpPr>
        <p:spPr>
          <a:xfrm>
            <a:off x="930132" y="4512845"/>
            <a:ext cx="2769569" cy="13993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solidFill>
                  <a:schemeClr val="accent6">
                    <a:lumMod val="50000"/>
                  </a:schemeClr>
                </a:solidFill>
                <a:latin typeface="Cambria" panose="02040503050406030204" pitchFamily="18" charset="0"/>
              </a:rPr>
              <a:t>Latency: low</a:t>
            </a:r>
          </a:p>
          <a:p>
            <a:r>
              <a:rPr lang="en-US" sz="3200" dirty="0">
                <a:solidFill>
                  <a:schemeClr val="accent6">
                    <a:lumMod val="50000"/>
                  </a:schemeClr>
                </a:solidFill>
                <a:latin typeface="Cambria" panose="02040503050406030204" pitchFamily="18" charset="0"/>
              </a:rPr>
              <a:t>Area: low</a:t>
            </a:r>
          </a:p>
          <a:p>
            <a:r>
              <a:rPr lang="en-US" sz="3200" dirty="0">
                <a:solidFill>
                  <a:srgbClr val="C00000"/>
                </a:solidFill>
                <a:latin typeface="Cambria" panose="02040503050406030204" pitchFamily="18" charset="0"/>
              </a:rPr>
              <a:t>Capacity: low</a:t>
            </a:r>
          </a:p>
        </p:txBody>
      </p:sp>
      <p:sp>
        <p:nvSpPr>
          <p:cNvPr id="12" name="Rounded Rectangle 8">
            <a:extLst>
              <a:ext uri="{FF2B5EF4-FFF2-40B4-BE49-F238E27FC236}">
                <a16:creationId xmlns:a16="http://schemas.microsoft.com/office/drawing/2014/main" id="{673C851C-727A-4F8E-8EE2-7CDC373FE4DD}"/>
              </a:ext>
            </a:extLst>
          </p:cNvPr>
          <p:cNvSpPr/>
          <p:nvPr/>
        </p:nvSpPr>
        <p:spPr>
          <a:xfrm>
            <a:off x="8912604" y="5271897"/>
            <a:ext cx="2769569" cy="13993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solidFill>
                  <a:srgbClr val="C00000"/>
                </a:solidFill>
                <a:latin typeface="Cambria" panose="02040503050406030204" pitchFamily="18" charset="0"/>
              </a:rPr>
              <a:t>Latency: high</a:t>
            </a:r>
          </a:p>
          <a:p>
            <a:r>
              <a:rPr lang="en-US" sz="3200" dirty="0">
                <a:solidFill>
                  <a:srgbClr val="C00000"/>
                </a:solidFill>
                <a:latin typeface="Cambria" panose="02040503050406030204" pitchFamily="18" charset="0"/>
              </a:rPr>
              <a:t>Area: high</a:t>
            </a:r>
          </a:p>
          <a:p>
            <a:r>
              <a:rPr lang="en-US" sz="3200" dirty="0">
                <a:solidFill>
                  <a:schemeClr val="accent6">
                    <a:lumMod val="50000"/>
                  </a:schemeClr>
                </a:solidFill>
                <a:latin typeface="Cambria" panose="02040503050406030204" pitchFamily="18" charset="0"/>
              </a:rPr>
              <a:t>Capacity: high</a:t>
            </a:r>
          </a:p>
        </p:txBody>
      </p:sp>
    </p:spTree>
    <p:extLst>
      <p:ext uri="{BB962C8B-B14F-4D97-AF65-F5344CB8AC3E}">
        <p14:creationId xmlns:p14="http://schemas.microsoft.com/office/powerpoint/2010/main" val="18183859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E3710F-4907-465D-BC8B-42C7BD50E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Computer Architecture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480203-902C-4AC5-98B6-A64BE949C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1ABE-1138-46C6-9A43-7FCD4EB2550C}" type="slidenum">
              <a:rPr lang="en-IN" smtClean="0"/>
              <a:pPr/>
              <a:t>13</a:t>
            </a:fld>
            <a:endParaRPr lang="en-IN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07E794B-E95E-4CF8-B2D0-59050FEE0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IN" dirty="0"/>
              <a:t>1K Feet View of an O3 core: A bit Deeper </a:t>
            </a:r>
          </a:p>
        </p:txBody>
      </p:sp>
      <p:sp>
        <p:nvSpPr>
          <p:cNvPr id="8" name="Rounded Rectangle 12">
            <a:extLst>
              <a:ext uri="{FF2B5EF4-FFF2-40B4-BE49-F238E27FC236}">
                <a16:creationId xmlns:a16="http://schemas.microsoft.com/office/drawing/2014/main" id="{599A8CC3-49FB-49A8-A08D-437322E913CA}"/>
              </a:ext>
            </a:extLst>
          </p:cNvPr>
          <p:cNvSpPr/>
          <p:nvPr/>
        </p:nvSpPr>
        <p:spPr>
          <a:xfrm>
            <a:off x="534663" y="2428878"/>
            <a:ext cx="2226629" cy="2000243"/>
          </a:xfrm>
          <a:prstGeom prst="roundRect">
            <a:avLst/>
          </a:prstGeom>
          <a:solidFill>
            <a:schemeClr val="bg2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b="1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4B8A680-8B74-46C4-9E92-71B93F50DA34}"/>
              </a:ext>
            </a:extLst>
          </p:cNvPr>
          <p:cNvCxnSpPr>
            <a:cxnSpLocks/>
          </p:cNvCxnSpPr>
          <p:nvPr/>
        </p:nvCxnSpPr>
        <p:spPr>
          <a:xfrm>
            <a:off x="534663" y="3262310"/>
            <a:ext cx="222662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23C7924-687A-4C6A-8009-EB30877ABB35}"/>
              </a:ext>
            </a:extLst>
          </p:cNvPr>
          <p:cNvCxnSpPr>
            <a:cxnSpLocks/>
          </p:cNvCxnSpPr>
          <p:nvPr/>
        </p:nvCxnSpPr>
        <p:spPr>
          <a:xfrm>
            <a:off x="534663" y="3676649"/>
            <a:ext cx="222662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C76A17C-3C57-4E09-BD40-EDC971C61360}"/>
              </a:ext>
            </a:extLst>
          </p:cNvPr>
          <p:cNvCxnSpPr>
            <a:cxnSpLocks/>
          </p:cNvCxnSpPr>
          <p:nvPr/>
        </p:nvCxnSpPr>
        <p:spPr>
          <a:xfrm>
            <a:off x="534663" y="2833691"/>
            <a:ext cx="222662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9019E9F-589E-4BB3-8B87-8EAD24D77612}"/>
              </a:ext>
            </a:extLst>
          </p:cNvPr>
          <p:cNvCxnSpPr>
            <a:cxnSpLocks/>
          </p:cNvCxnSpPr>
          <p:nvPr/>
        </p:nvCxnSpPr>
        <p:spPr>
          <a:xfrm>
            <a:off x="534663" y="4052887"/>
            <a:ext cx="222662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DFA7A40-8413-4A58-A4BB-7BEA41F7F300}"/>
              </a:ext>
            </a:extLst>
          </p:cNvPr>
          <p:cNvSpPr txBox="1"/>
          <p:nvPr/>
        </p:nvSpPr>
        <p:spPr>
          <a:xfrm>
            <a:off x="104611" y="4569995"/>
            <a:ext cx="438882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In-order Instruction Fetch</a:t>
            </a:r>
          </a:p>
          <a:p>
            <a:r>
              <a:rPr lang="en-IN" sz="2800" dirty="0"/>
              <a:t>(Multiple fetch in one cycle)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C959A2A-343A-4E87-8189-FFED150F6DE5}"/>
              </a:ext>
            </a:extLst>
          </p:cNvPr>
          <p:cNvSpPr txBox="1"/>
          <p:nvPr/>
        </p:nvSpPr>
        <p:spPr>
          <a:xfrm>
            <a:off x="548929" y="2356065"/>
            <a:ext cx="13461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>
                <a:solidFill>
                  <a:srgbClr val="C00000"/>
                </a:solidFill>
              </a:rPr>
              <a:t>1. LOAD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5519850-5DD9-48B5-B826-C70CB844B633}"/>
              </a:ext>
            </a:extLst>
          </p:cNvPr>
          <p:cNvSpPr txBox="1"/>
          <p:nvPr/>
        </p:nvSpPr>
        <p:spPr>
          <a:xfrm>
            <a:off x="548929" y="3203378"/>
            <a:ext cx="13461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>
                <a:solidFill>
                  <a:srgbClr val="C00000"/>
                </a:solidFill>
              </a:rPr>
              <a:t>3. LOAD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7B74FE2-0578-4AC6-854B-44B845099193}"/>
              </a:ext>
            </a:extLst>
          </p:cNvPr>
          <p:cNvSpPr txBox="1"/>
          <p:nvPr/>
        </p:nvSpPr>
        <p:spPr>
          <a:xfrm>
            <a:off x="561622" y="3607634"/>
            <a:ext cx="13461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>
                <a:solidFill>
                  <a:srgbClr val="C00000"/>
                </a:solidFill>
              </a:rPr>
              <a:t>4. LOAD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CA78C4D-7601-406E-BB36-40070EFD9CB5}"/>
              </a:ext>
            </a:extLst>
          </p:cNvPr>
          <p:cNvSpPr txBox="1"/>
          <p:nvPr/>
        </p:nvSpPr>
        <p:spPr>
          <a:xfrm>
            <a:off x="548929" y="3954694"/>
            <a:ext cx="12298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>
                <a:solidFill>
                  <a:schemeClr val="accent6">
                    <a:lumMod val="75000"/>
                  </a:schemeClr>
                </a:solidFill>
              </a:rPr>
              <a:t>5. MUL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0E6D44B-FA46-47D5-892C-C1D66A2ACA61}"/>
              </a:ext>
            </a:extLst>
          </p:cNvPr>
          <p:cNvSpPr txBox="1"/>
          <p:nvPr/>
        </p:nvSpPr>
        <p:spPr>
          <a:xfrm>
            <a:off x="534663" y="2774999"/>
            <a:ext cx="11320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>
                <a:solidFill>
                  <a:schemeClr val="accent6">
                    <a:lumMod val="75000"/>
                  </a:schemeClr>
                </a:solidFill>
              </a:rPr>
              <a:t>2. SUB</a:t>
            </a:r>
          </a:p>
        </p:txBody>
      </p:sp>
      <p:sp>
        <p:nvSpPr>
          <p:cNvPr id="19" name="Rounded Rectangle 12">
            <a:extLst>
              <a:ext uri="{FF2B5EF4-FFF2-40B4-BE49-F238E27FC236}">
                <a16:creationId xmlns:a16="http://schemas.microsoft.com/office/drawing/2014/main" id="{053D79D1-B2E7-483F-9C4B-48F3D98068C5}"/>
              </a:ext>
            </a:extLst>
          </p:cNvPr>
          <p:cNvSpPr/>
          <p:nvPr/>
        </p:nvSpPr>
        <p:spPr>
          <a:xfrm>
            <a:off x="9802488" y="2428878"/>
            <a:ext cx="2226629" cy="2000243"/>
          </a:xfrm>
          <a:prstGeom prst="roundRect">
            <a:avLst/>
          </a:prstGeom>
          <a:solidFill>
            <a:schemeClr val="bg2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b="1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6B5F24B-C73C-4645-9EBE-3733B9986AFC}"/>
              </a:ext>
            </a:extLst>
          </p:cNvPr>
          <p:cNvCxnSpPr>
            <a:cxnSpLocks/>
          </p:cNvCxnSpPr>
          <p:nvPr/>
        </p:nvCxnSpPr>
        <p:spPr>
          <a:xfrm>
            <a:off x="9802488" y="3262310"/>
            <a:ext cx="222662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470B457-BD1E-459D-9AED-E84BCDA55CAE}"/>
              </a:ext>
            </a:extLst>
          </p:cNvPr>
          <p:cNvCxnSpPr>
            <a:cxnSpLocks/>
          </p:cNvCxnSpPr>
          <p:nvPr/>
        </p:nvCxnSpPr>
        <p:spPr>
          <a:xfrm>
            <a:off x="9802488" y="3676649"/>
            <a:ext cx="222662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5EE2DFE-3A8D-490F-9492-178916C3B10E}"/>
              </a:ext>
            </a:extLst>
          </p:cNvPr>
          <p:cNvCxnSpPr>
            <a:cxnSpLocks/>
          </p:cNvCxnSpPr>
          <p:nvPr/>
        </p:nvCxnSpPr>
        <p:spPr>
          <a:xfrm>
            <a:off x="9802488" y="2833691"/>
            <a:ext cx="222662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2EA1209-724D-4352-8E15-0453C5989352}"/>
              </a:ext>
            </a:extLst>
          </p:cNvPr>
          <p:cNvCxnSpPr>
            <a:cxnSpLocks/>
          </p:cNvCxnSpPr>
          <p:nvPr/>
        </p:nvCxnSpPr>
        <p:spPr>
          <a:xfrm>
            <a:off x="9802488" y="4052887"/>
            <a:ext cx="222662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0FCA1B6-CD06-4205-9025-23666DF9DD23}"/>
              </a:ext>
            </a:extLst>
          </p:cNvPr>
          <p:cNvSpPr txBox="1"/>
          <p:nvPr/>
        </p:nvSpPr>
        <p:spPr>
          <a:xfrm>
            <a:off x="9816754" y="2356065"/>
            <a:ext cx="18126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>
                <a:solidFill>
                  <a:srgbClr val="C00000"/>
                </a:solidFill>
              </a:rPr>
              <a:t>1. LOAD </a:t>
            </a:r>
            <a:r>
              <a:rPr lang="en-IN" sz="2800" dirty="0">
                <a:solidFill>
                  <a:srgbClr val="C00000"/>
                </a:solidFill>
                <a:sym typeface="Wingdings" panose="05000000000000000000" pitchFamily="2" charset="2"/>
              </a:rPr>
              <a:t></a:t>
            </a:r>
            <a:r>
              <a:rPr lang="en-IN" sz="2800" dirty="0">
                <a:solidFill>
                  <a:srgbClr val="C00000"/>
                </a:solidFill>
              </a:rPr>
              <a:t>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1AD3CD0-4C73-48B0-9944-EE0B5192D0DB}"/>
              </a:ext>
            </a:extLst>
          </p:cNvPr>
          <p:cNvSpPr txBox="1"/>
          <p:nvPr/>
        </p:nvSpPr>
        <p:spPr>
          <a:xfrm>
            <a:off x="9816754" y="3203378"/>
            <a:ext cx="18126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>
                <a:solidFill>
                  <a:srgbClr val="C00000"/>
                </a:solidFill>
              </a:rPr>
              <a:t>3. LOAD </a:t>
            </a:r>
            <a:r>
              <a:rPr lang="en-IN" sz="2800" dirty="0">
                <a:solidFill>
                  <a:srgbClr val="C00000"/>
                </a:solidFill>
                <a:sym typeface="Wingdings" panose="05000000000000000000" pitchFamily="2" charset="2"/>
              </a:rPr>
              <a:t></a:t>
            </a:r>
            <a:r>
              <a:rPr lang="en-IN" sz="2800" dirty="0">
                <a:solidFill>
                  <a:srgbClr val="C00000"/>
                </a:solidFill>
              </a:rPr>
              <a:t>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6CAB45D-9A5D-43FB-B552-3767E82985FF}"/>
              </a:ext>
            </a:extLst>
          </p:cNvPr>
          <p:cNvSpPr txBox="1"/>
          <p:nvPr/>
        </p:nvSpPr>
        <p:spPr>
          <a:xfrm>
            <a:off x="9829447" y="3607634"/>
            <a:ext cx="17308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>
                <a:solidFill>
                  <a:srgbClr val="C00000"/>
                </a:solidFill>
              </a:rPr>
              <a:t>4. LOAD </a:t>
            </a:r>
            <a:r>
              <a:rPr lang="en-IN" sz="2800" dirty="0">
                <a:solidFill>
                  <a:srgbClr val="C00000"/>
                </a:solidFill>
                <a:sym typeface="Wingdings" panose="05000000000000000000" pitchFamily="2" charset="2"/>
              </a:rPr>
              <a:t></a:t>
            </a:r>
            <a:endParaRPr lang="en-IN" sz="2800" dirty="0">
              <a:solidFill>
                <a:srgbClr val="C0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276341D-45A9-4A63-A83B-02810E7A2E04}"/>
              </a:ext>
            </a:extLst>
          </p:cNvPr>
          <p:cNvSpPr txBox="1"/>
          <p:nvPr/>
        </p:nvSpPr>
        <p:spPr>
          <a:xfrm>
            <a:off x="9816754" y="3954694"/>
            <a:ext cx="15327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>
                <a:solidFill>
                  <a:schemeClr val="accent6">
                    <a:lumMod val="75000"/>
                  </a:schemeClr>
                </a:solidFill>
              </a:rPr>
              <a:t>5. MUL</a:t>
            </a:r>
            <a:r>
              <a:rPr lang="en-IN" sz="2800" dirty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</a:t>
            </a:r>
            <a:endParaRPr lang="en-IN" sz="28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A482A4F-224B-4302-AD5D-A01DE62E83F6}"/>
              </a:ext>
            </a:extLst>
          </p:cNvPr>
          <p:cNvSpPr txBox="1"/>
          <p:nvPr/>
        </p:nvSpPr>
        <p:spPr>
          <a:xfrm>
            <a:off x="9802488" y="2774999"/>
            <a:ext cx="15167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>
                <a:solidFill>
                  <a:schemeClr val="accent6">
                    <a:lumMod val="75000"/>
                  </a:schemeClr>
                </a:solidFill>
              </a:rPr>
              <a:t>2. SUB </a:t>
            </a:r>
            <a:r>
              <a:rPr lang="en-IN" sz="2800" dirty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</a:t>
            </a:r>
            <a:endParaRPr lang="en-IN" sz="28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68A0493-6955-46CF-BEA7-E6208410EE9E}"/>
              </a:ext>
            </a:extLst>
          </p:cNvPr>
          <p:cNvCxnSpPr>
            <a:cxnSpLocks/>
          </p:cNvCxnSpPr>
          <p:nvPr/>
        </p:nvCxnSpPr>
        <p:spPr>
          <a:xfrm>
            <a:off x="2761292" y="3089218"/>
            <a:ext cx="139571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BD25509-D010-401E-81D8-A0B1AEB07B73}"/>
              </a:ext>
            </a:extLst>
          </p:cNvPr>
          <p:cNvCxnSpPr>
            <a:cxnSpLocks/>
          </p:cNvCxnSpPr>
          <p:nvPr/>
        </p:nvCxnSpPr>
        <p:spPr>
          <a:xfrm>
            <a:off x="2576513" y="4375092"/>
            <a:ext cx="1871663" cy="408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0E5CBCC-B897-4AC2-AE42-37F5699CC5E1}"/>
              </a:ext>
            </a:extLst>
          </p:cNvPr>
          <p:cNvCxnSpPr>
            <a:cxnSpLocks/>
          </p:cNvCxnSpPr>
          <p:nvPr/>
        </p:nvCxnSpPr>
        <p:spPr>
          <a:xfrm flipV="1">
            <a:off x="2761292" y="3513082"/>
            <a:ext cx="6744659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7D4DE3D-A6F3-4418-8FE0-F18CEE96148A}"/>
              </a:ext>
            </a:extLst>
          </p:cNvPr>
          <p:cNvCxnSpPr>
            <a:cxnSpLocks/>
          </p:cNvCxnSpPr>
          <p:nvPr/>
        </p:nvCxnSpPr>
        <p:spPr>
          <a:xfrm>
            <a:off x="2705404" y="2584389"/>
            <a:ext cx="680054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4BB65A8-C90E-486C-BD13-C1DEF84A816B}"/>
              </a:ext>
            </a:extLst>
          </p:cNvPr>
          <p:cNvCxnSpPr>
            <a:cxnSpLocks/>
          </p:cNvCxnSpPr>
          <p:nvPr/>
        </p:nvCxnSpPr>
        <p:spPr>
          <a:xfrm>
            <a:off x="2761292" y="3927419"/>
            <a:ext cx="668869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318776DD-5D9D-4C71-8CC0-6DF1D75598B0}"/>
              </a:ext>
            </a:extLst>
          </p:cNvPr>
          <p:cNvSpPr txBox="1"/>
          <p:nvPr/>
        </p:nvSpPr>
        <p:spPr>
          <a:xfrm>
            <a:off x="5327009" y="2152342"/>
            <a:ext cx="2788199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DRAM: 300 cycles</a:t>
            </a:r>
          </a:p>
          <a:p>
            <a:endParaRPr lang="en-IN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286A43A-E961-406B-AAFE-D7A5354E6EF7}"/>
              </a:ext>
            </a:extLst>
          </p:cNvPr>
          <p:cNvSpPr txBox="1"/>
          <p:nvPr/>
        </p:nvSpPr>
        <p:spPr>
          <a:xfrm>
            <a:off x="3154038" y="3067873"/>
            <a:ext cx="1677319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300 cycles</a:t>
            </a:r>
          </a:p>
          <a:p>
            <a:endParaRPr lang="en-IN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A17C909-D528-4363-8F66-1D3416B473E3}"/>
              </a:ext>
            </a:extLst>
          </p:cNvPr>
          <p:cNvSpPr txBox="1"/>
          <p:nvPr/>
        </p:nvSpPr>
        <p:spPr>
          <a:xfrm>
            <a:off x="3139861" y="3491732"/>
            <a:ext cx="1759071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300 cycles </a:t>
            </a:r>
          </a:p>
          <a:p>
            <a:endParaRPr lang="en-IN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13CF4E4-C832-4370-A8B1-DFEE0098381A}"/>
              </a:ext>
            </a:extLst>
          </p:cNvPr>
          <p:cNvSpPr txBox="1"/>
          <p:nvPr/>
        </p:nvSpPr>
        <p:spPr>
          <a:xfrm>
            <a:off x="3139861" y="2608008"/>
            <a:ext cx="1555490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1 cycle 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</a:t>
            </a:r>
            <a:endParaRPr lang="en-US" sz="2800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IN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D4D7BBC-2347-46B2-B368-4E519DD46E71}"/>
              </a:ext>
            </a:extLst>
          </p:cNvPr>
          <p:cNvSpPr txBox="1"/>
          <p:nvPr/>
        </p:nvSpPr>
        <p:spPr>
          <a:xfrm>
            <a:off x="3108813" y="3946470"/>
            <a:ext cx="1778307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2 cycles 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 </a:t>
            </a:r>
            <a:endParaRPr lang="en-US" sz="2800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IN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1F01150-868E-4954-BC22-A8B824DD15E5}"/>
              </a:ext>
            </a:extLst>
          </p:cNvPr>
          <p:cNvCxnSpPr>
            <a:cxnSpLocks/>
          </p:cNvCxnSpPr>
          <p:nvPr/>
        </p:nvCxnSpPr>
        <p:spPr>
          <a:xfrm>
            <a:off x="347663" y="2473291"/>
            <a:ext cx="0" cy="195583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Explosion: 8 Points 39">
            <a:extLst>
              <a:ext uri="{FF2B5EF4-FFF2-40B4-BE49-F238E27FC236}">
                <a16:creationId xmlns:a16="http://schemas.microsoft.com/office/drawing/2014/main" id="{A215C62E-3352-4A33-983A-E6C4D14E01EE}"/>
              </a:ext>
            </a:extLst>
          </p:cNvPr>
          <p:cNvSpPr/>
          <p:nvPr/>
        </p:nvSpPr>
        <p:spPr>
          <a:xfrm>
            <a:off x="8622860" y="1055491"/>
            <a:ext cx="3638376" cy="1408514"/>
          </a:xfrm>
          <a:prstGeom prst="irregularSeal1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>
                <a:solidFill>
                  <a:srgbClr val="C00000"/>
                </a:solidFill>
              </a:rPr>
              <a:t>Bottleneck</a:t>
            </a:r>
          </a:p>
        </p:txBody>
      </p:sp>
      <p:sp>
        <p:nvSpPr>
          <p:cNvPr id="41" name="Rounded Rectangle 37">
            <a:extLst>
              <a:ext uri="{FF2B5EF4-FFF2-40B4-BE49-F238E27FC236}">
                <a16:creationId xmlns:a16="http://schemas.microsoft.com/office/drawing/2014/main" id="{7C62F54A-801C-4D4B-BEAD-A2A7BC1F4E36}"/>
              </a:ext>
            </a:extLst>
          </p:cNvPr>
          <p:cNvSpPr/>
          <p:nvPr/>
        </p:nvSpPr>
        <p:spPr>
          <a:xfrm>
            <a:off x="221443" y="5714920"/>
            <a:ext cx="10314707" cy="60446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en-US" sz="3200" dirty="0">
                <a:solidFill>
                  <a:schemeClr val="tx1"/>
                </a:solidFill>
                <a:latin typeface="Cambria" panose="02040503050406030204" pitchFamily="18" charset="0"/>
              </a:rPr>
              <a:t>Processor core says all LOADs should take one cycle. </a:t>
            </a:r>
            <a:r>
              <a:rPr lang="en-US" altLang="en-US" sz="3200" dirty="0" err="1">
                <a:solidFill>
                  <a:schemeClr val="tx1"/>
                </a:solidFill>
                <a:latin typeface="Cambria" panose="02040503050406030204" pitchFamily="18" charset="0"/>
              </a:rPr>
              <a:t>Ehh</a:t>
            </a:r>
            <a:r>
              <a:rPr lang="en-US" altLang="en-US" sz="3200" dirty="0">
                <a:solidFill>
                  <a:schemeClr val="tx1"/>
                </a:solidFill>
                <a:latin typeface="Cambria" panose="02040503050406030204" pitchFamily="18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9921820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054B4-19BA-452D-8BAC-2113B7A0F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Impact of one DRAM access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CE8C28-CB4A-464A-B7E5-58CC6E7A6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Computer Architecture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05B7EB-C8C2-48D8-893C-05A078BAB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1ABE-1138-46C6-9A43-7FCD4EB2550C}" type="slidenum">
              <a:rPr lang="en-IN" smtClean="0"/>
              <a:pPr/>
              <a:t>14</a:t>
            </a:fld>
            <a:endParaRPr lang="en-IN" dirty="0"/>
          </a:p>
        </p:txBody>
      </p:sp>
      <p:sp>
        <p:nvSpPr>
          <p:cNvPr id="6" name="Rounded Rectangle 12">
            <a:extLst>
              <a:ext uri="{FF2B5EF4-FFF2-40B4-BE49-F238E27FC236}">
                <a16:creationId xmlns:a16="http://schemas.microsoft.com/office/drawing/2014/main" id="{615057CE-CB2A-42B9-82BB-06EF08B67AC2}"/>
              </a:ext>
            </a:extLst>
          </p:cNvPr>
          <p:cNvSpPr/>
          <p:nvPr/>
        </p:nvSpPr>
        <p:spPr>
          <a:xfrm>
            <a:off x="279746" y="2165133"/>
            <a:ext cx="2226629" cy="3692627"/>
          </a:xfrm>
          <a:prstGeom prst="roundRect">
            <a:avLst/>
          </a:prstGeom>
          <a:solidFill>
            <a:schemeClr val="bg2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b="1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B46A68A-A547-4EED-A946-3F163494F9CE}"/>
              </a:ext>
            </a:extLst>
          </p:cNvPr>
          <p:cNvCxnSpPr>
            <a:cxnSpLocks/>
          </p:cNvCxnSpPr>
          <p:nvPr/>
        </p:nvCxnSpPr>
        <p:spPr>
          <a:xfrm>
            <a:off x="279746" y="2998565"/>
            <a:ext cx="222662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214FF2B-E2DD-45AA-9270-4B2EF497F579}"/>
              </a:ext>
            </a:extLst>
          </p:cNvPr>
          <p:cNvCxnSpPr>
            <a:cxnSpLocks/>
          </p:cNvCxnSpPr>
          <p:nvPr/>
        </p:nvCxnSpPr>
        <p:spPr>
          <a:xfrm>
            <a:off x="279746" y="3412904"/>
            <a:ext cx="222662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F45B831-A881-445B-926C-4E834C47C0A4}"/>
              </a:ext>
            </a:extLst>
          </p:cNvPr>
          <p:cNvCxnSpPr>
            <a:cxnSpLocks/>
          </p:cNvCxnSpPr>
          <p:nvPr/>
        </p:nvCxnSpPr>
        <p:spPr>
          <a:xfrm>
            <a:off x="279746" y="2569946"/>
            <a:ext cx="222662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2722888-D24C-4077-A462-122AB1A1C2A7}"/>
              </a:ext>
            </a:extLst>
          </p:cNvPr>
          <p:cNvCxnSpPr>
            <a:cxnSpLocks/>
          </p:cNvCxnSpPr>
          <p:nvPr/>
        </p:nvCxnSpPr>
        <p:spPr>
          <a:xfrm>
            <a:off x="279746" y="3789142"/>
            <a:ext cx="222662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3E8EC50-0D66-487C-80BE-B1992FFCBFC6}"/>
              </a:ext>
            </a:extLst>
          </p:cNvPr>
          <p:cNvSpPr txBox="1"/>
          <p:nvPr/>
        </p:nvSpPr>
        <p:spPr>
          <a:xfrm>
            <a:off x="294012" y="2092320"/>
            <a:ext cx="13461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>
                <a:solidFill>
                  <a:srgbClr val="C00000"/>
                </a:solidFill>
              </a:rPr>
              <a:t>1. LOAD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D70A735-5771-486E-AD05-266BE5C83B3E}"/>
              </a:ext>
            </a:extLst>
          </p:cNvPr>
          <p:cNvSpPr txBox="1"/>
          <p:nvPr/>
        </p:nvSpPr>
        <p:spPr>
          <a:xfrm>
            <a:off x="294012" y="2939633"/>
            <a:ext cx="13461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>
                <a:solidFill>
                  <a:srgbClr val="C00000"/>
                </a:solidFill>
              </a:rPr>
              <a:t>3. LOAD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807F339-9201-4DB1-9434-078BE5D81283}"/>
              </a:ext>
            </a:extLst>
          </p:cNvPr>
          <p:cNvSpPr txBox="1"/>
          <p:nvPr/>
        </p:nvSpPr>
        <p:spPr>
          <a:xfrm>
            <a:off x="306705" y="3343889"/>
            <a:ext cx="13461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>
                <a:solidFill>
                  <a:srgbClr val="C00000"/>
                </a:solidFill>
              </a:rPr>
              <a:t>4. LOAD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24D5FBD-7659-4ACF-8528-457B3B5C4033}"/>
              </a:ext>
            </a:extLst>
          </p:cNvPr>
          <p:cNvSpPr txBox="1"/>
          <p:nvPr/>
        </p:nvSpPr>
        <p:spPr>
          <a:xfrm>
            <a:off x="279746" y="2511254"/>
            <a:ext cx="11320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>
                <a:solidFill>
                  <a:schemeClr val="accent6">
                    <a:lumMod val="75000"/>
                  </a:schemeClr>
                </a:solidFill>
              </a:rPr>
              <a:t>2. SUB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C1CD215-221B-4EBD-B29D-F06EF17298CE}"/>
              </a:ext>
            </a:extLst>
          </p:cNvPr>
          <p:cNvCxnSpPr>
            <a:cxnSpLocks/>
          </p:cNvCxnSpPr>
          <p:nvPr/>
        </p:nvCxnSpPr>
        <p:spPr>
          <a:xfrm>
            <a:off x="2419137" y="2282731"/>
            <a:ext cx="680054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C22C3FF-737F-4960-9784-430B5C8F6CDF}"/>
              </a:ext>
            </a:extLst>
          </p:cNvPr>
          <p:cNvSpPr txBox="1"/>
          <p:nvPr/>
        </p:nvSpPr>
        <p:spPr>
          <a:xfrm>
            <a:off x="2855967" y="1815321"/>
            <a:ext cx="5622821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DRAM: 100ns (16 instructions per ns)</a:t>
            </a:r>
          </a:p>
          <a:p>
            <a:endParaRPr lang="en-IN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C6EA8C1-8BAA-403D-9ECB-4835B0702557}"/>
              </a:ext>
            </a:extLst>
          </p:cNvPr>
          <p:cNvCxnSpPr>
            <a:cxnSpLocks/>
          </p:cNvCxnSpPr>
          <p:nvPr/>
        </p:nvCxnSpPr>
        <p:spPr>
          <a:xfrm>
            <a:off x="92746" y="2209546"/>
            <a:ext cx="0" cy="195583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375E7F6-D1F4-4E89-970D-67D04C9833C1}"/>
              </a:ext>
            </a:extLst>
          </p:cNvPr>
          <p:cNvSpPr txBox="1"/>
          <p:nvPr/>
        </p:nvSpPr>
        <p:spPr>
          <a:xfrm>
            <a:off x="1169413" y="4049034"/>
            <a:ext cx="28084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/>
              <a:t>.</a:t>
            </a:r>
          </a:p>
          <a:p>
            <a:r>
              <a:rPr lang="en-IN" sz="2800" b="1" dirty="0"/>
              <a:t>.</a:t>
            </a:r>
          </a:p>
          <a:p>
            <a:r>
              <a:rPr lang="en-IN" sz="2800" b="1" dirty="0"/>
              <a:t>.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537D21F-CAF7-4036-AB94-7046A6278C89}"/>
              </a:ext>
            </a:extLst>
          </p:cNvPr>
          <p:cNvCxnSpPr>
            <a:cxnSpLocks/>
          </p:cNvCxnSpPr>
          <p:nvPr/>
        </p:nvCxnSpPr>
        <p:spPr>
          <a:xfrm>
            <a:off x="279430" y="4177270"/>
            <a:ext cx="222662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2BB3467-BB68-408C-9A2F-6DB34D6A6B7C}"/>
              </a:ext>
            </a:extLst>
          </p:cNvPr>
          <p:cNvCxnSpPr>
            <a:cxnSpLocks/>
          </p:cNvCxnSpPr>
          <p:nvPr/>
        </p:nvCxnSpPr>
        <p:spPr>
          <a:xfrm>
            <a:off x="279429" y="5543929"/>
            <a:ext cx="222662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37">
            <a:extLst>
              <a:ext uri="{FF2B5EF4-FFF2-40B4-BE49-F238E27FC236}">
                <a16:creationId xmlns:a16="http://schemas.microsoft.com/office/drawing/2014/main" id="{15FCD286-ED98-4431-810D-79297CB21F5A}"/>
              </a:ext>
            </a:extLst>
          </p:cNvPr>
          <p:cNvSpPr/>
          <p:nvPr/>
        </p:nvSpPr>
        <p:spPr>
          <a:xfrm>
            <a:off x="2585108" y="2615540"/>
            <a:ext cx="9514146" cy="669238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en-US" sz="3200" dirty="0">
                <a:solidFill>
                  <a:srgbClr val="C00000"/>
                </a:solidFill>
                <a:latin typeface="Cambria" panose="02040503050406030204" pitchFamily="18" charset="0"/>
              </a:rPr>
              <a:t>4-fetch and issue</a:t>
            </a:r>
            <a:r>
              <a:rPr lang="en-US" altLang="en-US" sz="3200" dirty="0">
                <a:solidFill>
                  <a:schemeClr val="tx1"/>
                </a:solidFill>
                <a:latin typeface="Cambria" panose="02040503050406030204" pitchFamily="18" charset="0"/>
              </a:rPr>
              <a:t> processor running at </a:t>
            </a:r>
            <a:r>
              <a:rPr lang="en-US" altLang="en-US" sz="3200" dirty="0">
                <a:solidFill>
                  <a:srgbClr val="C00000"/>
                </a:solidFill>
                <a:latin typeface="Cambria" panose="02040503050406030204" pitchFamily="18" charset="0"/>
              </a:rPr>
              <a:t>4GHz (0.25ns)</a:t>
            </a:r>
            <a:endParaRPr lang="en-US" altLang="en-US" sz="320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55080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054B4-19BA-452D-8BAC-2113B7A0F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Impact of one DRAM access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CE8C28-CB4A-464A-B7E5-58CC6E7A6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Computer Architecture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05B7EB-C8C2-48D8-893C-05A078BAB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1ABE-1138-46C6-9A43-7FCD4EB2550C}" type="slidenum">
              <a:rPr lang="en-IN" smtClean="0"/>
              <a:pPr/>
              <a:t>15</a:t>
            </a:fld>
            <a:endParaRPr lang="en-IN" dirty="0"/>
          </a:p>
        </p:txBody>
      </p:sp>
      <p:sp>
        <p:nvSpPr>
          <p:cNvPr id="6" name="Rounded Rectangle 12">
            <a:extLst>
              <a:ext uri="{FF2B5EF4-FFF2-40B4-BE49-F238E27FC236}">
                <a16:creationId xmlns:a16="http://schemas.microsoft.com/office/drawing/2014/main" id="{615057CE-CB2A-42B9-82BB-06EF08B67AC2}"/>
              </a:ext>
            </a:extLst>
          </p:cNvPr>
          <p:cNvSpPr/>
          <p:nvPr/>
        </p:nvSpPr>
        <p:spPr>
          <a:xfrm>
            <a:off x="279746" y="2165133"/>
            <a:ext cx="2226629" cy="3692627"/>
          </a:xfrm>
          <a:prstGeom prst="roundRect">
            <a:avLst/>
          </a:prstGeom>
          <a:solidFill>
            <a:schemeClr val="bg2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b="1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B46A68A-A547-4EED-A946-3F163494F9CE}"/>
              </a:ext>
            </a:extLst>
          </p:cNvPr>
          <p:cNvCxnSpPr>
            <a:cxnSpLocks/>
          </p:cNvCxnSpPr>
          <p:nvPr/>
        </p:nvCxnSpPr>
        <p:spPr>
          <a:xfrm>
            <a:off x="279746" y="2998565"/>
            <a:ext cx="222662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214FF2B-E2DD-45AA-9270-4B2EF497F579}"/>
              </a:ext>
            </a:extLst>
          </p:cNvPr>
          <p:cNvCxnSpPr>
            <a:cxnSpLocks/>
          </p:cNvCxnSpPr>
          <p:nvPr/>
        </p:nvCxnSpPr>
        <p:spPr>
          <a:xfrm>
            <a:off x="279746" y="3412904"/>
            <a:ext cx="222662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F45B831-A881-445B-926C-4E834C47C0A4}"/>
              </a:ext>
            </a:extLst>
          </p:cNvPr>
          <p:cNvCxnSpPr>
            <a:cxnSpLocks/>
          </p:cNvCxnSpPr>
          <p:nvPr/>
        </p:nvCxnSpPr>
        <p:spPr>
          <a:xfrm>
            <a:off x="279746" y="2569946"/>
            <a:ext cx="222662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2722888-D24C-4077-A462-122AB1A1C2A7}"/>
              </a:ext>
            </a:extLst>
          </p:cNvPr>
          <p:cNvCxnSpPr>
            <a:cxnSpLocks/>
          </p:cNvCxnSpPr>
          <p:nvPr/>
        </p:nvCxnSpPr>
        <p:spPr>
          <a:xfrm>
            <a:off x="279746" y="3789142"/>
            <a:ext cx="222662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3E8EC50-0D66-487C-80BE-B1992FFCBFC6}"/>
              </a:ext>
            </a:extLst>
          </p:cNvPr>
          <p:cNvSpPr txBox="1"/>
          <p:nvPr/>
        </p:nvSpPr>
        <p:spPr>
          <a:xfrm>
            <a:off x="294012" y="2092320"/>
            <a:ext cx="13461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>
                <a:solidFill>
                  <a:srgbClr val="C00000"/>
                </a:solidFill>
              </a:rPr>
              <a:t>1. LOAD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D70A735-5771-486E-AD05-266BE5C83B3E}"/>
              </a:ext>
            </a:extLst>
          </p:cNvPr>
          <p:cNvSpPr txBox="1"/>
          <p:nvPr/>
        </p:nvSpPr>
        <p:spPr>
          <a:xfrm>
            <a:off x="294012" y="2939633"/>
            <a:ext cx="13461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>
                <a:solidFill>
                  <a:srgbClr val="C00000"/>
                </a:solidFill>
              </a:rPr>
              <a:t>3. LOAD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807F339-9201-4DB1-9434-078BE5D81283}"/>
              </a:ext>
            </a:extLst>
          </p:cNvPr>
          <p:cNvSpPr txBox="1"/>
          <p:nvPr/>
        </p:nvSpPr>
        <p:spPr>
          <a:xfrm>
            <a:off x="306705" y="3343889"/>
            <a:ext cx="13461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>
                <a:solidFill>
                  <a:srgbClr val="C00000"/>
                </a:solidFill>
              </a:rPr>
              <a:t>4. LOAD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24D5FBD-7659-4ACF-8528-457B3B5C4033}"/>
              </a:ext>
            </a:extLst>
          </p:cNvPr>
          <p:cNvSpPr txBox="1"/>
          <p:nvPr/>
        </p:nvSpPr>
        <p:spPr>
          <a:xfrm>
            <a:off x="279746" y="2511254"/>
            <a:ext cx="11320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>
                <a:solidFill>
                  <a:schemeClr val="accent6">
                    <a:lumMod val="75000"/>
                  </a:schemeClr>
                </a:solidFill>
              </a:rPr>
              <a:t>2. SUB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C1CD215-221B-4EBD-B29D-F06EF17298CE}"/>
              </a:ext>
            </a:extLst>
          </p:cNvPr>
          <p:cNvCxnSpPr>
            <a:cxnSpLocks/>
          </p:cNvCxnSpPr>
          <p:nvPr/>
        </p:nvCxnSpPr>
        <p:spPr>
          <a:xfrm>
            <a:off x="2419137" y="2282731"/>
            <a:ext cx="680054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C22C3FF-737F-4960-9784-430B5C8F6CDF}"/>
              </a:ext>
            </a:extLst>
          </p:cNvPr>
          <p:cNvSpPr txBox="1"/>
          <p:nvPr/>
        </p:nvSpPr>
        <p:spPr>
          <a:xfrm>
            <a:off x="2855967" y="1815321"/>
            <a:ext cx="5622821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DRAM: 100ns (16 instructions per ns)</a:t>
            </a:r>
          </a:p>
          <a:p>
            <a:endParaRPr lang="en-IN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C6EA8C1-8BAA-403D-9ECB-4835B0702557}"/>
              </a:ext>
            </a:extLst>
          </p:cNvPr>
          <p:cNvCxnSpPr>
            <a:cxnSpLocks/>
          </p:cNvCxnSpPr>
          <p:nvPr/>
        </p:nvCxnSpPr>
        <p:spPr>
          <a:xfrm>
            <a:off x="92746" y="2209546"/>
            <a:ext cx="0" cy="195583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375E7F6-D1F4-4E89-970D-67D04C9833C1}"/>
              </a:ext>
            </a:extLst>
          </p:cNvPr>
          <p:cNvSpPr txBox="1"/>
          <p:nvPr/>
        </p:nvSpPr>
        <p:spPr>
          <a:xfrm>
            <a:off x="1169413" y="4049034"/>
            <a:ext cx="28084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/>
              <a:t>.</a:t>
            </a:r>
          </a:p>
          <a:p>
            <a:r>
              <a:rPr lang="en-IN" sz="2800" b="1" dirty="0"/>
              <a:t>.</a:t>
            </a:r>
          </a:p>
          <a:p>
            <a:r>
              <a:rPr lang="en-IN" sz="2800" b="1" dirty="0"/>
              <a:t>.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537D21F-CAF7-4036-AB94-7046A6278C89}"/>
              </a:ext>
            </a:extLst>
          </p:cNvPr>
          <p:cNvCxnSpPr>
            <a:cxnSpLocks/>
          </p:cNvCxnSpPr>
          <p:nvPr/>
        </p:nvCxnSpPr>
        <p:spPr>
          <a:xfrm>
            <a:off x="279430" y="4177270"/>
            <a:ext cx="222662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2BB3467-BB68-408C-9A2F-6DB34D6A6B7C}"/>
              </a:ext>
            </a:extLst>
          </p:cNvPr>
          <p:cNvCxnSpPr>
            <a:cxnSpLocks/>
          </p:cNvCxnSpPr>
          <p:nvPr/>
        </p:nvCxnSpPr>
        <p:spPr>
          <a:xfrm>
            <a:off x="279429" y="5543929"/>
            <a:ext cx="222662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37">
            <a:extLst>
              <a:ext uri="{FF2B5EF4-FFF2-40B4-BE49-F238E27FC236}">
                <a16:creationId xmlns:a16="http://schemas.microsoft.com/office/drawing/2014/main" id="{15FCD286-ED98-4431-810D-79297CB21F5A}"/>
              </a:ext>
            </a:extLst>
          </p:cNvPr>
          <p:cNvSpPr/>
          <p:nvPr/>
        </p:nvSpPr>
        <p:spPr>
          <a:xfrm>
            <a:off x="2585108" y="2615540"/>
            <a:ext cx="9514146" cy="669238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en-US" sz="3200" dirty="0">
                <a:solidFill>
                  <a:srgbClr val="C00000"/>
                </a:solidFill>
                <a:latin typeface="Cambria" panose="02040503050406030204" pitchFamily="18" charset="0"/>
              </a:rPr>
              <a:t>4-fetch and issue</a:t>
            </a:r>
            <a:r>
              <a:rPr lang="en-US" altLang="en-US" sz="3200" dirty="0">
                <a:solidFill>
                  <a:schemeClr val="tx1"/>
                </a:solidFill>
                <a:latin typeface="Cambria" panose="02040503050406030204" pitchFamily="18" charset="0"/>
              </a:rPr>
              <a:t> processor running at </a:t>
            </a:r>
            <a:r>
              <a:rPr lang="en-US" altLang="en-US" sz="3200" dirty="0">
                <a:solidFill>
                  <a:srgbClr val="C00000"/>
                </a:solidFill>
                <a:latin typeface="Cambria" panose="02040503050406030204" pitchFamily="18" charset="0"/>
              </a:rPr>
              <a:t>4GHz (0.25ns)</a:t>
            </a:r>
            <a:endParaRPr lang="en-US" altLang="en-US" sz="320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22" name="Rounded Rectangle 37">
            <a:extLst>
              <a:ext uri="{FF2B5EF4-FFF2-40B4-BE49-F238E27FC236}">
                <a16:creationId xmlns:a16="http://schemas.microsoft.com/office/drawing/2014/main" id="{9FA94B11-3825-4944-A1BE-9C2E7665B87E}"/>
              </a:ext>
            </a:extLst>
          </p:cNvPr>
          <p:cNvSpPr/>
          <p:nvPr/>
        </p:nvSpPr>
        <p:spPr>
          <a:xfrm>
            <a:off x="2585108" y="3775952"/>
            <a:ext cx="8818249" cy="1144197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en-US" sz="3200" dirty="0">
                <a:solidFill>
                  <a:schemeClr val="tx1"/>
                </a:solidFill>
                <a:latin typeface="Cambria" panose="02040503050406030204" pitchFamily="18" charset="0"/>
              </a:rPr>
              <a:t>#instructions can get executed during one DRAM access: </a:t>
            </a:r>
            <a:r>
              <a:rPr lang="en-US" altLang="en-US" sz="3200" dirty="0">
                <a:solidFill>
                  <a:srgbClr val="C00000"/>
                </a:solidFill>
                <a:latin typeface="Cambria" panose="02040503050406030204" pitchFamily="18" charset="0"/>
              </a:rPr>
              <a:t>1600 </a:t>
            </a:r>
            <a:r>
              <a:rPr lang="en-US" altLang="en-US" sz="3200" dirty="0">
                <a:solidFill>
                  <a:srgbClr val="C00000"/>
                </a:solidFill>
                <a:latin typeface="Cambria" panose="02040503050406030204" pitchFamily="18" charset="0"/>
                <a:sym typeface="Wingdings" panose="05000000000000000000" pitchFamily="2" charset="2"/>
              </a:rPr>
              <a:t>   </a:t>
            </a:r>
            <a:r>
              <a:rPr lang="en-US" altLang="en-US" sz="3200" dirty="0">
                <a:solidFill>
                  <a:schemeClr val="tx1"/>
                </a:solidFill>
                <a:latin typeface="Cambria" panose="020405030504060302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070902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2A4E6-6C50-4141-ADC6-13C24FA9F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 with latency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959288-5D5B-4569-B42F-C4E449379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Computer Architecture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2E69FC-0FF4-4DC4-9615-776F5287C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1ABE-1138-46C6-9A43-7FCD4EB2550C}" type="slidenum">
              <a:rPr lang="en-IN" smtClean="0"/>
              <a:pPr/>
              <a:t>16</a:t>
            </a:fld>
            <a:endParaRPr lang="en-IN" dirty="0"/>
          </a:p>
        </p:txBody>
      </p:sp>
      <p:pic>
        <p:nvPicPr>
          <p:cNvPr id="6" name="Picture 2" descr="Samsung 4GB DDR3-1600MHz ECC Registered CL11 DIMM Dual Rank Memory Module (M393B5273DH0-CK0)">
            <a:extLst>
              <a:ext uri="{FF2B5EF4-FFF2-40B4-BE49-F238E27FC236}">
                <a16:creationId xmlns:a16="http://schemas.microsoft.com/office/drawing/2014/main" id="{BF5C70C2-026D-497E-BC4E-35A74C6C18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9053668" y="5568816"/>
            <a:ext cx="1764801" cy="571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F413D72-10E9-4055-BB3A-C17B4706F404}"/>
              </a:ext>
            </a:extLst>
          </p:cNvPr>
          <p:cNvSpPr/>
          <p:nvPr/>
        </p:nvSpPr>
        <p:spPr>
          <a:xfrm>
            <a:off x="394548" y="1584802"/>
            <a:ext cx="11696684" cy="497765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Explosion: 8 Points 7">
            <a:extLst>
              <a:ext uri="{FF2B5EF4-FFF2-40B4-BE49-F238E27FC236}">
                <a16:creationId xmlns:a16="http://schemas.microsoft.com/office/drawing/2014/main" id="{0826B46C-606B-4401-B571-11864CCEC6EC}"/>
              </a:ext>
            </a:extLst>
          </p:cNvPr>
          <p:cNvSpPr/>
          <p:nvPr/>
        </p:nvSpPr>
        <p:spPr>
          <a:xfrm>
            <a:off x="7901561" y="3491483"/>
            <a:ext cx="4309552" cy="2243354"/>
          </a:xfrm>
          <a:prstGeom prst="irregularSeal1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>
                <a:solidFill>
                  <a:srgbClr val="C00000"/>
                </a:solidFill>
                <a:sym typeface="Wingdings" panose="05000000000000000000" pitchFamily="2" charset="2"/>
              </a:rPr>
              <a:t>Costly DRAM accesses </a:t>
            </a:r>
            <a:endParaRPr lang="en-IN" sz="3200" dirty="0">
              <a:solidFill>
                <a:srgbClr val="C00000"/>
              </a:solidFill>
            </a:endParaRP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04147A1B-9563-4C16-8A41-711D489D6FBA}"/>
              </a:ext>
            </a:extLst>
          </p:cNvPr>
          <p:cNvCxnSpPr>
            <a:cxnSpLocks/>
          </p:cNvCxnSpPr>
          <p:nvPr/>
        </p:nvCxnSpPr>
        <p:spPr>
          <a:xfrm rot="10800000" flipV="1">
            <a:off x="2369357" y="3005636"/>
            <a:ext cx="3862024" cy="1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BD15E46-9FC9-44AD-B0AA-1A14C90A624C}"/>
              </a:ext>
            </a:extLst>
          </p:cNvPr>
          <p:cNvSpPr txBox="1"/>
          <p:nvPr/>
        </p:nvSpPr>
        <p:spPr>
          <a:xfrm>
            <a:off x="8074345" y="3263266"/>
            <a:ext cx="26949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/>
              <a:t>200 to 300 cycles</a:t>
            </a:r>
          </a:p>
        </p:txBody>
      </p:sp>
      <p:sp>
        <p:nvSpPr>
          <p:cNvPr id="11" name="Rounded Rectangle 31">
            <a:extLst>
              <a:ext uri="{FF2B5EF4-FFF2-40B4-BE49-F238E27FC236}">
                <a16:creationId xmlns:a16="http://schemas.microsoft.com/office/drawing/2014/main" id="{88510A2A-F11F-42E8-8625-FDAF9957AB81}"/>
              </a:ext>
            </a:extLst>
          </p:cNvPr>
          <p:cNvSpPr/>
          <p:nvPr/>
        </p:nvSpPr>
        <p:spPr>
          <a:xfrm rot="16200000">
            <a:off x="1417747" y="2658756"/>
            <a:ext cx="1292040" cy="68580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 w="5715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Core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1F1DEAE-A7B3-4075-A55E-4DBEFEAC6D16}"/>
              </a:ext>
            </a:extLst>
          </p:cNvPr>
          <p:cNvSpPr txBox="1"/>
          <p:nvPr/>
        </p:nvSpPr>
        <p:spPr>
          <a:xfrm>
            <a:off x="9231165" y="6076284"/>
            <a:ext cx="21900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i="1" dirty="0"/>
              <a:t>South pole </a:t>
            </a:r>
            <a:r>
              <a:rPr lang="en-IN" sz="2800" i="1" dirty="0">
                <a:sym typeface="Wingdings" panose="05000000000000000000" pitchFamily="2" charset="2"/>
              </a:rPr>
              <a:t> </a:t>
            </a:r>
            <a:endParaRPr lang="en-IN" sz="2800" i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9AFF4D0-6926-4785-B4E3-64532A98A4C7}"/>
              </a:ext>
            </a:extLst>
          </p:cNvPr>
          <p:cNvSpPr txBox="1"/>
          <p:nvPr/>
        </p:nvSpPr>
        <p:spPr>
          <a:xfrm>
            <a:off x="969348" y="1564494"/>
            <a:ext cx="21980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i="1" dirty="0"/>
              <a:t>North pole </a:t>
            </a:r>
            <a:r>
              <a:rPr lang="en-IN" sz="2800" i="1" dirty="0">
                <a:sym typeface="Wingdings" panose="05000000000000000000" pitchFamily="2" charset="2"/>
              </a:rPr>
              <a:t> </a:t>
            </a:r>
            <a:endParaRPr lang="en-IN" sz="2800" i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6EE451E-4A5A-43B7-B2B5-6EFD3B7567F5}"/>
              </a:ext>
            </a:extLst>
          </p:cNvPr>
          <p:cNvSpPr txBox="1"/>
          <p:nvPr/>
        </p:nvSpPr>
        <p:spPr>
          <a:xfrm>
            <a:off x="3740264" y="2511830"/>
            <a:ext cx="13517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/>
              <a:t>Address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5CCAC5B-7BA7-4E57-993D-7A96393532BA}"/>
              </a:ext>
            </a:extLst>
          </p:cNvPr>
          <p:cNvSpPr txBox="1"/>
          <p:nvPr/>
        </p:nvSpPr>
        <p:spPr>
          <a:xfrm>
            <a:off x="3736625" y="3001656"/>
            <a:ext cx="20254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/>
              <a:t>Data: 1 cycle</a:t>
            </a:r>
          </a:p>
        </p:txBody>
      </p:sp>
      <p:sp>
        <p:nvSpPr>
          <p:cNvPr id="16" name="Rounded Rectangle 5">
            <a:extLst>
              <a:ext uri="{FF2B5EF4-FFF2-40B4-BE49-F238E27FC236}">
                <a16:creationId xmlns:a16="http://schemas.microsoft.com/office/drawing/2014/main" id="{18DAA292-9727-43F9-9587-24E6D79B0A02}"/>
              </a:ext>
            </a:extLst>
          </p:cNvPr>
          <p:cNvSpPr/>
          <p:nvPr/>
        </p:nvSpPr>
        <p:spPr>
          <a:xfrm rot="16200000">
            <a:off x="5866327" y="2696196"/>
            <a:ext cx="1389405" cy="659298"/>
          </a:xfrm>
          <a:prstGeom prst="roundRect">
            <a:avLst/>
          </a:prstGeom>
          <a:solidFill>
            <a:schemeClr val="tx2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 $ </a:t>
            </a: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FD0CE79C-1B31-46D7-9C43-C3BA321079B7}"/>
              </a:ext>
            </a:extLst>
          </p:cNvPr>
          <p:cNvCxnSpPr>
            <a:cxnSpLocks/>
          </p:cNvCxnSpPr>
          <p:nvPr/>
        </p:nvCxnSpPr>
        <p:spPr>
          <a:xfrm rot="16200000" flipV="1">
            <a:off x="8570080" y="1262624"/>
            <a:ext cx="523218" cy="3934497"/>
          </a:xfrm>
          <a:prstGeom prst="bentConnector2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8984771-B531-4239-B451-FFC553B0F42C}"/>
              </a:ext>
            </a:extLst>
          </p:cNvPr>
          <p:cNvSpPr txBox="1"/>
          <p:nvPr/>
        </p:nvSpPr>
        <p:spPr>
          <a:xfrm>
            <a:off x="7099286" y="2445043"/>
            <a:ext cx="13517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/>
              <a:t>Address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2E08EB6-88E3-4704-95CD-179A0F1499AC}"/>
              </a:ext>
            </a:extLst>
          </p:cNvPr>
          <p:cNvSpPr txBox="1"/>
          <p:nvPr/>
        </p:nvSpPr>
        <p:spPr>
          <a:xfrm>
            <a:off x="7118237" y="3035050"/>
            <a:ext cx="86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/>
              <a:t>Data</a:t>
            </a:r>
          </a:p>
        </p:txBody>
      </p:sp>
      <p:sp>
        <p:nvSpPr>
          <p:cNvPr id="20" name="Rounded Rectangle 8">
            <a:extLst>
              <a:ext uri="{FF2B5EF4-FFF2-40B4-BE49-F238E27FC236}">
                <a16:creationId xmlns:a16="http://schemas.microsoft.com/office/drawing/2014/main" id="{83F22803-E309-4746-A340-EE9E17DFAF7B}"/>
              </a:ext>
            </a:extLst>
          </p:cNvPr>
          <p:cNvSpPr/>
          <p:nvPr/>
        </p:nvSpPr>
        <p:spPr>
          <a:xfrm>
            <a:off x="509136" y="4344785"/>
            <a:ext cx="6972777" cy="122402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Cambria" panose="02040503050406030204" pitchFamily="18" charset="0"/>
              </a:rPr>
              <a:t>32 to 64KB $ will be available in one to four cycles </a:t>
            </a:r>
            <a:r>
              <a:rPr lang="en-US" sz="3200" dirty="0">
                <a:solidFill>
                  <a:schemeClr val="tx1"/>
                </a:solidFill>
                <a:latin typeface="Cambria" panose="02040503050406030204" pitchFamily="18" charset="0"/>
                <a:sym typeface="Wingdings" panose="05000000000000000000" pitchFamily="2" charset="2"/>
              </a:rPr>
              <a:t></a:t>
            </a:r>
            <a:endParaRPr lang="en-US" sz="320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42693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EF11A-4E5A-422D-BE5E-224EA4E31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 hierarchy with latency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8FCFE0-0648-4105-9404-A0DE05409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Computer Architecture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2BA8DB-AC9D-4442-91F1-8C11200A3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1ABE-1138-46C6-9A43-7FCD4EB2550C}" type="slidenum">
              <a:rPr lang="en-IN" smtClean="0"/>
              <a:pPr/>
              <a:t>17</a:t>
            </a:fld>
            <a:endParaRPr lang="en-IN" dirty="0"/>
          </a:p>
        </p:txBody>
      </p:sp>
      <p:pic>
        <p:nvPicPr>
          <p:cNvPr id="6" name="Picture 2" descr="Samsung 4GB DDR3-1600MHz ECC Registered CL11 DIMM Dual Rank Memory Module (M393B5273DH0-CK0)">
            <a:extLst>
              <a:ext uri="{FF2B5EF4-FFF2-40B4-BE49-F238E27FC236}">
                <a16:creationId xmlns:a16="http://schemas.microsoft.com/office/drawing/2014/main" id="{5F70619C-A036-4974-AAD2-17A6920614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9006043" y="5510336"/>
            <a:ext cx="1764801" cy="571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9E0F63E-6CBA-4DD0-9CBA-374A5199410B}"/>
              </a:ext>
            </a:extLst>
          </p:cNvPr>
          <p:cNvSpPr/>
          <p:nvPr/>
        </p:nvSpPr>
        <p:spPr>
          <a:xfrm>
            <a:off x="346923" y="1526322"/>
            <a:ext cx="11696684" cy="497765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ounded Rectangle 31">
            <a:extLst>
              <a:ext uri="{FF2B5EF4-FFF2-40B4-BE49-F238E27FC236}">
                <a16:creationId xmlns:a16="http://schemas.microsoft.com/office/drawing/2014/main" id="{D095813E-429C-4052-8472-DE587DA02552}"/>
              </a:ext>
            </a:extLst>
          </p:cNvPr>
          <p:cNvSpPr/>
          <p:nvPr/>
        </p:nvSpPr>
        <p:spPr>
          <a:xfrm rot="16200000">
            <a:off x="1832095" y="2607608"/>
            <a:ext cx="1292040" cy="68580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 w="5715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Core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1BD41A-5273-4AB8-9D23-A1CB8AE930EA}"/>
              </a:ext>
            </a:extLst>
          </p:cNvPr>
          <p:cNvSpPr txBox="1"/>
          <p:nvPr/>
        </p:nvSpPr>
        <p:spPr>
          <a:xfrm>
            <a:off x="9183540" y="6017804"/>
            <a:ext cx="21900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i="1" dirty="0"/>
              <a:t>South pole </a:t>
            </a:r>
            <a:r>
              <a:rPr lang="en-IN" sz="2800" i="1" dirty="0">
                <a:sym typeface="Wingdings" panose="05000000000000000000" pitchFamily="2" charset="2"/>
              </a:rPr>
              <a:t> </a:t>
            </a:r>
            <a:endParaRPr lang="en-IN" sz="2800" i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5AABDF-5597-4F55-82CE-D516314013CA}"/>
              </a:ext>
            </a:extLst>
          </p:cNvPr>
          <p:cNvSpPr txBox="1"/>
          <p:nvPr/>
        </p:nvSpPr>
        <p:spPr>
          <a:xfrm>
            <a:off x="921723" y="1506014"/>
            <a:ext cx="21980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i="1" dirty="0"/>
              <a:t>North pole </a:t>
            </a:r>
            <a:r>
              <a:rPr lang="en-IN" sz="2800" i="1" dirty="0">
                <a:sym typeface="Wingdings" panose="05000000000000000000" pitchFamily="2" charset="2"/>
              </a:rPr>
              <a:t> </a:t>
            </a:r>
            <a:endParaRPr lang="en-IN" sz="2800" i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ED6D21E-22DF-45F0-9AFE-890796AF299A}"/>
              </a:ext>
            </a:extLst>
          </p:cNvPr>
          <p:cNvSpPr txBox="1"/>
          <p:nvPr/>
        </p:nvSpPr>
        <p:spPr>
          <a:xfrm>
            <a:off x="2851649" y="2533308"/>
            <a:ext cx="13517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/>
              <a:t>Address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8282C5F-BED1-4AF1-AABD-293F5B267447}"/>
              </a:ext>
            </a:extLst>
          </p:cNvPr>
          <p:cNvSpPr txBox="1"/>
          <p:nvPr/>
        </p:nvSpPr>
        <p:spPr>
          <a:xfrm>
            <a:off x="2825410" y="2909785"/>
            <a:ext cx="20254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/>
              <a:t>Data: 1 cycle</a:t>
            </a:r>
          </a:p>
        </p:txBody>
      </p:sp>
      <p:sp>
        <p:nvSpPr>
          <p:cNvPr id="13" name="Rounded Rectangle 5">
            <a:extLst>
              <a:ext uri="{FF2B5EF4-FFF2-40B4-BE49-F238E27FC236}">
                <a16:creationId xmlns:a16="http://schemas.microsoft.com/office/drawing/2014/main" id="{26131384-1CF0-49B5-8459-87B00F730478}"/>
              </a:ext>
            </a:extLst>
          </p:cNvPr>
          <p:cNvSpPr/>
          <p:nvPr/>
        </p:nvSpPr>
        <p:spPr>
          <a:xfrm rot="16200000">
            <a:off x="4547116" y="2607086"/>
            <a:ext cx="1389405" cy="659298"/>
          </a:xfrm>
          <a:prstGeom prst="roundRect">
            <a:avLst/>
          </a:prstGeom>
          <a:solidFill>
            <a:schemeClr val="tx2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 $ </a:t>
            </a: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B0DE69B6-1765-4543-976A-C935DA069E16}"/>
              </a:ext>
            </a:extLst>
          </p:cNvPr>
          <p:cNvCxnSpPr>
            <a:cxnSpLocks/>
            <a:endCxn id="19" idx="2"/>
          </p:cNvCxnSpPr>
          <p:nvPr/>
        </p:nvCxnSpPr>
        <p:spPr>
          <a:xfrm rot="5400000" flipH="1" flipV="1">
            <a:off x="9238546" y="3673877"/>
            <a:ext cx="2728439" cy="1143565"/>
          </a:xfrm>
          <a:prstGeom prst="bentConnector4">
            <a:avLst>
              <a:gd name="adj1" fmla="val 33879"/>
              <a:gd name="adj2" fmla="val 119990"/>
            </a:avLst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95D2C82-1050-4561-9FA2-09FB0E39396E}"/>
              </a:ext>
            </a:extLst>
          </p:cNvPr>
          <p:cNvSpPr txBox="1"/>
          <p:nvPr/>
        </p:nvSpPr>
        <p:spPr>
          <a:xfrm>
            <a:off x="5519406" y="2506465"/>
            <a:ext cx="13517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/>
              <a:t>Address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C279B13-DD33-41EF-8BAA-C4ACD32952F2}"/>
              </a:ext>
            </a:extLst>
          </p:cNvPr>
          <p:cNvSpPr txBox="1"/>
          <p:nvPr/>
        </p:nvSpPr>
        <p:spPr>
          <a:xfrm>
            <a:off x="5533372" y="2958618"/>
            <a:ext cx="14945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/>
              <a:t>10 cycles</a:t>
            </a:r>
          </a:p>
        </p:txBody>
      </p:sp>
      <p:sp>
        <p:nvSpPr>
          <p:cNvPr id="17" name="Rounded Rectangle 8">
            <a:extLst>
              <a:ext uri="{FF2B5EF4-FFF2-40B4-BE49-F238E27FC236}">
                <a16:creationId xmlns:a16="http://schemas.microsoft.com/office/drawing/2014/main" id="{EAFADFBD-6AF3-4F2A-BB7A-1DA44F9CFA0A}"/>
              </a:ext>
            </a:extLst>
          </p:cNvPr>
          <p:cNvSpPr/>
          <p:nvPr/>
        </p:nvSpPr>
        <p:spPr>
          <a:xfrm>
            <a:off x="461511" y="4548884"/>
            <a:ext cx="5057895" cy="62644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Cambria" panose="02040503050406030204" pitchFamily="18" charset="0"/>
              </a:rPr>
              <a:t>Multi-level cache hierarchy</a:t>
            </a:r>
          </a:p>
        </p:txBody>
      </p:sp>
      <p:sp>
        <p:nvSpPr>
          <p:cNvPr id="18" name="Rounded Rectangle 5">
            <a:extLst>
              <a:ext uri="{FF2B5EF4-FFF2-40B4-BE49-F238E27FC236}">
                <a16:creationId xmlns:a16="http://schemas.microsoft.com/office/drawing/2014/main" id="{0FA34E1C-7A81-4786-95D8-3BFF0696C577}"/>
              </a:ext>
            </a:extLst>
          </p:cNvPr>
          <p:cNvSpPr/>
          <p:nvPr/>
        </p:nvSpPr>
        <p:spPr>
          <a:xfrm rot="16200000">
            <a:off x="6700043" y="2358763"/>
            <a:ext cx="1528390" cy="967839"/>
          </a:xfrm>
          <a:prstGeom prst="roundRect">
            <a:avLst/>
          </a:prstGeom>
          <a:solidFill>
            <a:schemeClr val="tx2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 $ </a:t>
            </a:r>
          </a:p>
        </p:txBody>
      </p:sp>
      <p:sp>
        <p:nvSpPr>
          <p:cNvPr id="19" name="Rounded Rectangle 5">
            <a:extLst>
              <a:ext uri="{FF2B5EF4-FFF2-40B4-BE49-F238E27FC236}">
                <a16:creationId xmlns:a16="http://schemas.microsoft.com/office/drawing/2014/main" id="{3ED8EA16-F498-4A14-B6F6-706B5A82DBB3}"/>
              </a:ext>
            </a:extLst>
          </p:cNvPr>
          <p:cNvSpPr/>
          <p:nvPr/>
        </p:nvSpPr>
        <p:spPr>
          <a:xfrm rot="16200000">
            <a:off x="9249512" y="2001763"/>
            <a:ext cx="2090719" cy="1759353"/>
          </a:xfrm>
          <a:prstGeom prst="roundRect">
            <a:avLst/>
          </a:prstGeom>
          <a:solidFill>
            <a:schemeClr val="tx2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 $ 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8852A7A-B425-4954-8B4E-CB5DBE72EAB2}"/>
              </a:ext>
            </a:extLst>
          </p:cNvPr>
          <p:cNvCxnSpPr>
            <a:cxnSpLocks/>
          </p:cNvCxnSpPr>
          <p:nvPr/>
        </p:nvCxnSpPr>
        <p:spPr>
          <a:xfrm flipV="1">
            <a:off x="2825410" y="2976570"/>
            <a:ext cx="2092640" cy="1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111B334-2499-4531-8B31-026835CE1018}"/>
              </a:ext>
            </a:extLst>
          </p:cNvPr>
          <p:cNvCxnSpPr>
            <a:cxnSpLocks/>
          </p:cNvCxnSpPr>
          <p:nvPr/>
        </p:nvCxnSpPr>
        <p:spPr>
          <a:xfrm flipV="1">
            <a:off x="5547940" y="2976571"/>
            <a:ext cx="1467038" cy="1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4BF2494-C411-4598-A1CC-D2B18F1D7E06}"/>
              </a:ext>
            </a:extLst>
          </p:cNvPr>
          <p:cNvSpPr txBox="1"/>
          <p:nvPr/>
        </p:nvSpPr>
        <p:spPr>
          <a:xfrm>
            <a:off x="7919623" y="2509150"/>
            <a:ext cx="13517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/>
              <a:t>Address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EACF24D-8382-40ED-9FB1-2449F11FA480}"/>
              </a:ext>
            </a:extLst>
          </p:cNvPr>
          <p:cNvCxnSpPr>
            <a:cxnSpLocks/>
          </p:cNvCxnSpPr>
          <p:nvPr/>
        </p:nvCxnSpPr>
        <p:spPr>
          <a:xfrm flipV="1">
            <a:off x="7948157" y="2979256"/>
            <a:ext cx="1467038" cy="1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ECA453F-74E3-49DC-B631-27237235C8C7}"/>
              </a:ext>
            </a:extLst>
          </p:cNvPr>
          <p:cNvSpPr txBox="1"/>
          <p:nvPr/>
        </p:nvSpPr>
        <p:spPr>
          <a:xfrm>
            <a:off x="7949446" y="2979256"/>
            <a:ext cx="14945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/>
              <a:t>30 cycles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D710260-F1B1-4652-9E60-B7D6E5598A25}"/>
              </a:ext>
            </a:extLst>
          </p:cNvPr>
          <p:cNvSpPr txBox="1"/>
          <p:nvPr/>
        </p:nvSpPr>
        <p:spPr>
          <a:xfrm>
            <a:off x="4519805" y="3588542"/>
            <a:ext cx="16754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/>
              <a:t>10s of KBs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9E59FB5-D1FC-43BF-B8F3-23EF6CA81344}"/>
              </a:ext>
            </a:extLst>
          </p:cNvPr>
          <p:cNvSpPr txBox="1"/>
          <p:nvPr/>
        </p:nvSpPr>
        <p:spPr>
          <a:xfrm>
            <a:off x="6708134" y="3596528"/>
            <a:ext cx="18582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/>
              <a:t>100s of KBs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333A8DE-0A2C-41EC-9CB7-9B637D88FBB0}"/>
              </a:ext>
            </a:extLst>
          </p:cNvPr>
          <p:cNvSpPr txBox="1"/>
          <p:nvPr/>
        </p:nvSpPr>
        <p:spPr>
          <a:xfrm>
            <a:off x="9444022" y="3861375"/>
            <a:ext cx="20409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/>
              <a:t>1000s of KBs</a:t>
            </a:r>
          </a:p>
        </p:txBody>
      </p:sp>
    </p:spTree>
    <p:extLst>
      <p:ext uri="{BB962C8B-B14F-4D97-AF65-F5344CB8AC3E}">
        <p14:creationId xmlns:p14="http://schemas.microsoft.com/office/powerpoint/2010/main" val="40715625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EF11A-4E5A-422D-BE5E-224EA4E31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 hierarchy with latency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8FCFE0-0648-4105-9404-A0DE05409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Computer Architecture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2BA8DB-AC9D-4442-91F1-8C11200A3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1ABE-1138-46C6-9A43-7FCD4EB2550C}" type="slidenum">
              <a:rPr lang="en-IN" smtClean="0"/>
              <a:pPr/>
              <a:t>18</a:t>
            </a:fld>
            <a:endParaRPr lang="en-IN" dirty="0"/>
          </a:p>
        </p:txBody>
      </p:sp>
      <p:pic>
        <p:nvPicPr>
          <p:cNvPr id="6" name="Picture 2" descr="Samsung 4GB DDR3-1600MHz ECC Registered CL11 DIMM Dual Rank Memory Module (M393B5273DH0-CK0)">
            <a:extLst>
              <a:ext uri="{FF2B5EF4-FFF2-40B4-BE49-F238E27FC236}">
                <a16:creationId xmlns:a16="http://schemas.microsoft.com/office/drawing/2014/main" id="{5F70619C-A036-4974-AAD2-17A6920614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9006043" y="5510336"/>
            <a:ext cx="1764801" cy="571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9E0F63E-6CBA-4DD0-9CBA-374A5199410B}"/>
              </a:ext>
            </a:extLst>
          </p:cNvPr>
          <p:cNvSpPr/>
          <p:nvPr/>
        </p:nvSpPr>
        <p:spPr>
          <a:xfrm>
            <a:off x="346923" y="1526322"/>
            <a:ext cx="11696684" cy="497765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ounded Rectangle 31">
            <a:extLst>
              <a:ext uri="{FF2B5EF4-FFF2-40B4-BE49-F238E27FC236}">
                <a16:creationId xmlns:a16="http://schemas.microsoft.com/office/drawing/2014/main" id="{D095813E-429C-4052-8472-DE587DA02552}"/>
              </a:ext>
            </a:extLst>
          </p:cNvPr>
          <p:cNvSpPr/>
          <p:nvPr/>
        </p:nvSpPr>
        <p:spPr>
          <a:xfrm rot="16200000">
            <a:off x="1832095" y="2607608"/>
            <a:ext cx="1292040" cy="68580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 w="5715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Core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1BD41A-5273-4AB8-9D23-A1CB8AE930EA}"/>
              </a:ext>
            </a:extLst>
          </p:cNvPr>
          <p:cNvSpPr txBox="1"/>
          <p:nvPr/>
        </p:nvSpPr>
        <p:spPr>
          <a:xfrm>
            <a:off x="9183540" y="6017804"/>
            <a:ext cx="21900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i="1" dirty="0"/>
              <a:t>South pole </a:t>
            </a:r>
            <a:r>
              <a:rPr lang="en-IN" sz="2800" i="1" dirty="0">
                <a:sym typeface="Wingdings" panose="05000000000000000000" pitchFamily="2" charset="2"/>
              </a:rPr>
              <a:t> </a:t>
            </a:r>
            <a:endParaRPr lang="en-IN" sz="2800" i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5AABDF-5597-4F55-82CE-D516314013CA}"/>
              </a:ext>
            </a:extLst>
          </p:cNvPr>
          <p:cNvSpPr txBox="1"/>
          <p:nvPr/>
        </p:nvSpPr>
        <p:spPr>
          <a:xfrm>
            <a:off x="921723" y="1506014"/>
            <a:ext cx="21980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i="1" dirty="0"/>
              <a:t>North pole </a:t>
            </a:r>
            <a:r>
              <a:rPr lang="en-IN" sz="2800" i="1" dirty="0">
                <a:sym typeface="Wingdings" panose="05000000000000000000" pitchFamily="2" charset="2"/>
              </a:rPr>
              <a:t> </a:t>
            </a:r>
            <a:endParaRPr lang="en-IN" sz="2800" i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ED6D21E-22DF-45F0-9AFE-890796AF299A}"/>
              </a:ext>
            </a:extLst>
          </p:cNvPr>
          <p:cNvSpPr txBox="1"/>
          <p:nvPr/>
        </p:nvSpPr>
        <p:spPr>
          <a:xfrm>
            <a:off x="2851649" y="2533308"/>
            <a:ext cx="13517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/>
              <a:t>Address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8282C5F-BED1-4AF1-AABD-293F5B267447}"/>
              </a:ext>
            </a:extLst>
          </p:cNvPr>
          <p:cNvSpPr txBox="1"/>
          <p:nvPr/>
        </p:nvSpPr>
        <p:spPr>
          <a:xfrm>
            <a:off x="2825410" y="2909785"/>
            <a:ext cx="20254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/>
              <a:t>Data: 1 cycle</a:t>
            </a:r>
          </a:p>
        </p:txBody>
      </p:sp>
      <p:sp>
        <p:nvSpPr>
          <p:cNvPr id="13" name="Rounded Rectangle 5">
            <a:extLst>
              <a:ext uri="{FF2B5EF4-FFF2-40B4-BE49-F238E27FC236}">
                <a16:creationId xmlns:a16="http://schemas.microsoft.com/office/drawing/2014/main" id="{26131384-1CF0-49B5-8459-87B00F730478}"/>
              </a:ext>
            </a:extLst>
          </p:cNvPr>
          <p:cNvSpPr/>
          <p:nvPr/>
        </p:nvSpPr>
        <p:spPr>
          <a:xfrm rot="16200000">
            <a:off x="4547116" y="2607086"/>
            <a:ext cx="1389405" cy="659298"/>
          </a:xfrm>
          <a:prstGeom prst="roundRect">
            <a:avLst/>
          </a:prstGeom>
          <a:solidFill>
            <a:schemeClr val="tx2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 $ </a:t>
            </a: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B0DE69B6-1765-4543-976A-C935DA069E16}"/>
              </a:ext>
            </a:extLst>
          </p:cNvPr>
          <p:cNvCxnSpPr>
            <a:cxnSpLocks/>
            <a:endCxn id="19" idx="2"/>
          </p:cNvCxnSpPr>
          <p:nvPr/>
        </p:nvCxnSpPr>
        <p:spPr>
          <a:xfrm rot="5400000" flipH="1" flipV="1">
            <a:off x="9238546" y="3673877"/>
            <a:ext cx="2728439" cy="1143565"/>
          </a:xfrm>
          <a:prstGeom prst="bentConnector4">
            <a:avLst>
              <a:gd name="adj1" fmla="val 33879"/>
              <a:gd name="adj2" fmla="val 119990"/>
            </a:avLst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95D2C82-1050-4561-9FA2-09FB0E39396E}"/>
              </a:ext>
            </a:extLst>
          </p:cNvPr>
          <p:cNvSpPr txBox="1"/>
          <p:nvPr/>
        </p:nvSpPr>
        <p:spPr>
          <a:xfrm>
            <a:off x="5519406" y="2506465"/>
            <a:ext cx="13517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/>
              <a:t>Address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C279B13-DD33-41EF-8BAA-C4ACD32952F2}"/>
              </a:ext>
            </a:extLst>
          </p:cNvPr>
          <p:cNvSpPr txBox="1"/>
          <p:nvPr/>
        </p:nvSpPr>
        <p:spPr>
          <a:xfrm>
            <a:off x="5533372" y="2958618"/>
            <a:ext cx="14945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/>
              <a:t>10 cycles</a:t>
            </a:r>
          </a:p>
        </p:txBody>
      </p:sp>
      <p:sp>
        <p:nvSpPr>
          <p:cNvPr id="17" name="Rounded Rectangle 8">
            <a:extLst>
              <a:ext uri="{FF2B5EF4-FFF2-40B4-BE49-F238E27FC236}">
                <a16:creationId xmlns:a16="http://schemas.microsoft.com/office/drawing/2014/main" id="{EAFADFBD-6AF3-4F2A-BB7A-1DA44F9CFA0A}"/>
              </a:ext>
            </a:extLst>
          </p:cNvPr>
          <p:cNvSpPr/>
          <p:nvPr/>
        </p:nvSpPr>
        <p:spPr>
          <a:xfrm>
            <a:off x="461511" y="4548884"/>
            <a:ext cx="5057895" cy="62644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Cambria" panose="02040503050406030204" pitchFamily="18" charset="0"/>
              </a:rPr>
              <a:t>Multi-level cache hierarchy</a:t>
            </a:r>
          </a:p>
        </p:txBody>
      </p:sp>
      <p:sp>
        <p:nvSpPr>
          <p:cNvPr id="18" name="Rounded Rectangle 5">
            <a:extLst>
              <a:ext uri="{FF2B5EF4-FFF2-40B4-BE49-F238E27FC236}">
                <a16:creationId xmlns:a16="http://schemas.microsoft.com/office/drawing/2014/main" id="{0FA34E1C-7A81-4786-95D8-3BFF0696C577}"/>
              </a:ext>
            </a:extLst>
          </p:cNvPr>
          <p:cNvSpPr/>
          <p:nvPr/>
        </p:nvSpPr>
        <p:spPr>
          <a:xfrm rot="16200000">
            <a:off x="6700043" y="2358763"/>
            <a:ext cx="1528390" cy="967839"/>
          </a:xfrm>
          <a:prstGeom prst="roundRect">
            <a:avLst/>
          </a:prstGeom>
          <a:solidFill>
            <a:schemeClr val="tx2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 $ </a:t>
            </a:r>
          </a:p>
        </p:txBody>
      </p:sp>
      <p:sp>
        <p:nvSpPr>
          <p:cNvPr id="19" name="Rounded Rectangle 5">
            <a:extLst>
              <a:ext uri="{FF2B5EF4-FFF2-40B4-BE49-F238E27FC236}">
                <a16:creationId xmlns:a16="http://schemas.microsoft.com/office/drawing/2014/main" id="{3ED8EA16-F498-4A14-B6F6-706B5A82DBB3}"/>
              </a:ext>
            </a:extLst>
          </p:cNvPr>
          <p:cNvSpPr/>
          <p:nvPr/>
        </p:nvSpPr>
        <p:spPr>
          <a:xfrm rot="16200000">
            <a:off x="9249512" y="2001763"/>
            <a:ext cx="2090719" cy="1759353"/>
          </a:xfrm>
          <a:prstGeom prst="roundRect">
            <a:avLst/>
          </a:prstGeom>
          <a:solidFill>
            <a:schemeClr val="tx2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 $ 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8852A7A-B425-4954-8B4E-CB5DBE72EAB2}"/>
              </a:ext>
            </a:extLst>
          </p:cNvPr>
          <p:cNvCxnSpPr>
            <a:cxnSpLocks/>
          </p:cNvCxnSpPr>
          <p:nvPr/>
        </p:nvCxnSpPr>
        <p:spPr>
          <a:xfrm flipV="1">
            <a:off x="2825410" y="2976570"/>
            <a:ext cx="2092640" cy="1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111B334-2499-4531-8B31-026835CE1018}"/>
              </a:ext>
            </a:extLst>
          </p:cNvPr>
          <p:cNvCxnSpPr>
            <a:cxnSpLocks/>
          </p:cNvCxnSpPr>
          <p:nvPr/>
        </p:nvCxnSpPr>
        <p:spPr>
          <a:xfrm flipV="1">
            <a:off x="5547940" y="2976571"/>
            <a:ext cx="1467038" cy="1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4BF2494-C411-4598-A1CC-D2B18F1D7E06}"/>
              </a:ext>
            </a:extLst>
          </p:cNvPr>
          <p:cNvSpPr txBox="1"/>
          <p:nvPr/>
        </p:nvSpPr>
        <p:spPr>
          <a:xfrm>
            <a:off x="7919623" y="2509150"/>
            <a:ext cx="13517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/>
              <a:t>Address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EACF24D-8382-40ED-9FB1-2449F11FA480}"/>
              </a:ext>
            </a:extLst>
          </p:cNvPr>
          <p:cNvCxnSpPr>
            <a:cxnSpLocks/>
          </p:cNvCxnSpPr>
          <p:nvPr/>
        </p:nvCxnSpPr>
        <p:spPr>
          <a:xfrm flipV="1">
            <a:off x="7948157" y="2979256"/>
            <a:ext cx="1467038" cy="1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ECA453F-74E3-49DC-B631-27237235C8C7}"/>
              </a:ext>
            </a:extLst>
          </p:cNvPr>
          <p:cNvSpPr txBox="1"/>
          <p:nvPr/>
        </p:nvSpPr>
        <p:spPr>
          <a:xfrm>
            <a:off x="7949446" y="2979256"/>
            <a:ext cx="14945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/>
              <a:t>30 cycles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D710260-F1B1-4652-9E60-B7D6E5598A25}"/>
              </a:ext>
            </a:extLst>
          </p:cNvPr>
          <p:cNvSpPr txBox="1"/>
          <p:nvPr/>
        </p:nvSpPr>
        <p:spPr>
          <a:xfrm>
            <a:off x="4519805" y="3588542"/>
            <a:ext cx="16754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/>
              <a:t>10s of KBs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9E59FB5-D1FC-43BF-B8F3-23EF6CA81344}"/>
              </a:ext>
            </a:extLst>
          </p:cNvPr>
          <p:cNvSpPr txBox="1"/>
          <p:nvPr/>
        </p:nvSpPr>
        <p:spPr>
          <a:xfrm>
            <a:off x="6708134" y="3596528"/>
            <a:ext cx="18582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/>
              <a:t>100s of KBs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333A8DE-0A2C-41EC-9CB7-9B637D88FBB0}"/>
              </a:ext>
            </a:extLst>
          </p:cNvPr>
          <p:cNvSpPr txBox="1"/>
          <p:nvPr/>
        </p:nvSpPr>
        <p:spPr>
          <a:xfrm>
            <a:off x="9444022" y="3861375"/>
            <a:ext cx="20409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/>
              <a:t>1000s of KBs</a:t>
            </a:r>
          </a:p>
        </p:txBody>
      </p:sp>
      <p:sp>
        <p:nvSpPr>
          <p:cNvPr id="28" name="Rounded Rectangle 8">
            <a:extLst>
              <a:ext uri="{FF2B5EF4-FFF2-40B4-BE49-F238E27FC236}">
                <a16:creationId xmlns:a16="http://schemas.microsoft.com/office/drawing/2014/main" id="{18605D65-5F7B-41FD-A3AC-AB55B71426CB}"/>
              </a:ext>
            </a:extLst>
          </p:cNvPr>
          <p:cNvSpPr/>
          <p:nvPr/>
        </p:nvSpPr>
        <p:spPr>
          <a:xfrm>
            <a:off x="509136" y="5300089"/>
            <a:ext cx="3471788" cy="57760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Cambria" panose="02040503050406030204" pitchFamily="18" charset="0"/>
              </a:rPr>
              <a:t>How many levels ?</a:t>
            </a:r>
          </a:p>
        </p:txBody>
      </p:sp>
      <p:sp>
        <p:nvSpPr>
          <p:cNvPr id="29" name="Rounded Rectangle 8">
            <a:extLst>
              <a:ext uri="{FF2B5EF4-FFF2-40B4-BE49-F238E27FC236}">
                <a16:creationId xmlns:a16="http://schemas.microsoft.com/office/drawing/2014/main" id="{2FC0667B-9DEC-4AB0-909A-11D3EAC7B1FC}"/>
              </a:ext>
            </a:extLst>
          </p:cNvPr>
          <p:cNvSpPr/>
          <p:nvPr/>
        </p:nvSpPr>
        <p:spPr>
          <a:xfrm>
            <a:off x="3109549" y="5928096"/>
            <a:ext cx="5451572" cy="54360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Cambria" panose="02040503050406030204" pitchFamily="18" charset="0"/>
              </a:rPr>
              <a:t>Total latency &lt; DRAM latency </a:t>
            </a:r>
          </a:p>
        </p:txBody>
      </p:sp>
    </p:spTree>
    <p:extLst>
      <p:ext uri="{BB962C8B-B14F-4D97-AF65-F5344CB8AC3E}">
        <p14:creationId xmlns:p14="http://schemas.microsoft.com/office/powerpoint/2010/main" val="34350377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91621-EF92-4B16-BAA1-E1A0F7296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Takeaway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DD94F2-51D6-4862-A53E-5E974E5C4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Computer Architecture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7AF1EB-7508-47DB-A287-F85D3C81A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1ABE-1138-46C6-9A43-7FCD4EB2550C}" type="slidenum">
              <a:rPr lang="en-IN" smtClean="0"/>
              <a:pPr/>
              <a:t>19</a:t>
            </a:fld>
            <a:endParaRPr lang="en-IN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F423B7C4-32DF-4CB5-AF99-5C172C77DBD2}"/>
              </a:ext>
            </a:extLst>
          </p:cNvPr>
          <p:cNvSpPr/>
          <p:nvPr/>
        </p:nvSpPr>
        <p:spPr>
          <a:xfrm>
            <a:off x="1819222" y="1636828"/>
            <a:ext cx="1389405" cy="500877"/>
          </a:xfrm>
          <a:prstGeom prst="roundRect">
            <a:avLst/>
          </a:prstGeom>
          <a:solidFill>
            <a:schemeClr val="tx2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L1 $ </a:t>
            </a:r>
          </a:p>
        </p:txBody>
      </p:sp>
      <p:sp>
        <p:nvSpPr>
          <p:cNvPr id="7" name="Rounded Rectangle 5">
            <a:extLst>
              <a:ext uri="{FF2B5EF4-FFF2-40B4-BE49-F238E27FC236}">
                <a16:creationId xmlns:a16="http://schemas.microsoft.com/office/drawing/2014/main" id="{8096C3F3-C1F1-4E67-B1A1-AEFD03320410}"/>
              </a:ext>
            </a:extLst>
          </p:cNvPr>
          <p:cNvSpPr/>
          <p:nvPr/>
        </p:nvSpPr>
        <p:spPr>
          <a:xfrm>
            <a:off x="1843782" y="3208026"/>
            <a:ext cx="1528390" cy="735279"/>
          </a:xfrm>
          <a:prstGeom prst="roundRect">
            <a:avLst/>
          </a:prstGeom>
          <a:solidFill>
            <a:schemeClr val="tx2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 L2 $ </a:t>
            </a:r>
          </a:p>
        </p:txBody>
      </p:sp>
      <p:sp>
        <p:nvSpPr>
          <p:cNvPr id="8" name="Rounded Rectangle 5">
            <a:extLst>
              <a:ext uri="{FF2B5EF4-FFF2-40B4-BE49-F238E27FC236}">
                <a16:creationId xmlns:a16="http://schemas.microsoft.com/office/drawing/2014/main" id="{D50C6471-9F8A-4C6F-A1C2-CA63852E37D5}"/>
              </a:ext>
            </a:extLst>
          </p:cNvPr>
          <p:cNvSpPr/>
          <p:nvPr/>
        </p:nvSpPr>
        <p:spPr>
          <a:xfrm>
            <a:off x="1523860" y="5057831"/>
            <a:ext cx="2090719" cy="1336602"/>
          </a:xfrm>
          <a:prstGeom prst="roundRect">
            <a:avLst/>
          </a:prstGeom>
          <a:solidFill>
            <a:schemeClr val="tx2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 L3 $ 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6F56C87-CE9B-4B2A-906B-61D7944694B3}"/>
              </a:ext>
            </a:extLst>
          </p:cNvPr>
          <p:cNvCxnSpPr>
            <a:cxnSpLocks/>
          </p:cNvCxnSpPr>
          <p:nvPr/>
        </p:nvCxnSpPr>
        <p:spPr>
          <a:xfrm rot="5400000" flipV="1">
            <a:off x="1916824" y="2677093"/>
            <a:ext cx="1114527" cy="1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0BF331E-D58F-41CD-AD95-88B664BA746A}"/>
              </a:ext>
            </a:extLst>
          </p:cNvPr>
          <p:cNvCxnSpPr>
            <a:cxnSpLocks/>
          </p:cNvCxnSpPr>
          <p:nvPr/>
        </p:nvCxnSpPr>
        <p:spPr>
          <a:xfrm rot="5400000" flipV="1">
            <a:off x="1914139" y="4500567"/>
            <a:ext cx="1114527" cy="1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8">
            <a:extLst>
              <a:ext uri="{FF2B5EF4-FFF2-40B4-BE49-F238E27FC236}">
                <a16:creationId xmlns:a16="http://schemas.microsoft.com/office/drawing/2014/main" id="{E1115A35-FFD4-4750-8B10-BEB7E858587A}"/>
              </a:ext>
            </a:extLst>
          </p:cNvPr>
          <p:cNvSpPr/>
          <p:nvPr/>
        </p:nvSpPr>
        <p:spPr>
          <a:xfrm>
            <a:off x="3570607" y="1607409"/>
            <a:ext cx="7503229" cy="53029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solidFill>
                  <a:schemeClr val="tx1"/>
                </a:solidFill>
                <a:latin typeface="Cambria" panose="02040503050406030204" pitchFamily="18" charset="0"/>
              </a:rPr>
              <a:t>Latency and bandwidth (multiple ports)</a:t>
            </a:r>
          </a:p>
        </p:txBody>
      </p:sp>
    </p:spTree>
    <p:extLst>
      <p:ext uri="{BB962C8B-B14F-4D97-AF65-F5344CB8AC3E}">
        <p14:creationId xmlns:p14="http://schemas.microsoft.com/office/powerpoint/2010/main" val="1842997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44732-8774-4601-A929-F6435E591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World with no caches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B9C687-E5B2-479A-B1EC-3CDCDC3A4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Computer Architecture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13D18B-EC57-4096-9C63-86EAF090D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1ABE-1138-46C6-9A43-7FCD4EB2550C}" type="slidenum">
              <a:rPr lang="en-IN" smtClean="0"/>
              <a:pPr/>
              <a:t>2</a:t>
            </a:fld>
            <a:endParaRPr lang="en-IN" dirty="0"/>
          </a:p>
        </p:txBody>
      </p:sp>
      <p:pic>
        <p:nvPicPr>
          <p:cNvPr id="6" name="Picture 2" descr="Samsung 4GB DDR3-1600MHz ECC Registered CL11 DIMM Dual Rank Memory Module (M393B5273DH0-CK0)">
            <a:extLst>
              <a:ext uri="{FF2B5EF4-FFF2-40B4-BE49-F238E27FC236}">
                <a16:creationId xmlns:a16="http://schemas.microsoft.com/office/drawing/2014/main" id="{AA8AC665-EF14-49E6-BD06-57010ECCCB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9053668" y="5568816"/>
            <a:ext cx="1764801" cy="571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59E9A63-1CA3-46DF-9199-983DE10FCE00}"/>
              </a:ext>
            </a:extLst>
          </p:cNvPr>
          <p:cNvSpPr/>
          <p:nvPr/>
        </p:nvSpPr>
        <p:spPr>
          <a:xfrm>
            <a:off x="394548" y="1584802"/>
            <a:ext cx="11696684" cy="497765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Explosion: 8 Points 7">
            <a:extLst>
              <a:ext uri="{FF2B5EF4-FFF2-40B4-BE49-F238E27FC236}">
                <a16:creationId xmlns:a16="http://schemas.microsoft.com/office/drawing/2014/main" id="{C27BD4C4-3E9C-4625-B7FB-7A85D36248C1}"/>
              </a:ext>
            </a:extLst>
          </p:cNvPr>
          <p:cNvSpPr/>
          <p:nvPr/>
        </p:nvSpPr>
        <p:spPr>
          <a:xfrm>
            <a:off x="7901561" y="3491483"/>
            <a:ext cx="4309552" cy="2243354"/>
          </a:xfrm>
          <a:prstGeom prst="irregularSeal1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>
                <a:solidFill>
                  <a:srgbClr val="C00000"/>
                </a:solidFill>
                <a:sym typeface="Wingdings" panose="05000000000000000000" pitchFamily="2" charset="2"/>
              </a:rPr>
              <a:t>Costly DRAM accesses </a:t>
            </a:r>
            <a:endParaRPr lang="en-IN" sz="3200" dirty="0">
              <a:solidFill>
                <a:srgbClr val="C00000"/>
              </a:solidFill>
            </a:endParaRP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B6F74D2E-F1BB-49B6-AC07-E7296B5067BE}"/>
              </a:ext>
            </a:extLst>
          </p:cNvPr>
          <p:cNvCxnSpPr>
            <a:cxnSpLocks/>
            <a:stCxn id="8" idx="0"/>
            <a:endCxn id="11" idx="2"/>
          </p:cNvCxnSpPr>
          <p:nvPr/>
        </p:nvCxnSpPr>
        <p:spPr>
          <a:xfrm rot="16200000" flipV="1">
            <a:off x="6306200" y="-1001255"/>
            <a:ext cx="472137" cy="8513339"/>
          </a:xfrm>
          <a:prstGeom prst="bentConnector2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CB3E6FF-ED16-4ECE-B731-D2E5F6897000}"/>
              </a:ext>
            </a:extLst>
          </p:cNvPr>
          <p:cNvSpPr txBox="1"/>
          <p:nvPr/>
        </p:nvSpPr>
        <p:spPr>
          <a:xfrm>
            <a:off x="8104033" y="2968263"/>
            <a:ext cx="26949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/>
              <a:t>200 to 300 cycles</a:t>
            </a:r>
          </a:p>
        </p:txBody>
      </p:sp>
      <p:sp>
        <p:nvSpPr>
          <p:cNvPr id="11" name="Rounded Rectangle 31">
            <a:extLst>
              <a:ext uri="{FF2B5EF4-FFF2-40B4-BE49-F238E27FC236}">
                <a16:creationId xmlns:a16="http://schemas.microsoft.com/office/drawing/2014/main" id="{5196B89B-0D0D-47A5-9325-98FE0549E506}"/>
              </a:ext>
            </a:extLst>
          </p:cNvPr>
          <p:cNvSpPr/>
          <p:nvPr/>
        </p:nvSpPr>
        <p:spPr>
          <a:xfrm rot="16200000">
            <a:off x="1296678" y="2676446"/>
            <a:ext cx="1292040" cy="68580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 w="5715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Core</a:t>
            </a:r>
          </a:p>
        </p:txBody>
      </p:sp>
      <p:sp>
        <p:nvSpPr>
          <p:cNvPr id="12" name="Rounded Rectangle 8">
            <a:extLst>
              <a:ext uri="{FF2B5EF4-FFF2-40B4-BE49-F238E27FC236}">
                <a16:creationId xmlns:a16="http://schemas.microsoft.com/office/drawing/2014/main" id="{1C64B080-9C10-4278-AED7-A440280A787A}"/>
              </a:ext>
            </a:extLst>
          </p:cNvPr>
          <p:cNvSpPr/>
          <p:nvPr/>
        </p:nvSpPr>
        <p:spPr>
          <a:xfrm>
            <a:off x="509137" y="4344785"/>
            <a:ext cx="6381702" cy="135379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Cambria" panose="02040503050406030204" pitchFamily="18" charset="0"/>
              </a:rPr>
              <a:t>Minimizing costly DRAM accesses is critical for performance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D79E26B-28D6-44B7-9D0F-413C85C5F220}"/>
              </a:ext>
            </a:extLst>
          </p:cNvPr>
          <p:cNvSpPr txBox="1"/>
          <p:nvPr/>
        </p:nvSpPr>
        <p:spPr>
          <a:xfrm>
            <a:off x="9231165" y="6076284"/>
            <a:ext cx="22236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i="1" dirty="0"/>
              <a:t>South pole </a:t>
            </a:r>
            <a:r>
              <a:rPr lang="en-IN" sz="2800" i="1" dirty="0">
                <a:sym typeface="Wingdings" panose="05000000000000000000" pitchFamily="2" charset="2"/>
              </a:rPr>
              <a:t> </a:t>
            </a:r>
            <a:endParaRPr lang="en-IN" sz="2800" i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807E993-D9A6-4799-BE82-7D3C65508B06}"/>
              </a:ext>
            </a:extLst>
          </p:cNvPr>
          <p:cNvSpPr txBox="1"/>
          <p:nvPr/>
        </p:nvSpPr>
        <p:spPr>
          <a:xfrm>
            <a:off x="969348" y="1564494"/>
            <a:ext cx="21980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i="1" dirty="0"/>
              <a:t>North pole </a:t>
            </a:r>
            <a:r>
              <a:rPr lang="en-IN" sz="2800" i="1" dirty="0">
                <a:sym typeface="Wingdings" panose="05000000000000000000" pitchFamily="2" charset="2"/>
              </a:rPr>
              <a:t> </a:t>
            </a:r>
            <a:endParaRPr lang="en-IN" sz="2800" i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C835EFA-3F5A-4FDD-883A-1A51C5E0CEF2}"/>
              </a:ext>
            </a:extLst>
          </p:cNvPr>
          <p:cNvSpPr txBox="1"/>
          <p:nvPr/>
        </p:nvSpPr>
        <p:spPr>
          <a:xfrm>
            <a:off x="4420919" y="2502626"/>
            <a:ext cx="23006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/>
              <a:t>32-bit Address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B187AB6-C698-4704-B66C-739EDC6E6D81}"/>
              </a:ext>
            </a:extLst>
          </p:cNvPr>
          <p:cNvSpPr txBox="1"/>
          <p:nvPr/>
        </p:nvSpPr>
        <p:spPr>
          <a:xfrm>
            <a:off x="4439870" y="3092633"/>
            <a:ext cx="86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/>
              <a:t>Data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5D7EA13-9D27-4AE9-A23D-C1C1BF0CE92D}"/>
              </a:ext>
            </a:extLst>
          </p:cNvPr>
          <p:cNvSpPr txBox="1"/>
          <p:nvPr/>
        </p:nvSpPr>
        <p:spPr>
          <a:xfrm>
            <a:off x="10691268" y="5604084"/>
            <a:ext cx="13965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i="1" dirty="0"/>
              <a:t>4 GB DRAM</a:t>
            </a:r>
          </a:p>
        </p:txBody>
      </p:sp>
    </p:spTree>
    <p:extLst>
      <p:ext uri="{BB962C8B-B14F-4D97-AF65-F5344CB8AC3E}">
        <p14:creationId xmlns:p14="http://schemas.microsoft.com/office/powerpoint/2010/main" val="10217141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91621-EF92-4B16-BAA1-E1A0F7296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Takeaway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DD94F2-51D6-4862-A53E-5E974E5C4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Computer Architecture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7AF1EB-7508-47DB-A287-F85D3C81A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1ABE-1138-46C6-9A43-7FCD4EB2550C}" type="slidenum">
              <a:rPr lang="en-IN" smtClean="0"/>
              <a:pPr/>
              <a:t>20</a:t>
            </a:fld>
            <a:endParaRPr lang="en-IN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F423B7C4-32DF-4CB5-AF99-5C172C77DBD2}"/>
              </a:ext>
            </a:extLst>
          </p:cNvPr>
          <p:cNvSpPr/>
          <p:nvPr/>
        </p:nvSpPr>
        <p:spPr>
          <a:xfrm>
            <a:off x="1819222" y="1636828"/>
            <a:ext cx="1389405" cy="500877"/>
          </a:xfrm>
          <a:prstGeom prst="roundRect">
            <a:avLst/>
          </a:prstGeom>
          <a:solidFill>
            <a:schemeClr val="tx2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L1 $ </a:t>
            </a:r>
          </a:p>
        </p:txBody>
      </p:sp>
      <p:sp>
        <p:nvSpPr>
          <p:cNvPr id="7" name="Rounded Rectangle 5">
            <a:extLst>
              <a:ext uri="{FF2B5EF4-FFF2-40B4-BE49-F238E27FC236}">
                <a16:creationId xmlns:a16="http://schemas.microsoft.com/office/drawing/2014/main" id="{8096C3F3-C1F1-4E67-B1A1-AEFD03320410}"/>
              </a:ext>
            </a:extLst>
          </p:cNvPr>
          <p:cNvSpPr/>
          <p:nvPr/>
        </p:nvSpPr>
        <p:spPr>
          <a:xfrm>
            <a:off x="1843782" y="3208026"/>
            <a:ext cx="1528390" cy="735279"/>
          </a:xfrm>
          <a:prstGeom prst="roundRect">
            <a:avLst/>
          </a:prstGeom>
          <a:solidFill>
            <a:schemeClr val="tx2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 L2 $ </a:t>
            </a:r>
          </a:p>
        </p:txBody>
      </p:sp>
      <p:sp>
        <p:nvSpPr>
          <p:cNvPr id="8" name="Rounded Rectangle 5">
            <a:extLst>
              <a:ext uri="{FF2B5EF4-FFF2-40B4-BE49-F238E27FC236}">
                <a16:creationId xmlns:a16="http://schemas.microsoft.com/office/drawing/2014/main" id="{D50C6471-9F8A-4C6F-A1C2-CA63852E37D5}"/>
              </a:ext>
            </a:extLst>
          </p:cNvPr>
          <p:cNvSpPr/>
          <p:nvPr/>
        </p:nvSpPr>
        <p:spPr>
          <a:xfrm>
            <a:off x="1523860" y="5057831"/>
            <a:ext cx="2090719" cy="1336602"/>
          </a:xfrm>
          <a:prstGeom prst="roundRect">
            <a:avLst/>
          </a:prstGeom>
          <a:solidFill>
            <a:schemeClr val="tx2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 L3 $ 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6F56C87-CE9B-4B2A-906B-61D7944694B3}"/>
              </a:ext>
            </a:extLst>
          </p:cNvPr>
          <p:cNvCxnSpPr>
            <a:cxnSpLocks/>
          </p:cNvCxnSpPr>
          <p:nvPr/>
        </p:nvCxnSpPr>
        <p:spPr>
          <a:xfrm rot="5400000" flipV="1">
            <a:off x="1916824" y="2677093"/>
            <a:ext cx="1114527" cy="1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0BF331E-D58F-41CD-AD95-88B664BA746A}"/>
              </a:ext>
            </a:extLst>
          </p:cNvPr>
          <p:cNvCxnSpPr>
            <a:cxnSpLocks/>
          </p:cNvCxnSpPr>
          <p:nvPr/>
        </p:nvCxnSpPr>
        <p:spPr>
          <a:xfrm rot="5400000" flipV="1">
            <a:off x="1914139" y="4500567"/>
            <a:ext cx="1114527" cy="1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8">
            <a:extLst>
              <a:ext uri="{FF2B5EF4-FFF2-40B4-BE49-F238E27FC236}">
                <a16:creationId xmlns:a16="http://schemas.microsoft.com/office/drawing/2014/main" id="{E1115A35-FFD4-4750-8B10-BEB7E858587A}"/>
              </a:ext>
            </a:extLst>
          </p:cNvPr>
          <p:cNvSpPr/>
          <p:nvPr/>
        </p:nvSpPr>
        <p:spPr>
          <a:xfrm>
            <a:off x="3570607" y="1607409"/>
            <a:ext cx="7503229" cy="53029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solidFill>
                  <a:schemeClr val="tx1"/>
                </a:solidFill>
                <a:latin typeface="Cambria" panose="02040503050406030204" pitchFamily="18" charset="0"/>
              </a:rPr>
              <a:t>Latency and bandwidth (multiple ports)</a:t>
            </a:r>
          </a:p>
        </p:txBody>
      </p:sp>
      <p:sp>
        <p:nvSpPr>
          <p:cNvPr id="12" name="Rounded Rectangle 8">
            <a:extLst>
              <a:ext uri="{FF2B5EF4-FFF2-40B4-BE49-F238E27FC236}">
                <a16:creationId xmlns:a16="http://schemas.microsoft.com/office/drawing/2014/main" id="{2AB5A433-EE00-41FA-B9E2-76B75223C721}"/>
              </a:ext>
            </a:extLst>
          </p:cNvPr>
          <p:cNvSpPr/>
          <p:nvPr/>
        </p:nvSpPr>
        <p:spPr>
          <a:xfrm>
            <a:off x="3767634" y="3325226"/>
            <a:ext cx="1627832" cy="50087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Cambria" panose="02040503050406030204" pitchFamily="18" charset="0"/>
              </a:rPr>
              <a:t>Latency</a:t>
            </a:r>
          </a:p>
        </p:txBody>
      </p:sp>
    </p:spTree>
    <p:extLst>
      <p:ext uri="{BB962C8B-B14F-4D97-AF65-F5344CB8AC3E}">
        <p14:creationId xmlns:p14="http://schemas.microsoft.com/office/powerpoint/2010/main" val="41708036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91621-EF92-4B16-BAA1-E1A0F7296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Takeaway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DD94F2-51D6-4862-A53E-5E974E5C4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Computer Architecture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7AF1EB-7508-47DB-A287-F85D3C81A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1ABE-1138-46C6-9A43-7FCD4EB2550C}" type="slidenum">
              <a:rPr lang="en-IN" smtClean="0"/>
              <a:pPr/>
              <a:t>21</a:t>
            </a:fld>
            <a:endParaRPr lang="en-IN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F423B7C4-32DF-4CB5-AF99-5C172C77DBD2}"/>
              </a:ext>
            </a:extLst>
          </p:cNvPr>
          <p:cNvSpPr/>
          <p:nvPr/>
        </p:nvSpPr>
        <p:spPr>
          <a:xfrm>
            <a:off x="1819222" y="1636828"/>
            <a:ext cx="1389405" cy="500877"/>
          </a:xfrm>
          <a:prstGeom prst="roundRect">
            <a:avLst/>
          </a:prstGeom>
          <a:solidFill>
            <a:schemeClr val="tx2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L1 $ </a:t>
            </a:r>
          </a:p>
        </p:txBody>
      </p:sp>
      <p:sp>
        <p:nvSpPr>
          <p:cNvPr id="7" name="Rounded Rectangle 5">
            <a:extLst>
              <a:ext uri="{FF2B5EF4-FFF2-40B4-BE49-F238E27FC236}">
                <a16:creationId xmlns:a16="http://schemas.microsoft.com/office/drawing/2014/main" id="{8096C3F3-C1F1-4E67-B1A1-AEFD03320410}"/>
              </a:ext>
            </a:extLst>
          </p:cNvPr>
          <p:cNvSpPr/>
          <p:nvPr/>
        </p:nvSpPr>
        <p:spPr>
          <a:xfrm>
            <a:off x="1843782" y="3208026"/>
            <a:ext cx="1528390" cy="735279"/>
          </a:xfrm>
          <a:prstGeom prst="roundRect">
            <a:avLst/>
          </a:prstGeom>
          <a:solidFill>
            <a:schemeClr val="tx2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 L2 $ </a:t>
            </a:r>
          </a:p>
        </p:txBody>
      </p:sp>
      <p:sp>
        <p:nvSpPr>
          <p:cNvPr id="8" name="Rounded Rectangle 5">
            <a:extLst>
              <a:ext uri="{FF2B5EF4-FFF2-40B4-BE49-F238E27FC236}">
                <a16:creationId xmlns:a16="http://schemas.microsoft.com/office/drawing/2014/main" id="{D50C6471-9F8A-4C6F-A1C2-CA63852E37D5}"/>
              </a:ext>
            </a:extLst>
          </p:cNvPr>
          <p:cNvSpPr/>
          <p:nvPr/>
        </p:nvSpPr>
        <p:spPr>
          <a:xfrm>
            <a:off x="1523860" y="5057831"/>
            <a:ext cx="2090719" cy="1336602"/>
          </a:xfrm>
          <a:prstGeom prst="roundRect">
            <a:avLst/>
          </a:prstGeom>
          <a:solidFill>
            <a:schemeClr val="tx2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 L3 $ 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6F56C87-CE9B-4B2A-906B-61D7944694B3}"/>
              </a:ext>
            </a:extLst>
          </p:cNvPr>
          <p:cNvCxnSpPr>
            <a:cxnSpLocks/>
          </p:cNvCxnSpPr>
          <p:nvPr/>
        </p:nvCxnSpPr>
        <p:spPr>
          <a:xfrm rot="5400000" flipV="1">
            <a:off x="1916824" y="2677093"/>
            <a:ext cx="1114527" cy="1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0BF331E-D58F-41CD-AD95-88B664BA746A}"/>
              </a:ext>
            </a:extLst>
          </p:cNvPr>
          <p:cNvCxnSpPr>
            <a:cxnSpLocks/>
          </p:cNvCxnSpPr>
          <p:nvPr/>
        </p:nvCxnSpPr>
        <p:spPr>
          <a:xfrm rot="5400000" flipV="1">
            <a:off x="1914139" y="4500567"/>
            <a:ext cx="1114527" cy="1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8">
            <a:extLst>
              <a:ext uri="{FF2B5EF4-FFF2-40B4-BE49-F238E27FC236}">
                <a16:creationId xmlns:a16="http://schemas.microsoft.com/office/drawing/2014/main" id="{E1115A35-FFD4-4750-8B10-BEB7E858587A}"/>
              </a:ext>
            </a:extLst>
          </p:cNvPr>
          <p:cNvSpPr/>
          <p:nvPr/>
        </p:nvSpPr>
        <p:spPr>
          <a:xfrm>
            <a:off x="3570607" y="1607409"/>
            <a:ext cx="7503229" cy="53029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solidFill>
                  <a:schemeClr val="tx1"/>
                </a:solidFill>
                <a:latin typeface="Cambria" panose="02040503050406030204" pitchFamily="18" charset="0"/>
              </a:rPr>
              <a:t>Latency and bandwidth (multiple ports)</a:t>
            </a:r>
          </a:p>
        </p:txBody>
      </p:sp>
      <p:sp>
        <p:nvSpPr>
          <p:cNvPr id="12" name="Rounded Rectangle 8">
            <a:extLst>
              <a:ext uri="{FF2B5EF4-FFF2-40B4-BE49-F238E27FC236}">
                <a16:creationId xmlns:a16="http://schemas.microsoft.com/office/drawing/2014/main" id="{2AB5A433-EE00-41FA-B9E2-76B75223C721}"/>
              </a:ext>
            </a:extLst>
          </p:cNvPr>
          <p:cNvSpPr/>
          <p:nvPr/>
        </p:nvSpPr>
        <p:spPr>
          <a:xfrm>
            <a:off x="3767634" y="3325226"/>
            <a:ext cx="1627832" cy="50087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Cambria" panose="02040503050406030204" pitchFamily="18" charset="0"/>
              </a:rPr>
              <a:t>Latency</a:t>
            </a:r>
          </a:p>
        </p:txBody>
      </p:sp>
      <p:sp>
        <p:nvSpPr>
          <p:cNvPr id="13" name="Rounded Rectangle 8">
            <a:extLst>
              <a:ext uri="{FF2B5EF4-FFF2-40B4-BE49-F238E27FC236}">
                <a16:creationId xmlns:a16="http://schemas.microsoft.com/office/drawing/2014/main" id="{02548D55-4753-43C3-82C8-A84372B54F2A}"/>
              </a:ext>
            </a:extLst>
          </p:cNvPr>
          <p:cNvSpPr/>
          <p:nvPr/>
        </p:nvSpPr>
        <p:spPr>
          <a:xfrm>
            <a:off x="3813944" y="5377153"/>
            <a:ext cx="1824014" cy="50087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Cambria" panose="02040503050406030204" pitchFamily="18" charset="0"/>
              </a:rPr>
              <a:t>Capacity</a:t>
            </a:r>
          </a:p>
        </p:txBody>
      </p:sp>
    </p:spTree>
    <p:extLst>
      <p:ext uri="{BB962C8B-B14F-4D97-AF65-F5344CB8AC3E}">
        <p14:creationId xmlns:p14="http://schemas.microsoft.com/office/powerpoint/2010/main" val="42213769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99181-E390-4992-9EDD-8A4F1B166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a cache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AB6531-BD86-4D19-90E7-981C130F6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Computer Architecture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D7F2D4-1353-466A-BA19-E60D5E438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1ABE-1138-46C6-9A43-7FCD4EB2550C}" type="slidenum">
              <a:rPr lang="en-IN" smtClean="0"/>
              <a:pPr/>
              <a:t>22</a:t>
            </a:fld>
            <a:endParaRPr lang="en-IN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C88EACC4-263B-435D-A06D-F183BE51B0C5}"/>
              </a:ext>
            </a:extLst>
          </p:cNvPr>
          <p:cNvSpPr/>
          <p:nvPr/>
        </p:nvSpPr>
        <p:spPr>
          <a:xfrm>
            <a:off x="4671215" y="2165097"/>
            <a:ext cx="5296250" cy="3197028"/>
          </a:xfrm>
          <a:prstGeom prst="roundRect">
            <a:avLst/>
          </a:prstGeom>
          <a:solidFill>
            <a:schemeClr val="bg2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b="1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0205A19-EF00-4499-A36D-8A77367039F4}"/>
              </a:ext>
            </a:extLst>
          </p:cNvPr>
          <p:cNvCxnSpPr>
            <a:cxnSpLocks/>
          </p:cNvCxnSpPr>
          <p:nvPr/>
        </p:nvCxnSpPr>
        <p:spPr>
          <a:xfrm>
            <a:off x="6435251" y="2198438"/>
            <a:ext cx="0" cy="319702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28AF08D-8B52-427A-970F-8B11D706A709}"/>
              </a:ext>
            </a:extLst>
          </p:cNvPr>
          <p:cNvCxnSpPr/>
          <p:nvPr/>
        </p:nvCxnSpPr>
        <p:spPr>
          <a:xfrm>
            <a:off x="5461070" y="2198438"/>
            <a:ext cx="0" cy="319702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963AF7F-AB80-4521-B89C-BBF903D7DB74}"/>
              </a:ext>
            </a:extLst>
          </p:cNvPr>
          <p:cNvCxnSpPr/>
          <p:nvPr/>
        </p:nvCxnSpPr>
        <p:spPr>
          <a:xfrm>
            <a:off x="7319340" y="2198438"/>
            <a:ext cx="0" cy="319702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3FC90EB-C5B3-4672-A635-F18BAD1516E6}"/>
              </a:ext>
            </a:extLst>
          </p:cNvPr>
          <p:cNvCxnSpPr/>
          <p:nvPr/>
        </p:nvCxnSpPr>
        <p:spPr>
          <a:xfrm>
            <a:off x="8239634" y="2198438"/>
            <a:ext cx="0" cy="319702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B110864-9C8E-4CF6-8A8A-4A20F445F6DF}"/>
              </a:ext>
            </a:extLst>
          </p:cNvPr>
          <p:cNvCxnSpPr/>
          <p:nvPr/>
        </p:nvCxnSpPr>
        <p:spPr>
          <a:xfrm>
            <a:off x="9118670" y="2198438"/>
            <a:ext cx="0" cy="319702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67F1EE9-8C14-4286-B275-BCDBF9CE3A1A}"/>
              </a:ext>
            </a:extLst>
          </p:cNvPr>
          <p:cNvCxnSpPr>
            <a:cxnSpLocks/>
            <a:stCxn id="6" idx="3"/>
            <a:endCxn id="6" idx="1"/>
          </p:cNvCxnSpPr>
          <p:nvPr/>
        </p:nvCxnSpPr>
        <p:spPr>
          <a:xfrm flipH="1">
            <a:off x="4671215" y="3763611"/>
            <a:ext cx="529625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B3BF23F-E7B7-4133-9287-9A9724638979}"/>
              </a:ext>
            </a:extLst>
          </p:cNvPr>
          <p:cNvCxnSpPr>
            <a:cxnSpLocks/>
          </p:cNvCxnSpPr>
          <p:nvPr/>
        </p:nvCxnSpPr>
        <p:spPr>
          <a:xfrm flipH="1">
            <a:off x="4671215" y="4606104"/>
            <a:ext cx="529625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D5ABA8A-1290-4585-BFC1-4F563277CF71}"/>
              </a:ext>
            </a:extLst>
          </p:cNvPr>
          <p:cNvCxnSpPr>
            <a:cxnSpLocks/>
          </p:cNvCxnSpPr>
          <p:nvPr/>
        </p:nvCxnSpPr>
        <p:spPr>
          <a:xfrm flipH="1">
            <a:off x="4697315" y="2964215"/>
            <a:ext cx="529625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31">
            <a:extLst>
              <a:ext uri="{FF2B5EF4-FFF2-40B4-BE49-F238E27FC236}">
                <a16:creationId xmlns:a16="http://schemas.microsoft.com/office/drawing/2014/main" id="{325416F2-3004-4B5C-B7B7-6BD3AAAFBC5F}"/>
              </a:ext>
            </a:extLst>
          </p:cNvPr>
          <p:cNvSpPr/>
          <p:nvPr/>
        </p:nvSpPr>
        <p:spPr>
          <a:xfrm rot="16200000">
            <a:off x="1493704" y="3353405"/>
            <a:ext cx="1292040" cy="68580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 w="5715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Core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F3AAB92-23A3-46BE-BDF8-B4DBAB1EA788}"/>
              </a:ext>
            </a:extLst>
          </p:cNvPr>
          <p:cNvCxnSpPr>
            <a:cxnSpLocks/>
          </p:cNvCxnSpPr>
          <p:nvPr/>
        </p:nvCxnSpPr>
        <p:spPr>
          <a:xfrm flipV="1">
            <a:off x="2484342" y="3696303"/>
            <a:ext cx="2092640" cy="1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E2E1793-3B0A-49A3-BA94-B0515E8A6463}"/>
              </a:ext>
            </a:extLst>
          </p:cNvPr>
          <p:cNvCxnSpPr/>
          <p:nvPr/>
        </p:nvCxnSpPr>
        <p:spPr>
          <a:xfrm flipV="1">
            <a:off x="9522895" y="1995514"/>
            <a:ext cx="1005335" cy="53550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46F0890-80E2-4E13-8F45-7582FCD64960}"/>
              </a:ext>
            </a:extLst>
          </p:cNvPr>
          <p:cNvSpPr txBox="1"/>
          <p:nvPr/>
        </p:nvSpPr>
        <p:spPr>
          <a:xfrm>
            <a:off x="10448921" y="1624869"/>
            <a:ext cx="13274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One byte</a:t>
            </a:r>
          </a:p>
        </p:txBody>
      </p:sp>
    </p:spTree>
    <p:extLst>
      <p:ext uri="{BB962C8B-B14F-4D97-AF65-F5344CB8AC3E}">
        <p14:creationId xmlns:p14="http://schemas.microsoft.com/office/powerpoint/2010/main" val="35765212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A8CDC-FC2E-44E4-B0AB-5B25E4123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Bytes to blocks (lines)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156251-B51F-40B9-AB32-9CA07D690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Computer Architecture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525C23-7ABB-45E3-A022-C1FDDE540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1ABE-1138-46C6-9A43-7FCD4EB2550C}" type="slidenum">
              <a:rPr lang="en-IN" smtClean="0"/>
              <a:pPr/>
              <a:t>23</a:t>
            </a:fld>
            <a:endParaRPr lang="en-IN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1958CE27-2F86-45DD-A0BE-6DBC503B05BD}"/>
              </a:ext>
            </a:extLst>
          </p:cNvPr>
          <p:cNvSpPr/>
          <p:nvPr/>
        </p:nvSpPr>
        <p:spPr>
          <a:xfrm>
            <a:off x="4701456" y="4627856"/>
            <a:ext cx="5296250" cy="789878"/>
          </a:xfrm>
          <a:prstGeom prst="roundRect">
            <a:avLst/>
          </a:prstGeom>
          <a:solidFill>
            <a:schemeClr val="accent2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b="1" dirty="0"/>
          </a:p>
        </p:txBody>
      </p:sp>
      <p:sp>
        <p:nvSpPr>
          <p:cNvPr id="7" name="Rounded Rectangle 5">
            <a:extLst>
              <a:ext uri="{FF2B5EF4-FFF2-40B4-BE49-F238E27FC236}">
                <a16:creationId xmlns:a16="http://schemas.microsoft.com/office/drawing/2014/main" id="{82EB809E-03C7-4B4C-A0A3-E5CC37281288}"/>
              </a:ext>
            </a:extLst>
          </p:cNvPr>
          <p:cNvSpPr/>
          <p:nvPr/>
        </p:nvSpPr>
        <p:spPr>
          <a:xfrm>
            <a:off x="4671215" y="3809946"/>
            <a:ext cx="5296250" cy="78987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b="1" dirty="0"/>
          </a:p>
        </p:txBody>
      </p:sp>
      <p:sp>
        <p:nvSpPr>
          <p:cNvPr id="8" name="Rounded Rectangle 5">
            <a:extLst>
              <a:ext uri="{FF2B5EF4-FFF2-40B4-BE49-F238E27FC236}">
                <a16:creationId xmlns:a16="http://schemas.microsoft.com/office/drawing/2014/main" id="{C5DA315A-B72F-470C-B02E-21C8F5162D36}"/>
              </a:ext>
            </a:extLst>
          </p:cNvPr>
          <p:cNvSpPr/>
          <p:nvPr/>
        </p:nvSpPr>
        <p:spPr>
          <a:xfrm>
            <a:off x="4671215" y="3002473"/>
            <a:ext cx="5296250" cy="789878"/>
          </a:xfrm>
          <a:prstGeom prst="roundRect">
            <a:avLst/>
          </a:prstGeom>
          <a:solidFill>
            <a:srgbClr val="92D050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b="1" dirty="0"/>
          </a:p>
        </p:txBody>
      </p:sp>
      <p:sp>
        <p:nvSpPr>
          <p:cNvPr id="9" name="Rounded Rectangle 5">
            <a:extLst>
              <a:ext uri="{FF2B5EF4-FFF2-40B4-BE49-F238E27FC236}">
                <a16:creationId xmlns:a16="http://schemas.microsoft.com/office/drawing/2014/main" id="{DE7E46E1-04FD-4915-9C93-D5A6E29D0A19}"/>
              </a:ext>
            </a:extLst>
          </p:cNvPr>
          <p:cNvSpPr/>
          <p:nvPr/>
        </p:nvSpPr>
        <p:spPr>
          <a:xfrm>
            <a:off x="4671215" y="2198439"/>
            <a:ext cx="5296250" cy="789878"/>
          </a:xfrm>
          <a:prstGeom prst="roundRect">
            <a:avLst/>
          </a:prstGeom>
          <a:solidFill>
            <a:srgbClr val="FFC000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b="1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BA03932-909A-424E-9E4A-F7F02A06AE0F}"/>
              </a:ext>
            </a:extLst>
          </p:cNvPr>
          <p:cNvCxnSpPr>
            <a:cxnSpLocks/>
          </p:cNvCxnSpPr>
          <p:nvPr/>
        </p:nvCxnSpPr>
        <p:spPr>
          <a:xfrm>
            <a:off x="6435251" y="2198438"/>
            <a:ext cx="0" cy="319702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A53B250-1F32-402C-9F0F-866B02212B93}"/>
              </a:ext>
            </a:extLst>
          </p:cNvPr>
          <p:cNvCxnSpPr/>
          <p:nvPr/>
        </p:nvCxnSpPr>
        <p:spPr>
          <a:xfrm>
            <a:off x="5461070" y="2198438"/>
            <a:ext cx="0" cy="319702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041D2A8-078F-4445-8960-688F8A3264AE}"/>
              </a:ext>
            </a:extLst>
          </p:cNvPr>
          <p:cNvCxnSpPr/>
          <p:nvPr/>
        </p:nvCxnSpPr>
        <p:spPr>
          <a:xfrm>
            <a:off x="7319340" y="2198438"/>
            <a:ext cx="0" cy="319702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90976FF-754D-4725-9FCB-B66E8D245A33}"/>
              </a:ext>
            </a:extLst>
          </p:cNvPr>
          <p:cNvCxnSpPr/>
          <p:nvPr/>
        </p:nvCxnSpPr>
        <p:spPr>
          <a:xfrm>
            <a:off x="8239634" y="2198438"/>
            <a:ext cx="0" cy="319702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7A3FCB3-BD1C-4128-BD8D-84DC26BF468D}"/>
              </a:ext>
            </a:extLst>
          </p:cNvPr>
          <p:cNvCxnSpPr/>
          <p:nvPr/>
        </p:nvCxnSpPr>
        <p:spPr>
          <a:xfrm>
            <a:off x="9118670" y="2198438"/>
            <a:ext cx="0" cy="319702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118DFAB-A8CA-407C-A4C0-F5CB8D33554E}"/>
              </a:ext>
            </a:extLst>
          </p:cNvPr>
          <p:cNvCxnSpPr>
            <a:cxnSpLocks/>
          </p:cNvCxnSpPr>
          <p:nvPr/>
        </p:nvCxnSpPr>
        <p:spPr>
          <a:xfrm flipH="1">
            <a:off x="4697315" y="3771689"/>
            <a:ext cx="529625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7915859-629F-4D07-B512-C04DF4087BA8}"/>
              </a:ext>
            </a:extLst>
          </p:cNvPr>
          <p:cNvCxnSpPr>
            <a:cxnSpLocks/>
          </p:cNvCxnSpPr>
          <p:nvPr/>
        </p:nvCxnSpPr>
        <p:spPr>
          <a:xfrm flipH="1">
            <a:off x="4671215" y="4606104"/>
            <a:ext cx="529625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69B7F0B-A8D3-4335-B316-BC69280A9B6F}"/>
              </a:ext>
            </a:extLst>
          </p:cNvPr>
          <p:cNvCxnSpPr>
            <a:cxnSpLocks/>
          </p:cNvCxnSpPr>
          <p:nvPr/>
        </p:nvCxnSpPr>
        <p:spPr>
          <a:xfrm flipH="1">
            <a:off x="4697315" y="2964215"/>
            <a:ext cx="529625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31">
            <a:extLst>
              <a:ext uri="{FF2B5EF4-FFF2-40B4-BE49-F238E27FC236}">
                <a16:creationId xmlns:a16="http://schemas.microsoft.com/office/drawing/2014/main" id="{4BAEFD94-FFD7-4BFC-9F47-9DC0F738F597}"/>
              </a:ext>
            </a:extLst>
          </p:cNvPr>
          <p:cNvSpPr/>
          <p:nvPr/>
        </p:nvSpPr>
        <p:spPr>
          <a:xfrm rot="16200000">
            <a:off x="1493704" y="3353405"/>
            <a:ext cx="1292040" cy="68580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 w="5715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Core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CFFBC53-B4ED-4DB0-8A4E-10034A8189E3}"/>
              </a:ext>
            </a:extLst>
          </p:cNvPr>
          <p:cNvCxnSpPr>
            <a:cxnSpLocks/>
          </p:cNvCxnSpPr>
          <p:nvPr/>
        </p:nvCxnSpPr>
        <p:spPr>
          <a:xfrm flipV="1">
            <a:off x="2484342" y="3696303"/>
            <a:ext cx="2092640" cy="1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8A60F07-BFEB-43DB-BC3C-F3033FF2BAD8}"/>
              </a:ext>
            </a:extLst>
          </p:cNvPr>
          <p:cNvCxnSpPr/>
          <p:nvPr/>
        </p:nvCxnSpPr>
        <p:spPr>
          <a:xfrm flipV="1">
            <a:off x="9522895" y="1995514"/>
            <a:ext cx="1005335" cy="53550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E11BEFE-AC5E-4D7D-A386-4C9832AD72B2}"/>
              </a:ext>
            </a:extLst>
          </p:cNvPr>
          <p:cNvSpPr txBox="1"/>
          <p:nvPr/>
        </p:nvSpPr>
        <p:spPr>
          <a:xfrm>
            <a:off x="10448921" y="1624869"/>
            <a:ext cx="13274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One byte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28C771A-70A0-4D5F-84EC-84CE630AB59D}"/>
              </a:ext>
            </a:extLst>
          </p:cNvPr>
          <p:cNvCxnSpPr>
            <a:cxnSpLocks/>
          </p:cNvCxnSpPr>
          <p:nvPr/>
        </p:nvCxnSpPr>
        <p:spPr>
          <a:xfrm>
            <a:off x="9938064" y="2798772"/>
            <a:ext cx="1075151" cy="3014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2CDEBE0-FD31-4FAB-A3B5-7D400581CF22}"/>
              </a:ext>
            </a:extLst>
          </p:cNvPr>
          <p:cNvSpPr txBox="1"/>
          <p:nvPr/>
        </p:nvSpPr>
        <p:spPr>
          <a:xfrm>
            <a:off x="10558433" y="3123917"/>
            <a:ext cx="12298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One line</a:t>
            </a:r>
          </a:p>
        </p:txBody>
      </p:sp>
      <p:sp>
        <p:nvSpPr>
          <p:cNvPr id="24" name="Rounded Rectangle 8">
            <a:extLst>
              <a:ext uri="{FF2B5EF4-FFF2-40B4-BE49-F238E27FC236}">
                <a16:creationId xmlns:a16="http://schemas.microsoft.com/office/drawing/2014/main" id="{35FBB418-8AE7-4DA6-853A-E28AFA75B8AE}"/>
              </a:ext>
            </a:extLst>
          </p:cNvPr>
          <p:cNvSpPr/>
          <p:nvPr/>
        </p:nvSpPr>
        <p:spPr>
          <a:xfrm>
            <a:off x="3869785" y="5910803"/>
            <a:ext cx="6006745" cy="50087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Cambria" panose="02040503050406030204" pitchFamily="18" charset="0"/>
              </a:rPr>
              <a:t>Typical line size: 64 to 128 Bytes</a:t>
            </a:r>
          </a:p>
        </p:txBody>
      </p:sp>
    </p:spTree>
    <p:extLst>
      <p:ext uri="{BB962C8B-B14F-4D97-AF65-F5344CB8AC3E}">
        <p14:creationId xmlns:p14="http://schemas.microsoft.com/office/powerpoint/2010/main" val="19073587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E1CA7-9B8A-44FD-99D9-E52D4AC66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bit deeper: 1024 lines each of 32B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F62B9A-27BE-4703-9A7E-5B977CFC1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Computer Architecture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E864E5-536D-4FD5-85EF-6649E3731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1ABE-1138-46C6-9A43-7FCD4EB2550C}" type="slidenum">
              <a:rPr lang="en-IN" smtClean="0"/>
              <a:pPr/>
              <a:t>24</a:t>
            </a:fld>
            <a:endParaRPr lang="en-IN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FCEC1881-7565-46C9-A0FF-FEDE58E07917}"/>
              </a:ext>
            </a:extLst>
          </p:cNvPr>
          <p:cNvSpPr/>
          <p:nvPr/>
        </p:nvSpPr>
        <p:spPr>
          <a:xfrm>
            <a:off x="4701456" y="4627856"/>
            <a:ext cx="5296250" cy="789878"/>
          </a:xfrm>
          <a:prstGeom prst="roundRect">
            <a:avLst/>
          </a:prstGeom>
          <a:solidFill>
            <a:schemeClr val="accent2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b="1" dirty="0"/>
          </a:p>
        </p:txBody>
      </p:sp>
      <p:sp>
        <p:nvSpPr>
          <p:cNvPr id="7" name="Rounded Rectangle 5">
            <a:extLst>
              <a:ext uri="{FF2B5EF4-FFF2-40B4-BE49-F238E27FC236}">
                <a16:creationId xmlns:a16="http://schemas.microsoft.com/office/drawing/2014/main" id="{6CEE8A63-B358-4993-8927-D606E1A26ED6}"/>
              </a:ext>
            </a:extLst>
          </p:cNvPr>
          <p:cNvSpPr/>
          <p:nvPr/>
        </p:nvSpPr>
        <p:spPr>
          <a:xfrm>
            <a:off x="4671215" y="3809946"/>
            <a:ext cx="5296250" cy="78987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b="1" dirty="0"/>
          </a:p>
        </p:txBody>
      </p:sp>
      <p:sp>
        <p:nvSpPr>
          <p:cNvPr id="8" name="Rounded Rectangle 5">
            <a:extLst>
              <a:ext uri="{FF2B5EF4-FFF2-40B4-BE49-F238E27FC236}">
                <a16:creationId xmlns:a16="http://schemas.microsoft.com/office/drawing/2014/main" id="{884FAA00-5A19-4777-9CE8-DA2D6AE1A782}"/>
              </a:ext>
            </a:extLst>
          </p:cNvPr>
          <p:cNvSpPr/>
          <p:nvPr/>
        </p:nvSpPr>
        <p:spPr>
          <a:xfrm>
            <a:off x="4671215" y="3002473"/>
            <a:ext cx="5296250" cy="789878"/>
          </a:xfrm>
          <a:prstGeom prst="roundRect">
            <a:avLst/>
          </a:prstGeom>
          <a:solidFill>
            <a:srgbClr val="92D050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b="1" dirty="0"/>
          </a:p>
        </p:txBody>
      </p:sp>
      <p:sp>
        <p:nvSpPr>
          <p:cNvPr id="9" name="Rounded Rectangle 5">
            <a:extLst>
              <a:ext uri="{FF2B5EF4-FFF2-40B4-BE49-F238E27FC236}">
                <a16:creationId xmlns:a16="http://schemas.microsoft.com/office/drawing/2014/main" id="{BECB0B12-C215-4C66-B10A-3A3420FF7C94}"/>
              </a:ext>
            </a:extLst>
          </p:cNvPr>
          <p:cNvSpPr/>
          <p:nvPr/>
        </p:nvSpPr>
        <p:spPr>
          <a:xfrm>
            <a:off x="4671215" y="2198439"/>
            <a:ext cx="5296250" cy="789878"/>
          </a:xfrm>
          <a:prstGeom prst="roundRect">
            <a:avLst/>
          </a:prstGeom>
          <a:solidFill>
            <a:srgbClr val="FFC000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b="1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6AF891C-593C-407E-BB17-995C6FDCD658}"/>
              </a:ext>
            </a:extLst>
          </p:cNvPr>
          <p:cNvCxnSpPr>
            <a:cxnSpLocks/>
          </p:cNvCxnSpPr>
          <p:nvPr/>
        </p:nvCxnSpPr>
        <p:spPr>
          <a:xfrm>
            <a:off x="6435251" y="2198438"/>
            <a:ext cx="0" cy="319702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D961A3C-58F6-4366-B144-328E2952C616}"/>
              </a:ext>
            </a:extLst>
          </p:cNvPr>
          <p:cNvCxnSpPr/>
          <p:nvPr/>
        </p:nvCxnSpPr>
        <p:spPr>
          <a:xfrm>
            <a:off x="5461070" y="2198438"/>
            <a:ext cx="0" cy="319702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6E88B6D-8F92-4358-B19B-838ED97A6A14}"/>
              </a:ext>
            </a:extLst>
          </p:cNvPr>
          <p:cNvCxnSpPr/>
          <p:nvPr/>
        </p:nvCxnSpPr>
        <p:spPr>
          <a:xfrm>
            <a:off x="7319340" y="2198438"/>
            <a:ext cx="0" cy="319702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7C9D714-3E6B-4FE2-A0AC-247B5911D0ED}"/>
              </a:ext>
            </a:extLst>
          </p:cNvPr>
          <p:cNvCxnSpPr/>
          <p:nvPr/>
        </p:nvCxnSpPr>
        <p:spPr>
          <a:xfrm>
            <a:off x="8239634" y="2198438"/>
            <a:ext cx="0" cy="319702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A7F1921-DD94-4686-8EF1-6BCA5B8C1509}"/>
              </a:ext>
            </a:extLst>
          </p:cNvPr>
          <p:cNvCxnSpPr/>
          <p:nvPr/>
        </p:nvCxnSpPr>
        <p:spPr>
          <a:xfrm>
            <a:off x="9118670" y="2198438"/>
            <a:ext cx="0" cy="319702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3DCB775-5157-4F26-8867-D416C3236BD1}"/>
              </a:ext>
            </a:extLst>
          </p:cNvPr>
          <p:cNvCxnSpPr>
            <a:cxnSpLocks/>
          </p:cNvCxnSpPr>
          <p:nvPr/>
        </p:nvCxnSpPr>
        <p:spPr>
          <a:xfrm flipH="1">
            <a:off x="4697315" y="3771689"/>
            <a:ext cx="529625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D878813-85C1-4549-95AB-9C28441A5C0B}"/>
              </a:ext>
            </a:extLst>
          </p:cNvPr>
          <p:cNvCxnSpPr>
            <a:cxnSpLocks/>
          </p:cNvCxnSpPr>
          <p:nvPr/>
        </p:nvCxnSpPr>
        <p:spPr>
          <a:xfrm flipH="1">
            <a:off x="4671215" y="4606104"/>
            <a:ext cx="529625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CFFE876-31FB-4EAE-A6F6-5C67FA37B506}"/>
              </a:ext>
            </a:extLst>
          </p:cNvPr>
          <p:cNvCxnSpPr>
            <a:cxnSpLocks/>
          </p:cNvCxnSpPr>
          <p:nvPr/>
        </p:nvCxnSpPr>
        <p:spPr>
          <a:xfrm flipH="1">
            <a:off x="4697315" y="2964215"/>
            <a:ext cx="529625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31">
            <a:extLst>
              <a:ext uri="{FF2B5EF4-FFF2-40B4-BE49-F238E27FC236}">
                <a16:creationId xmlns:a16="http://schemas.microsoft.com/office/drawing/2014/main" id="{A1A6DADE-A0D4-4871-9834-D3049809699B}"/>
              </a:ext>
            </a:extLst>
          </p:cNvPr>
          <p:cNvSpPr/>
          <p:nvPr/>
        </p:nvSpPr>
        <p:spPr>
          <a:xfrm rot="16200000">
            <a:off x="-230420" y="3176586"/>
            <a:ext cx="1292040" cy="68580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 w="5715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Core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406D5D8-8AC5-4A9B-9BF5-F4C6AC9FB452}"/>
              </a:ext>
            </a:extLst>
          </p:cNvPr>
          <p:cNvCxnSpPr>
            <a:cxnSpLocks/>
          </p:cNvCxnSpPr>
          <p:nvPr/>
        </p:nvCxnSpPr>
        <p:spPr>
          <a:xfrm flipV="1">
            <a:off x="758500" y="3519486"/>
            <a:ext cx="2092640" cy="1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5FE84E8-F126-49BE-828F-CFB7325F94FD}"/>
              </a:ext>
            </a:extLst>
          </p:cNvPr>
          <p:cNvCxnSpPr/>
          <p:nvPr/>
        </p:nvCxnSpPr>
        <p:spPr>
          <a:xfrm flipV="1">
            <a:off x="9522895" y="1995514"/>
            <a:ext cx="1005335" cy="53550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7AACEC30-5E9F-4E5E-9284-637036563D78}"/>
              </a:ext>
            </a:extLst>
          </p:cNvPr>
          <p:cNvSpPr txBox="1"/>
          <p:nvPr/>
        </p:nvSpPr>
        <p:spPr>
          <a:xfrm>
            <a:off x="10448921" y="1624869"/>
            <a:ext cx="13274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One byte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ACF07FC-7D54-4B99-871C-02BBA3E44828}"/>
              </a:ext>
            </a:extLst>
          </p:cNvPr>
          <p:cNvCxnSpPr>
            <a:cxnSpLocks/>
          </p:cNvCxnSpPr>
          <p:nvPr/>
        </p:nvCxnSpPr>
        <p:spPr>
          <a:xfrm>
            <a:off x="9938064" y="2798772"/>
            <a:ext cx="1075151" cy="3014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040928D-304B-4E24-8147-C319BE122171}"/>
              </a:ext>
            </a:extLst>
          </p:cNvPr>
          <p:cNvSpPr txBox="1"/>
          <p:nvPr/>
        </p:nvSpPr>
        <p:spPr>
          <a:xfrm>
            <a:off x="3381514" y="2411801"/>
            <a:ext cx="9252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Line 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CE1FFCB-89EC-40AF-8F52-12F5B541DDD5}"/>
              </a:ext>
            </a:extLst>
          </p:cNvPr>
          <p:cNvSpPr txBox="1"/>
          <p:nvPr/>
        </p:nvSpPr>
        <p:spPr>
          <a:xfrm>
            <a:off x="669901" y="2996266"/>
            <a:ext cx="25187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/>
              <a:t>Address (32-bit)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A5EEA7A-ED32-445E-BF87-90460388D49F}"/>
              </a:ext>
            </a:extLst>
          </p:cNvPr>
          <p:cNvCxnSpPr>
            <a:cxnSpLocks/>
          </p:cNvCxnSpPr>
          <p:nvPr/>
        </p:nvCxnSpPr>
        <p:spPr>
          <a:xfrm flipV="1">
            <a:off x="1353416" y="2253069"/>
            <a:ext cx="13429" cy="73524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F87E7F4A-02A3-4EDC-9DB4-F0A8855AB4C3}"/>
              </a:ext>
            </a:extLst>
          </p:cNvPr>
          <p:cNvSpPr txBox="1"/>
          <p:nvPr/>
        </p:nvSpPr>
        <p:spPr>
          <a:xfrm>
            <a:off x="549153" y="1682039"/>
            <a:ext cx="16353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4 GB DRAM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75CED56-B108-4F58-8B89-61F753CBD717}"/>
              </a:ext>
            </a:extLst>
          </p:cNvPr>
          <p:cNvSpPr txBox="1"/>
          <p:nvPr/>
        </p:nvSpPr>
        <p:spPr>
          <a:xfrm>
            <a:off x="3381607" y="4822786"/>
            <a:ext cx="13917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Line 1023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A08D407-6086-41D1-8996-DA35B2FE8F20}"/>
              </a:ext>
            </a:extLst>
          </p:cNvPr>
          <p:cNvSpPr txBox="1"/>
          <p:nvPr/>
        </p:nvSpPr>
        <p:spPr>
          <a:xfrm>
            <a:off x="10558433" y="3123917"/>
            <a:ext cx="12298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One line</a:t>
            </a:r>
          </a:p>
        </p:txBody>
      </p:sp>
    </p:spTree>
    <p:extLst>
      <p:ext uri="{BB962C8B-B14F-4D97-AF65-F5344CB8AC3E}">
        <p14:creationId xmlns:p14="http://schemas.microsoft.com/office/powerpoint/2010/main" val="11504538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E1CA7-9B8A-44FD-99D9-E52D4AC66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bit deeper: 1024 lines each of 32B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F62B9A-27BE-4703-9A7E-5B977CFC1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Computer Architecture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E864E5-536D-4FD5-85EF-6649E3731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1ABE-1138-46C6-9A43-7FCD4EB2550C}" type="slidenum">
              <a:rPr lang="en-IN" smtClean="0"/>
              <a:pPr/>
              <a:t>25</a:t>
            </a:fld>
            <a:endParaRPr lang="en-IN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FCEC1881-7565-46C9-A0FF-FEDE58E07917}"/>
              </a:ext>
            </a:extLst>
          </p:cNvPr>
          <p:cNvSpPr/>
          <p:nvPr/>
        </p:nvSpPr>
        <p:spPr>
          <a:xfrm>
            <a:off x="4701456" y="4627856"/>
            <a:ext cx="5296250" cy="789878"/>
          </a:xfrm>
          <a:prstGeom prst="roundRect">
            <a:avLst/>
          </a:prstGeom>
          <a:solidFill>
            <a:schemeClr val="accent2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b="1" dirty="0"/>
          </a:p>
        </p:txBody>
      </p:sp>
      <p:sp>
        <p:nvSpPr>
          <p:cNvPr id="7" name="Rounded Rectangle 5">
            <a:extLst>
              <a:ext uri="{FF2B5EF4-FFF2-40B4-BE49-F238E27FC236}">
                <a16:creationId xmlns:a16="http://schemas.microsoft.com/office/drawing/2014/main" id="{6CEE8A63-B358-4993-8927-D606E1A26ED6}"/>
              </a:ext>
            </a:extLst>
          </p:cNvPr>
          <p:cNvSpPr/>
          <p:nvPr/>
        </p:nvSpPr>
        <p:spPr>
          <a:xfrm>
            <a:off x="4671215" y="3809946"/>
            <a:ext cx="5296250" cy="78987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b="1" dirty="0"/>
          </a:p>
        </p:txBody>
      </p:sp>
      <p:sp>
        <p:nvSpPr>
          <p:cNvPr id="8" name="Rounded Rectangle 5">
            <a:extLst>
              <a:ext uri="{FF2B5EF4-FFF2-40B4-BE49-F238E27FC236}">
                <a16:creationId xmlns:a16="http://schemas.microsoft.com/office/drawing/2014/main" id="{884FAA00-5A19-4777-9CE8-DA2D6AE1A782}"/>
              </a:ext>
            </a:extLst>
          </p:cNvPr>
          <p:cNvSpPr/>
          <p:nvPr/>
        </p:nvSpPr>
        <p:spPr>
          <a:xfrm>
            <a:off x="4671215" y="3002473"/>
            <a:ext cx="5296250" cy="789878"/>
          </a:xfrm>
          <a:prstGeom prst="roundRect">
            <a:avLst/>
          </a:prstGeom>
          <a:solidFill>
            <a:srgbClr val="92D050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b="1" dirty="0"/>
          </a:p>
        </p:txBody>
      </p:sp>
      <p:sp>
        <p:nvSpPr>
          <p:cNvPr id="9" name="Rounded Rectangle 5">
            <a:extLst>
              <a:ext uri="{FF2B5EF4-FFF2-40B4-BE49-F238E27FC236}">
                <a16:creationId xmlns:a16="http://schemas.microsoft.com/office/drawing/2014/main" id="{BECB0B12-C215-4C66-B10A-3A3420FF7C94}"/>
              </a:ext>
            </a:extLst>
          </p:cNvPr>
          <p:cNvSpPr/>
          <p:nvPr/>
        </p:nvSpPr>
        <p:spPr>
          <a:xfrm>
            <a:off x="4671215" y="2198439"/>
            <a:ext cx="5296250" cy="789878"/>
          </a:xfrm>
          <a:prstGeom prst="roundRect">
            <a:avLst/>
          </a:prstGeom>
          <a:solidFill>
            <a:srgbClr val="FFC000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b="1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6AF891C-593C-407E-BB17-995C6FDCD658}"/>
              </a:ext>
            </a:extLst>
          </p:cNvPr>
          <p:cNvCxnSpPr>
            <a:cxnSpLocks/>
          </p:cNvCxnSpPr>
          <p:nvPr/>
        </p:nvCxnSpPr>
        <p:spPr>
          <a:xfrm>
            <a:off x="6435251" y="2198438"/>
            <a:ext cx="0" cy="319702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D961A3C-58F6-4366-B144-328E2952C616}"/>
              </a:ext>
            </a:extLst>
          </p:cNvPr>
          <p:cNvCxnSpPr/>
          <p:nvPr/>
        </p:nvCxnSpPr>
        <p:spPr>
          <a:xfrm>
            <a:off x="5461070" y="2198438"/>
            <a:ext cx="0" cy="319702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6E88B6D-8F92-4358-B19B-838ED97A6A14}"/>
              </a:ext>
            </a:extLst>
          </p:cNvPr>
          <p:cNvCxnSpPr/>
          <p:nvPr/>
        </p:nvCxnSpPr>
        <p:spPr>
          <a:xfrm>
            <a:off x="7319340" y="2198438"/>
            <a:ext cx="0" cy="319702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7C9D714-3E6B-4FE2-A0AC-247B5911D0ED}"/>
              </a:ext>
            </a:extLst>
          </p:cNvPr>
          <p:cNvCxnSpPr/>
          <p:nvPr/>
        </p:nvCxnSpPr>
        <p:spPr>
          <a:xfrm>
            <a:off x="8239634" y="2198438"/>
            <a:ext cx="0" cy="319702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A7F1921-DD94-4686-8EF1-6BCA5B8C1509}"/>
              </a:ext>
            </a:extLst>
          </p:cNvPr>
          <p:cNvCxnSpPr/>
          <p:nvPr/>
        </p:nvCxnSpPr>
        <p:spPr>
          <a:xfrm>
            <a:off x="9118670" y="2198438"/>
            <a:ext cx="0" cy="319702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3DCB775-5157-4F26-8867-D416C3236BD1}"/>
              </a:ext>
            </a:extLst>
          </p:cNvPr>
          <p:cNvCxnSpPr>
            <a:cxnSpLocks/>
          </p:cNvCxnSpPr>
          <p:nvPr/>
        </p:nvCxnSpPr>
        <p:spPr>
          <a:xfrm flipH="1">
            <a:off x="4697315" y="3771689"/>
            <a:ext cx="529625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D878813-85C1-4549-95AB-9C28441A5C0B}"/>
              </a:ext>
            </a:extLst>
          </p:cNvPr>
          <p:cNvCxnSpPr>
            <a:cxnSpLocks/>
          </p:cNvCxnSpPr>
          <p:nvPr/>
        </p:nvCxnSpPr>
        <p:spPr>
          <a:xfrm flipH="1">
            <a:off x="4671215" y="4606104"/>
            <a:ext cx="529625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CFFE876-31FB-4EAE-A6F6-5C67FA37B506}"/>
              </a:ext>
            </a:extLst>
          </p:cNvPr>
          <p:cNvCxnSpPr>
            <a:cxnSpLocks/>
          </p:cNvCxnSpPr>
          <p:nvPr/>
        </p:nvCxnSpPr>
        <p:spPr>
          <a:xfrm flipH="1">
            <a:off x="4697315" y="2964215"/>
            <a:ext cx="529625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31">
            <a:extLst>
              <a:ext uri="{FF2B5EF4-FFF2-40B4-BE49-F238E27FC236}">
                <a16:creationId xmlns:a16="http://schemas.microsoft.com/office/drawing/2014/main" id="{A1A6DADE-A0D4-4871-9834-D3049809699B}"/>
              </a:ext>
            </a:extLst>
          </p:cNvPr>
          <p:cNvSpPr/>
          <p:nvPr/>
        </p:nvSpPr>
        <p:spPr>
          <a:xfrm rot="16200000">
            <a:off x="-230420" y="3176586"/>
            <a:ext cx="1292040" cy="68580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 w="5715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Core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406D5D8-8AC5-4A9B-9BF5-F4C6AC9FB452}"/>
              </a:ext>
            </a:extLst>
          </p:cNvPr>
          <p:cNvCxnSpPr>
            <a:cxnSpLocks/>
          </p:cNvCxnSpPr>
          <p:nvPr/>
        </p:nvCxnSpPr>
        <p:spPr>
          <a:xfrm flipV="1">
            <a:off x="758500" y="3519486"/>
            <a:ext cx="2092640" cy="1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5FE84E8-F126-49BE-828F-CFB7325F94FD}"/>
              </a:ext>
            </a:extLst>
          </p:cNvPr>
          <p:cNvCxnSpPr/>
          <p:nvPr/>
        </p:nvCxnSpPr>
        <p:spPr>
          <a:xfrm flipV="1">
            <a:off x="9522895" y="1995514"/>
            <a:ext cx="1005335" cy="53550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7AACEC30-5E9F-4E5E-9284-637036563D78}"/>
              </a:ext>
            </a:extLst>
          </p:cNvPr>
          <p:cNvSpPr txBox="1"/>
          <p:nvPr/>
        </p:nvSpPr>
        <p:spPr>
          <a:xfrm>
            <a:off x="10448921" y="1624869"/>
            <a:ext cx="13274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One byte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ACF07FC-7D54-4B99-871C-02BBA3E44828}"/>
              </a:ext>
            </a:extLst>
          </p:cNvPr>
          <p:cNvCxnSpPr>
            <a:cxnSpLocks/>
          </p:cNvCxnSpPr>
          <p:nvPr/>
        </p:nvCxnSpPr>
        <p:spPr>
          <a:xfrm>
            <a:off x="9938064" y="2798772"/>
            <a:ext cx="1075151" cy="3014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040928D-304B-4E24-8147-C319BE122171}"/>
              </a:ext>
            </a:extLst>
          </p:cNvPr>
          <p:cNvSpPr txBox="1"/>
          <p:nvPr/>
        </p:nvSpPr>
        <p:spPr>
          <a:xfrm>
            <a:off x="3381514" y="2411801"/>
            <a:ext cx="9252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Line 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CE1FFCB-89EC-40AF-8F52-12F5B541DDD5}"/>
              </a:ext>
            </a:extLst>
          </p:cNvPr>
          <p:cNvSpPr txBox="1"/>
          <p:nvPr/>
        </p:nvSpPr>
        <p:spPr>
          <a:xfrm>
            <a:off x="669901" y="2996266"/>
            <a:ext cx="25187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/>
              <a:t>Address (32-bit)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A5EEA7A-ED32-445E-BF87-90460388D49F}"/>
              </a:ext>
            </a:extLst>
          </p:cNvPr>
          <p:cNvCxnSpPr>
            <a:cxnSpLocks/>
          </p:cNvCxnSpPr>
          <p:nvPr/>
        </p:nvCxnSpPr>
        <p:spPr>
          <a:xfrm flipV="1">
            <a:off x="1353416" y="2253069"/>
            <a:ext cx="13429" cy="73524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F87E7F4A-02A3-4EDC-9DB4-F0A8855AB4C3}"/>
              </a:ext>
            </a:extLst>
          </p:cNvPr>
          <p:cNvSpPr txBox="1"/>
          <p:nvPr/>
        </p:nvSpPr>
        <p:spPr>
          <a:xfrm>
            <a:off x="549153" y="1682039"/>
            <a:ext cx="16353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4 GB DRAM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75CED56-B108-4F58-8B89-61F753CBD717}"/>
              </a:ext>
            </a:extLst>
          </p:cNvPr>
          <p:cNvSpPr txBox="1"/>
          <p:nvPr/>
        </p:nvSpPr>
        <p:spPr>
          <a:xfrm>
            <a:off x="3381607" y="4822786"/>
            <a:ext cx="13917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Line 1023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A08D407-6086-41D1-8996-DA35B2FE8F20}"/>
              </a:ext>
            </a:extLst>
          </p:cNvPr>
          <p:cNvSpPr txBox="1"/>
          <p:nvPr/>
        </p:nvSpPr>
        <p:spPr>
          <a:xfrm>
            <a:off x="10558433" y="3123917"/>
            <a:ext cx="12298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One line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6915142-8717-419E-89F8-3D97AFDE8B97}"/>
              </a:ext>
            </a:extLst>
          </p:cNvPr>
          <p:cNvSpPr txBox="1"/>
          <p:nvPr/>
        </p:nvSpPr>
        <p:spPr>
          <a:xfrm>
            <a:off x="0" y="5492954"/>
            <a:ext cx="42684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/>
              <a:t>Line number (index): 10 bits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F38B2A9-A9AE-49E9-A609-07A95065F634}"/>
              </a:ext>
            </a:extLst>
          </p:cNvPr>
          <p:cNvSpPr txBox="1"/>
          <p:nvPr/>
        </p:nvSpPr>
        <p:spPr>
          <a:xfrm>
            <a:off x="-587" y="6013561"/>
            <a:ext cx="41084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/>
              <a:t>Byte offset    (offset): 5 bits</a:t>
            </a:r>
          </a:p>
        </p:txBody>
      </p:sp>
    </p:spTree>
    <p:extLst>
      <p:ext uri="{BB962C8B-B14F-4D97-AF65-F5344CB8AC3E}">
        <p14:creationId xmlns:p14="http://schemas.microsoft.com/office/powerpoint/2010/main" val="18741513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A0703-ED8E-4459-88EE-6F896DD09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 Mapped Cache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A260FE-D78B-44EF-A16A-798D193AC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Computer Architecture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8AA39A-98D2-44D3-91AB-0F21CB868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1ABE-1138-46C6-9A43-7FCD4EB2550C}" type="slidenum">
              <a:rPr lang="en-IN" smtClean="0"/>
              <a:pPr/>
              <a:t>26</a:t>
            </a:fld>
            <a:endParaRPr lang="en-IN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D5423621-A029-498F-A2B3-B42EC0992A23}"/>
              </a:ext>
            </a:extLst>
          </p:cNvPr>
          <p:cNvSpPr/>
          <p:nvPr/>
        </p:nvSpPr>
        <p:spPr>
          <a:xfrm>
            <a:off x="625774" y="1881081"/>
            <a:ext cx="5296250" cy="78987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b="1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D5E0857-0697-458D-A6D1-83F613ECC8DB}"/>
              </a:ext>
            </a:extLst>
          </p:cNvPr>
          <p:cNvCxnSpPr>
            <a:cxnSpLocks/>
          </p:cNvCxnSpPr>
          <p:nvPr/>
        </p:nvCxnSpPr>
        <p:spPr>
          <a:xfrm>
            <a:off x="3167809" y="1881081"/>
            <a:ext cx="0" cy="78987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07B20E7-AD32-4678-9E0F-9C3C1F9711C1}"/>
              </a:ext>
            </a:extLst>
          </p:cNvPr>
          <p:cNvSpPr txBox="1"/>
          <p:nvPr/>
        </p:nvSpPr>
        <p:spPr>
          <a:xfrm>
            <a:off x="733687" y="2014410"/>
            <a:ext cx="671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/>
              <a:t>Tag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2FC2F7-0AC0-4004-92D3-D2395A9D5A0A}"/>
              </a:ext>
            </a:extLst>
          </p:cNvPr>
          <p:cNvSpPr txBox="1"/>
          <p:nvPr/>
        </p:nvSpPr>
        <p:spPr>
          <a:xfrm>
            <a:off x="3358240" y="2001773"/>
            <a:ext cx="9807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/>
              <a:t>Index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3B82B16-441B-438E-96CB-CAC7B337A55D}"/>
              </a:ext>
            </a:extLst>
          </p:cNvPr>
          <p:cNvCxnSpPr>
            <a:cxnSpLocks/>
          </p:cNvCxnSpPr>
          <p:nvPr/>
        </p:nvCxnSpPr>
        <p:spPr>
          <a:xfrm>
            <a:off x="4441739" y="1868444"/>
            <a:ext cx="0" cy="78987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948BD6B-3AD3-4D33-BE7E-0643257EC29F}"/>
              </a:ext>
            </a:extLst>
          </p:cNvPr>
          <p:cNvSpPr txBox="1"/>
          <p:nvPr/>
        </p:nvSpPr>
        <p:spPr>
          <a:xfrm>
            <a:off x="4730439" y="2001773"/>
            <a:ext cx="10689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/>
              <a:t>Offset</a:t>
            </a:r>
          </a:p>
        </p:txBody>
      </p:sp>
      <p:sp>
        <p:nvSpPr>
          <p:cNvPr id="12" name="Rounded Rectangle 5">
            <a:extLst>
              <a:ext uri="{FF2B5EF4-FFF2-40B4-BE49-F238E27FC236}">
                <a16:creationId xmlns:a16="http://schemas.microsoft.com/office/drawing/2014/main" id="{085DA458-FF6A-4A4B-BF86-44474A823410}"/>
              </a:ext>
            </a:extLst>
          </p:cNvPr>
          <p:cNvSpPr/>
          <p:nvPr/>
        </p:nvSpPr>
        <p:spPr>
          <a:xfrm>
            <a:off x="5671040" y="5221068"/>
            <a:ext cx="5296250" cy="789878"/>
          </a:xfrm>
          <a:prstGeom prst="roundRect">
            <a:avLst/>
          </a:prstGeom>
          <a:solidFill>
            <a:schemeClr val="accent2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b="1" dirty="0"/>
          </a:p>
        </p:txBody>
      </p:sp>
      <p:sp>
        <p:nvSpPr>
          <p:cNvPr id="13" name="Rounded Rectangle 5">
            <a:extLst>
              <a:ext uri="{FF2B5EF4-FFF2-40B4-BE49-F238E27FC236}">
                <a16:creationId xmlns:a16="http://schemas.microsoft.com/office/drawing/2014/main" id="{6CC41E03-452B-4809-8E3A-9CD18A8116AD}"/>
              </a:ext>
            </a:extLst>
          </p:cNvPr>
          <p:cNvSpPr/>
          <p:nvPr/>
        </p:nvSpPr>
        <p:spPr>
          <a:xfrm>
            <a:off x="5640799" y="4403158"/>
            <a:ext cx="5296250" cy="78987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b="1" dirty="0"/>
          </a:p>
        </p:txBody>
      </p:sp>
      <p:sp>
        <p:nvSpPr>
          <p:cNvPr id="14" name="Rounded Rectangle 5">
            <a:extLst>
              <a:ext uri="{FF2B5EF4-FFF2-40B4-BE49-F238E27FC236}">
                <a16:creationId xmlns:a16="http://schemas.microsoft.com/office/drawing/2014/main" id="{6E52080D-8957-4910-B6DA-1A514EAA829C}"/>
              </a:ext>
            </a:extLst>
          </p:cNvPr>
          <p:cNvSpPr/>
          <p:nvPr/>
        </p:nvSpPr>
        <p:spPr>
          <a:xfrm>
            <a:off x="5640799" y="3595685"/>
            <a:ext cx="5296250" cy="789878"/>
          </a:xfrm>
          <a:prstGeom prst="roundRect">
            <a:avLst/>
          </a:prstGeom>
          <a:solidFill>
            <a:srgbClr val="92D050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b="1" dirty="0"/>
          </a:p>
        </p:txBody>
      </p:sp>
      <p:sp>
        <p:nvSpPr>
          <p:cNvPr id="15" name="Rounded Rectangle 5">
            <a:extLst>
              <a:ext uri="{FF2B5EF4-FFF2-40B4-BE49-F238E27FC236}">
                <a16:creationId xmlns:a16="http://schemas.microsoft.com/office/drawing/2014/main" id="{F7262C2E-0C47-4634-95E6-3425A6561D26}"/>
              </a:ext>
            </a:extLst>
          </p:cNvPr>
          <p:cNvSpPr/>
          <p:nvPr/>
        </p:nvSpPr>
        <p:spPr>
          <a:xfrm>
            <a:off x="5640799" y="2791651"/>
            <a:ext cx="5296250" cy="789878"/>
          </a:xfrm>
          <a:prstGeom prst="roundRect">
            <a:avLst/>
          </a:prstGeom>
          <a:solidFill>
            <a:srgbClr val="FFC000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b="1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5116CB4-709E-4074-B754-25A47CECF438}"/>
              </a:ext>
            </a:extLst>
          </p:cNvPr>
          <p:cNvCxnSpPr>
            <a:cxnSpLocks/>
          </p:cNvCxnSpPr>
          <p:nvPr/>
        </p:nvCxnSpPr>
        <p:spPr>
          <a:xfrm>
            <a:off x="7404835" y="2791650"/>
            <a:ext cx="0" cy="319702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C1D1E78-063E-4E3A-B5CB-C92AB1634FE7}"/>
              </a:ext>
            </a:extLst>
          </p:cNvPr>
          <p:cNvCxnSpPr/>
          <p:nvPr/>
        </p:nvCxnSpPr>
        <p:spPr>
          <a:xfrm>
            <a:off x="6430654" y="2791650"/>
            <a:ext cx="0" cy="319702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406F1F8-7D07-413B-9B52-B2A7D3912647}"/>
              </a:ext>
            </a:extLst>
          </p:cNvPr>
          <p:cNvCxnSpPr/>
          <p:nvPr/>
        </p:nvCxnSpPr>
        <p:spPr>
          <a:xfrm>
            <a:off x="8288924" y="2791650"/>
            <a:ext cx="0" cy="319702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DE69C55-3820-4DE0-BF8E-DD0D58E407B1}"/>
              </a:ext>
            </a:extLst>
          </p:cNvPr>
          <p:cNvCxnSpPr/>
          <p:nvPr/>
        </p:nvCxnSpPr>
        <p:spPr>
          <a:xfrm>
            <a:off x="9209218" y="2791650"/>
            <a:ext cx="0" cy="319702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A1161A5-04EE-4F9D-AE5F-EF712A10BB39}"/>
              </a:ext>
            </a:extLst>
          </p:cNvPr>
          <p:cNvCxnSpPr/>
          <p:nvPr/>
        </p:nvCxnSpPr>
        <p:spPr>
          <a:xfrm>
            <a:off x="10088254" y="2791650"/>
            <a:ext cx="0" cy="319702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3965222-B469-4870-8BA4-36EAC978F91A}"/>
              </a:ext>
            </a:extLst>
          </p:cNvPr>
          <p:cNvCxnSpPr>
            <a:cxnSpLocks/>
          </p:cNvCxnSpPr>
          <p:nvPr/>
        </p:nvCxnSpPr>
        <p:spPr>
          <a:xfrm flipH="1">
            <a:off x="5666899" y="4364901"/>
            <a:ext cx="529625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9C40237-459C-4722-B5C8-BED74DD34A87}"/>
              </a:ext>
            </a:extLst>
          </p:cNvPr>
          <p:cNvCxnSpPr>
            <a:cxnSpLocks/>
          </p:cNvCxnSpPr>
          <p:nvPr/>
        </p:nvCxnSpPr>
        <p:spPr>
          <a:xfrm flipH="1">
            <a:off x="5640799" y="5199316"/>
            <a:ext cx="529625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E8C9796-A305-4FC5-BB40-569AE34CF929}"/>
              </a:ext>
            </a:extLst>
          </p:cNvPr>
          <p:cNvCxnSpPr>
            <a:cxnSpLocks/>
          </p:cNvCxnSpPr>
          <p:nvPr/>
        </p:nvCxnSpPr>
        <p:spPr>
          <a:xfrm flipH="1">
            <a:off x="5666899" y="3557427"/>
            <a:ext cx="529625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760A57FC-4845-4506-AB12-F9FC19D94CF2}"/>
              </a:ext>
            </a:extLst>
          </p:cNvPr>
          <p:cNvSpPr txBox="1"/>
          <p:nvPr/>
        </p:nvSpPr>
        <p:spPr>
          <a:xfrm>
            <a:off x="4351098" y="3005013"/>
            <a:ext cx="9252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Line 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0C85CEC-55B1-4CF1-BBD5-4E394E75321C}"/>
              </a:ext>
            </a:extLst>
          </p:cNvPr>
          <p:cNvSpPr txBox="1"/>
          <p:nvPr/>
        </p:nvSpPr>
        <p:spPr>
          <a:xfrm>
            <a:off x="4351191" y="5415998"/>
            <a:ext cx="13917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Line 1023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6A257FF-64B9-46DB-812E-E738C5DBD041}"/>
              </a:ext>
            </a:extLst>
          </p:cNvPr>
          <p:cNvSpPr txBox="1"/>
          <p:nvPr/>
        </p:nvSpPr>
        <p:spPr>
          <a:xfrm>
            <a:off x="4441739" y="4474313"/>
            <a:ext cx="1236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Line 512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FC4C3CD-9743-4F05-947A-9CD953570683}"/>
              </a:ext>
            </a:extLst>
          </p:cNvPr>
          <p:cNvSpPr txBox="1"/>
          <p:nvPr/>
        </p:nvSpPr>
        <p:spPr>
          <a:xfrm>
            <a:off x="4918361" y="4669243"/>
            <a:ext cx="2423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.</a:t>
            </a:r>
          </a:p>
          <a:p>
            <a:r>
              <a:rPr lang="en-IN" dirty="0"/>
              <a:t>.</a:t>
            </a:r>
          </a:p>
          <a:p>
            <a:r>
              <a:rPr lang="en-IN" dirty="0"/>
              <a:t>.</a:t>
            </a:r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261B20AF-8063-4E27-866C-A836BC26F9E1}"/>
              </a:ext>
            </a:extLst>
          </p:cNvPr>
          <p:cNvCxnSpPr>
            <a:endCxn id="26" idx="1"/>
          </p:cNvCxnSpPr>
          <p:nvPr/>
        </p:nvCxnSpPr>
        <p:spPr>
          <a:xfrm rot="16200000" flipH="1">
            <a:off x="3128076" y="3391482"/>
            <a:ext cx="2034187" cy="593140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89E7D6F8-228F-40F8-9DCD-4B91DC110054}"/>
              </a:ext>
            </a:extLst>
          </p:cNvPr>
          <p:cNvCxnSpPr>
            <a:cxnSpLocks/>
          </p:cNvCxnSpPr>
          <p:nvPr/>
        </p:nvCxnSpPr>
        <p:spPr>
          <a:xfrm>
            <a:off x="5766880" y="2531273"/>
            <a:ext cx="3922403" cy="2266824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2DDEE468-AC89-4987-9329-8F7451D4B204}"/>
              </a:ext>
            </a:extLst>
          </p:cNvPr>
          <p:cNvSpPr txBox="1"/>
          <p:nvPr/>
        </p:nvSpPr>
        <p:spPr>
          <a:xfrm>
            <a:off x="9173013" y="4380890"/>
            <a:ext cx="8234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byte </a:t>
            </a:r>
          </a:p>
        </p:txBody>
      </p:sp>
    </p:spTree>
    <p:extLst>
      <p:ext uri="{BB962C8B-B14F-4D97-AF65-F5344CB8AC3E}">
        <p14:creationId xmlns:p14="http://schemas.microsoft.com/office/powerpoint/2010/main" val="36581267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111D3-0733-442F-91A1-631A0A047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 Mapped in Action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D54E49-CC46-4B90-95E8-C2080D33D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Computer Architecture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5D88EF-6ED6-453F-9178-B76D6C762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1ABE-1138-46C6-9A43-7FCD4EB2550C}" type="slidenum">
              <a:rPr lang="en-IN" smtClean="0"/>
              <a:pPr/>
              <a:t>27</a:t>
            </a:fld>
            <a:endParaRPr lang="en-IN" dirty="0"/>
          </a:p>
        </p:txBody>
      </p:sp>
      <p:sp>
        <p:nvSpPr>
          <p:cNvPr id="6" name="Rectangle 74">
            <a:extLst>
              <a:ext uri="{FF2B5EF4-FFF2-40B4-BE49-F238E27FC236}">
                <a16:creationId xmlns:a16="http://schemas.microsoft.com/office/drawing/2014/main" id="{9FF77B6D-544A-45A4-83F2-DDB19376F2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8938" y="3863055"/>
            <a:ext cx="4564061" cy="411265"/>
          </a:xfrm>
          <a:prstGeom prst="rect">
            <a:avLst/>
          </a:prstGeom>
          <a:solidFill>
            <a:srgbClr val="FFC000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78" tIns="44445" rIns="90478" bIns="44445" anchor="ctr"/>
          <a:lstStyle/>
          <a:p>
            <a:endParaRPr lang="en-IN">
              <a:latin typeface="Marker Felt"/>
            </a:endParaRPr>
          </a:p>
        </p:txBody>
      </p:sp>
      <p:grpSp>
        <p:nvGrpSpPr>
          <p:cNvPr id="7" name="Group 91">
            <a:extLst>
              <a:ext uri="{FF2B5EF4-FFF2-40B4-BE49-F238E27FC236}">
                <a16:creationId xmlns:a16="http://schemas.microsoft.com/office/drawing/2014/main" id="{F39D7BE7-1A96-468D-8372-CDEB987F7F4D}"/>
              </a:ext>
            </a:extLst>
          </p:cNvPr>
          <p:cNvGrpSpPr>
            <a:grpSpLocks/>
          </p:cNvGrpSpPr>
          <p:nvPr/>
        </p:nvGrpSpPr>
        <p:grpSpPr bwMode="auto">
          <a:xfrm>
            <a:off x="318272" y="3027674"/>
            <a:ext cx="5935957" cy="3281548"/>
            <a:chOff x="515" y="2334"/>
            <a:chExt cx="2661" cy="1532"/>
          </a:xfrm>
        </p:grpSpPr>
        <p:sp>
          <p:nvSpPr>
            <p:cNvPr id="8" name="Rectangle 24">
              <a:extLst>
                <a:ext uri="{FF2B5EF4-FFF2-40B4-BE49-F238E27FC236}">
                  <a16:creationId xmlns:a16="http://schemas.microsoft.com/office/drawing/2014/main" id="{0AB7FBCB-D200-4D50-BC42-7FA06CFEB3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2" y="2538"/>
              <a:ext cx="2048" cy="132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>
                <a:latin typeface="Marker Felt"/>
              </a:endParaRPr>
            </a:p>
          </p:txBody>
        </p:sp>
        <p:sp>
          <p:nvSpPr>
            <p:cNvPr id="9" name="Line 25">
              <a:extLst>
                <a:ext uri="{FF2B5EF4-FFF2-40B4-BE49-F238E27FC236}">
                  <a16:creationId xmlns:a16="http://schemas.microsoft.com/office/drawing/2014/main" id="{261FA000-C036-49D8-8F16-3FAAE520E21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96" y="2722"/>
              <a:ext cx="208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>
                <a:latin typeface="Marker Felt"/>
              </a:endParaRPr>
            </a:p>
          </p:txBody>
        </p:sp>
        <p:sp>
          <p:nvSpPr>
            <p:cNvPr id="10" name="Line 26">
              <a:extLst>
                <a:ext uri="{FF2B5EF4-FFF2-40B4-BE49-F238E27FC236}">
                  <a16:creationId xmlns:a16="http://schemas.microsoft.com/office/drawing/2014/main" id="{3A538CB0-D678-4727-9B42-66991E9C41A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96" y="2914"/>
              <a:ext cx="208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>
                <a:latin typeface="Marker Felt"/>
              </a:endParaRPr>
            </a:p>
          </p:txBody>
        </p:sp>
        <p:sp>
          <p:nvSpPr>
            <p:cNvPr id="11" name="Line 27">
              <a:extLst>
                <a:ext uri="{FF2B5EF4-FFF2-40B4-BE49-F238E27FC236}">
                  <a16:creationId xmlns:a16="http://schemas.microsoft.com/office/drawing/2014/main" id="{384F5675-2088-4F7F-A002-7F541B44C4F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96" y="3106"/>
              <a:ext cx="208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>
                <a:latin typeface="Marker Felt"/>
              </a:endParaRPr>
            </a:p>
          </p:txBody>
        </p:sp>
        <p:sp>
          <p:nvSpPr>
            <p:cNvPr id="12" name="Line 28">
              <a:extLst>
                <a:ext uri="{FF2B5EF4-FFF2-40B4-BE49-F238E27FC236}">
                  <a16:creationId xmlns:a16="http://schemas.microsoft.com/office/drawing/2014/main" id="{C0821E86-979C-4ADA-92C7-E42088AF505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96" y="3298"/>
              <a:ext cx="208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>
                <a:latin typeface="Marker Felt"/>
              </a:endParaRPr>
            </a:p>
          </p:txBody>
        </p:sp>
        <p:sp>
          <p:nvSpPr>
            <p:cNvPr id="13" name="Line 29">
              <a:extLst>
                <a:ext uri="{FF2B5EF4-FFF2-40B4-BE49-F238E27FC236}">
                  <a16:creationId xmlns:a16="http://schemas.microsoft.com/office/drawing/2014/main" id="{7A794A75-4DDC-4AC2-8B57-4172B05C8A3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96" y="3682"/>
              <a:ext cx="208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>
                <a:latin typeface="Marker Felt"/>
              </a:endParaRPr>
            </a:p>
          </p:txBody>
        </p:sp>
        <p:sp>
          <p:nvSpPr>
            <p:cNvPr id="14" name="Rectangle 30">
              <a:extLst>
                <a:ext uri="{FF2B5EF4-FFF2-40B4-BE49-F238E27FC236}">
                  <a16:creationId xmlns:a16="http://schemas.microsoft.com/office/drawing/2014/main" id="{7D1E5BE5-5E29-491E-8E18-08A6D14C3A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1" y="3333"/>
              <a:ext cx="167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en-US" sz="2400">
                  <a:latin typeface="Marker Felt"/>
                </a:rPr>
                <a:t>:</a:t>
              </a:r>
            </a:p>
          </p:txBody>
        </p:sp>
        <p:sp>
          <p:nvSpPr>
            <p:cNvPr id="15" name="Rectangle 35">
              <a:extLst>
                <a:ext uri="{FF2B5EF4-FFF2-40B4-BE49-F238E27FC236}">
                  <a16:creationId xmlns:a16="http://schemas.microsoft.com/office/drawing/2014/main" id="{9DEFCF53-6A77-42BB-A237-856D85FBD5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5" y="2718"/>
              <a:ext cx="370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en-US" sz="1600">
                  <a:latin typeface="Marker Felt"/>
                </a:rPr>
                <a:t>0x50</a:t>
              </a:r>
            </a:p>
          </p:txBody>
        </p:sp>
        <p:sp>
          <p:nvSpPr>
            <p:cNvPr id="16" name="Rectangle 38">
              <a:extLst>
                <a:ext uri="{FF2B5EF4-FFF2-40B4-BE49-F238E27FC236}">
                  <a16:creationId xmlns:a16="http://schemas.microsoft.com/office/drawing/2014/main" id="{AB438128-93C1-499E-8208-03D4B8CC43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8" y="2538"/>
              <a:ext cx="176" cy="132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>
                <a:latin typeface="Marker Felt"/>
              </a:endParaRPr>
            </a:p>
          </p:txBody>
        </p:sp>
        <p:sp>
          <p:nvSpPr>
            <p:cNvPr id="17" name="Rectangle 39">
              <a:extLst>
                <a:ext uri="{FF2B5EF4-FFF2-40B4-BE49-F238E27FC236}">
                  <a16:creationId xmlns:a16="http://schemas.microsoft.com/office/drawing/2014/main" id="{EDBCA2F0-7796-456F-A298-A53C155C3E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" y="2334"/>
              <a:ext cx="54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en-US" sz="1600">
                  <a:latin typeface="Marker Felt"/>
                </a:rPr>
                <a:t>Valid Bit</a:t>
              </a:r>
            </a:p>
          </p:txBody>
        </p:sp>
        <p:sp>
          <p:nvSpPr>
            <p:cNvPr id="18" name="Line 40">
              <a:extLst>
                <a:ext uri="{FF2B5EF4-FFF2-40B4-BE49-F238E27FC236}">
                  <a16:creationId xmlns:a16="http://schemas.microsoft.com/office/drawing/2014/main" id="{E2865801-268F-4BB2-867C-40FC65C0356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12" y="2722"/>
              <a:ext cx="20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>
                <a:latin typeface="Marker Felt"/>
              </a:endParaRPr>
            </a:p>
          </p:txBody>
        </p:sp>
        <p:sp>
          <p:nvSpPr>
            <p:cNvPr id="19" name="Line 41">
              <a:extLst>
                <a:ext uri="{FF2B5EF4-FFF2-40B4-BE49-F238E27FC236}">
                  <a16:creationId xmlns:a16="http://schemas.microsoft.com/office/drawing/2014/main" id="{1CBD4AA0-E336-4D40-967D-97763020395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12" y="2914"/>
              <a:ext cx="20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>
                <a:latin typeface="Marker Felt"/>
              </a:endParaRPr>
            </a:p>
          </p:txBody>
        </p:sp>
        <p:sp>
          <p:nvSpPr>
            <p:cNvPr id="20" name="Line 42">
              <a:extLst>
                <a:ext uri="{FF2B5EF4-FFF2-40B4-BE49-F238E27FC236}">
                  <a16:creationId xmlns:a16="http://schemas.microsoft.com/office/drawing/2014/main" id="{9C5DABA8-6559-44E6-ABDD-A7F691C5DC2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12" y="3106"/>
              <a:ext cx="20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>
                <a:latin typeface="Marker Felt"/>
              </a:endParaRPr>
            </a:p>
          </p:txBody>
        </p:sp>
        <p:sp>
          <p:nvSpPr>
            <p:cNvPr id="21" name="Line 43">
              <a:extLst>
                <a:ext uri="{FF2B5EF4-FFF2-40B4-BE49-F238E27FC236}">
                  <a16:creationId xmlns:a16="http://schemas.microsoft.com/office/drawing/2014/main" id="{E271D862-A97F-45ED-81D7-8C2DB769A58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12" y="3298"/>
              <a:ext cx="20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>
                <a:latin typeface="Marker Felt"/>
              </a:endParaRPr>
            </a:p>
          </p:txBody>
        </p:sp>
        <p:sp>
          <p:nvSpPr>
            <p:cNvPr id="22" name="Line 44">
              <a:extLst>
                <a:ext uri="{FF2B5EF4-FFF2-40B4-BE49-F238E27FC236}">
                  <a16:creationId xmlns:a16="http://schemas.microsoft.com/office/drawing/2014/main" id="{0A16B988-EDAC-4799-8FFF-25410B9426F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12" y="3682"/>
              <a:ext cx="20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>
                <a:latin typeface="Marker Felt"/>
              </a:endParaRPr>
            </a:p>
          </p:txBody>
        </p:sp>
        <p:sp>
          <p:nvSpPr>
            <p:cNvPr id="23" name="Rectangle 45">
              <a:extLst>
                <a:ext uri="{FF2B5EF4-FFF2-40B4-BE49-F238E27FC236}">
                  <a16:creationId xmlns:a16="http://schemas.microsoft.com/office/drawing/2014/main" id="{4C4C5682-9764-455A-933C-C61F016370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" y="3333"/>
              <a:ext cx="167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en-US" sz="2400">
                  <a:latin typeface="Marker Felt"/>
                </a:rPr>
                <a:t>:</a:t>
              </a:r>
            </a:p>
          </p:txBody>
        </p:sp>
        <p:sp>
          <p:nvSpPr>
            <p:cNvPr id="24" name="Rectangle 63">
              <a:extLst>
                <a:ext uri="{FF2B5EF4-FFF2-40B4-BE49-F238E27FC236}">
                  <a16:creationId xmlns:a16="http://schemas.microsoft.com/office/drawing/2014/main" id="{8ABFE3D6-B216-454D-B527-563F66ADDD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2334"/>
              <a:ext cx="66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en-US" sz="1600">
                  <a:latin typeface="Marker Felt"/>
                </a:rPr>
                <a:t> Cache Tag</a:t>
              </a:r>
            </a:p>
          </p:txBody>
        </p:sp>
      </p:grpSp>
      <p:sp>
        <p:nvSpPr>
          <p:cNvPr id="25" name="Rectangle 75">
            <a:extLst>
              <a:ext uri="{FF2B5EF4-FFF2-40B4-BE49-F238E27FC236}">
                <a16:creationId xmlns:a16="http://schemas.microsoft.com/office/drawing/2014/main" id="{458BD72A-2560-48DD-91FB-ED1A1DD35C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55700" y="3852345"/>
            <a:ext cx="1057363" cy="415549"/>
          </a:xfrm>
          <a:prstGeom prst="rect">
            <a:avLst/>
          </a:prstGeom>
          <a:solidFill>
            <a:srgbClr val="92D050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78" tIns="44445" rIns="90478" bIns="44445" anchor="ctr"/>
          <a:lstStyle/>
          <a:p>
            <a:endParaRPr lang="en-IN">
              <a:latin typeface="Marker Felt"/>
            </a:endParaRPr>
          </a:p>
        </p:txBody>
      </p:sp>
      <p:grpSp>
        <p:nvGrpSpPr>
          <p:cNvPr id="26" name="Group 90">
            <a:extLst>
              <a:ext uri="{FF2B5EF4-FFF2-40B4-BE49-F238E27FC236}">
                <a16:creationId xmlns:a16="http://schemas.microsoft.com/office/drawing/2014/main" id="{711FC0BD-3939-45DA-B456-C777275341F9}"/>
              </a:ext>
            </a:extLst>
          </p:cNvPr>
          <p:cNvGrpSpPr>
            <a:grpSpLocks/>
          </p:cNvGrpSpPr>
          <p:nvPr/>
        </p:nvGrpSpPr>
        <p:grpSpPr bwMode="auto">
          <a:xfrm>
            <a:off x="6635683" y="3027676"/>
            <a:ext cx="4561830" cy="3328674"/>
            <a:chOff x="3347" y="2334"/>
            <a:chExt cx="2045" cy="1554"/>
          </a:xfrm>
        </p:grpSpPr>
        <p:sp>
          <p:nvSpPr>
            <p:cNvPr id="27" name="Rectangle 53">
              <a:extLst>
                <a:ext uri="{FF2B5EF4-FFF2-40B4-BE49-F238E27FC236}">
                  <a16:creationId xmlns:a16="http://schemas.microsoft.com/office/drawing/2014/main" id="{52746189-AD8D-45FE-8758-7C23E1B0B8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3" y="2718"/>
              <a:ext cx="523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en-US" sz="1600">
                  <a:latin typeface="Marker Felt"/>
                </a:rPr>
                <a:t>Byte 32</a:t>
              </a:r>
            </a:p>
          </p:txBody>
        </p:sp>
        <p:sp>
          <p:nvSpPr>
            <p:cNvPr id="28" name="Rectangle 4">
              <a:extLst>
                <a:ext uri="{FF2B5EF4-FFF2-40B4-BE49-F238E27FC236}">
                  <a16:creationId xmlns:a16="http://schemas.microsoft.com/office/drawing/2014/main" id="{F22E6CA9-93AB-4208-A7D3-8B1A37EDC8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8" y="2538"/>
              <a:ext cx="1760" cy="132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>
                <a:latin typeface="Marker Felt"/>
              </a:endParaRPr>
            </a:p>
          </p:txBody>
        </p:sp>
        <p:sp>
          <p:nvSpPr>
            <p:cNvPr id="29" name="Line 5">
              <a:extLst>
                <a:ext uri="{FF2B5EF4-FFF2-40B4-BE49-F238E27FC236}">
                  <a16:creationId xmlns:a16="http://schemas.microsoft.com/office/drawing/2014/main" id="{B8C9ACF8-B95A-498E-AFC5-4EA67B164F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8" y="2722"/>
              <a:ext cx="176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>
                <a:latin typeface="Marker Felt"/>
              </a:endParaRPr>
            </a:p>
          </p:txBody>
        </p:sp>
        <p:sp>
          <p:nvSpPr>
            <p:cNvPr id="30" name="Line 6">
              <a:extLst>
                <a:ext uri="{FF2B5EF4-FFF2-40B4-BE49-F238E27FC236}">
                  <a16:creationId xmlns:a16="http://schemas.microsoft.com/office/drawing/2014/main" id="{D9827628-AF89-4383-9B7E-015DB92C14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8" y="2914"/>
              <a:ext cx="176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>
                <a:latin typeface="Marker Felt"/>
              </a:endParaRPr>
            </a:p>
          </p:txBody>
        </p:sp>
        <p:sp>
          <p:nvSpPr>
            <p:cNvPr id="31" name="Line 7">
              <a:extLst>
                <a:ext uri="{FF2B5EF4-FFF2-40B4-BE49-F238E27FC236}">
                  <a16:creationId xmlns:a16="http://schemas.microsoft.com/office/drawing/2014/main" id="{8E365184-7DC5-44F0-A173-71A9667791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8" y="3106"/>
              <a:ext cx="176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>
                <a:latin typeface="Marker Felt"/>
              </a:endParaRPr>
            </a:p>
          </p:txBody>
        </p:sp>
        <p:sp>
          <p:nvSpPr>
            <p:cNvPr id="32" name="Rectangle 9">
              <a:extLst>
                <a:ext uri="{FF2B5EF4-FFF2-40B4-BE49-F238E27FC236}">
                  <a16:creationId xmlns:a16="http://schemas.microsoft.com/office/drawing/2014/main" id="{3030CC43-28AC-4815-B417-4E08C9FD2F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3" y="2526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en-US" sz="1600">
                  <a:latin typeface="Marker Felt"/>
                </a:rPr>
                <a:t>0</a:t>
              </a:r>
            </a:p>
          </p:txBody>
        </p:sp>
        <p:sp>
          <p:nvSpPr>
            <p:cNvPr id="33" name="Rectangle 10">
              <a:extLst>
                <a:ext uri="{FF2B5EF4-FFF2-40B4-BE49-F238E27FC236}">
                  <a16:creationId xmlns:a16="http://schemas.microsoft.com/office/drawing/2014/main" id="{1EC62F11-F030-4327-9CB7-11A31C52B2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3" y="2718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en-US" sz="1600">
                  <a:latin typeface="Marker Felt"/>
                </a:rPr>
                <a:t>1</a:t>
              </a:r>
            </a:p>
          </p:txBody>
        </p:sp>
        <p:sp>
          <p:nvSpPr>
            <p:cNvPr id="34" name="Rectangle 11">
              <a:extLst>
                <a:ext uri="{FF2B5EF4-FFF2-40B4-BE49-F238E27FC236}">
                  <a16:creationId xmlns:a16="http://schemas.microsoft.com/office/drawing/2014/main" id="{6DDFEFC1-836F-4E08-8286-41488AC776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3" y="2910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en-US" sz="1600">
                  <a:latin typeface="Marker Felt"/>
                </a:rPr>
                <a:t>2</a:t>
              </a:r>
            </a:p>
          </p:txBody>
        </p:sp>
        <p:sp>
          <p:nvSpPr>
            <p:cNvPr id="35" name="Rectangle 12">
              <a:extLst>
                <a:ext uri="{FF2B5EF4-FFF2-40B4-BE49-F238E27FC236}">
                  <a16:creationId xmlns:a16="http://schemas.microsoft.com/office/drawing/2014/main" id="{E25915A5-A843-4693-827F-EC9914AD36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3" y="3102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en-US" sz="1600">
                  <a:latin typeface="Marker Felt"/>
                </a:rPr>
                <a:t>3</a:t>
              </a:r>
            </a:p>
          </p:txBody>
        </p:sp>
        <p:sp>
          <p:nvSpPr>
            <p:cNvPr id="36" name="Line 13">
              <a:extLst>
                <a:ext uri="{FF2B5EF4-FFF2-40B4-BE49-F238E27FC236}">
                  <a16:creationId xmlns:a16="http://schemas.microsoft.com/office/drawing/2014/main" id="{02E27517-6EFB-4876-92A6-9A7F717729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8" y="3298"/>
              <a:ext cx="176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>
                <a:latin typeface="Marker Felt"/>
              </a:endParaRPr>
            </a:p>
          </p:txBody>
        </p:sp>
        <p:sp>
          <p:nvSpPr>
            <p:cNvPr id="37" name="Line 14">
              <a:extLst>
                <a:ext uri="{FF2B5EF4-FFF2-40B4-BE49-F238E27FC236}">
                  <a16:creationId xmlns:a16="http://schemas.microsoft.com/office/drawing/2014/main" id="{153EFD98-5DC0-4374-8855-5D0F461D42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8" y="3682"/>
              <a:ext cx="176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>
                <a:latin typeface="Marker Felt"/>
              </a:endParaRPr>
            </a:p>
          </p:txBody>
        </p:sp>
        <p:sp>
          <p:nvSpPr>
            <p:cNvPr id="38" name="Rectangle 15">
              <a:extLst>
                <a:ext uri="{FF2B5EF4-FFF2-40B4-BE49-F238E27FC236}">
                  <a16:creationId xmlns:a16="http://schemas.microsoft.com/office/drawing/2014/main" id="{C4E4D8E7-FAFC-4406-86A9-E5E7372BFB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1" y="3285"/>
              <a:ext cx="167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en-US" sz="2400">
                  <a:latin typeface="Marker Felt"/>
                </a:rPr>
                <a:t>:</a:t>
              </a:r>
            </a:p>
          </p:txBody>
        </p:sp>
        <p:sp>
          <p:nvSpPr>
            <p:cNvPr id="39" name="Rectangle 16">
              <a:extLst>
                <a:ext uri="{FF2B5EF4-FFF2-40B4-BE49-F238E27FC236}">
                  <a16:creationId xmlns:a16="http://schemas.microsoft.com/office/drawing/2014/main" id="{01BA1059-B410-4298-BDFC-F6B60711D1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6" y="2334"/>
              <a:ext cx="73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en-US" sz="1600">
                  <a:latin typeface="Marker Felt"/>
                </a:rPr>
                <a:t> Cache Data</a:t>
              </a:r>
            </a:p>
          </p:txBody>
        </p:sp>
        <p:sp>
          <p:nvSpPr>
            <p:cNvPr id="40" name="Rectangle 17">
              <a:extLst>
                <a:ext uri="{FF2B5EF4-FFF2-40B4-BE49-F238E27FC236}">
                  <a16:creationId xmlns:a16="http://schemas.microsoft.com/office/drawing/2014/main" id="{181CA33C-3A2A-49D3-BFC8-D525417837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3" y="2526"/>
              <a:ext cx="459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en-US" sz="1600">
                  <a:latin typeface="Marker Felt"/>
                </a:rPr>
                <a:t>Byte 0</a:t>
              </a:r>
            </a:p>
          </p:txBody>
        </p:sp>
        <p:sp>
          <p:nvSpPr>
            <p:cNvPr id="41" name="Line 47">
              <a:extLst>
                <a:ext uri="{FF2B5EF4-FFF2-40B4-BE49-F238E27FC236}">
                  <a16:creationId xmlns:a16="http://schemas.microsoft.com/office/drawing/2014/main" id="{41BCA2AC-72FC-4EBE-8F7B-A98F65D6A9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6" y="2538"/>
              <a:ext cx="0" cy="17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>
                <a:latin typeface="Marker Felt"/>
              </a:endParaRPr>
            </a:p>
          </p:txBody>
        </p:sp>
        <p:sp>
          <p:nvSpPr>
            <p:cNvPr id="42" name="Rectangle 48">
              <a:extLst>
                <a:ext uri="{FF2B5EF4-FFF2-40B4-BE49-F238E27FC236}">
                  <a16:creationId xmlns:a16="http://schemas.microsoft.com/office/drawing/2014/main" id="{8EA180C1-B112-46FF-9914-B2783181D2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63" y="2526"/>
              <a:ext cx="459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en-US" sz="1600">
                  <a:latin typeface="Marker Felt"/>
                </a:rPr>
                <a:t>Byte 1</a:t>
              </a:r>
            </a:p>
          </p:txBody>
        </p:sp>
        <p:sp>
          <p:nvSpPr>
            <p:cNvPr id="43" name="Line 49">
              <a:extLst>
                <a:ext uri="{FF2B5EF4-FFF2-40B4-BE49-F238E27FC236}">
                  <a16:creationId xmlns:a16="http://schemas.microsoft.com/office/drawing/2014/main" id="{1EE346DC-4871-4B72-82DA-DEE4915F99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76" y="2538"/>
              <a:ext cx="0" cy="17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>
                <a:latin typeface="Marker Felt"/>
              </a:endParaRPr>
            </a:p>
          </p:txBody>
        </p:sp>
        <p:sp>
          <p:nvSpPr>
            <p:cNvPr id="44" name="Rectangle 50">
              <a:extLst>
                <a:ext uri="{FF2B5EF4-FFF2-40B4-BE49-F238E27FC236}">
                  <a16:creationId xmlns:a16="http://schemas.microsoft.com/office/drawing/2014/main" id="{7E8384D2-F2F1-40C2-8017-09580280AF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47" y="2526"/>
              <a:ext cx="523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en-US" sz="1600">
                  <a:latin typeface="Marker Felt"/>
                </a:rPr>
                <a:t>Byte 31</a:t>
              </a:r>
            </a:p>
          </p:txBody>
        </p:sp>
        <p:sp>
          <p:nvSpPr>
            <p:cNvPr id="45" name="Line 51">
              <a:extLst>
                <a:ext uri="{FF2B5EF4-FFF2-40B4-BE49-F238E27FC236}">
                  <a16:creationId xmlns:a16="http://schemas.microsoft.com/office/drawing/2014/main" id="{FEC848A0-94F0-46D5-838B-A29EE77ED3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0" y="2538"/>
              <a:ext cx="0" cy="17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>
                <a:latin typeface="Marker Felt"/>
              </a:endParaRPr>
            </a:p>
          </p:txBody>
        </p:sp>
        <p:sp>
          <p:nvSpPr>
            <p:cNvPr id="46" name="Rectangle 52">
              <a:extLst>
                <a:ext uri="{FF2B5EF4-FFF2-40B4-BE49-F238E27FC236}">
                  <a16:creationId xmlns:a16="http://schemas.microsoft.com/office/drawing/2014/main" id="{6B015A53-1923-4755-83E4-02E10E6C607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3932" y="2470"/>
              <a:ext cx="167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en-US" sz="2400">
                  <a:latin typeface="Marker Felt"/>
                </a:rPr>
                <a:t>:</a:t>
              </a:r>
            </a:p>
          </p:txBody>
        </p:sp>
        <p:sp>
          <p:nvSpPr>
            <p:cNvPr id="47" name="Line 54">
              <a:extLst>
                <a:ext uri="{FF2B5EF4-FFF2-40B4-BE49-F238E27FC236}">
                  <a16:creationId xmlns:a16="http://schemas.microsoft.com/office/drawing/2014/main" id="{39B52DC2-022C-4411-9A41-5FE8E6A591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6" y="2730"/>
              <a:ext cx="0" cy="17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>
                <a:latin typeface="Marker Felt"/>
              </a:endParaRPr>
            </a:p>
          </p:txBody>
        </p:sp>
        <p:sp>
          <p:nvSpPr>
            <p:cNvPr id="48" name="Rectangle 55">
              <a:extLst>
                <a:ext uri="{FF2B5EF4-FFF2-40B4-BE49-F238E27FC236}">
                  <a16:creationId xmlns:a16="http://schemas.microsoft.com/office/drawing/2014/main" id="{A950AC66-1695-4170-ADF7-BA599F68E2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63" y="2718"/>
              <a:ext cx="523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en-US" sz="1600">
                  <a:latin typeface="Marker Felt"/>
                </a:rPr>
                <a:t>Byte 33</a:t>
              </a:r>
            </a:p>
          </p:txBody>
        </p:sp>
        <p:sp>
          <p:nvSpPr>
            <p:cNvPr id="49" name="Line 56">
              <a:extLst>
                <a:ext uri="{FF2B5EF4-FFF2-40B4-BE49-F238E27FC236}">
                  <a16:creationId xmlns:a16="http://schemas.microsoft.com/office/drawing/2014/main" id="{FEE0DF4E-5F67-47FC-8FAD-99DB5B8983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76" y="2730"/>
              <a:ext cx="0" cy="17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>
                <a:latin typeface="Marker Felt"/>
              </a:endParaRPr>
            </a:p>
          </p:txBody>
        </p:sp>
        <p:sp>
          <p:nvSpPr>
            <p:cNvPr id="50" name="Rectangle 57">
              <a:extLst>
                <a:ext uri="{FF2B5EF4-FFF2-40B4-BE49-F238E27FC236}">
                  <a16:creationId xmlns:a16="http://schemas.microsoft.com/office/drawing/2014/main" id="{EB00D4F8-B79E-4CED-A8B6-DD8001165D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47" y="2718"/>
              <a:ext cx="523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en-US" sz="1600">
                  <a:latin typeface="Marker Felt"/>
                </a:rPr>
                <a:t>Byte 63</a:t>
              </a:r>
            </a:p>
          </p:txBody>
        </p:sp>
        <p:sp>
          <p:nvSpPr>
            <p:cNvPr id="51" name="Line 58">
              <a:extLst>
                <a:ext uri="{FF2B5EF4-FFF2-40B4-BE49-F238E27FC236}">
                  <a16:creationId xmlns:a16="http://schemas.microsoft.com/office/drawing/2014/main" id="{E1104F33-72A6-403A-BDFC-8744EAE548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0" y="2730"/>
              <a:ext cx="0" cy="17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>
                <a:latin typeface="Marker Felt"/>
              </a:endParaRPr>
            </a:p>
          </p:txBody>
        </p:sp>
        <p:sp>
          <p:nvSpPr>
            <p:cNvPr id="52" name="Rectangle 59">
              <a:extLst>
                <a:ext uri="{FF2B5EF4-FFF2-40B4-BE49-F238E27FC236}">
                  <a16:creationId xmlns:a16="http://schemas.microsoft.com/office/drawing/2014/main" id="{1759B92B-DB57-4630-83FA-81A1E166883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3932" y="2662"/>
              <a:ext cx="167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en-US" sz="2400">
                  <a:latin typeface="Marker Felt"/>
                </a:rPr>
                <a:t>:</a:t>
              </a:r>
            </a:p>
          </p:txBody>
        </p:sp>
        <p:sp>
          <p:nvSpPr>
            <p:cNvPr id="53" name="Rectangle 60">
              <a:extLst>
                <a:ext uri="{FF2B5EF4-FFF2-40B4-BE49-F238E27FC236}">
                  <a16:creationId xmlns:a16="http://schemas.microsoft.com/office/drawing/2014/main" id="{28C7FCC3-202B-4A3A-924C-ECA7822214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7" y="3678"/>
              <a:ext cx="587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en-US" sz="1600">
                  <a:latin typeface="Marker Felt"/>
                </a:rPr>
                <a:t>Byte 992</a:t>
              </a:r>
            </a:p>
          </p:txBody>
        </p:sp>
        <p:sp>
          <p:nvSpPr>
            <p:cNvPr id="54" name="Rectangle 61">
              <a:extLst>
                <a:ext uri="{FF2B5EF4-FFF2-40B4-BE49-F238E27FC236}">
                  <a16:creationId xmlns:a16="http://schemas.microsoft.com/office/drawing/2014/main" id="{8FEBDD96-56BD-48A4-BB50-30ABA27239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47" y="3678"/>
              <a:ext cx="651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en-US" sz="1600">
                  <a:latin typeface="Marker Felt"/>
                </a:rPr>
                <a:t>Byte 1023</a:t>
              </a:r>
            </a:p>
          </p:txBody>
        </p:sp>
        <p:sp>
          <p:nvSpPr>
            <p:cNvPr id="55" name="Rectangle 62">
              <a:extLst>
                <a:ext uri="{FF2B5EF4-FFF2-40B4-BE49-F238E27FC236}">
                  <a16:creationId xmlns:a16="http://schemas.microsoft.com/office/drawing/2014/main" id="{70AB9772-FB17-46EF-B54A-2C998C5E38B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4220" y="3622"/>
              <a:ext cx="167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en-US" sz="2400">
                  <a:latin typeface="Marker Felt"/>
                </a:rPr>
                <a:t>:</a:t>
              </a:r>
            </a:p>
          </p:txBody>
        </p:sp>
        <p:sp>
          <p:nvSpPr>
            <p:cNvPr id="56" name="Rectangle 46">
              <a:extLst>
                <a:ext uri="{FF2B5EF4-FFF2-40B4-BE49-F238E27FC236}">
                  <a16:creationId xmlns:a16="http://schemas.microsoft.com/office/drawing/2014/main" id="{AAABEFC9-F4A2-41F5-A274-1E6F6F7A4E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3" y="3678"/>
              <a:ext cx="269" cy="1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en-US" sz="1600" dirty="0">
                  <a:latin typeface="Marker Felt"/>
                </a:rPr>
                <a:t>1023</a:t>
              </a:r>
            </a:p>
          </p:txBody>
        </p:sp>
      </p:grpSp>
      <p:sp>
        <p:nvSpPr>
          <p:cNvPr id="57" name="Rectangle 87">
            <a:extLst>
              <a:ext uri="{FF2B5EF4-FFF2-40B4-BE49-F238E27FC236}">
                <a16:creationId xmlns:a16="http://schemas.microsoft.com/office/drawing/2014/main" id="{6F3B2C32-36FF-47E6-AACD-78D4A32FFC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06177" y="1778887"/>
            <a:ext cx="2014343" cy="379134"/>
          </a:xfrm>
          <a:prstGeom prst="rect">
            <a:avLst/>
          </a:prstGeom>
          <a:solidFill>
            <a:srgbClr val="92D050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78" tIns="44445" rIns="90478" bIns="44445" anchor="ctr"/>
          <a:lstStyle/>
          <a:p>
            <a:endParaRPr lang="en-IN">
              <a:latin typeface="Marker Felt"/>
            </a:endParaRPr>
          </a:p>
        </p:txBody>
      </p:sp>
      <p:sp>
        <p:nvSpPr>
          <p:cNvPr id="58" name="Rectangle 86">
            <a:extLst>
              <a:ext uri="{FF2B5EF4-FFF2-40B4-BE49-F238E27FC236}">
                <a16:creationId xmlns:a16="http://schemas.microsoft.com/office/drawing/2014/main" id="{F0B7D7A4-CFD8-41A9-9F98-B861BA6596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7607" y="1791739"/>
            <a:ext cx="2248570" cy="36842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78" tIns="44445" rIns="90478" bIns="44445" anchor="ctr"/>
          <a:lstStyle/>
          <a:p>
            <a:endParaRPr lang="en-IN">
              <a:latin typeface="Marker Felt"/>
            </a:endParaRPr>
          </a:p>
        </p:txBody>
      </p:sp>
      <p:sp>
        <p:nvSpPr>
          <p:cNvPr id="59" name="Rectangle 78">
            <a:extLst>
              <a:ext uri="{FF2B5EF4-FFF2-40B4-BE49-F238E27FC236}">
                <a16:creationId xmlns:a16="http://schemas.microsoft.com/office/drawing/2014/main" id="{73AB78AA-82E1-410E-9687-466BEBEC5B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7272" y="1793880"/>
            <a:ext cx="6210335" cy="359856"/>
          </a:xfrm>
          <a:prstGeom prst="rect">
            <a:avLst/>
          </a:prstGeom>
          <a:solidFill>
            <a:srgbClr val="FFC000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78" tIns="44445" rIns="90478" bIns="44445" anchor="ctr"/>
          <a:lstStyle/>
          <a:p>
            <a:endParaRPr lang="en-IN">
              <a:latin typeface="Marker Felt"/>
            </a:endParaRPr>
          </a:p>
        </p:txBody>
      </p:sp>
      <p:sp>
        <p:nvSpPr>
          <p:cNvPr id="60" name="Rectangle 32">
            <a:extLst>
              <a:ext uri="{FF2B5EF4-FFF2-40B4-BE49-F238E27FC236}">
                <a16:creationId xmlns:a16="http://schemas.microsoft.com/office/drawing/2014/main" id="{2821FEBF-65CB-475C-B81D-07E018FD42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8113" y="2192293"/>
            <a:ext cx="1227619" cy="4533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buSzTx/>
            </a:pPr>
            <a:r>
              <a:rPr lang="en-US" altLang="en-US" sz="1600" dirty="0">
                <a:latin typeface="Marker Felt"/>
              </a:rPr>
              <a:t>Ex: 0x50</a:t>
            </a:r>
          </a:p>
        </p:txBody>
      </p:sp>
      <p:sp>
        <p:nvSpPr>
          <p:cNvPr id="61" name="Line 36">
            <a:extLst>
              <a:ext uri="{FF2B5EF4-FFF2-40B4-BE49-F238E27FC236}">
                <a16:creationId xmlns:a16="http://schemas.microsoft.com/office/drawing/2014/main" id="{F2D0718C-2F10-44B9-A41B-E84A81E0C2AC}"/>
              </a:ext>
            </a:extLst>
          </p:cNvPr>
          <p:cNvSpPr>
            <a:spLocks noChangeShapeType="1"/>
          </p:cNvSpPr>
          <p:nvPr/>
        </p:nvSpPr>
        <p:spPr bwMode="auto">
          <a:xfrm>
            <a:off x="6022233" y="1969524"/>
            <a:ext cx="0" cy="198349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>
              <a:latin typeface="Marker Felt"/>
            </a:endParaRPr>
          </a:p>
        </p:txBody>
      </p:sp>
      <p:grpSp>
        <p:nvGrpSpPr>
          <p:cNvPr id="62" name="Group 85">
            <a:extLst>
              <a:ext uri="{FF2B5EF4-FFF2-40B4-BE49-F238E27FC236}">
                <a16:creationId xmlns:a16="http://schemas.microsoft.com/office/drawing/2014/main" id="{F17E1578-3D99-4559-BD15-B47D4E99BD0E}"/>
              </a:ext>
            </a:extLst>
          </p:cNvPr>
          <p:cNvGrpSpPr>
            <a:grpSpLocks/>
          </p:cNvGrpSpPr>
          <p:nvPr/>
        </p:nvGrpSpPr>
        <p:grpSpPr bwMode="auto">
          <a:xfrm>
            <a:off x="9098413" y="2166589"/>
            <a:ext cx="1226899" cy="1824986"/>
            <a:chOff x="4451" y="1932"/>
            <a:chExt cx="550" cy="852"/>
          </a:xfrm>
        </p:grpSpPr>
        <p:sp>
          <p:nvSpPr>
            <p:cNvPr id="63" name="Line 19">
              <a:extLst>
                <a:ext uri="{FF2B5EF4-FFF2-40B4-BE49-F238E27FC236}">
                  <a16:creationId xmlns:a16="http://schemas.microsoft.com/office/drawing/2014/main" id="{2102EDF8-8338-4911-A6B4-5A35A3E6E2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44" y="2136"/>
              <a:ext cx="0" cy="6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>
                <a:latin typeface="Marker Felt"/>
              </a:endParaRPr>
            </a:p>
          </p:txBody>
        </p:sp>
        <p:sp>
          <p:nvSpPr>
            <p:cNvPr id="64" name="Rectangle 66">
              <a:extLst>
                <a:ext uri="{FF2B5EF4-FFF2-40B4-BE49-F238E27FC236}">
                  <a16:creationId xmlns:a16="http://schemas.microsoft.com/office/drawing/2014/main" id="{DE1FA09F-327E-45FF-8A4D-8B7D688EC7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1" y="1932"/>
              <a:ext cx="55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en-US" sz="1600" dirty="0">
                  <a:latin typeface="Marker Felt"/>
                </a:rPr>
                <a:t>Ex: 0x00</a:t>
              </a:r>
            </a:p>
          </p:txBody>
        </p:sp>
      </p:grpSp>
      <p:grpSp>
        <p:nvGrpSpPr>
          <p:cNvPr id="65" name="Group 80">
            <a:extLst>
              <a:ext uri="{FF2B5EF4-FFF2-40B4-BE49-F238E27FC236}">
                <a16:creationId xmlns:a16="http://schemas.microsoft.com/office/drawing/2014/main" id="{43105633-82B4-4F1E-9AA4-B9DCE49AAB9C}"/>
              </a:ext>
            </a:extLst>
          </p:cNvPr>
          <p:cNvGrpSpPr>
            <a:grpSpLocks/>
          </p:cNvGrpSpPr>
          <p:nvPr/>
        </p:nvGrpSpPr>
        <p:grpSpPr bwMode="auto">
          <a:xfrm>
            <a:off x="318272" y="1344065"/>
            <a:ext cx="10575862" cy="865370"/>
            <a:chOff x="515" y="1470"/>
            <a:chExt cx="4741" cy="404"/>
          </a:xfrm>
        </p:grpSpPr>
        <p:sp>
          <p:nvSpPr>
            <p:cNvPr id="66" name="Rectangle 8">
              <a:extLst>
                <a:ext uri="{FF2B5EF4-FFF2-40B4-BE49-F238E27FC236}">
                  <a16:creationId xmlns:a16="http://schemas.microsoft.com/office/drawing/2014/main" id="{1E862A59-9A5A-42EE-8ACC-5B9011F372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47" y="1662"/>
              <a:ext cx="74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en-US" sz="1600" dirty="0">
                  <a:latin typeface="Marker Felt"/>
                </a:rPr>
                <a:t>Cache Index</a:t>
              </a:r>
            </a:p>
          </p:txBody>
        </p:sp>
        <p:sp>
          <p:nvSpPr>
            <p:cNvPr id="67" name="Rectangle 18">
              <a:extLst>
                <a:ext uri="{FF2B5EF4-FFF2-40B4-BE49-F238E27FC236}">
                  <a16:creationId xmlns:a16="http://schemas.microsoft.com/office/drawing/2014/main" id="{44660952-47FF-4C3B-BFCF-1B29E28988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" y="1674"/>
              <a:ext cx="4688" cy="17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>
                <a:latin typeface="Marker Felt"/>
              </a:endParaRPr>
            </a:p>
          </p:txBody>
        </p:sp>
        <p:sp>
          <p:nvSpPr>
            <p:cNvPr id="68" name="Line 20">
              <a:extLst>
                <a:ext uri="{FF2B5EF4-FFF2-40B4-BE49-F238E27FC236}">
                  <a16:creationId xmlns:a16="http://schemas.microsoft.com/office/drawing/2014/main" id="{98FFB089-2758-4818-A18C-5F8B32DAA9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1674"/>
              <a:ext cx="0" cy="17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>
                <a:latin typeface="Marker Felt"/>
              </a:endParaRPr>
            </a:p>
          </p:txBody>
        </p:sp>
        <p:sp>
          <p:nvSpPr>
            <p:cNvPr id="69" name="Rectangle 21">
              <a:extLst>
                <a:ext uri="{FF2B5EF4-FFF2-40B4-BE49-F238E27FC236}">
                  <a16:creationId xmlns:a16="http://schemas.microsoft.com/office/drawing/2014/main" id="{6006F786-6FE1-4D54-8D01-29993EA9C7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75" y="1470"/>
              <a:ext cx="18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en-US" sz="1600">
                  <a:latin typeface="Marker Felt"/>
                </a:rPr>
                <a:t>0</a:t>
              </a:r>
            </a:p>
          </p:txBody>
        </p:sp>
        <p:sp>
          <p:nvSpPr>
            <p:cNvPr id="70" name="Rectangle 22">
              <a:extLst>
                <a:ext uri="{FF2B5EF4-FFF2-40B4-BE49-F238E27FC236}">
                  <a16:creationId xmlns:a16="http://schemas.microsoft.com/office/drawing/2014/main" id="{10E7AE6D-3FA5-4AEB-8CC6-152C78BA56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7" y="1470"/>
              <a:ext cx="129" cy="1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en-US" sz="1600" dirty="0">
                  <a:latin typeface="Marker Felt"/>
                </a:rPr>
                <a:t>5</a:t>
              </a:r>
            </a:p>
          </p:txBody>
        </p:sp>
        <p:sp>
          <p:nvSpPr>
            <p:cNvPr id="71" name="Rectangle 23">
              <a:extLst>
                <a:ext uri="{FF2B5EF4-FFF2-40B4-BE49-F238E27FC236}">
                  <a16:creationId xmlns:a16="http://schemas.microsoft.com/office/drawing/2014/main" id="{1885FFA4-3067-4162-9595-A325AFB0FD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" y="1470"/>
              <a:ext cx="24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en-US" sz="1600">
                  <a:latin typeface="Marker Felt"/>
                </a:rPr>
                <a:t>31</a:t>
              </a:r>
            </a:p>
          </p:txBody>
        </p:sp>
        <p:sp>
          <p:nvSpPr>
            <p:cNvPr id="72" name="Rectangle 31">
              <a:extLst>
                <a:ext uri="{FF2B5EF4-FFF2-40B4-BE49-F238E27FC236}">
                  <a16:creationId xmlns:a16="http://schemas.microsoft.com/office/drawing/2014/main" id="{80B77C06-2D36-453B-B306-9C6F0753B5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6" y="1655"/>
              <a:ext cx="63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en-US" sz="1600">
                  <a:latin typeface="Marker Felt"/>
                </a:rPr>
                <a:t>Cache Tag</a:t>
              </a:r>
            </a:p>
          </p:txBody>
        </p:sp>
        <p:sp>
          <p:nvSpPr>
            <p:cNvPr id="73" name="Line 64">
              <a:extLst>
                <a:ext uri="{FF2B5EF4-FFF2-40B4-BE49-F238E27FC236}">
                  <a16:creationId xmlns:a16="http://schemas.microsoft.com/office/drawing/2014/main" id="{4C1425A2-A55B-47DD-BD3C-CF48621B65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0" y="1674"/>
              <a:ext cx="0" cy="17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>
                <a:latin typeface="Marker Felt"/>
              </a:endParaRPr>
            </a:p>
          </p:txBody>
        </p:sp>
        <p:sp>
          <p:nvSpPr>
            <p:cNvPr id="74" name="Rectangle 65">
              <a:extLst>
                <a:ext uri="{FF2B5EF4-FFF2-40B4-BE49-F238E27FC236}">
                  <a16:creationId xmlns:a16="http://schemas.microsoft.com/office/drawing/2014/main" id="{1B402177-5DF1-4893-AEB6-37F19F8BB4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55" y="1662"/>
              <a:ext cx="716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en-US" sz="1600">
                  <a:latin typeface="Marker Felt"/>
                </a:rPr>
                <a:t>Byte Select</a:t>
              </a:r>
            </a:p>
          </p:txBody>
        </p:sp>
        <p:sp>
          <p:nvSpPr>
            <p:cNvPr id="75" name="Rectangle 67">
              <a:extLst>
                <a:ext uri="{FF2B5EF4-FFF2-40B4-BE49-F238E27FC236}">
                  <a16:creationId xmlns:a16="http://schemas.microsoft.com/office/drawing/2014/main" id="{1DFEE468-172F-439C-B620-9DFAE0AC50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99" y="1470"/>
              <a:ext cx="175" cy="1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en-US" sz="1600" dirty="0">
                  <a:latin typeface="Marker Felt"/>
                </a:rPr>
                <a:t>14</a:t>
              </a:r>
            </a:p>
          </p:txBody>
        </p:sp>
      </p:grpSp>
      <p:grpSp>
        <p:nvGrpSpPr>
          <p:cNvPr id="76" name="Group 84">
            <a:extLst>
              <a:ext uri="{FF2B5EF4-FFF2-40B4-BE49-F238E27FC236}">
                <a16:creationId xmlns:a16="http://schemas.microsoft.com/office/drawing/2014/main" id="{9F9D0461-4CBE-4C34-881E-C24913A0038F}"/>
              </a:ext>
            </a:extLst>
          </p:cNvPr>
          <p:cNvGrpSpPr>
            <a:grpSpLocks/>
          </p:cNvGrpSpPr>
          <p:nvPr/>
        </p:nvGrpSpPr>
        <p:grpSpPr bwMode="auto">
          <a:xfrm>
            <a:off x="6931055" y="2207279"/>
            <a:ext cx="4633214" cy="1889246"/>
            <a:chOff x="3443" y="1854"/>
            <a:chExt cx="2077" cy="882"/>
          </a:xfrm>
        </p:grpSpPr>
        <p:sp>
          <p:nvSpPr>
            <p:cNvPr id="77" name="Rectangle 34">
              <a:extLst>
                <a:ext uri="{FF2B5EF4-FFF2-40B4-BE49-F238E27FC236}">
                  <a16:creationId xmlns:a16="http://schemas.microsoft.com/office/drawing/2014/main" id="{E857CE5D-84FC-4522-84AD-A9E037DEB2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3" y="1854"/>
              <a:ext cx="55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en-US" sz="1600" dirty="0">
                  <a:latin typeface="Marker Felt"/>
                </a:rPr>
                <a:t>Ex: 0x01</a:t>
              </a:r>
            </a:p>
          </p:txBody>
        </p: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A3CCB3A1-95CD-442B-8A2D-3AECECC76AA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44" y="2035"/>
              <a:ext cx="1776" cy="701"/>
              <a:chOff x="3744" y="1960"/>
              <a:chExt cx="1776" cy="928"/>
            </a:xfrm>
          </p:grpSpPr>
          <p:sp>
            <p:nvSpPr>
              <p:cNvPr id="79" name="Line 33">
                <a:extLst>
                  <a:ext uri="{FF2B5EF4-FFF2-40B4-BE49-F238E27FC236}">
                    <a16:creationId xmlns:a16="http://schemas.microsoft.com/office/drawing/2014/main" id="{E0F9158B-18BE-41B2-96CF-2464553B83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40" y="2880"/>
                <a:ext cx="27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>
                  <a:latin typeface="Marker Felt"/>
                </a:endParaRPr>
              </a:p>
            </p:txBody>
          </p:sp>
          <p:sp>
            <p:nvSpPr>
              <p:cNvPr id="80" name="Line 68">
                <a:extLst>
                  <a:ext uri="{FF2B5EF4-FFF2-40B4-BE49-F238E27FC236}">
                    <a16:creationId xmlns:a16="http://schemas.microsoft.com/office/drawing/2014/main" id="{D9EE6871-F696-45A0-A2C6-34283AF618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52" y="2160"/>
                <a:ext cx="17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>
                  <a:latin typeface="Marker Felt"/>
                </a:endParaRPr>
              </a:p>
            </p:txBody>
          </p:sp>
          <p:sp>
            <p:nvSpPr>
              <p:cNvPr id="81" name="Line 69">
                <a:extLst>
                  <a:ext uri="{FF2B5EF4-FFF2-40B4-BE49-F238E27FC236}">
                    <a16:creationId xmlns:a16="http://schemas.microsoft.com/office/drawing/2014/main" id="{6F49B357-CCA4-4711-BEF5-8843622CAA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520" y="2152"/>
                <a:ext cx="0" cy="7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>
                  <a:latin typeface="Marker Felt"/>
                </a:endParaRPr>
              </a:p>
            </p:txBody>
          </p:sp>
          <p:sp>
            <p:nvSpPr>
              <p:cNvPr id="82" name="Line 70">
                <a:extLst>
                  <a:ext uri="{FF2B5EF4-FFF2-40B4-BE49-F238E27FC236}">
                    <a16:creationId xmlns:a16="http://schemas.microsoft.com/office/drawing/2014/main" id="{8FDCBED4-E924-4673-93C5-DCC83D6ED8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744" y="1960"/>
                <a:ext cx="0" cy="20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>
                  <a:latin typeface="Marker Felt"/>
                </a:endParaRPr>
              </a:p>
            </p:txBody>
          </p:sp>
        </p:grpSp>
      </p:grpSp>
      <p:sp>
        <p:nvSpPr>
          <p:cNvPr id="83" name="Rectangle 83">
            <a:extLst>
              <a:ext uri="{FF2B5EF4-FFF2-40B4-BE49-F238E27FC236}">
                <a16:creationId xmlns:a16="http://schemas.microsoft.com/office/drawing/2014/main" id="{347D6E5E-CF70-464B-A92F-F71BCBDB9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4035" y="3785943"/>
            <a:ext cx="10111870" cy="565489"/>
          </a:xfrm>
          <a:prstGeom prst="rect">
            <a:avLst/>
          </a:prstGeom>
          <a:noFill/>
          <a:ln w="38100" algn="ctr">
            <a:solidFill>
              <a:schemeClr val="hlink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/>
          <a:p>
            <a:endParaRPr lang="en-IN">
              <a:latin typeface="Marker Felt"/>
            </a:endParaRPr>
          </a:p>
        </p:txBody>
      </p:sp>
    </p:spTree>
    <p:extLst>
      <p:ext uri="{BB962C8B-B14F-4D97-AF65-F5344CB8AC3E}">
        <p14:creationId xmlns:p14="http://schemas.microsoft.com/office/powerpoint/2010/main" val="3311710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  <p:bldP spid="6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56BAD-7DFF-42BA-9412-63A66C854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if we have multiple ways?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64C6D5-35A5-4891-938B-98457B695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Computer Architecture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09E66A-6D13-4899-93BF-E42B0AC21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1ABE-1138-46C6-9A43-7FCD4EB2550C}" type="slidenum">
              <a:rPr lang="en-IN" smtClean="0"/>
              <a:pPr/>
              <a:t>28</a:t>
            </a:fld>
            <a:endParaRPr lang="en-IN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0EC2C804-49D7-479B-A3CE-ACC686320BD9}"/>
              </a:ext>
            </a:extLst>
          </p:cNvPr>
          <p:cNvSpPr/>
          <p:nvPr/>
        </p:nvSpPr>
        <p:spPr>
          <a:xfrm>
            <a:off x="5166239" y="5415960"/>
            <a:ext cx="5296250" cy="78987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b="1" dirty="0"/>
          </a:p>
        </p:txBody>
      </p:sp>
      <p:sp>
        <p:nvSpPr>
          <p:cNvPr id="7" name="Rounded Rectangle 5">
            <a:extLst>
              <a:ext uri="{FF2B5EF4-FFF2-40B4-BE49-F238E27FC236}">
                <a16:creationId xmlns:a16="http://schemas.microsoft.com/office/drawing/2014/main" id="{623E0B08-5AFC-451A-B469-B4D3A8841C12}"/>
              </a:ext>
            </a:extLst>
          </p:cNvPr>
          <p:cNvSpPr/>
          <p:nvPr/>
        </p:nvSpPr>
        <p:spPr>
          <a:xfrm>
            <a:off x="5135998" y="4598050"/>
            <a:ext cx="5296250" cy="78987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b="1" dirty="0"/>
          </a:p>
        </p:txBody>
      </p:sp>
      <p:sp>
        <p:nvSpPr>
          <p:cNvPr id="8" name="Rounded Rectangle 5">
            <a:extLst>
              <a:ext uri="{FF2B5EF4-FFF2-40B4-BE49-F238E27FC236}">
                <a16:creationId xmlns:a16="http://schemas.microsoft.com/office/drawing/2014/main" id="{37144132-D522-4138-A82B-850A959040E4}"/>
              </a:ext>
            </a:extLst>
          </p:cNvPr>
          <p:cNvSpPr/>
          <p:nvPr/>
        </p:nvSpPr>
        <p:spPr>
          <a:xfrm>
            <a:off x="5135998" y="3790577"/>
            <a:ext cx="5296250" cy="789878"/>
          </a:xfrm>
          <a:prstGeom prst="roundRect">
            <a:avLst/>
          </a:prstGeom>
          <a:solidFill>
            <a:srgbClr val="FFC000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b="1" dirty="0"/>
          </a:p>
        </p:txBody>
      </p:sp>
      <p:sp>
        <p:nvSpPr>
          <p:cNvPr id="9" name="Rounded Rectangle 5">
            <a:extLst>
              <a:ext uri="{FF2B5EF4-FFF2-40B4-BE49-F238E27FC236}">
                <a16:creationId xmlns:a16="http://schemas.microsoft.com/office/drawing/2014/main" id="{403973B2-1955-40B3-9B19-6F041A127950}"/>
              </a:ext>
            </a:extLst>
          </p:cNvPr>
          <p:cNvSpPr/>
          <p:nvPr/>
        </p:nvSpPr>
        <p:spPr>
          <a:xfrm>
            <a:off x="5135998" y="2986543"/>
            <a:ext cx="5296250" cy="789878"/>
          </a:xfrm>
          <a:prstGeom prst="roundRect">
            <a:avLst/>
          </a:prstGeom>
          <a:solidFill>
            <a:srgbClr val="FFC000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b="1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9166466-1A5F-4476-831C-10C3F3D0DB6E}"/>
              </a:ext>
            </a:extLst>
          </p:cNvPr>
          <p:cNvCxnSpPr>
            <a:cxnSpLocks/>
          </p:cNvCxnSpPr>
          <p:nvPr/>
        </p:nvCxnSpPr>
        <p:spPr>
          <a:xfrm>
            <a:off x="6900034" y="2986542"/>
            <a:ext cx="0" cy="319702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349516B-D434-4A17-A3EE-C7825E49A05C}"/>
              </a:ext>
            </a:extLst>
          </p:cNvPr>
          <p:cNvCxnSpPr/>
          <p:nvPr/>
        </p:nvCxnSpPr>
        <p:spPr>
          <a:xfrm>
            <a:off x="5925853" y="2986542"/>
            <a:ext cx="0" cy="319702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D5F950B-115B-4AEC-8E41-FDD4055652AE}"/>
              </a:ext>
            </a:extLst>
          </p:cNvPr>
          <p:cNvCxnSpPr/>
          <p:nvPr/>
        </p:nvCxnSpPr>
        <p:spPr>
          <a:xfrm>
            <a:off x="7784123" y="2986542"/>
            <a:ext cx="0" cy="319702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D981E11-9C3B-4C3F-83A7-296A419F3970}"/>
              </a:ext>
            </a:extLst>
          </p:cNvPr>
          <p:cNvCxnSpPr/>
          <p:nvPr/>
        </p:nvCxnSpPr>
        <p:spPr>
          <a:xfrm>
            <a:off x="8704417" y="2986542"/>
            <a:ext cx="0" cy="319702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F2DE106-32C0-43FF-B1D4-0352753CB902}"/>
              </a:ext>
            </a:extLst>
          </p:cNvPr>
          <p:cNvCxnSpPr/>
          <p:nvPr/>
        </p:nvCxnSpPr>
        <p:spPr>
          <a:xfrm>
            <a:off x="9583453" y="2986542"/>
            <a:ext cx="0" cy="319702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17F716A-FC39-4CBC-89A0-26AD831B7947}"/>
              </a:ext>
            </a:extLst>
          </p:cNvPr>
          <p:cNvCxnSpPr>
            <a:cxnSpLocks/>
          </p:cNvCxnSpPr>
          <p:nvPr/>
        </p:nvCxnSpPr>
        <p:spPr>
          <a:xfrm flipH="1">
            <a:off x="5162098" y="4559793"/>
            <a:ext cx="529625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3A2DF1C-D0D6-482E-9946-BE8672D93D56}"/>
              </a:ext>
            </a:extLst>
          </p:cNvPr>
          <p:cNvCxnSpPr>
            <a:cxnSpLocks/>
          </p:cNvCxnSpPr>
          <p:nvPr/>
        </p:nvCxnSpPr>
        <p:spPr>
          <a:xfrm flipH="1">
            <a:off x="5135998" y="5394208"/>
            <a:ext cx="529625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5F5BBCB-3F63-4AE9-A751-E12D514F7CC0}"/>
              </a:ext>
            </a:extLst>
          </p:cNvPr>
          <p:cNvCxnSpPr>
            <a:cxnSpLocks/>
          </p:cNvCxnSpPr>
          <p:nvPr/>
        </p:nvCxnSpPr>
        <p:spPr>
          <a:xfrm flipH="1">
            <a:off x="5162098" y="3752319"/>
            <a:ext cx="529625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1C2CB27-C030-4321-A4D5-57F9473DAFAC}"/>
              </a:ext>
            </a:extLst>
          </p:cNvPr>
          <p:cNvCxnSpPr/>
          <p:nvPr/>
        </p:nvCxnSpPr>
        <p:spPr>
          <a:xfrm flipV="1">
            <a:off x="9987678" y="2783618"/>
            <a:ext cx="1005335" cy="53550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FB064B4-96ED-4F3B-9BE4-840C7A0EC32C}"/>
              </a:ext>
            </a:extLst>
          </p:cNvPr>
          <p:cNvSpPr txBox="1"/>
          <p:nvPr/>
        </p:nvSpPr>
        <p:spPr>
          <a:xfrm>
            <a:off x="10913704" y="2412973"/>
            <a:ext cx="13274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One byte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01CA541-68DF-496A-B2BE-3871CEBE1AFB}"/>
              </a:ext>
            </a:extLst>
          </p:cNvPr>
          <p:cNvCxnSpPr>
            <a:cxnSpLocks/>
            <a:endCxn id="21" idx="1"/>
          </p:cNvCxnSpPr>
          <p:nvPr/>
        </p:nvCxnSpPr>
        <p:spPr>
          <a:xfrm flipV="1">
            <a:off x="10402847" y="3383911"/>
            <a:ext cx="249343" cy="2029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2A66F70-792D-45A2-B59F-241B30E456F7}"/>
              </a:ext>
            </a:extLst>
          </p:cNvPr>
          <p:cNvSpPr txBox="1"/>
          <p:nvPr/>
        </p:nvSpPr>
        <p:spPr>
          <a:xfrm>
            <a:off x="10652190" y="3153078"/>
            <a:ext cx="9252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Line 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A53BC37-455A-4D40-B1ED-C6C83EFE52BE}"/>
              </a:ext>
            </a:extLst>
          </p:cNvPr>
          <p:cNvSpPr txBox="1"/>
          <p:nvPr/>
        </p:nvSpPr>
        <p:spPr>
          <a:xfrm>
            <a:off x="10563598" y="5559571"/>
            <a:ext cx="13917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Line 1023</a:t>
            </a:r>
          </a:p>
        </p:txBody>
      </p:sp>
      <p:sp>
        <p:nvSpPr>
          <p:cNvPr id="23" name="Rounded Rectangle 5">
            <a:extLst>
              <a:ext uri="{FF2B5EF4-FFF2-40B4-BE49-F238E27FC236}">
                <a16:creationId xmlns:a16="http://schemas.microsoft.com/office/drawing/2014/main" id="{92BD5EBE-DCAB-4F70-96EA-71550B994F36}"/>
              </a:ext>
            </a:extLst>
          </p:cNvPr>
          <p:cNvSpPr/>
          <p:nvPr/>
        </p:nvSpPr>
        <p:spPr>
          <a:xfrm>
            <a:off x="4976160" y="2874638"/>
            <a:ext cx="5587438" cy="1807250"/>
          </a:xfrm>
          <a:prstGeom prst="roundRect">
            <a:avLst/>
          </a:prstGeom>
          <a:noFill/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b="1" dirty="0"/>
          </a:p>
        </p:txBody>
      </p:sp>
      <p:sp>
        <p:nvSpPr>
          <p:cNvPr id="24" name="Rounded Rectangle 5">
            <a:extLst>
              <a:ext uri="{FF2B5EF4-FFF2-40B4-BE49-F238E27FC236}">
                <a16:creationId xmlns:a16="http://schemas.microsoft.com/office/drawing/2014/main" id="{6467043C-7340-46D2-BB71-6FDA1EC44EA0}"/>
              </a:ext>
            </a:extLst>
          </p:cNvPr>
          <p:cNvSpPr/>
          <p:nvPr/>
        </p:nvSpPr>
        <p:spPr>
          <a:xfrm>
            <a:off x="5001351" y="4557766"/>
            <a:ext cx="5587438" cy="1807250"/>
          </a:xfrm>
          <a:prstGeom prst="roundRect">
            <a:avLst/>
          </a:prstGeom>
          <a:noFill/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25FA49F-1920-44C6-9E8B-EEF07E8974B8}"/>
              </a:ext>
            </a:extLst>
          </p:cNvPr>
          <p:cNvSpPr txBox="1"/>
          <p:nvPr/>
        </p:nvSpPr>
        <p:spPr>
          <a:xfrm>
            <a:off x="3057599" y="3314756"/>
            <a:ext cx="8049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Set 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E3A60C6-71FE-4BF0-BEDA-5168E32C87D5}"/>
              </a:ext>
            </a:extLst>
          </p:cNvPr>
          <p:cNvSpPr txBox="1"/>
          <p:nvPr/>
        </p:nvSpPr>
        <p:spPr>
          <a:xfrm>
            <a:off x="3014716" y="5097906"/>
            <a:ext cx="11159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Set 511</a:t>
            </a:r>
          </a:p>
        </p:txBody>
      </p:sp>
      <p:sp>
        <p:nvSpPr>
          <p:cNvPr id="27" name="Rounded Rectangle 5">
            <a:extLst>
              <a:ext uri="{FF2B5EF4-FFF2-40B4-BE49-F238E27FC236}">
                <a16:creationId xmlns:a16="http://schemas.microsoft.com/office/drawing/2014/main" id="{738B3E14-EC1D-4D52-A8E3-5465421B79C4}"/>
              </a:ext>
            </a:extLst>
          </p:cNvPr>
          <p:cNvSpPr/>
          <p:nvPr/>
        </p:nvSpPr>
        <p:spPr>
          <a:xfrm>
            <a:off x="263566" y="2080501"/>
            <a:ext cx="5296250" cy="78987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b="1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6ACF08B-EF3C-4ED4-87DF-E8750D64F0AE}"/>
              </a:ext>
            </a:extLst>
          </p:cNvPr>
          <p:cNvCxnSpPr>
            <a:cxnSpLocks/>
          </p:cNvCxnSpPr>
          <p:nvPr/>
        </p:nvCxnSpPr>
        <p:spPr>
          <a:xfrm>
            <a:off x="2805601" y="2080501"/>
            <a:ext cx="0" cy="78987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8FC0B445-F752-40E2-9C64-BC6707CD7EBB}"/>
              </a:ext>
            </a:extLst>
          </p:cNvPr>
          <p:cNvSpPr txBox="1"/>
          <p:nvPr/>
        </p:nvSpPr>
        <p:spPr>
          <a:xfrm>
            <a:off x="371479" y="2213830"/>
            <a:ext cx="671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/>
              <a:t>Tag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B2C0419-9F59-4F43-B696-D97C17D891DD}"/>
              </a:ext>
            </a:extLst>
          </p:cNvPr>
          <p:cNvSpPr txBox="1"/>
          <p:nvPr/>
        </p:nvSpPr>
        <p:spPr>
          <a:xfrm>
            <a:off x="2996032" y="2201193"/>
            <a:ext cx="9807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/>
              <a:t>Index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60C7648-5D18-42DB-889D-C002EBEEBCD6}"/>
              </a:ext>
            </a:extLst>
          </p:cNvPr>
          <p:cNvCxnSpPr>
            <a:cxnSpLocks/>
          </p:cNvCxnSpPr>
          <p:nvPr/>
        </p:nvCxnSpPr>
        <p:spPr>
          <a:xfrm>
            <a:off x="4079531" y="2067864"/>
            <a:ext cx="0" cy="78987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0A2C4A21-24D8-42B1-9E60-434B3EA4C6A4}"/>
              </a:ext>
            </a:extLst>
          </p:cNvPr>
          <p:cNvSpPr txBox="1"/>
          <p:nvPr/>
        </p:nvSpPr>
        <p:spPr>
          <a:xfrm>
            <a:off x="4368231" y="2201193"/>
            <a:ext cx="10689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/>
              <a:t>Offset</a:t>
            </a:r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58E76405-1749-413F-849E-5E7B942555BE}"/>
              </a:ext>
            </a:extLst>
          </p:cNvPr>
          <p:cNvCxnSpPr>
            <a:cxnSpLocks/>
          </p:cNvCxnSpPr>
          <p:nvPr/>
        </p:nvCxnSpPr>
        <p:spPr>
          <a:xfrm rot="16200000" flipH="1">
            <a:off x="1892577" y="4044876"/>
            <a:ext cx="2642082" cy="293083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26819826-924B-47E6-8A61-B9EF8E1CE8E1}"/>
              </a:ext>
            </a:extLst>
          </p:cNvPr>
          <p:cNvCxnSpPr>
            <a:cxnSpLocks/>
          </p:cNvCxnSpPr>
          <p:nvPr/>
        </p:nvCxnSpPr>
        <p:spPr>
          <a:xfrm>
            <a:off x="5404672" y="2730693"/>
            <a:ext cx="3922403" cy="2266824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59FDA6CB-9CB6-481B-A4BB-C1F6FD38D118}"/>
              </a:ext>
            </a:extLst>
          </p:cNvPr>
          <p:cNvSpPr txBox="1"/>
          <p:nvPr/>
        </p:nvSpPr>
        <p:spPr>
          <a:xfrm>
            <a:off x="8651910" y="4961890"/>
            <a:ext cx="8234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byte </a:t>
            </a:r>
          </a:p>
        </p:txBody>
      </p:sp>
      <p:sp>
        <p:nvSpPr>
          <p:cNvPr id="36" name="Rounded Rectangle 5">
            <a:extLst>
              <a:ext uri="{FF2B5EF4-FFF2-40B4-BE49-F238E27FC236}">
                <a16:creationId xmlns:a16="http://schemas.microsoft.com/office/drawing/2014/main" id="{95BE7B04-A052-454E-9192-B2EF632FE6B0}"/>
              </a:ext>
            </a:extLst>
          </p:cNvPr>
          <p:cNvSpPr/>
          <p:nvPr/>
        </p:nvSpPr>
        <p:spPr>
          <a:xfrm>
            <a:off x="4058753" y="3876734"/>
            <a:ext cx="762839" cy="629365"/>
          </a:xfrm>
          <a:prstGeom prst="roundRect">
            <a:avLst/>
          </a:prstGeom>
          <a:solidFill>
            <a:schemeClr val="bg1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b="1" dirty="0"/>
          </a:p>
        </p:txBody>
      </p:sp>
      <p:sp>
        <p:nvSpPr>
          <p:cNvPr id="37" name="Rounded Rectangle 5">
            <a:extLst>
              <a:ext uri="{FF2B5EF4-FFF2-40B4-BE49-F238E27FC236}">
                <a16:creationId xmlns:a16="http://schemas.microsoft.com/office/drawing/2014/main" id="{251F5B63-A73D-4432-80A6-DF7D5AA64242}"/>
              </a:ext>
            </a:extLst>
          </p:cNvPr>
          <p:cNvSpPr/>
          <p:nvPr/>
        </p:nvSpPr>
        <p:spPr>
          <a:xfrm>
            <a:off x="4051636" y="3118590"/>
            <a:ext cx="762839" cy="629365"/>
          </a:xfrm>
          <a:prstGeom prst="roundRect">
            <a:avLst/>
          </a:prstGeom>
          <a:solidFill>
            <a:schemeClr val="bg1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b="1" dirty="0"/>
          </a:p>
        </p:txBody>
      </p:sp>
      <p:sp>
        <p:nvSpPr>
          <p:cNvPr id="38" name="Rounded Rectangle 5">
            <a:extLst>
              <a:ext uri="{FF2B5EF4-FFF2-40B4-BE49-F238E27FC236}">
                <a16:creationId xmlns:a16="http://schemas.microsoft.com/office/drawing/2014/main" id="{0EB17463-47EE-41EB-B45B-6530B48E864F}"/>
              </a:ext>
            </a:extLst>
          </p:cNvPr>
          <p:cNvSpPr/>
          <p:nvPr/>
        </p:nvSpPr>
        <p:spPr>
          <a:xfrm>
            <a:off x="4086614" y="4754310"/>
            <a:ext cx="762839" cy="629365"/>
          </a:xfrm>
          <a:prstGeom prst="roundRect">
            <a:avLst/>
          </a:prstGeom>
          <a:solidFill>
            <a:schemeClr val="bg1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b="1" dirty="0"/>
          </a:p>
        </p:txBody>
      </p:sp>
      <p:sp>
        <p:nvSpPr>
          <p:cNvPr id="39" name="Rounded Rectangle 5">
            <a:extLst>
              <a:ext uri="{FF2B5EF4-FFF2-40B4-BE49-F238E27FC236}">
                <a16:creationId xmlns:a16="http://schemas.microsoft.com/office/drawing/2014/main" id="{5C1B6A7E-4FC6-4ED5-9B48-9C5B698323B9}"/>
              </a:ext>
            </a:extLst>
          </p:cNvPr>
          <p:cNvSpPr/>
          <p:nvPr/>
        </p:nvSpPr>
        <p:spPr>
          <a:xfrm>
            <a:off x="4086614" y="5534400"/>
            <a:ext cx="762839" cy="629365"/>
          </a:xfrm>
          <a:prstGeom prst="roundRect">
            <a:avLst/>
          </a:prstGeom>
          <a:solidFill>
            <a:schemeClr val="bg1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b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509524E-CE80-4AF4-A840-1B84DA39DAA6}"/>
              </a:ext>
            </a:extLst>
          </p:cNvPr>
          <p:cNvSpPr txBox="1"/>
          <p:nvPr/>
        </p:nvSpPr>
        <p:spPr>
          <a:xfrm>
            <a:off x="4085045" y="3171434"/>
            <a:ext cx="671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/>
              <a:t>Tag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5ABBB2B-8412-45C0-9A79-95C2D4EF6D76}"/>
              </a:ext>
            </a:extLst>
          </p:cNvPr>
          <p:cNvSpPr txBox="1"/>
          <p:nvPr/>
        </p:nvSpPr>
        <p:spPr>
          <a:xfrm>
            <a:off x="4069925" y="3915574"/>
            <a:ext cx="671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/>
              <a:t>Tag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17A2D1E-C31B-4C69-8742-B126077097A4}"/>
              </a:ext>
            </a:extLst>
          </p:cNvPr>
          <p:cNvSpPr txBox="1"/>
          <p:nvPr/>
        </p:nvSpPr>
        <p:spPr>
          <a:xfrm>
            <a:off x="4105993" y="4791622"/>
            <a:ext cx="671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/>
              <a:t>Tag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0ACBA0E-7030-49AE-916E-72081FDB3C5A}"/>
              </a:ext>
            </a:extLst>
          </p:cNvPr>
          <p:cNvSpPr txBox="1"/>
          <p:nvPr/>
        </p:nvSpPr>
        <p:spPr>
          <a:xfrm>
            <a:off x="4103818" y="5578585"/>
            <a:ext cx="671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/>
              <a:t>Tag</a:t>
            </a:r>
          </a:p>
        </p:txBody>
      </p:sp>
    </p:spTree>
    <p:extLst>
      <p:ext uri="{BB962C8B-B14F-4D97-AF65-F5344CB8AC3E}">
        <p14:creationId xmlns:p14="http://schemas.microsoft.com/office/powerpoint/2010/main" val="32164723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89596-7917-4FA9-A0C2-27DF757B6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2-way associative in action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C1EA3F-92CF-42C4-955A-35926C46E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Computer Architecture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7CFD2A-3AD2-45D8-B07F-43124A5FF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1ABE-1138-46C6-9A43-7FCD4EB2550C}" type="slidenum">
              <a:rPr lang="en-IN" smtClean="0"/>
              <a:pPr/>
              <a:t>29</a:t>
            </a:fld>
            <a:endParaRPr lang="en-IN" dirty="0"/>
          </a:p>
        </p:txBody>
      </p:sp>
      <p:sp>
        <p:nvSpPr>
          <p:cNvPr id="128" name="Rectangle 147">
            <a:extLst>
              <a:ext uri="{FF2B5EF4-FFF2-40B4-BE49-F238E27FC236}">
                <a16:creationId xmlns:a16="http://schemas.microsoft.com/office/drawing/2014/main" id="{E2C41539-3D60-444C-A2C1-4B49CFB035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82261" y="1539342"/>
            <a:ext cx="1677311" cy="352287"/>
          </a:xfrm>
          <a:prstGeom prst="rect">
            <a:avLst/>
          </a:prstGeom>
          <a:solidFill>
            <a:srgbClr val="92D050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78" tIns="44445" rIns="90478" bIns="44445" anchor="ctr"/>
          <a:lstStyle/>
          <a:p>
            <a:endParaRPr lang="en-IN"/>
          </a:p>
        </p:txBody>
      </p:sp>
      <p:sp>
        <p:nvSpPr>
          <p:cNvPr id="129" name="Rectangle 106">
            <a:extLst>
              <a:ext uri="{FF2B5EF4-FFF2-40B4-BE49-F238E27FC236}">
                <a16:creationId xmlns:a16="http://schemas.microsoft.com/office/drawing/2014/main" id="{9971804E-E270-4842-8673-6B295072B5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2692" y="1560706"/>
            <a:ext cx="5270470" cy="318194"/>
          </a:xfrm>
          <a:prstGeom prst="rect">
            <a:avLst/>
          </a:prstGeom>
          <a:solidFill>
            <a:srgbClr val="FFC000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78" tIns="44445" rIns="90478" bIns="44445" anchor="ctr"/>
          <a:lstStyle/>
          <a:p>
            <a:endParaRPr lang="en-IN"/>
          </a:p>
        </p:txBody>
      </p:sp>
      <p:sp>
        <p:nvSpPr>
          <p:cNvPr id="130" name="Rectangle 105">
            <a:extLst>
              <a:ext uri="{FF2B5EF4-FFF2-40B4-BE49-F238E27FC236}">
                <a16:creationId xmlns:a16="http://schemas.microsoft.com/office/drawing/2014/main" id="{CA7C99C6-CE30-4DF5-A087-52226A0AAE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3162" y="1558813"/>
            <a:ext cx="1908274" cy="32577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78" tIns="44445" rIns="90478" bIns="44445" anchor="ctr"/>
          <a:lstStyle/>
          <a:p>
            <a:endParaRPr lang="en-IN"/>
          </a:p>
        </p:txBody>
      </p:sp>
      <p:grpSp>
        <p:nvGrpSpPr>
          <p:cNvPr id="131" name="Group 108">
            <a:extLst>
              <a:ext uri="{FF2B5EF4-FFF2-40B4-BE49-F238E27FC236}">
                <a16:creationId xmlns:a16="http://schemas.microsoft.com/office/drawing/2014/main" id="{429EEADF-C18F-4C7C-AE3E-06C1FC3C7D7A}"/>
              </a:ext>
            </a:extLst>
          </p:cNvPr>
          <p:cNvGrpSpPr>
            <a:grpSpLocks/>
          </p:cNvGrpSpPr>
          <p:nvPr/>
        </p:nvGrpSpPr>
        <p:grpSpPr bwMode="auto">
          <a:xfrm>
            <a:off x="1358080" y="1162963"/>
            <a:ext cx="8969644" cy="761394"/>
            <a:chOff x="515" y="1470"/>
            <a:chExt cx="4738" cy="402"/>
          </a:xfrm>
        </p:grpSpPr>
        <p:sp>
          <p:nvSpPr>
            <p:cNvPr id="132" name="Rectangle 109">
              <a:extLst>
                <a:ext uri="{FF2B5EF4-FFF2-40B4-BE49-F238E27FC236}">
                  <a16:creationId xmlns:a16="http://schemas.microsoft.com/office/drawing/2014/main" id="{298C512B-7169-4171-ABF9-215E4CB1B5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47" y="1662"/>
              <a:ext cx="800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en-US" sz="1600">
                  <a:latin typeface="Times New Roman" panose="02020603050405020304" pitchFamily="18" charset="0"/>
                </a:rPr>
                <a:t>Cache Index</a:t>
              </a:r>
            </a:p>
          </p:txBody>
        </p:sp>
        <p:sp>
          <p:nvSpPr>
            <p:cNvPr id="133" name="Rectangle 110">
              <a:extLst>
                <a:ext uri="{FF2B5EF4-FFF2-40B4-BE49-F238E27FC236}">
                  <a16:creationId xmlns:a16="http://schemas.microsoft.com/office/drawing/2014/main" id="{1BFE20A2-B65B-4F7C-AE85-EB188DF6A3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" y="1674"/>
              <a:ext cx="4688" cy="17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34" name="Line 111">
              <a:extLst>
                <a:ext uri="{FF2B5EF4-FFF2-40B4-BE49-F238E27FC236}">
                  <a16:creationId xmlns:a16="http://schemas.microsoft.com/office/drawing/2014/main" id="{161CC2C5-01A1-4BF3-A410-57CBA9FE8D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1674"/>
              <a:ext cx="0" cy="17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35" name="Rectangle 112">
              <a:extLst>
                <a:ext uri="{FF2B5EF4-FFF2-40B4-BE49-F238E27FC236}">
                  <a16:creationId xmlns:a16="http://schemas.microsoft.com/office/drawing/2014/main" id="{E262CC12-A293-4734-B17B-FE1169D603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75" y="1470"/>
              <a:ext cx="178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en-US" sz="1600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36" name="Rectangle 113">
              <a:extLst>
                <a:ext uri="{FF2B5EF4-FFF2-40B4-BE49-F238E27FC236}">
                  <a16:creationId xmlns:a16="http://schemas.microsoft.com/office/drawing/2014/main" id="{7897BD80-38BC-4838-A2DF-B1D5FAC68D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7" y="1470"/>
              <a:ext cx="151" cy="1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en-US" sz="1600" dirty="0"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137" name="Rectangle 114">
              <a:extLst>
                <a:ext uri="{FF2B5EF4-FFF2-40B4-BE49-F238E27FC236}">
                  <a16:creationId xmlns:a16="http://schemas.microsoft.com/office/drawing/2014/main" id="{5C397BAD-4D18-4896-9FEF-B2D2FFB433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" y="1470"/>
              <a:ext cx="242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en-US" sz="1600">
                  <a:latin typeface="Times New Roman" panose="02020603050405020304" pitchFamily="18" charset="0"/>
                </a:rPr>
                <a:t>31</a:t>
              </a:r>
            </a:p>
          </p:txBody>
        </p:sp>
        <p:sp>
          <p:nvSpPr>
            <p:cNvPr id="138" name="Rectangle 115">
              <a:extLst>
                <a:ext uri="{FF2B5EF4-FFF2-40B4-BE49-F238E27FC236}">
                  <a16:creationId xmlns:a16="http://schemas.microsoft.com/office/drawing/2014/main" id="{FB26C7D3-8588-4F45-9ED0-52CE1FED22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6" y="1655"/>
              <a:ext cx="700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en-US" sz="1600">
                  <a:latin typeface="Times New Roman" panose="02020603050405020304" pitchFamily="18" charset="0"/>
                </a:rPr>
                <a:t>Cache Tag</a:t>
              </a:r>
            </a:p>
          </p:txBody>
        </p:sp>
        <p:sp>
          <p:nvSpPr>
            <p:cNvPr id="139" name="Line 116">
              <a:extLst>
                <a:ext uri="{FF2B5EF4-FFF2-40B4-BE49-F238E27FC236}">
                  <a16:creationId xmlns:a16="http://schemas.microsoft.com/office/drawing/2014/main" id="{4C415A3A-153B-445A-AB60-467F995E11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0" y="1674"/>
              <a:ext cx="0" cy="17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40" name="Rectangle 117">
              <a:extLst>
                <a:ext uri="{FF2B5EF4-FFF2-40B4-BE49-F238E27FC236}">
                  <a16:creationId xmlns:a16="http://schemas.microsoft.com/office/drawing/2014/main" id="{D78AB68F-9DE0-4950-BCB0-5194A40990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55" y="1662"/>
              <a:ext cx="716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en-US" sz="1600" dirty="0">
                  <a:latin typeface="Times New Roman" panose="02020603050405020304" pitchFamily="18" charset="0"/>
                </a:rPr>
                <a:t>Byte Select</a:t>
              </a:r>
            </a:p>
          </p:txBody>
        </p:sp>
        <p:sp>
          <p:nvSpPr>
            <p:cNvPr id="141" name="Rectangle 118">
              <a:extLst>
                <a:ext uri="{FF2B5EF4-FFF2-40B4-BE49-F238E27FC236}">
                  <a16:creationId xmlns:a16="http://schemas.microsoft.com/office/drawing/2014/main" id="{A5CC8974-460B-46AE-B1D0-C402293020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99" y="1470"/>
              <a:ext cx="205" cy="1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en-US" sz="1600" dirty="0">
                  <a:latin typeface="Times New Roman" panose="02020603050405020304" pitchFamily="18" charset="0"/>
                </a:rPr>
                <a:t>14</a:t>
              </a:r>
            </a:p>
          </p:txBody>
        </p:sp>
      </p:grpSp>
      <p:grpSp>
        <p:nvGrpSpPr>
          <p:cNvPr id="142" name="Group 140">
            <a:extLst>
              <a:ext uri="{FF2B5EF4-FFF2-40B4-BE49-F238E27FC236}">
                <a16:creationId xmlns:a16="http://schemas.microsoft.com/office/drawing/2014/main" id="{4D562B54-ABB4-4404-8860-C76F69E9281C}"/>
              </a:ext>
            </a:extLst>
          </p:cNvPr>
          <p:cNvGrpSpPr>
            <a:grpSpLocks/>
          </p:cNvGrpSpPr>
          <p:nvPr/>
        </p:nvGrpSpPr>
        <p:grpSpPr bwMode="auto">
          <a:xfrm>
            <a:off x="606509" y="2244446"/>
            <a:ext cx="4916455" cy="1810678"/>
            <a:chOff x="35" y="2155"/>
            <a:chExt cx="2597" cy="956"/>
          </a:xfrm>
        </p:grpSpPr>
        <p:sp>
          <p:nvSpPr>
            <p:cNvPr id="143" name="Rectangle 4">
              <a:extLst>
                <a:ext uri="{FF2B5EF4-FFF2-40B4-BE49-F238E27FC236}">
                  <a16:creationId xmlns:a16="http://schemas.microsoft.com/office/drawing/2014/main" id="{CD7AB27F-A7AA-4A4F-89F2-BD25CC058D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0" y="2359"/>
              <a:ext cx="992" cy="75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44" name="Line 5">
              <a:extLst>
                <a:ext uri="{FF2B5EF4-FFF2-40B4-BE49-F238E27FC236}">
                  <a16:creationId xmlns:a16="http://schemas.microsoft.com/office/drawing/2014/main" id="{AFD85371-7171-4E82-B959-0539B77860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40" y="2543"/>
              <a:ext cx="9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45" name="Line 6">
              <a:extLst>
                <a:ext uri="{FF2B5EF4-FFF2-40B4-BE49-F238E27FC236}">
                  <a16:creationId xmlns:a16="http://schemas.microsoft.com/office/drawing/2014/main" id="{923CFCF8-533D-4616-B00F-A5492D90DE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40" y="2927"/>
              <a:ext cx="9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46" name="Rectangle 7">
              <a:extLst>
                <a:ext uri="{FF2B5EF4-FFF2-40B4-BE49-F238E27FC236}">
                  <a16:creationId xmlns:a16="http://schemas.microsoft.com/office/drawing/2014/main" id="{77095675-5CB1-4F84-9E52-A2EF26DA0A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3" y="2155"/>
              <a:ext cx="750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en-US" sz="1600">
                  <a:latin typeface="Times New Roman" panose="02020603050405020304" pitchFamily="18" charset="0"/>
                </a:rPr>
                <a:t>Cache Data</a:t>
              </a:r>
            </a:p>
          </p:txBody>
        </p:sp>
        <p:sp>
          <p:nvSpPr>
            <p:cNvPr id="147" name="Rectangle 8">
              <a:extLst>
                <a:ext uri="{FF2B5EF4-FFF2-40B4-BE49-F238E27FC236}">
                  <a16:creationId xmlns:a16="http://schemas.microsoft.com/office/drawing/2014/main" id="{44EA1FCD-61AC-4FD5-ADD2-3937284712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5" y="2347"/>
              <a:ext cx="896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en-US" sz="1600">
                  <a:latin typeface="Times New Roman" panose="02020603050405020304" pitchFamily="18" charset="0"/>
                </a:rPr>
                <a:t>Cache Block 0</a:t>
              </a:r>
            </a:p>
          </p:txBody>
        </p:sp>
        <p:sp>
          <p:nvSpPr>
            <p:cNvPr id="148" name="Rectangle 9">
              <a:extLst>
                <a:ext uri="{FF2B5EF4-FFF2-40B4-BE49-F238E27FC236}">
                  <a16:creationId xmlns:a16="http://schemas.microsoft.com/office/drawing/2014/main" id="{04B05FCE-4634-4828-8489-73BB5EBB62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" y="2359"/>
              <a:ext cx="1088" cy="75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49" name="Line 10">
              <a:extLst>
                <a:ext uri="{FF2B5EF4-FFF2-40B4-BE49-F238E27FC236}">
                  <a16:creationId xmlns:a16="http://schemas.microsoft.com/office/drawing/2014/main" id="{CA6B643D-83A8-472C-A5DD-90BBD0AAAEC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4" y="2543"/>
              <a:ext cx="112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50" name="Line 11">
              <a:extLst>
                <a:ext uri="{FF2B5EF4-FFF2-40B4-BE49-F238E27FC236}">
                  <a16:creationId xmlns:a16="http://schemas.microsoft.com/office/drawing/2014/main" id="{FF0016EE-B9AA-473C-9F17-0CD3D66DF26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4" y="2927"/>
              <a:ext cx="112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51" name="Rectangle 12">
              <a:extLst>
                <a:ext uri="{FF2B5EF4-FFF2-40B4-BE49-F238E27FC236}">
                  <a16:creationId xmlns:a16="http://schemas.microsoft.com/office/drawing/2014/main" id="{0DC6B260-C82C-4A95-97BB-349D319AA3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" y="2359"/>
              <a:ext cx="128" cy="75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52" name="Line 13">
              <a:extLst>
                <a:ext uri="{FF2B5EF4-FFF2-40B4-BE49-F238E27FC236}">
                  <a16:creationId xmlns:a16="http://schemas.microsoft.com/office/drawing/2014/main" id="{7EA6D600-E133-44B7-8369-DBCFAC24964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4" y="2543"/>
              <a:ext cx="16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53" name="Line 14">
              <a:extLst>
                <a:ext uri="{FF2B5EF4-FFF2-40B4-BE49-F238E27FC236}">
                  <a16:creationId xmlns:a16="http://schemas.microsoft.com/office/drawing/2014/main" id="{F2835C9A-3987-4658-BB02-AE73CDD8BBA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4" y="2927"/>
              <a:ext cx="16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54" name="Rectangle 15">
              <a:extLst>
                <a:ext uri="{FF2B5EF4-FFF2-40B4-BE49-F238E27FC236}">
                  <a16:creationId xmlns:a16="http://schemas.microsoft.com/office/drawing/2014/main" id="{CAA63C35-02E7-4648-A498-3F3BABE0C7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1" y="2155"/>
              <a:ext cx="700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en-US" sz="1600">
                  <a:latin typeface="Times New Roman" panose="02020603050405020304" pitchFamily="18" charset="0"/>
                </a:rPr>
                <a:t>Cache Tag</a:t>
              </a:r>
            </a:p>
          </p:txBody>
        </p:sp>
        <p:sp>
          <p:nvSpPr>
            <p:cNvPr id="155" name="Rectangle 16">
              <a:extLst>
                <a:ext uri="{FF2B5EF4-FFF2-40B4-BE49-F238E27FC236}">
                  <a16:creationId xmlns:a16="http://schemas.microsoft.com/office/drawing/2014/main" id="{EB95748D-EF50-422B-A4FF-5EC20A46D3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" y="2155"/>
              <a:ext cx="413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en-US" sz="1600">
                  <a:latin typeface="Times New Roman" panose="02020603050405020304" pitchFamily="18" charset="0"/>
                </a:rPr>
                <a:t>Valid</a:t>
              </a:r>
            </a:p>
          </p:txBody>
        </p:sp>
        <p:sp>
          <p:nvSpPr>
            <p:cNvPr id="156" name="Rectangle 17">
              <a:extLst>
                <a:ext uri="{FF2B5EF4-FFF2-40B4-BE49-F238E27FC236}">
                  <a16:creationId xmlns:a16="http://schemas.microsoft.com/office/drawing/2014/main" id="{3205B750-FED5-434B-82BF-6E96B99308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" y="2578"/>
              <a:ext cx="178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en-US" sz="2400">
                  <a:latin typeface="Times New Roman" panose="02020603050405020304" pitchFamily="18" charset="0"/>
                </a:rPr>
                <a:t>:</a:t>
              </a:r>
            </a:p>
          </p:txBody>
        </p:sp>
        <p:sp>
          <p:nvSpPr>
            <p:cNvPr id="157" name="Rectangle 18">
              <a:extLst>
                <a:ext uri="{FF2B5EF4-FFF2-40B4-BE49-F238E27FC236}">
                  <a16:creationId xmlns:a16="http://schemas.microsoft.com/office/drawing/2014/main" id="{DA20FFA1-2A00-48B1-8953-438786E968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" y="2578"/>
              <a:ext cx="178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en-US" sz="2400">
                  <a:latin typeface="Times New Roman" panose="02020603050405020304" pitchFamily="18" charset="0"/>
                </a:rPr>
                <a:t>:</a:t>
              </a:r>
            </a:p>
          </p:txBody>
        </p:sp>
        <p:sp>
          <p:nvSpPr>
            <p:cNvPr id="158" name="Rectangle 19">
              <a:extLst>
                <a:ext uri="{FF2B5EF4-FFF2-40B4-BE49-F238E27FC236}">
                  <a16:creationId xmlns:a16="http://schemas.microsoft.com/office/drawing/2014/main" id="{4085DD1C-6C8C-4B60-A6CB-9791A8EA9D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1" y="2578"/>
              <a:ext cx="178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en-US" sz="2400">
                  <a:latin typeface="Times New Roman" panose="02020603050405020304" pitchFamily="18" charset="0"/>
                </a:rPr>
                <a:t>:</a:t>
              </a:r>
            </a:p>
          </p:txBody>
        </p:sp>
      </p:grpSp>
      <p:grpSp>
        <p:nvGrpSpPr>
          <p:cNvPr id="159" name="Group 20">
            <a:extLst>
              <a:ext uri="{FF2B5EF4-FFF2-40B4-BE49-F238E27FC236}">
                <a16:creationId xmlns:a16="http://schemas.microsoft.com/office/drawing/2014/main" id="{B0A2D683-169E-41DE-B29C-ED7E0F91C499}"/>
              </a:ext>
            </a:extLst>
          </p:cNvPr>
          <p:cNvGrpSpPr>
            <a:grpSpLocks/>
          </p:cNvGrpSpPr>
          <p:nvPr/>
        </p:nvGrpSpPr>
        <p:grpSpPr bwMode="auto">
          <a:xfrm>
            <a:off x="6412734" y="2252022"/>
            <a:ext cx="4941066" cy="1803102"/>
            <a:chOff x="3102" y="2064"/>
            <a:chExt cx="2610" cy="952"/>
          </a:xfrm>
        </p:grpSpPr>
        <p:sp>
          <p:nvSpPr>
            <p:cNvPr id="160" name="Rectangle 21">
              <a:extLst>
                <a:ext uri="{FF2B5EF4-FFF2-40B4-BE49-F238E27FC236}">
                  <a16:creationId xmlns:a16="http://schemas.microsoft.com/office/drawing/2014/main" id="{25C8823B-CD97-479E-BFC9-397389EA0A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18" y="2264"/>
              <a:ext cx="992" cy="75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61" name="Line 22">
              <a:extLst>
                <a:ext uri="{FF2B5EF4-FFF2-40B4-BE49-F238E27FC236}">
                  <a16:creationId xmlns:a16="http://schemas.microsoft.com/office/drawing/2014/main" id="{915BA384-18A8-4777-8602-2D16027DB14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02" y="2448"/>
              <a:ext cx="102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62" name="Line 23">
              <a:extLst>
                <a:ext uri="{FF2B5EF4-FFF2-40B4-BE49-F238E27FC236}">
                  <a16:creationId xmlns:a16="http://schemas.microsoft.com/office/drawing/2014/main" id="{9CAAA70A-9FD7-47B9-8666-702D752D6C4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02" y="2832"/>
              <a:ext cx="102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63" name="Rectangle 24">
              <a:extLst>
                <a:ext uri="{FF2B5EF4-FFF2-40B4-BE49-F238E27FC236}">
                  <a16:creationId xmlns:a16="http://schemas.microsoft.com/office/drawing/2014/main" id="{68C1F0C4-3619-4B27-A51C-19BC11771617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233" y="2064"/>
              <a:ext cx="750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en-US" sz="1600">
                  <a:latin typeface="Times New Roman" panose="02020603050405020304" pitchFamily="18" charset="0"/>
                </a:rPr>
                <a:t>Cache Data</a:t>
              </a:r>
            </a:p>
          </p:txBody>
        </p:sp>
        <p:sp>
          <p:nvSpPr>
            <p:cNvPr id="164" name="Rectangle 25">
              <a:extLst>
                <a:ext uri="{FF2B5EF4-FFF2-40B4-BE49-F238E27FC236}">
                  <a16:creationId xmlns:a16="http://schemas.microsoft.com/office/drawing/2014/main" id="{88A1F4DD-130E-454A-BA78-E189D4236513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135" y="2256"/>
              <a:ext cx="896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en-US" sz="1600">
                  <a:latin typeface="Times New Roman" panose="02020603050405020304" pitchFamily="18" charset="0"/>
                </a:rPr>
                <a:t>Cache Block 0</a:t>
              </a:r>
            </a:p>
          </p:txBody>
        </p:sp>
        <p:sp>
          <p:nvSpPr>
            <p:cNvPr id="165" name="Rectangle 26">
              <a:extLst>
                <a:ext uri="{FF2B5EF4-FFF2-40B4-BE49-F238E27FC236}">
                  <a16:creationId xmlns:a16="http://schemas.microsoft.com/office/drawing/2014/main" id="{0A568073-9E7A-420E-BE87-5ED190156A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2" y="2264"/>
              <a:ext cx="1088" cy="75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66" name="Line 27">
              <a:extLst>
                <a:ext uri="{FF2B5EF4-FFF2-40B4-BE49-F238E27FC236}">
                  <a16:creationId xmlns:a16="http://schemas.microsoft.com/office/drawing/2014/main" id="{1B4804FA-C821-431C-8515-710D6C97AE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2" y="2448"/>
              <a:ext cx="10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67" name="Line 28">
              <a:extLst>
                <a:ext uri="{FF2B5EF4-FFF2-40B4-BE49-F238E27FC236}">
                  <a16:creationId xmlns:a16="http://schemas.microsoft.com/office/drawing/2014/main" id="{8995B552-6654-4B78-95A3-C7BE7BA6C0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2" y="2832"/>
              <a:ext cx="10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68" name="Rectangle 29">
              <a:extLst>
                <a:ext uri="{FF2B5EF4-FFF2-40B4-BE49-F238E27FC236}">
                  <a16:creationId xmlns:a16="http://schemas.microsoft.com/office/drawing/2014/main" id="{204A2D6A-DFF5-4327-9FD7-4633C24B9D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2" y="2264"/>
              <a:ext cx="128" cy="75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69" name="Line 30">
              <a:extLst>
                <a:ext uri="{FF2B5EF4-FFF2-40B4-BE49-F238E27FC236}">
                  <a16:creationId xmlns:a16="http://schemas.microsoft.com/office/drawing/2014/main" id="{017A5A65-9346-4571-B7AD-18646485A1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22" y="2448"/>
              <a:ext cx="12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70" name="Line 31">
              <a:extLst>
                <a:ext uri="{FF2B5EF4-FFF2-40B4-BE49-F238E27FC236}">
                  <a16:creationId xmlns:a16="http://schemas.microsoft.com/office/drawing/2014/main" id="{ACF5A63A-F17B-470D-9FF7-D599314FEC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22" y="2832"/>
              <a:ext cx="12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71" name="Rectangle 32">
              <a:extLst>
                <a:ext uri="{FF2B5EF4-FFF2-40B4-BE49-F238E27FC236}">
                  <a16:creationId xmlns:a16="http://schemas.microsoft.com/office/drawing/2014/main" id="{F1E8D233-5F37-4E0C-BF42-F1AF37036B6F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434" y="2064"/>
              <a:ext cx="700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en-US" sz="1600">
                  <a:latin typeface="Times New Roman" panose="02020603050405020304" pitchFamily="18" charset="0"/>
                </a:rPr>
                <a:t>Cache Tag</a:t>
              </a:r>
            </a:p>
          </p:txBody>
        </p:sp>
        <p:sp>
          <p:nvSpPr>
            <p:cNvPr id="172" name="Rectangle 33">
              <a:extLst>
                <a:ext uri="{FF2B5EF4-FFF2-40B4-BE49-F238E27FC236}">
                  <a16:creationId xmlns:a16="http://schemas.microsoft.com/office/drawing/2014/main" id="{1D603F99-F22F-4331-812D-228DFCFD63FC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5299" y="2064"/>
              <a:ext cx="413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en-US" sz="1600">
                  <a:latin typeface="Times New Roman" panose="02020603050405020304" pitchFamily="18" charset="0"/>
                </a:rPr>
                <a:t>Valid</a:t>
              </a:r>
            </a:p>
          </p:txBody>
        </p:sp>
        <p:sp>
          <p:nvSpPr>
            <p:cNvPr id="173" name="Rectangle 34">
              <a:extLst>
                <a:ext uri="{FF2B5EF4-FFF2-40B4-BE49-F238E27FC236}">
                  <a16:creationId xmlns:a16="http://schemas.microsoft.com/office/drawing/2014/main" id="{1A5CE27D-12A7-4450-BE04-061AF038C6B7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669" y="2487"/>
              <a:ext cx="178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en-US" sz="2400">
                  <a:latin typeface="Times New Roman" panose="02020603050405020304" pitchFamily="18" charset="0"/>
                </a:rPr>
                <a:t>:</a:t>
              </a:r>
            </a:p>
          </p:txBody>
        </p:sp>
        <p:sp>
          <p:nvSpPr>
            <p:cNvPr id="174" name="Rectangle 35">
              <a:extLst>
                <a:ext uri="{FF2B5EF4-FFF2-40B4-BE49-F238E27FC236}">
                  <a16:creationId xmlns:a16="http://schemas.microsoft.com/office/drawing/2014/main" id="{879450DD-6188-466E-A0E5-B69B918637EB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5389" y="2487"/>
              <a:ext cx="178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en-US" sz="2400">
                  <a:latin typeface="Times New Roman" panose="02020603050405020304" pitchFamily="18" charset="0"/>
                </a:rPr>
                <a:t>:</a:t>
              </a:r>
            </a:p>
          </p:txBody>
        </p:sp>
        <p:sp>
          <p:nvSpPr>
            <p:cNvPr id="175" name="Rectangle 36">
              <a:extLst>
                <a:ext uri="{FF2B5EF4-FFF2-40B4-BE49-F238E27FC236}">
                  <a16:creationId xmlns:a16="http://schemas.microsoft.com/office/drawing/2014/main" id="{7C4DD6E4-A054-4335-A77A-89BBDB4B2B22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517" y="2487"/>
              <a:ext cx="178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en-US" sz="2400">
                  <a:latin typeface="Times New Roman" panose="02020603050405020304" pitchFamily="18" charset="0"/>
                </a:rPr>
                <a:t>:</a:t>
              </a:r>
            </a:p>
          </p:txBody>
        </p:sp>
      </p:grpSp>
      <p:grpSp>
        <p:nvGrpSpPr>
          <p:cNvPr id="176" name="Group 122">
            <a:extLst>
              <a:ext uri="{FF2B5EF4-FFF2-40B4-BE49-F238E27FC236}">
                <a16:creationId xmlns:a16="http://schemas.microsoft.com/office/drawing/2014/main" id="{9A7F85F5-B39A-4D2A-A5FB-4589A9012308}"/>
              </a:ext>
            </a:extLst>
          </p:cNvPr>
          <p:cNvGrpSpPr>
            <a:grpSpLocks/>
          </p:cNvGrpSpPr>
          <p:nvPr/>
        </p:nvGrpSpPr>
        <p:grpSpPr bwMode="auto">
          <a:xfrm>
            <a:off x="5553254" y="1890264"/>
            <a:ext cx="1983999" cy="2000079"/>
            <a:chOff x="2648" y="1968"/>
            <a:chExt cx="1048" cy="1056"/>
          </a:xfrm>
        </p:grpSpPr>
        <p:sp>
          <p:nvSpPr>
            <p:cNvPr id="177" name="Freeform 121">
              <a:extLst>
                <a:ext uri="{FF2B5EF4-FFF2-40B4-BE49-F238E27FC236}">
                  <a16:creationId xmlns:a16="http://schemas.microsoft.com/office/drawing/2014/main" id="{7A394145-161F-46F7-B8F9-F4B8C0AB1381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0" y="1968"/>
              <a:ext cx="816" cy="1056"/>
            </a:xfrm>
            <a:custGeom>
              <a:avLst/>
              <a:gdLst>
                <a:gd name="T0" fmla="*/ 816 w 816"/>
                <a:gd name="T1" fmla="*/ 0 h 1056"/>
                <a:gd name="T2" fmla="*/ 816 w 816"/>
                <a:gd name="T3" fmla="*/ 96 h 1056"/>
                <a:gd name="T4" fmla="*/ 0 w 816"/>
                <a:gd name="T5" fmla="*/ 96 h 1056"/>
                <a:gd name="T6" fmla="*/ 0 w 816"/>
                <a:gd name="T7" fmla="*/ 1056 h 1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16" h="1056">
                  <a:moveTo>
                    <a:pt x="816" y="0"/>
                  </a:moveTo>
                  <a:lnTo>
                    <a:pt x="816" y="96"/>
                  </a:lnTo>
                  <a:lnTo>
                    <a:pt x="0" y="96"/>
                  </a:lnTo>
                  <a:lnTo>
                    <a:pt x="0" y="1056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IN"/>
            </a:p>
          </p:txBody>
        </p:sp>
        <p:sp>
          <p:nvSpPr>
            <p:cNvPr id="178" name="Line 38">
              <a:extLst>
                <a:ext uri="{FF2B5EF4-FFF2-40B4-BE49-F238E27FC236}">
                  <a16:creationId xmlns:a16="http://schemas.microsoft.com/office/drawing/2014/main" id="{0DBCEB54-4017-47A2-BE50-B7EA5D0C67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48" y="3023"/>
              <a:ext cx="46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179" name="Rectangle 119">
            <a:extLst>
              <a:ext uri="{FF2B5EF4-FFF2-40B4-BE49-F238E27FC236}">
                <a16:creationId xmlns:a16="http://schemas.microsoft.com/office/drawing/2014/main" id="{B277BC40-8F50-4895-BF18-FAEF36053B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965" y="5629049"/>
            <a:ext cx="5088730" cy="72730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/>
          <a:p>
            <a:endParaRPr lang="en-IN"/>
          </a:p>
        </p:txBody>
      </p:sp>
      <p:grpSp>
        <p:nvGrpSpPr>
          <p:cNvPr id="180" name="Group 103">
            <a:extLst>
              <a:ext uri="{FF2B5EF4-FFF2-40B4-BE49-F238E27FC236}">
                <a16:creationId xmlns:a16="http://schemas.microsoft.com/office/drawing/2014/main" id="{24536878-E6D3-422F-9A23-E8E7343FD4E4}"/>
              </a:ext>
            </a:extLst>
          </p:cNvPr>
          <p:cNvGrpSpPr>
            <a:grpSpLocks/>
          </p:cNvGrpSpPr>
          <p:nvPr/>
        </p:nvGrpSpPr>
        <p:grpSpPr bwMode="auto">
          <a:xfrm>
            <a:off x="4513927" y="4072169"/>
            <a:ext cx="2947601" cy="2193268"/>
            <a:chOff x="2099" y="2936"/>
            <a:chExt cx="1557" cy="1158"/>
          </a:xfrm>
        </p:grpSpPr>
        <p:sp>
          <p:nvSpPr>
            <p:cNvPr id="181" name="Line 41">
              <a:extLst>
                <a:ext uri="{FF2B5EF4-FFF2-40B4-BE49-F238E27FC236}">
                  <a16:creationId xmlns:a16="http://schemas.microsoft.com/office/drawing/2014/main" id="{5504FFA2-9426-4F11-9D72-95B17E9530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20" y="3312"/>
              <a:ext cx="152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82" name="Line 42">
              <a:extLst>
                <a:ext uri="{FF2B5EF4-FFF2-40B4-BE49-F238E27FC236}">
                  <a16:creationId xmlns:a16="http://schemas.microsoft.com/office/drawing/2014/main" id="{E3F14E52-DBAD-4D6C-AEBB-4D39DAB7B4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20" y="3320"/>
              <a:ext cx="128" cy="17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83" name="Line 43">
              <a:extLst>
                <a:ext uri="{FF2B5EF4-FFF2-40B4-BE49-F238E27FC236}">
                  <a16:creationId xmlns:a16="http://schemas.microsoft.com/office/drawing/2014/main" id="{1F690036-5E52-4C5F-99B8-0A8FA7D720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64" y="3504"/>
              <a:ext cx="123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84" name="Line 44">
              <a:extLst>
                <a:ext uri="{FF2B5EF4-FFF2-40B4-BE49-F238E27FC236}">
                  <a16:creationId xmlns:a16="http://schemas.microsoft.com/office/drawing/2014/main" id="{6E9A6DB1-17B2-4AD1-BBC8-46EBD991A90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96" y="3320"/>
              <a:ext cx="160" cy="17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85" name="Rectangle 45">
              <a:extLst>
                <a:ext uri="{FF2B5EF4-FFF2-40B4-BE49-F238E27FC236}">
                  <a16:creationId xmlns:a16="http://schemas.microsoft.com/office/drawing/2014/main" id="{9E508034-3F37-4BB5-9A96-B399304EE8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3" y="3308"/>
              <a:ext cx="370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en-US" sz="1600">
                  <a:latin typeface="Times New Roman" panose="02020603050405020304" pitchFamily="18" charset="0"/>
                </a:rPr>
                <a:t>Mux</a:t>
              </a:r>
            </a:p>
          </p:txBody>
        </p:sp>
        <p:sp>
          <p:nvSpPr>
            <p:cNvPr id="186" name="Line 46">
              <a:extLst>
                <a:ext uri="{FF2B5EF4-FFF2-40B4-BE49-F238E27FC236}">
                  <a16:creationId xmlns:a16="http://schemas.microsoft.com/office/drawing/2014/main" id="{9783CB19-F767-4F8D-8984-CBD292B97E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96" y="2936"/>
              <a:ext cx="0" cy="36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87" name="Line 47">
              <a:extLst>
                <a:ext uri="{FF2B5EF4-FFF2-40B4-BE49-F238E27FC236}">
                  <a16:creationId xmlns:a16="http://schemas.microsoft.com/office/drawing/2014/main" id="{B03572E3-067D-4BFD-9EB7-6D18826091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64" y="2936"/>
              <a:ext cx="0" cy="36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88" name="Rectangle 48">
              <a:extLst>
                <a:ext uri="{FF2B5EF4-FFF2-40B4-BE49-F238E27FC236}">
                  <a16:creationId xmlns:a16="http://schemas.microsoft.com/office/drawing/2014/main" id="{1D59853E-D83A-4865-B09D-D39D19DCD3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5" y="3275"/>
              <a:ext cx="170" cy="1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en-US" sz="1400" b="0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89" name="Rectangle 49">
              <a:extLst>
                <a:ext uri="{FF2B5EF4-FFF2-40B4-BE49-F238E27FC236}">
                  <a16:creationId xmlns:a16="http://schemas.microsoft.com/office/drawing/2014/main" id="{2B88BDB3-ABCC-4900-B015-ABD3654235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5" y="3275"/>
              <a:ext cx="170" cy="1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en-US" sz="1400" b="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90" name="Rectangle 50">
              <a:extLst>
                <a:ext uri="{FF2B5EF4-FFF2-40B4-BE49-F238E27FC236}">
                  <a16:creationId xmlns:a16="http://schemas.microsoft.com/office/drawing/2014/main" id="{A3B80E6D-B596-4FED-B731-D9CC2E7E92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5" y="3323"/>
              <a:ext cx="313" cy="1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en-US" sz="1400" b="0">
                  <a:latin typeface="Times New Roman" panose="02020603050405020304" pitchFamily="18" charset="0"/>
                </a:rPr>
                <a:t>Sel1</a:t>
              </a:r>
            </a:p>
          </p:txBody>
        </p:sp>
        <p:sp>
          <p:nvSpPr>
            <p:cNvPr id="191" name="Rectangle 51">
              <a:extLst>
                <a:ext uri="{FF2B5EF4-FFF2-40B4-BE49-F238E27FC236}">
                  <a16:creationId xmlns:a16="http://schemas.microsoft.com/office/drawing/2014/main" id="{B29AA036-1641-4267-9DF0-D7FCA05040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1" y="3323"/>
              <a:ext cx="313" cy="1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en-US" sz="1400" b="0">
                  <a:latin typeface="Times New Roman" panose="02020603050405020304" pitchFamily="18" charset="0"/>
                </a:rPr>
                <a:t>Sel0</a:t>
              </a:r>
            </a:p>
          </p:txBody>
        </p:sp>
        <p:sp>
          <p:nvSpPr>
            <p:cNvPr id="192" name="Line 52">
              <a:extLst>
                <a:ext uri="{FF2B5EF4-FFF2-40B4-BE49-F238E27FC236}">
                  <a16:creationId xmlns:a16="http://schemas.microsoft.com/office/drawing/2014/main" id="{BD3D9939-BEDD-40BA-8EBD-69425AB016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0" y="3512"/>
              <a:ext cx="0" cy="46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93" name="Rectangle 53">
              <a:extLst>
                <a:ext uri="{FF2B5EF4-FFF2-40B4-BE49-F238E27FC236}">
                  <a16:creationId xmlns:a16="http://schemas.microsoft.com/office/drawing/2014/main" id="{BFF539E3-96D8-4DE3-A2F9-499C980946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15" y="3788"/>
              <a:ext cx="114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  <a:buSzTx/>
              </a:pPr>
              <a:endParaRPr lang="en-US" altLang="en-US" sz="1600">
                <a:latin typeface="Times New Roman" panose="02020603050405020304" pitchFamily="18" charset="0"/>
              </a:endParaRPr>
            </a:p>
          </p:txBody>
        </p:sp>
        <p:sp>
          <p:nvSpPr>
            <p:cNvPr id="194" name="Oval 90">
              <a:extLst>
                <a:ext uri="{FF2B5EF4-FFF2-40B4-BE49-F238E27FC236}">
                  <a16:creationId xmlns:a16="http://schemas.microsoft.com/office/drawing/2014/main" id="{3BA6BF83-7677-4522-9EE6-EF90551375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4" y="3560"/>
              <a:ext cx="272" cy="27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95" name="Rectangle 91">
              <a:extLst>
                <a:ext uri="{FF2B5EF4-FFF2-40B4-BE49-F238E27FC236}">
                  <a16:creationId xmlns:a16="http://schemas.microsoft.com/office/drawing/2014/main" id="{364FBAFB-4AAE-4D44-AC0F-6AE8A1EEC9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3" y="3596"/>
              <a:ext cx="306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en-US" sz="1600">
                  <a:latin typeface="Times New Roman" panose="02020603050405020304" pitchFamily="18" charset="0"/>
                </a:rPr>
                <a:t>OR</a:t>
              </a:r>
            </a:p>
          </p:txBody>
        </p:sp>
        <p:sp>
          <p:nvSpPr>
            <p:cNvPr id="196" name="Line 92">
              <a:extLst>
                <a:ext uri="{FF2B5EF4-FFF2-40B4-BE49-F238E27FC236}">
                  <a16:creationId xmlns:a16="http://schemas.microsoft.com/office/drawing/2014/main" id="{DF0A0110-6625-497B-AC20-2E5EB5892C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2" y="3464"/>
              <a:ext cx="0" cy="22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97" name="Line 93">
              <a:extLst>
                <a:ext uri="{FF2B5EF4-FFF2-40B4-BE49-F238E27FC236}">
                  <a16:creationId xmlns:a16="http://schemas.microsoft.com/office/drawing/2014/main" id="{BA0DDA6E-9C4E-4FA8-88B4-4683715C42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20" y="3696"/>
              <a:ext cx="12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98" name="Line 94">
              <a:extLst>
                <a:ext uri="{FF2B5EF4-FFF2-40B4-BE49-F238E27FC236}">
                  <a16:creationId xmlns:a16="http://schemas.microsoft.com/office/drawing/2014/main" id="{AD99D2CA-2965-47BB-8AD2-777655A52C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0" y="3464"/>
              <a:ext cx="0" cy="22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99" name="Line 95">
              <a:extLst>
                <a:ext uri="{FF2B5EF4-FFF2-40B4-BE49-F238E27FC236}">
                  <a16:creationId xmlns:a16="http://schemas.microsoft.com/office/drawing/2014/main" id="{35A3A1ED-B21C-47BB-BBAC-B1A922F03B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52" y="3696"/>
              <a:ext cx="104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00" name="Line 96">
              <a:extLst>
                <a:ext uri="{FF2B5EF4-FFF2-40B4-BE49-F238E27FC236}">
                  <a16:creationId xmlns:a16="http://schemas.microsoft.com/office/drawing/2014/main" id="{41A0DB61-8981-470B-B660-B18219A4B6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0" y="3848"/>
              <a:ext cx="0" cy="22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01" name="Rectangle 97">
              <a:extLst>
                <a:ext uri="{FF2B5EF4-FFF2-40B4-BE49-F238E27FC236}">
                  <a16:creationId xmlns:a16="http://schemas.microsoft.com/office/drawing/2014/main" id="{0018C180-7C92-487F-980E-1DEB2F34E4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99" y="3884"/>
              <a:ext cx="293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en-US" sz="1600">
                  <a:latin typeface="Times New Roman" panose="02020603050405020304" pitchFamily="18" charset="0"/>
                </a:rPr>
                <a:t>Hit</a:t>
              </a:r>
            </a:p>
          </p:txBody>
        </p:sp>
      </p:grpSp>
      <p:sp>
        <p:nvSpPr>
          <p:cNvPr id="202" name="Rectangle 40">
            <a:extLst>
              <a:ext uri="{FF2B5EF4-FFF2-40B4-BE49-F238E27FC236}">
                <a16:creationId xmlns:a16="http://schemas.microsoft.com/office/drawing/2014/main" id="{CE0B06FA-43ED-4EA7-99C5-F422A69B03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2859" y="3524799"/>
            <a:ext cx="10328910" cy="606085"/>
          </a:xfrm>
          <a:prstGeom prst="rect">
            <a:avLst/>
          </a:prstGeom>
          <a:noFill/>
          <a:ln w="25400">
            <a:solidFill>
              <a:schemeClr val="hlink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03" name="Freeform 124">
            <a:extLst>
              <a:ext uri="{FF2B5EF4-FFF2-40B4-BE49-F238E27FC236}">
                <a16:creationId xmlns:a16="http://schemas.microsoft.com/office/drawing/2014/main" id="{9CC52BBF-90D1-4951-ADB1-1C78C512CEA7}"/>
              </a:ext>
            </a:extLst>
          </p:cNvPr>
          <p:cNvSpPr>
            <a:spLocks/>
          </p:cNvSpPr>
          <p:nvPr/>
        </p:nvSpPr>
        <p:spPr bwMode="auto">
          <a:xfrm>
            <a:off x="1721561" y="4344907"/>
            <a:ext cx="8723537" cy="545476"/>
          </a:xfrm>
          <a:custGeom>
            <a:avLst/>
            <a:gdLst>
              <a:gd name="T0" fmla="*/ 0 w 4608"/>
              <a:gd name="T1" fmla="*/ 0 h 288"/>
              <a:gd name="T2" fmla="*/ 4608 w 4608"/>
              <a:gd name="T3" fmla="*/ 0 h 288"/>
              <a:gd name="T4" fmla="*/ 4608 w 4608"/>
              <a:gd name="T5" fmla="*/ 288 h 288"/>
              <a:gd name="T6" fmla="*/ 4272 w 4608"/>
              <a:gd name="T7" fmla="*/ 288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608" h="288">
                <a:moveTo>
                  <a:pt x="0" y="0"/>
                </a:moveTo>
                <a:lnTo>
                  <a:pt x="4608" y="0"/>
                </a:lnTo>
                <a:lnTo>
                  <a:pt x="4608" y="288"/>
                </a:lnTo>
                <a:lnTo>
                  <a:pt x="4272" y="288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/>
          <a:p>
            <a:endParaRPr lang="en-IN"/>
          </a:p>
        </p:txBody>
      </p:sp>
      <p:grpSp>
        <p:nvGrpSpPr>
          <p:cNvPr id="204" name="Group 146">
            <a:extLst>
              <a:ext uri="{FF2B5EF4-FFF2-40B4-BE49-F238E27FC236}">
                <a16:creationId xmlns:a16="http://schemas.microsoft.com/office/drawing/2014/main" id="{36BFE92A-7F39-4026-AA0B-46D47AE8DE7B}"/>
              </a:ext>
            </a:extLst>
          </p:cNvPr>
          <p:cNvGrpSpPr>
            <a:grpSpLocks/>
          </p:cNvGrpSpPr>
          <p:nvPr/>
        </p:nvGrpSpPr>
        <p:grpSpPr bwMode="auto">
          <a:xfrm>
            <a:off x="1070325" y="4085428"/>
            <a:ext cx="9829124" cy="1259519"/>
            <a:chOff x="280" y="3127"/>
            <a:chExt cx="5192" cy="665"/>
          </a:xfrm>
        </p:grpSpPr>
        <p:grpSp>
          <p:nvGrpSpPr>
            <p:cNvPr id="205" name="Group 144">
              <a:extLst>
                <a:ext uri="{FF2B5EF4-FFF2-40B4-BE49-F238E27FC236}">
                  <a16:creationId xmlns:a16="http://schemas.microsoft.com/office/drawing/2014/main" id="{581DBF23-A5F2-4A2A-8D31-BDE6FF68AB3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0" y="3127"/>
              <a:ext cx="1934" cy="664"/>
              <a:chOff x="280" y="3127"/>
              <a:chExt cx="1934" cy="664"/>
            </a:xfrm>
          </p:grpSpPr>
          <p:grpSp>
            <p:nvGrpSpPr>
              <p:cNvPr id="220" name="Group 126">
                <a:extLst>
                  <a:ext uri="{FF2B5EF4-FFF2-40B4-BE49-F238E27FC236}">
                    <a16:creationId xmlns:a16="http://schemas.microsoft.com/office/drawing/2014/main" id="{F220A8B4-AC10-4CD9-BDFC-04C65C10846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20" y="3503"/>
                <a:ext cx="494" cy="288"/>
                <a:chOff x="1720" y="3503"/>
                <a:chExt cx="494" cy="288"/>
              </a:xfrm>
            </p:grpSpPr>
            <p:grpSp>
              <p:nvGrpSpPr>
                <p:cNvPr id="229" name="Group 125">
                  <a:extLst>
                    <a:ext uri="{FF2B5EF4-FFF2-40B4-BE49-F238E27FC236}">
                      <a16:creationId xmlns:a16="http://schemas.microsoft.com/office/drawing/2014/main" id="{78F797CE-4CB6-4A90-929B-4B2D5F2DF47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720" y="3503"/>
                  <a:ext cx="321" cy="288"/>
                  <a:chOff x="1720" y="3503"/>
                  <a:chExt cx="321" cy="288"/>
                </a:xfrm>
              </p:grpSpPr>
              <p:sp>
                <p:nvSpPr>
                  <p:cNvPr id="231" name="Arc 57">
                    <a:extLst>
                      <a:ext uri="{FF2B5EF4-FFF2-40B4-BE49-F238E27FC236}">
                        <a16:creationId xmlns:a16="http://schemas.microsoft.com/office/drawing/2014/main" id="{F54D543E-E498-4A79-8EDD-83075DF0C5D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848" y="3504"/>
                    <a:ext cx="192" cy="136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25400" cap="rnd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IN"/>
                  </a:p>
                </p:txBody>
              </p:sp>
              <p:sp>
                <p:nvSpPr>
                  <p:cNvPr id="232" name="Arc 58">
                    <a:extLst>
                      <a:ext uri="{FF2B5EF4-FFF2-40B4-BE49-F238E27FC236}">
                        <a16:creationId xmlns:a16="http://schemas.microsoft.com/office/drawing/2014/main" id="{0C544A50-8DF5-4F81-B8F7-8587D71439E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rot="10800000">
                    <a:off x="1851" y="3644"/>
                    <a:ext cx="190" cy="146"/>
                  </a:xfrm>
                  <a:custGeom>
                    <a:avLst/>
                    <a:gdLst>
                      <a:gd name="G0" fmla="+- 21600 0 0"/>
                      <a:gd name="G1" fmla="+- 21600 0 0"/>
                      <a:gd name="G2" fmla="+- 21600 0 0"/>
                      <a:gd name="T0" fmla="*/ 0 w 21600"/>
                      <a:gd name="T1" fmla="*/ 21600 h 21600"/>
                      <a:gd name="T2" fmla="*/ 21488 w 21600"/>
                      <a:gd name="T3" fmla="*/ 0 h 21600"/>
                      <a:gd name="T4" fmla="*/ 2160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0" y="21600"/>
                        </a:moveTo>
                        <a:cubicBezTo>
                          <a:pt x="0" y="9714"/>
                          <a:pt x="9602" y="61"/>
                          <a:pt x="21488" y="0"/>
                        </a:cubicBezTo>
                      </a:path>
                      <a:path w="21600" h="21600" stroke="0" extrusionOk="0">
                        <a:moveTo>
                          <a:pt x="0" y="21600"/>
                        </a:moveTo>
                        <a:cubicBezTo>
                          <a:pt x="0" y="9714"/>
                          <a:pt x="9602" y="61"/>
                          <a:pt x="21488" y="0"/>
                        </a:cubicBezTo>
                        <a:lnTo>
                          <a:pt x="21600" y="21600"/>
                        </a:lnTo>
                        <a:close/>
                      </a:path>
                    </a:pathLst>
                  </a:custGeom>
                  <a:noFill/>
                  <a:ln w="25400" cap="rnd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IN"/>
                  </a:p>
                </p:txBody>
              </p:sp>
              <p:sp>
                <p:nvSpPr>
                  <p:cNvPr id="233" name="Line 59">
                    <a:extLst>
                      <a:ext uri="{FF2B5EF4-FFF2-40B4-BE49-F238E27FC236}">
                        <a16:creationId xmlns:a16="http://schemas.microsoft.com/office/drawing/2014/main" id="{25D97146-5505-4321-B0F8-E0C517A8B79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720" y="3503"/>
                    <a:ext cx="136" cy="0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IN"/>
                  </a:p>
                </p:txBody>
              </p:sp>
              <p:sp>
                <p:nvSpPr>
                  <p:cNvPr id="234" name="Line 60">
                    <a:extLst>
                      <a:ext uri="{FF2B5EF4-FFF2-40B4-BE49-F238E27FC236}">
                        <a16:creationId xmlns:a16="http://schemas.microsoft.com/office/drawing/2014/main" id="{BA0CDA4E-4B64-4F14-98C1-52B12CC16E8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728" y="3511"/>
                    <a:ext cx="0" cy="272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IN"/>
                  </a:p>
                </p:txBody>
              </p:sp>
              <p:sp>
                <p:nvSpPr>
                  <p:cNvPr id="235" name="Line 61">
                    <a:extLst>
                      <a:ext uri="{FF2B5EF4-FFF2-40B4-BE49-F238E27FC236}">
                        <a16:creationId xmlns:a16="http://schemas.microsoft.com/office/drawing/2014/main" id="{C9E39C99-F95E-45CB-B0E8-54231646EA4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720" y="3791"/>
                    <a:ext cx="136" cy="0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IN"/>
                  </a:p>
                </p:txBody>
              </p:sp>
            </p:grpSp>
            <p:sp>
              <p:nvSpPr>
                <p:cNvPr id="230" name="Line 62">
                  <a:extLst>
                    <a:ext uri="{FF2B5EF4-FFF2-40B4-BE49-F238E27FC236}">
                      <a16:creationId xmlns:a16="http://schemas.microsoft.com/office/drawing/2014/main" id="{714693A5-D3F5-4AF9-B3BF-A21BEC43B3A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040" y="3646"/>
                  <a:ext cx="174" cy="1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</p:grpSp>
          <p:grpSp>
            <p:nvGrpSpPr>
              <p:cNvPr id="221" name="Group 141">
                <a:extLst>
                  <a:ext uri="{FF2B5EF4-FFF2-40B4-BE49-F238E27FC236}">
                    <a16:creationId xmlns:a16="http://schemas.microsoft.com/office/drawing/2014/main" id="{F8D8A540-2930-4CDF-B8B7-C78C522C5F6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80" y="3127"/>
                <a:ext cx="1456" cy="616"/>
                <a:chOff x="280" y="3127"/>
                <a:chExt cx="1456" cy="616"/>
              </a:xfrm>
            </p:grpSpPr>
            <p:sp>
              <p:nvSpPr>
                <p:cNvPr id="222" name="Oval 54">
                  <a:extLst>
                    <a:ext uri="{FF2B5EF4-FFF2-40B4-BE49-F238E27FC236}">
                      <a16:creationId xmlns:a16="http://schemas.microsoft.com/office/drawing/2014/main" id="{6931966E-D571-48E1-BFA3-4040AC6DC36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72" y="3415"/>
                  <a:ext cx="560" cy="272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223" name="Line 63">
                  <a:extLst>
                    <a:ext uri="{FF2B5EF4-FFF2-40B4-BE49-F238E27FC236}">
                      <a16:creationId xmlns:a16="http://schemas.microsoft.com/office/drawing/2014/main" id="{E6109C9F-D651-409E-948E-4D669167464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564" y="3551"/>
                  <a:ext cx="160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224" name="Line 64">
                  <a:extLst>
                    <a:ext uri="{FF2B5EF4-FFF2-40B4-BE49-F238E27FC236}">
                      <a16:creationId xmlns:a16="http://schemas.microsoft.com/office/drawing/2014/main" id="{5B621DF8-F98B-47CD-8766-9AC1EDDAFDE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576" y="3743"/>
                  <a:ext cx="160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225" name="Rectangle 65">
                  <a:extLst>
                    <a:ext uri="{FF2B5EF4-FFF2-40B4-BE49-F238E27FC236}">
                      <a16:creationId xmlns:a16="http://schemas.microsoft.com/office/drawing/2014/main" id="{1FE900D0-043A-4DAC-8290-26FEF05426F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51" y="3451"/>
                  <a:ext cx="626" cy="2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algn="l">
                    <a:lnSpc>
                      <a:spcPct val="100000"/>
                    </a:lnSpc>
                    <a:spcBef>
                      <a:spcPct val="0"/>
                    </a:spcBef>
                    <a:buSzTx/>
                  </a:pPr>
                  <a:r>
                    <a:rPr lang="en-US" altLang="en-US" sz="1600">
                      <a:latin typeface="Times New Roman" panose="02020603050405020304" pitchFamily="18" charset="0"/>
                    </a:rPr>
                    <a:t>Compare</a:t>
                  </a:r>
                </a:p>
              </p:txBody>
            </p:sp>
            <p:sp>
              <p:nvSpPr>
                <p:cNvPr id="226" name="Line 66">
                  <a:extLst>
                    <a:ext uri="{FF2B5EF4-FFF2-40B4-BE49-F238E27FC236}">
                      <a16:creationId xmlns:a16="http://schemas.microsoft.com/office/drawing/2014/main" id="{7E8CED3C-C6EE-4BF7-9763-6DC78E325A3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36" y="3551"/>
                  <a:ext cx="128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227" name="Line 67">
                  <a:extLst>
                    <a:ext uri="{FF2B5EF4-FFF2-40B4-BE49-F238E27FC236}">
                      <a16:creationId xmlns:a16="http://schemas.microsoft.com/office/drawing/2014/main" id="{6C331439-736D-4852-842A-541A6D98E70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80" y="3743"/>
                  <a:ext cx="1312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228" name="Line 68">
                  <a:extLst>
                    <a:ext uri="{FF2B5EF4-FFF2-40B4-BE49-F238E27FC236}">
                      <a16:creationId xmlns:a16="http://schemas.microsoft.com/office/drawing/2014/main" id="{0F228F1C-310D-4E48-A0F1-66403F0DEDD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8" y="3127"/>
                  <a:ext cx="0" cy="608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</p:grpSp>
        </p:grpSp>
        <p:grpSp>
          <p:nvGrpSpPr>
            <p:cNvPr id="206" name="Group 145">
              <a:extLst>
                <a:ext uri="{FF2B5EF4-FFF2-40B4-BE49-F238E27FC236}">
                  <a16:creationId xmlns:a16="http://schemas.microsoft.com/office/drawing/2014/main" id="{0040DA43-109C-4F77-A97A-9B2F5B5CD16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22" y="3127"/>
              <a:ext cx="1950" cy="665"/>
              <a:chOff x="3522" y="3127"/>
              <a:chExt cx="1950" cy="665"/>
            </a:xfrm>
          </p:grpSpPr>
          <p:grpSp>
            <p:nvGrpSpPr>
              <p:cNvPr id="207" name="Group 143">
                <a:extLst>
                  <a:ext uri="{FF2B5EF4-FFF2-40B4-BE49-F238E27FC236}">
                    <a16:creationId xmlns:a16="http://schemas.microsoft.com/office/drawing/2014/main" id="{C0DCC2BB-83EE-470A-B893-210C490519D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855" y="3127"/>
                <a:ext cx="1617" cy="665"/>
                <a:chOff x="3855" y="3127"/>
                <a:chExt cx="1617" cy="665"/>
              </a:xfrm>
            </p:grpSpPr>
            <p:sp>
              <p:nvSpPr>
                <p:cNvPr id="209" name="Oval 73">
                  <a:extLst>
                    <a:ext uri="{FF2B5EF4-FFF2-40B4-BE49-F238E27FC236}">
                      <a16:creationId xmlns:a16="http://schemas.microsoft.com/office/drawing/2014/main" id="{03DB2B7E-6163-4A46-8773-3CEEAC5ACDF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28" y="3415"/>
                  <a:ext cx="560" cy="272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210" name="Rectangle 209">
                  <a:extLst>
                    <a:ext uri="{FF2B5EF4-FFF2-40B4-BE49-F238E27FC236}">
                      <a16:creationId xmlns:a16="http://schemas.microsoft.com/office/drawing/2014/main" id="{8BC84CD2-0585-4DFC-BAEC-5A66C280FEC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H="1">
                  <a:off x="4279" y="3455"/>
                  <a:ext cx="626" cy="2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algn="l">
                    <a:lnSpc>
                      <a:spcPct val="100000"/>
                    </a:lnSpc>
                    <a:spcBef>
                      <a:spcPct val="0"/>
                    </a:spcBef>
                    <a:buSzTx/>
                  </a:pPr>
                  <a:r>
                    <a:rPr lang="en-US" altLang="en-US" sz="1600">
                      <a:latin typeface="Times New Roman" panose="02020603050405020304" pitchFamily="18" charset="0"/>
                    </a:rPr>
                    <a:t>Compare</a:t>
                  </a:r>
                </a:p>
              </p:txBody>
            </p:sp>
            <p:sp>
              <p:nvSpPr>
                <p:cNvPr id="211" name="Line 85">
                  <a:extLst>
                    <a:ext uri="{FF2B5EF4-FFF2-40B4-BE49-F238E27FC236}">
                      <a16:creationId xmlns:a16="http://schemas.microsoft.com/office/drawing/2014/main" id="{D792AF81-C7C6-4435-BDC0-A67A626D855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168" y="3551"/>
                  <a:ext cx="160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212" name="Line 86">
                  <a:extLst>
                    <a:ext uri="{FF2B5EF4-FFF2-40B4-BE49-F238E27FC236}">
                      <a16:creationId xmlns:a16="http://schemas.microsoft.com/office/drawing/2014/main" id="{8B01BFE9-97E6-4561-9CF6-F9C3AF38D19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176" y="3743"/>
                  <a:ext cx="1288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213" name="Line 87">
                  <a:extLst>
                    <a:ext uri="{FF2B5EF4-FFF2-40B4-BE49-F238E27FC236}">
                      <a16:creationId xmlns:a16="http://schemas.microsoft.com/office/drawing/2014/main" id="{A9A778F4-E6A7-4B3C-9F47-30CBCE6A04B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472" y="3127"/>
                  <a:ext cx="0" cy="608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grpSp>
              <p:nvGrpSpPr>
                <p:cNvPr id="214" name="Group 128">
                  <a:extLst>
                    <a:ext uri="{FF2B5EF4-FFF2-40B4-BE49-F238E27FC236}">
                      <a16:creationId xmlns:a16="http://schemas.microsoft.com/office/drawing/2014/main" id="{EC606A39-3F8B-47B0-B1A8-6FDEF800939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flipH="1">
                  <a:off x="3855" y="3504"/>
                  <a:ext cx="321" cy="288"/>
                  <a:chOff x="1720" y="3503"/>
                  <a:chExt cx="321" cy="288"/>
                </a:xfrm>
              </p:grpSpPr>
              <p:sp>
                <p:nvSpPr>
                  <p:cNvPr id="215" name="Arc 129">
                    <a:extLst>
                      <a:ext uri="{FF2B5EF4-FFF2-40B4-BE49-F238E27FC236}">
                        <a16:creationId xmlns:a16="http://schemas.microsoft.com/office/drawing/2014/main" id="{51F13D49-C76A-490D-BF73-89DE5A2B542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848" y="3504"/>
                    <a:ext cx="192" cy="136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25400" cap="rnd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IN"/>
                  </a:p>
                </p:txBody>
              </p:sp>
              <p:sp>
                <p:nvSpPr>
                  <p:cNvPr id="216" name="Arc 130">
                    <a:extLst>
                      <a:ext uri="{FF2B5EF4-FFF2-40B4-BE49-F238E27FC236}">
                        <a16:creationId xmlns:a16="http://schemas.microsoft.com/office/drawing/2014/main" id="{B5B19D46-100A-444C-9B16-267B7318AD0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rot="10800000">
                    <a:off x="1851" y="3644"/>
                    <a:ext cx="190" cy="146"/>
                  </a:xfrm>
                  <a:custGeom>
                    <a:avLst/>
                    <a:gdLst>
                      <a:gd name="G0" fmla="+- 21600 0 0"/>
                      <a:gd name="G1" fmla="+- 21600 0 0"/>
                      <a:gd name="G2" fmla="+- 21600 0 0"/>
                      <a:gd name="T0" fmla="*/ 0 w 21600"/>
                      <a:gd name="T1" fmla="*/ 21600 h 21600"/>
                      <a:gd name="T2" fmla="*/ 21488 w 21600"/>
                      <a:gd name="T3" fmla="*/ 0 h 21600"/>
                      <a:gd name="T4" fmla="*/ 2160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0" y="21600"/>
                        </a:moveTo>
                        <a:cubicBezTo>
                          <a:pt x="0" y="9714"/>
                          <a:pt x="9602" y="61"/>
                          <a:pt x="21488" y="0"/>
                        </a:cubicBezTo>
                      </a:path>
                      <a:path w="21600" h="21600" stroke="0" extrusionOk="0">
                        <a:moveTo>
                          <a:pt x="0" y="21600"/>
                        </a:moveTo>
                        <a:cubicBezTo>
                          <a:pt x="0" y="9714"/>
                          <a:pt x="9602" y="61"/>
                          <a:pt x="21488" y="0"/>
                        </a:cubicBezTo>
                        <a:lnTo>
                          <a:pt x="21600" y="21600"/>
                        </a:lnTo>
                        <a:close/>
                      </a:path>
                    </a:pathLst>
                  </a:custGeom>
                  <a:noFill/>
                  <a:ln w="25400" cap="rnd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IN"/>
                  </a:p>
                </p:txBody>
              </p:sp>
              <p:sp>
                <p:nvSpPr>
                  <p:cNvPr id="217" name="Line 131">
                    <a:extLst>
                      <a:ext uri="{FF2B5EF4-FFF2-40B4-BE49-F238E27FC236}">
                        <a16:creationId xmlns:a16="http://schemas.microsoft.com/office/drawing/2014/main" id="{08F77869-DA8E-4E10-B7AD-70ED6CE4497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720" y="3503"/>
                    <a:ext cx="136" cy="0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IN"/>
                  </a:p>
                </p:txBody>
              </p:sp>
              <p:sp>
                <p:nvSpPr>
                  <p:cNvPr id="218" name="Line 132">
                    <a:extLst>
                      <a:ext uri="{FF2B5EF4-FFF2-40B4-BE49-F238E27FC236}">
                        <a16:creationId xmlns:a16="http://schemas.microsoft.com/office/drawing/2014/main" id="{7762B128-00BD-4CEB-89F8-1DE0997D667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728" y="3511"/>
                    <a:ext cx="0" cy="272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IN"/>
                  </a:p>
                </p:txBody>
              </p:sp>
              <p:sp>
                <p:nvSpPr>
                  <p:cNvPr id="219" name="Line 133">
                    <a:extLst>
                      <a:ext uri="{FF2B5EF4-FFF2-40B4-BE49-F238E27FC236}">
                        <a16:creationId xmlns:a16="http://schemas.microsoft.com/office/drawing/2014/main" id="{38B73067-AD25-4C2E-BEA6-C209FE984FB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720" y="3791"/>
                    <a:ext cx="136" cy="0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IN"/>
                  </a:p>
                </p:txBody>
              </p:sp>
            </p:grpSp>
          </p:grpSp>
          <p:sp>
            <p:nvSpPr>
              <p:cNvPr id="208" name="Line 134">
                <a:extLst>
                  <a:ext uri="{FF2B5EF4-FFF2-40B4-BE49-F238E27FC236}">
                    <a16:creationId xmlns:a16="http://schemas.microsoft.com/office/drawing/2014/main" id="{FC92E546-F90F-495A-80ED-D3E3572D9E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522" y="3646"/>
                <a:ext cx="348" cy="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</p:grpSp>
      <p:grpSp>
        <p:nvGrpSpPr>
          <p:cNvPr id="236" name="Group 139">
            <a:extLst>
              <a:ext uri="{FF2B5EF4-FFF2-40B4-BE49-F238E27FC236}">
                <a16:creationId xmlns:a16="http://schemas.microsoft.com/office/drawing/2014/main" id="{AE62072C-E770-4D61-90E5-A5F53D30B75E}"/>
              </a:ext>
            </a:extLst>
          </p:cNvPr>
          <p:cNvGrpSpPr>
            <a:grpSpLocks/>
          </p:cNvGrpSpPr>
          <p:nvPr/>
        </p:nvGrpSpPr>
        <p:grpSpPr bwMode="auto">
          <a:xfrm>
            <a:off x="1391036" y="3712306"/>
            <a:ext cx="9217644" cy="1073907"/>
            <a:chOff x="440" y="2928"/>
            <a:chExt cx="4869" cy="567"/>
          </a:xfrm>
        </p:grpSpPr>
        <p:grpSp>
          <p:nvGrpSpPr>
            <p:cNvPr id="237" name="Group 138">
              <a:extLst>
                <a:ext uri="{FF2B5EF4-FFF2-40B4-BE49-F238E27FC236}">
                  <a16:creationId xmlns:a16="http://schemas.microsoft.com/office/drawing/2014/main" id="{C61C9EBD-DEEC-4D86-BB22-DA54AE82ED7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52" y="3127"/>
              <a:ext cx="3456" cy="368"/>
              <a:chOff x="1152" y="3127"/>
              <a:chExt cx="3456" cy="368"/>
            </a:xfrm>
          </p:grpSpPr>
          <p:sp>
            <p:nvSpPr>
              <p:cNvPr id="241" name="Line 69">
                <a:extLst>
                  <a:ext uri="{FF2B5EF4-FFF2-40B4-BE49-F238E27FC236}">
                    <a16:creationId xmlns:a16="http://schemas.microsoft.com/office/drawing/2014/main" id="{C1827363-EB67-4A71-9FDE-BC2437521A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52" y="3127"/>
                <a:ext cx="0" cy="36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42" name="Line 88">
                <a:extLst>
                  <a:ext uri="{FF2B5EF4-FFF2-40B4-BE49-F238E27FC236}">
                    <a16:creationId xmlns:a16="http://schemas.microsoft.com/office/drawing/2014/main" id="{227CE581-0E81-4E67-A741-6808CFD7E4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08" y="3127"/>
                <a:ext cx="0" cy="36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grpSp>
          <p:nvGrpSpPr>
            <p:cNvPr id="238" name="Group 137">
              <a:extLst>
                <a:ext uri="{FF2B5EF4-FFF2-40B4-BE49-F238E27FC236}">
                  <a16:creationId xmlns:a16="http://schemas.microsoft.com/office/drawing/2014/main" id="{517614C1-7BEA-4810-A515-B902D3BAA34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0" y="2928"/>
              <a:ext cx="4869" cy="184"/>
              <a:chOff x="440" y="2928"/>
              <a:chExt cx="4869" cy="184"/>
            </a:xfrm>
          </p:grpSpPr>
          <p:sp>
            <p:nvSpPr>
              <p:cNvPr id="239" name="Rectangle 135">
                <a:extLst>
                  <a:ext uri="{FF2B5EF4-FFF2-40B4-BE49-F238E27FC236}">
                    <a16:creationId xmlns:a16="http://schemas.microsoft.com/office/drawing/2014/main" id="{6504993F-3235-47CF-A84F-48F2ADDDD8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4" y="2928"/>
                <a:ext cx="1085" cy="184"/>
              </a:xfrm>
              <a:prstGeom prst="rect">
                <a:avLst/>
              </a:prstGeom>
              <a:solidFill>
                <a:srgbClr val="FFC000"/>
              </a:solidFill>
              <a:ln w="1905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IN" dirty="0"/>
              </a:p>
            </p:txBody>
          </p:sp>
          <p:sp>
            <p:nvSpPr>
              <p:cNvPr id="240" name="Rectangle 136">
                <a:extLst>
                  <a:ext uri="{FF2B5EF4-FFF2-40B4-BE49-F238E27FC236}">
                    <a16:creationId xmlns:a16="http://schemas.microsoft.com/office/drawing/2014/main" id="{58E16D69-6D1E-456C-827E-7458824495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0" y="2928"/>
                <a:ext cx="1085" cy="184"/>
              </a:xfrm>
              <a:prstGeom prst="rect">
                <a:avLst/>
              </a:prstGeom>
              <a:solidFill>
                <a:srgbClr val="FFC000"/>
              </a:solidFill>
              <a:ln w="1905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IN"/>
              </a:p>
            </p:txBody>
          </p:sp>
        </p:grpSp>
      </p:grpSp>
      <p:sp>
        <p:nvSpPr>
          <p:cNvPr id="243" name="Freeform 123">
            <a:extLst>
              <a:ext uri="{FF2B5EF4-FFF2-40B4-BE49-F238E27FC236}">
                <a16:creationId xmlns:a16="http://schemas.microsoft.com/office/drawing/2014/main" id="{0FEFA0F0-270F-49F3-A3D6-33F21CBFA578}"/>
              </a:ext>
            </a:extLst>
          </p:cNvPr>
          <p:cNvSpPr>
            <a:spLocks/>
          </p:cNvSpPr>
          <p:nvPr/>
        </p:nvSpPr>
        <p:spPr bwMode="auto">
          <a:xfrm>
            <a:off x="1721561" y="1799352"/>
            <a:ext cx="454351" cy="3091031"/>
          </a:xfrm>
          <a:custGeom>
            <a:avLst/>
            <a:gdLst>
              <a:gd name="T0" fmla="*/ 0 w 240"/>
              <a:gd name="T1" fmla="*/ 0 h 1584"/>
              <a:gd name="T2" fmla="*/ 0 w 240"/>
              <a:gd name="T3" fmla="*/ 1584 h 1584"/>
              <a:gd name="T4" fmla="*/ 240 w 240"/>
              <a:gd name="T5" fmla="*/ 1584 h 15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40" h="1584">
                <a:moveTo>
                  <a:pt x="0" y="0"/>
                </a:moveTo>
                <a:lnTo>
                  <a:pt x="0" y="1584"/>
                </a:lnTo>
                <a:lnTo>
                  <a:pt x="240" y="1584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/>
          <a:p>
            <a:endParaRPr lang="en-IN"/>
          </a:p>
        </p:txBody>
      </p:sp>
      <p:sp>
        <p:nvSpPr>
          <p:cNvPr id="244" name="Rectangle 147">
            <a:extLst>
              <a:ext uri="{FF2B5EF4-FFF2-40B4-BE49-F238E27FC236}">
                <a16:creationId xmlns:a16="http://schemas.microsoft.com/office/drawing/2014/main" id="{86B948B6-6EE5-4739-A208-31E91ADF72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1194" y="3708518"/>
            <a:ext cx="1885556" cy="352287"/>
          </a:xfrm>
          <a:prstGeom prst="rect">
            <a:avLst/>
          </a:prstGeom>
          <a:solidFill>
            <a:srgbClr val="92D050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78" tIns="44445" rIns="90478" bIns="44445" anchor="ctr"/>
          <a:lstStyle/>
          <a:p>
            <a:endParaRPr lang="en-IN"/>
          </a:p>
        </p:txBody>
      </p:sp>
      <p:sp>
        <p:nvSpPr>
          <p:cNvPr id="245" name="Freeform 148">
            <a:extLst>
              <a:ext uri="{FF2B5EF4-FFF2-40B4-BE49-F238E27FC236}">
                <a16:creationId xmlns:a16="http://schemas.microsoft.com/office/drawing/2014/main" id="{9EC5149C-B135-4956-8E5B-2D33D967B055}"/>
              </a:ext>
            </a:extLst>
          </p:cNvPr>
          <p:cNvSpPr>
            <a:spLocks/>
          </p:cNvSpPr>
          <p:nvPr/>
        </p:nvSpPr>
        <p:spPr bwMode="auto">
          <a:xfrm>
            <a:off x="5265498" y="3981256"/>
            <a:ext cx="726961" cy="2000079"/>
          </a:xfrm>
          <a:custGeom>
            <a:avLst/>
            <a:gdLst>
              <a:gd name="T0" fmla="*/ 0 w 384"/>
              <a:gd name="T1" fmla="*/ 0 h 1056"/>
              <a:gd name="T2" fmla="*/ 0 w 384"/>
              <a:gd name="T3" fmla="*/ 528 h 1056"/>
              <a:gd name="T4" fmla="*/ 384 w 384"/>
              <a:gd name="T5" fmla="*/ 528 h 1056"/>
              <a:gd name="T6" fmla="*/ 384 w 384"/>
              <a:gd name="T7" fmla="*/ 1056 h 10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84" h="1056">
                <a:moveTo>
                  <a:pt x="0" y="0"/>
                </a:moveTo>
                <a:lnTo>
                  <a:pt x="0" y="528"/>
                </a:lnTo>
                <a:lnTo>
                  <a:pt x="384" y="528"/>
                </a:lnTo>
                <a:lnTo>
                  <a:pt x="384" y="1056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/>
          <a:p>
            <a:endParaRPr lang="en-IN"/>
          </a:p>
        </p:txBody>
      </p:sp>
      <p:grpSp>
        <p:nvGrpSpPr>
          <p:cNvPr id="246" name="Group 152">
            <a:extLst>
              <a:ext uri="{FF2B5EF4-FFF2-40B4-BE49-F238E27FC236}">
                <a16:creationId xmlns:a16="http://schemas.microsoft.com/office/drawing/2014/main" id="{76904250-1A95-4614-A92F-A800F950302C}"/>
              </a:ext>
            </a:extLst>
          </p:cNvPr>
          <p:cNvGrpSpPr>
            <a:grpSpLocks/>
          </p:cNvGrpSpPr>
          <p:nvPr/>
        </p:nvGrpSpPr>
        <p:grpSpPr bwMode="auto">
          <a:xfrm>
            <a:off x="5628979" y="5981335"/>
            <a:ext cx="2241464" cy="363651"/>
            <a:chOff x="2688" y="4128"/>
            <a:chExt cx="1184" cy="192"/>
          </a:xfrm>
        </p:grpSpPr>
        <p:sp>
          <p:nvSpPr>
            <p:cNvPr id="247" name="Rectangle 149">
              <a:extLst>
                <a:ext uri="{FF2B5EF4-FFF2-40B4-BE49-F238E27FC236}">
                  <a16:creationId xmlns:a16="http://schemas.microsoft.com/office/drawing/2014/main" id="{0F143341-840F-4A75-8C2B-CA0E484419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4128"/>
              <a:ext cx="384" cy="192"/>
            </a:xfrm>
            <a:prstGeom prst="rect">
              <a:avLst/>
            </a:prstGeom>
            <a:solidFill>
              <a:srgbClr val="92D050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IN"/>
            </a:p>
          </p:txBody>
        </p:sp>
        <p:sp>
          <p:nvSpPr>
            <p:cNvPr id="248" name="Text Box 151">
              <a:extLst>
                <a:ext uri="{FF2B5EF4-FFF2-40B4-BE49-F238E27FC236}">
                  <a16:creationId xmlns:a16="http://schemas.microsoft.com/office/drawing/2014/main" id="{5E570D33-2EB6-4387-B9BC-264A3C6BD9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72" y="4141"/>
              <a:ext cx="800" cy="1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/>
            <a:p>
              <a:r>
                <a:rPr lang="en-US" altLang="en-US" sz="1600">
                  <a:latin typeface="Times New Roman" panose="02020603050405020304" pitchFamily="18" charset="0"/>
                </a:rPr>
                <a:t>Cache Block</a:t>
              </a:r>
            </a:p>
          </p:txBody>
        </p:sp>
      </p:grpSp>
      <p:sp>
        <p:nvSpPr>
          <p:cNvPr id="249" name="Rectangle 147">
            <a:extLst>
              <a:ext uri="{FF2B5EF4-FFF2-40B4-BE49-F238E27FC236}">
                <a16:creationId xmlns:a16="http://schemas.microsoft.com/office/drawing/2014/main" id="{E67C2CB4-309A-4549-A186-691B4E3B15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35136" y="3701152"/>
            <a:ext cx="1885556" cy="352287"/>
          </a:xfrm>
          <a:prstGeom prst="rect">
            <a:avLst/>
          </a:prstGeom>
          <a:solidFill>
            <a:srgbClr val="92D050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78" tIns="44445" rIns="90478" bIns="44445" anchor="ctr"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8832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" grpId="0" animBg="1"/>
      <p:bldP spid="129" grpId="0" animBg="1"/>
      <p:bldP spid="130" grpId="0" animBg="1"/>
      <p:bldP spid="202" grpId="0" animBg="1"/>
      <p:bldP spid="203" grpId="0" animBg="1"/>
      <p:bldP spid="243" grpId="0" animBg="1"/>
      <p:bldP spid="244" grpId="0" animBg="1"/>
      <p:bldP spid="245" grpId="0" animBg="1"/>
      <p:bldP spid="24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9336A-FC89-4BDD-9197-7B88F4D1E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Remember Latency and Bandwidth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883A61-5FEC-43B8-937C-3ABFFF353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Computer Architecture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C41537-B2B2-46F6-AFC4-2BED3668B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1ABE-1138-46C6-9A43-7FCD4EB2550C}" type="slidenum">
              <a:rPr lang="en-IN" smtClean="0"/>
              <a:pPr/>
              <a:t>3</a:t>
            </a:fld>
            <a:endParaRPr lang="en-IN" dirty="0"/>
          </a:p>
        </p:txBody>
      </p:sp>
      <p:sp>
        <p:nvSpPr>
          <p:cNvPr id="6" name="Rounded Rectangle 31">
            <a:extLst>
              <a:ext uri="{FF2B5EF4-FFF2-40B4-BE49-F238E27FC236}">
                <a16:creationId xmlns:a16="http://schemas.microsoft.com/office/drawing/2014/main" id="{D5458EB3-4DE9-46B7-86FE-A795D61AD90F}"/>
              </a:ext>
            </a:extLst>
          </p:cNvPr>
          <p:cNvSpPr/>
          <p:nvPr/>
        </p:nvSpPr>
        <p:spPr>
          <a:xfrm rot="16200000">
            <a:off x="1758229" y="3401935"/>
            <a:ext cx="2102687" cy="1328658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 w="5715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Core</a:t>
            </a:r>
          </a:p>
        </p:txBody>
      </p:sp>
      <p:pic>
        <p:nvPicPr>
          <p:cNvPr id="7" name="Picture 2" descr="Samsung 4GB DDR3-1600MHz ECC Registered CL11 DIMM Dual Rank Memory Module (M393B5273DH0-CK0)">
            <a:extLst>
              <a:ext uri="{FF2B5EF4-FFF2-40B4-BE49-F238E27FC236}">
                <a16:creationId xmlns:a16="http://schemas.microsoft.com/office/drawing/2014/main" id="{3925F9B6-0214-4600-AFEE-09513CAF96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6330892" y="3401935"/>
            <a:ext cx="4105582" cy="1328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F8E9AE66-4C58-4B43-804D-B93E7B82EE80}"/>
              </a:ext>
            </a:extLst>
          </p:cNvPr>
          <p:cNvCxnSpPr>
            <a:cxnSpLocks/>
          </p:cNvCxnSpPr>
          <p:nvPr/>
        </p:nvCxnSpPr>
        <p:spPr>
          <a:xfrm rot="10800000" flipV="1">
            <a:off x="3556561" y="3945296"/>
            <a:ext cx="3862024" cy="1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17042C4-647E-4F2C-A62F-20AA72888793}"/>
              </a:ext>
            </a:extLst>
          </p:cNvPr>
          <p:cNvSpPr txBox="1"/>
          <p:nvPr/>
        </p:nvSpPr>
        <p:spPr>
          <a:xfrm>
            <a:off x="4729086" y="3422076"/>
            <a:ext cx="13011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/>
              <a:t>Latency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FC4EFC0-1929-4F05-BF69-9DE71896F851}"/>
              </a:ext>
            </a:extLst>
          </p:cNvPr>
          <p:cNvSpPr txBox="1"/>
          <p:nvPr/>
        </p:nvSpPr>
        <p:spPr>
          <a:xfrm>
            <a:off x="4604157" y="3945296"/>
            <a:ext cx="17668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/>
              <a:t>Bandwidth</a:t>
            </a:r>
          </a:p>
        </p:txBody>
      </p:sp>
    </p:spTree>
    <p:extLst>
      <p:ext uri="{BB962C8B-B14F-4D97-AF65-F5344CB8AC3E}">
        <p14:creationId xmlns:p14="http://schemas.microsoft.com/office/powerpoint/2010/main" val="29495014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2BA0D-0E24-4721-ADDF-6568D2579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4-way associative: Just a better picture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7E7142-B7B7-45B0-9252-6F09B661B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Computer Architecture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657798-810F-400E-B2A7-BC1116753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1ABE-1138-46C6-9A43-7FCD4EB2550C}" type="slidenum">
              <a:rPr lang="en-IN" smtClean="0"/>
              <a:pPr/>
              <a:t>30</a:t>
            </a:fld>
            <a:endParaRPr lang="en-IN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6751075-D921-41EA-865E-9DE4A814E95C}"/>
              </a:ext>
            </a:extLst>
          </p:cNvPr>
          <p:cNvGrpSpPr/>
          <p:nvPr/>
        </p:nvGrpSpPr>
        <p:grpSpPr>
          <a:xfrm>
            <a:off x="167556" y="1090613"/>
            <a:ext cx="11856888" cy="5402262"/>
            <a:chOff x="1905000" y="950912"/>
            <a:chExt cx="8153402" cy="5582095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EB6883A-F873-4FD5-AC6A-4B54487C5C2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13300" y="950912"/>
              <a:ext cx="2835275" cy="498475"/>
              <a:chOff x="2072" y="896"/>
              <a:chExt cx="1786" cy="314"/>
            </a:xfrm>
          </p:grpSpPr>
          <p:sp>
            <p:nvSpPr>
              <p:cNvPr id="173" name="Line 5">
                <a:extLst>
                  <a:ext uri="{FF2B5EF4-FFF2-40B4-BE49-F238E27FC236}">
                    <a16:creationId xmlns:a16="http://schemas.microsoft.com/office/drawing/2014/main" id="{9A1A86B2-CABB-42B8-B79A-67E74E93432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026" y="1061"/>
                <a:ext cx="3" cy="149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 sz="1400">
                  <a:latin typeface="Cambria" panose="02040503050406030204" pitchFamily="18" charset="0"/>
                </a:endParaRPr>
              </a:p>
            </p:txBody>
          </p:sp>
          <p:sp>
            <p:nvSpPr>
              <p:cNvPr id="174" name="Line 6">
                <a:extLst>
                  <a:ext uri="{FF2B5EF4-FFF2-40B4-BE49-F238E27FC236}">
                    <a16:creationId xmlns:a16="http://schemas.microsoft.com/office/drawing/2014/main" id="{DC916EC1-DF57-47A7-A5B6-C6B62309B9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570" y="1051"/>
                <a:ext cx="1" cy="145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 sz="1400">
                  <a:latin typeface="Cambria" panose="02040503050406030204" pitchFamily="18" charset="0"/>
                </a:endParaRPr>
              </a:p>
            </p:txBody>
          </p:sp>
          <p:sp>
            <p:nvSpPr>
              <p:cNvPr id="175" name="Freeform 7">
                <a:extLst>
                  <a:ext uri="{FF2B5EF4-FFF2-40B4-BE49-F238E27FC236}">
                    <a16:creationId xmlns:a16="http://schemas.microsoft.com/office/drawing/2014/main" id="{DC53FC77-B261-44BF-AA07-F45FE7F8E2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58" y="1059"/>
                <a:ext cx="1570" cy="151"/>
              </a:xfrm>
              <a:custGeom>
                <a:avLst/>
                <a:gdLst>
                  <a:gd name="T0" fmla="*/ 0 w 1570"/>
                  <a:gd name="T1" fmla="*/ 149 h 151"/>
                  <a:gd name="T2" fmla="*/ 3 w 1570"/>
                  <a:gd name="T3" fmla="*/ 0 h 151"/>
                  <a:gd name="T4" fmla="*/ 1570 w 1570"/>
                  <a:gd name="T5" fmla="*/ 0 h 151"/>
                  <a:gd name="T6" fmla="*/ 1570 w 1570"/>
                  <a:gd name="T7" fmla="*/ 151 h 151"/>
                  <a:gd name="T8" fmla="*/ 3 w 1570"/>
                  <a:gd name="T9" fmla="*/ 151 h 151"/>
                  <a:gd name="T10" fmla="*/ 3 w 1570"/>
                  <a:gd name="T11" fmla="*/ 151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70" h="151">
                    <a:moveTo>
                      <a:pt x="0" y="149"/>
                    </a:moveTo>
                    <a:lnTo>
                      <a:pt x="3" y="0"/>
                    </a:lnTo>
                    <a:lnTo>
                      <a:pt x="1570" y="0"/>
                    </a:lnTo>
                    <a:lnTo>
                      <a:pt x="1570" y="151"/>
                    </a:lnTo>
                    <a:lnTo>
                      <a:pt x="3" y="151"/>
                    </a:lnTo>
                    <a:lnTo>
                      <a:pt x="3" y="151"/>
                    </a:lnTo>
                  </a:path>
                </a:pathLst>
              </a:custGeom>
              <a:noFill/>
              <a:ln w="20638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IN" sz="1400">
                  <a:latin typeface="Cambria" panose="02040503050406030204" pitchFamily="18" charset="0"/>
                </a:endParaRPr>
              </a:p>
            </p:txBody>
          </p:sp>
          <p:sp>
            <p:nvSpPr>
              <p:cNvPr id="176" name="Text Box 8">
                <a:extLst>
                  <a:ext uri="{FF2B5EF4-FFF2-40B4-BE49-F238E27FC236}">
                    <a16:creationId xmlns:a16="http://schemas.microsoft.com/office/drawing/2014/main" id="{BD65F914-30E9-407D-98D2-CD1C4FE8D5C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72" y="896"/>
                <a:ext cx="1786" cy="19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US" altLang="en-US" sz="1400" dirty="0">
                  <a:solidFill>
                    <a:schemeClr val="tx1"/>
                  </a:solidFill>
                  <a:latin typeface="Cambria" panose="02040503050406030204" pitchFamily="18" charset="0"/>
                </a:endParaRP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2010DB46-F4B3-45B5-AC17-51B6E446151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107364" y="2092324"/>
              <a:ext cx="1951038" cy="2439986"/>
              <a:chOff x="4195" y="1632"/>
              <a:chExt cx="1229" cy="1537"/>
            </a:xfrm>
          </p:grpSpPr>
          <p:sp>
            <p:nvSpPr>
              <p:cNvPr id="155" name="Freeform 12">
                <a:extLst>
                  <a:ext uri="{FF2B5EF4-FFF2-40B4-BE49-F238E27FC236}">
                    <a16:creationId xmlns:a16="http://schemas.microsoft.com/office/drawing/2014/main" id="{80A743DB-0AAC-4027-BEA3-48592A5D9C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05" y="1829"/>
                <a:ext cx="1019" cy="1103"/>
              </a:xfrm>
              <a:custGeom>
                <a:avLst/>
                <a:gdLst>
                  <a:gd name="T0" fmla="*/ 1608 w 1608"/>
                  <a:gd name="T1" fmla="*/ 1101 h 1103"/>
                  <a:gd name="T2" fmla="*/ 1608 w 1608"/>
                  <a:gd name="T3" fmla="*/ 0 h 1103"/>
                  <a:gd name="T4" fmla="*/ 0 w 1608"/>
                  <a:gd name="T5" fmla="*/ 0 h 1103"/>
                  <a:gd name="T6" fmla="*/ 0 w 1608"/>
                  <a:gd name="T7" fmla="*/ 1103 h 1103"/>
                  <a:gd name="T8" fmla="*/ 1608 w 1608"/>
                  <a:gd name="T9" fmla="*/ 1103 h 1103"/>
                  <a:gd name="T10" fmla="*/ 1608 w 1608"/>
                  <a:gd name="T11" fmla="*/ 1103 h 1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08" h="1103">
                    <a:moveTo>
                      <a:pt x="1608" y="1101"/>
                    </a:moveTo>
                    <a:lnTo>
                      <a:pt x="1608" y="0"/>
                    </a:lnTo>
                    <a:lnTo>
                      <a:pt x="0" y="0"/>
                    </a:lnTo>
                    <a:lnTo>
                      <a:pt x="0" y="1103"/>
                    </a:lnTo>
                    <a:lnTo>
                      <a:pt x="1608" y="1103"/>
                    </a:lnTo>
                    <a:lnTo>
                      <a:pt x="1608" y="1103"/>
                    </a:lnTo>
                  </a:path>
                </a:pathLst>
              </a:custGeom>
              <a:noFill/>
              <a:ln w="20638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IN" sz="1400">
                  <a:latin typeface="Cambria" panose="02040503050406030204" pitchFamily="18" charset="0"/>
                </a:endParaRPr>
              </a:p>
            </p:txBody>
          </p:sp>
          <p:grpSp>
            <p:nvGrpSpPr>
              <p:cNvPr id="156" name="Group 155">
                <a:extLst>
                  <a:ext uri="{FF2B5EF4-FFF2-40B4-BE49-F238E27FC236}">
                    <a16:creationId xmlns:a16="http://schemas.microsoft.com/office/drawing/2014/main" id="{8B64AB56-C064-4937-952F-52B9DD9293A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405" y="1925"/>
                <a:ext cx="1019" cy="894"/>
                <a:chOff x="2208" y="1920"/>
                <a:chExt cx="2130" cy="894"/>
              </a:xfrm>
            </p:grpSpPr>
            <p:sp>
              <p:nvSpPr>
                <p:cNvPr id="163" name="Freeform 14">
                  <a:extLst>
                    <a:ext uri="{FF2B5EF4-FFF2-40B4-BE49-F238E27FC236}">
                      <a16:creationId xmlns:a16="http://schemas.microsoft.com/office/drawing/2014/main" id="{C651802E-2526-4890-8BD5-6A1BF3D2E63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08" y="2263"/>
                  <a:ext cx="2130" cy="110"/>
                </a:xfrm>
                <a:custGeom>
                  <a:avLst/>
                  <a:gdLst>
                    <a:gd name="T0" fmla="*/ 1608 w 1608"/>
                    <a:gd name="T1" fmla="*/ 110 h 110"/>
                    <a:gd name="T2" fmla="*/ 1608 w 1608"/>
                    <a:gd name="T3" fmla="*/ 0 h 110"/>
                    <a:gd name="T4" fmla="*/ 0 w 1608"/>
                    <a:gd name="T5" fmla="*/ 0 h 110"/>
                    <a:gd name="T6" fmla="*/ 0 w 1608"/>
                    <a:gd name="T7" fmla="*/ 110 h 110"/>
                    <a:gd name="T8" fmla="*/ 1608 w 1608"/>
                    <a:gd name="T9" fmla="*/ 110 h 110"/>
                    <a:gd name="T10" fmla="*/ 1608 w 1608"/>
                    <a:gd name="T11" fmla="*/ 110 h 1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608" h="110">
                      <a:moveTo>
                        <a:pt x="1608" y="110"/>
                      </a:moveTo>
                      <a:lnTo>
                        <a:pt x="1608" y="0"/>
                      </a:lnTo>
                      <a:lnTo>
                        <a:pt x="0" y="0"/>
                      </a:lnTo>
                      <a:lnTo>
                        <a:pt x="0" y="110"/>
                      </a:lnTo>
                      <a:lnTo>
                        <a:pt x="1608" y="110"/>
                      </a:lnTo>
                      <a:lnTo>
                        <a:pt x="1608" y="110"/>
                      </a:lnTo>
                      <a:close/>
                    </a:path>
                  </a:pathLst>
                </a:custGeom>
                <a:solidFill>
                  <a:schemeClr val="hlink"/>
                </a:solidFill>
                <a:ln w="9525">
                  <a:solidFill>
                    <a:schemeClr val="hlink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IN" sz="1400">
                    <a:latin typeface="Cambria" panose="02040503050406030204" pitchFamily="18" charset="0"/>
                  </a:endParaRPr>
                </a:p>
              </p:txBody>
            </p:sp>
            <p:sp>
              <p:nvSpPr>
                <p:cNvPr id="164" name="Freeform 15">
                  <a:extLst>
                    <a:ext uri="{FF2B5EF4-FFF2-40B4-BE49-F238E27FC236}">
                      <a16:creationId xmlns:a16="http://schemas.microsoft.com/office/drawing/2014/main" id="{C7B11FB1-7AC1-41E3-B11F-452547C9AFB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08" y="2263"/>
                  <a:ext cx="2130" cy="110"/>
                </a:xfrm>
                <a:custGeom>
                  <a:avLst/>
                  <a:gdLst>
                    <a:gd name="T0" fmla="*/ 1608 w 1608"/>
                    <a:gd name="T1" fmla="*/ 110 h 110"/>
                    <a:gd name="T2" fmla="*/ 1608 w 1608"/>
                    <a:gd name="T3" fmla="*/ 0 h 110"/>
                    <a:gd name="T4" fmla="*/ 0 w 1608"/>
                    <a:gd name="T5" fmla="*/ 0 h 110"/>
                    <a:gd name="T6" fmla="*/ 0 w 1608"/>
                    <a:gd name="T7" fmla="*/ 110 h 110"/>
                    <a:gd name="T8" fmla="*/ 1608 w 1608"/>
                    <a:gd name="T9" fmla="*/ 110 h 110"/>
                    <a:gd name="T10" fmla="*/ 1608 w 1608"/>
                    <a:gd name="T11" fmla="*/ 110 h 1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608" h="110">
                      <a:moveTo>
                        <a:pt x="1608" y="110"/>
                      </a:moveTo>
                      <a:lnTo>
                        <a:pt x="1608" y="0"/>
                      </a:lnTo>
                      <a:lnTo>
                        <a:pt x="0" y="0"/>
                      </a:lnTo>
                      <a:lnTo>
                        <a:pt x="0" y="110"/>
                      </a:lnTo>
                      <a:lnTo>
                        <a:pt x="1608" y="110"/>
                      </a:lnTo>
                      <a:lnTo>
                        <a:pt x="1608" y="110"/>
                      </a:lnTo>
                    </a:path>
                  </a:pathLst>
                </a:custGeom>
                <a:solidFill>
                  <a:srgbClr val="92D050"/>
                </a:solidFill>
                <a:ln w="20638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IN" sz="1400">
                    <a:latin typeface="Cambria" panose="02040503050406030204" pitchFamily="18" charset="0"/>
                  </a:endParaRPr>
                </a:p>
              </p:txBody>
            </p:sp>
            <p:sp>
              <p:nvSpPr>
                <p:cNvPr id="165" name="Line 16">
                  <a:extLst>
                    <a:ext uri="{FF2B5EF4-FFF2-40B4-BE49-F238E27FC236}">
                      <a16:creationId xmlns:a16="http://schemas.microsoft.com/office/drawing/2014/main" id="{75A927F7-A6A7-410E-92EE-2F2BF670352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208" y="1920"/>
                  <a:ext cx="2130" cy="2"/>
                </a:xfrm>
                <a:prstGeom prst="line">
                  <a:avLst/>
                </a:prstGeom>
                <a:noFill/>
                <a:ln w="2063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IN" sz="1400">
                    <a:latin typeface="Cambria" panose="02040503050406030204" pitchFamily="18" charset="0"/>
                  </a:endParaRPr>
                </a:p>
              </p:txBody>
            </p:sp>
            <p:sp>
              <p:nvSpPr>
                <p:cNvPr id="166" name="Line 17">
                  <a:extLst>
                    <a:ext uri="{FF2B5EF4-FFF2-40B4-BE49-F238E27FC236}">
                      <a16:creationId xmlns:a16="http://schemas.microsoft.com/office/drawing/2014/main" id="{BCA3F571-868A-410A-A345-34722F12D8A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208" y="2044"/>
                  <a:ext cx="2130" cy="2"/>
                </a:xfrm>
                <a:prstGeom prst="line">
                  <a:avLst/>
                </a:prstGeom>
                <a:noFill/>
                <a:ln w="2063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IN" sz="1400">
                    <a:latin typeface="Cambria" panose="02040503050406030204" pitchFamily="18" charset="0"/>
                  </a:endParaRPr>
                </a:p>
              </p:txBody>
            </p:sp>
            <p:sp>
              <p:nvSpPr>
                <p:cNvPr id="167" name="Line 18">
                  <a:extLst>
                    <a:ext uri="{FF2B5EF4-FFF2-40B4-BE49-F238E27FC236}">
                      <a16:creationId xmlns:a16="http://schemas.microsoft.com/office/drawing/2014/main" id="{9E554E31-94DE-4995-873E-88E56F1C784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208" y="2154"/>
                  <a:ext cx="2130" cy="1"/>
                </a:xfrm>
                <a:prstGeom prst="line">
                  <a:avLst/>
                </a:prstGeom>
                <a:noFill/>
                <a:ln w="2063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IN" sz="1400">
                    <a:latin typeface="Cambria" panose="02040503050406030204" pitchFamily="18" charset="0"/>
                  </a:endParaRPr>
                </a:p>
              </p:txBody>
            </p:sp>
            <p:sp>
              <p:nvSpPr>
                <p:cNvPr id="168" name="Line 19">
                  <a:extLst>
                    <a:ext uri="{FF2B5EF4-FFF2-40B4-BE49-F238E27FC236}">
                      <a16:creationId xmlns:a16="http://schemas.microsoft.com/office/drawing/2014/main" id="{90A0C436-B9F6-41C2-93E0-C200588EFB9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208" y="2373"/>
                  <a:ext cx="2130" cy="1"/>
                </a:xfrm>
                <a:prstGeom prst="line">
                  <a:avLst/>
                </a:prstGeom>
                <a:noFill/>
                <a:ln w="206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IN" sz="1400">
                    <a:latin typeface="Cambria" panose="02040503050406030204" pitchFamily="18" charset="0"/>
                  </a:endParaRPr>
                </a:p>
              </p:txBody>
            </p:sp>
            <p:sp>
              <p:nvSpPr>
                <p:cNvPr id="169" name="Line 20">
                  <a:extLst>
                    <a:ext uri="{FF2B5EF4-FFF2-40B4-BE49-F238E27FC236}">
                      <a16:creationId xmlns:a16="http://schemas.microsoft.com/office/drawing/2014/main" id="{2145BC17-7385-40A8-9CA7-A2215F15345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208" y="2483"/>
                  <a:ext cx="2130" cy="1"/>
                </a:xfrm>
                <a:prstGeom prst="line">
                  <a:avLst/>
                </a:prstGeom>
                <a:noFill/>
                <a:ln w="2063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IN" sz="1400">
                    <a:latin typeface="Cambria" panose="02040503050406030204" pitchFamily="18" charset="0"/>
                  </a:endParaRPr>
                </a:p>
              </p:txBody>
            </p:sp>
            <p:sp>
              <p:nvSpPr>
                <p:cNvPr id="170" name="Line 21">
                  <a:extLst>
                    <a:ext uri="{FF2B5EF4-FFF2-40B4-BE49-F238E27FC236}">
                      <a16:creationId xmlns:a16="http://schemas.microsoft.com/office/drawing/2014/main" id="{758B2142-8104-45C0-8304-3ECB376FDEA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208" y="2593"/>
                  <a:ext cx="2130" cy="1"/>
                </a:xfrm>
                <a:prstGeom prst="line">
                  <a:avLst/>
                </a:prstGeom>
                <a:noFill/>
                <a:ln w="2063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IN" sz="1400">
                    <a:latin typeface="Cambria" panose="02040503050406030204" pitchFamily="18" charset="0"/>
                  </a:endParaRPr>
                </a:p>
              </p:txBody>
            </p:sp>
            <p:sp>
              <p:nvSpPr>
                <p:cNvPr id="171" name="Line 22">
                  <a:extLst>
                    <a:ext uri="{FF2B5EF4-FFF2-40B4-BE49-F238E27FC236}">
                      <a16:creationId xmlns:a16="http://schemas.microsoft.com/office/drawing/2014/main" id="{0CAEBC4D-3ED0-44E7-B8A9-D727AFB9554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208" y="2703"/>
                  <a:ext cx="2130" cy="1"/>
                </a:xfrm>
                <a:prstGeom prst="line">
                  <a:avLst/>
                </a:prstGeom>
                <a:noFill/>
                <a:ln w="2063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IN" sz="1400">
                    <a:latin typeface="Cambria" panose="02040503050406030204" pitchFamily="18" charset="0"/>
                  </a:endParaRPr>
                </a:p>
              </p:txBody>
            </p:sp>
            <p:sp>
              <p:nvSpPr>
                <p:cNvPr id="172" name="Line 23">
                  <a:extLst>
                    <a:ext uri="{FF2B5EF4-FFF2-40B4-BE49-F238E27FC236}">
                      <a16:creationId xmlns:a16="http://schemas.microsoft.com/office/drawing/2014/main" id="{032782F2-2E65-49D9-AA7D-00AEB39CCA5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208" y="2813"/>
                  <a:ext cx="2130" cy="1"/>
                </a:xfrm>
                <a:prstGeom prst="line">
                  <a:avLst/>
                </a:prstGeom>
                <a:noFill/>
                <a:ln w="2063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IN" sz="1400">
                    <a:latin typeface="Cambria" panose="02040503050406030204" pitchFamily="18" charset="0"/>
                  </a:endParaRPr>
                </a:p>
              </p:txBody>
            </p:sp>
          </p:grpSp>
          <p:sp>
            <p:nvSpPr>
              <p:cNvPr id="157" name="Line 24">
                <a:extLst>
                  <a:ext uri="{FF2B5EF4-FFF2-40B4-BE49-F238E27FC236}">
                    <a16:creationId xmlns:a16="http://schemas.microsoft.com/office/drawing/2014/main" id="{66DC4FE3-C4F7-4F32-AFC7-5F05E713D3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80" y="1835"/>
                <a:ext cx="4" cy="1100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 sz="1400">
                  <a:latin typeface="Cambria" panose="02040503050406030204" pitchFamily="18" charset="0"/>
                </a:endParaRPr>
              </a:p>
            </p:txBody>
          </p:sp>
          <p:sp>
            <p:nvSpPr>
              <p:cNvPr id="158" name="Line 25">
                <a:extLst>
                  <a:ext uri="{FF2B5EF4-FFF2-40B4-BE49-F238E27FC236}">
                    <a16:creationId xmlns:a16="http://schemas.microsoft.com/office/drawing/2014/main" id="{96B4A5E8-1C8B-4932-BE92-C633B0D90F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76" y="1824"/>
                <a:ext cx="1" cy="1106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 sz="1400">
                  <a:latin typeface="Cambria" panose="02040503050406030204" pitchFamily="18" charset="0"/>
                </a:endParaRPr>
              </a:p>
            </p:txBody>
          </p:sp>
          <p:sp>
            <p:nvSpPr>
              <p:cNvPr id="159" name="Text Box 26">
                <a:extLst>
                  <a:ext uri="{FF2B5EF4-FFF2-40B4-BE49-F238E27FC236}">
                    <a16:creationId xmlns:a16="http://schemas.microsoft.com/office/drawing/2014/main" id="{BFBB5AE0-41FD-4E22-9F3C-C2F3D7A8591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93" y="1637"/>
                <a:ext cx="243" cy="19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400">
                    <a:solidFill>
                      <a:schemeClr val="tx1"/>
                    </a:solidFill>
                    <a:latin typeface="Cambria" panose="02040503050406030204" pitchFamily="18" charset="0"/>
                  </a:rPr>
                  <a:t>Data</a:t>
                </a:r>
              </a:p>
            </p:txBody>
          </p:sp>
          <p:sp>
            <p:nvSpPr>
              <p:cNvPr id="160" name="Text Box 27">
                <a:extLst>
                  <a:ext uri="{FF2B5EF4-FFF2-40B4-BE49-F238E27FC236}">
                    <a16:creationId xmlns:a16="http://schemas.microsoft.com/office/drawing/2014/main" id="{CE57E5AC-4583-45D0-A0AC-D0E90E06199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12" y="1632"/>
                <a:ext cx="203" cy="19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400">
                    <a:solidFill>
                      <a:schemeClr val="tx1"/>
                    </a:solidFill>
                    <a:latin typeface="Cambria" panose="02040503050406030204" pitchFamily="18" charset="0"/>
                  </a:rPr>
                  <a:t>Tag</a:t>
                </a:r>
              </a:p>
            </p:txBody>
          </p:sp>
          <p:sp>
            <p:nvSpPr>
              <p:cNvPr id="161" name="Text Box 28">
                <a:extLst>
                  <a:ext uri="{FF2B5EF4-FFF2-40B4-BE49-F238E27FC236}">
                    <a16:creationId xmlns:a16="http://schemas.microsoft.com/office/drawing/2014/main" id="{045CE8D2-19B3-4AB2-AA86-654AECBD709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68" y="1632"/>
                <a:ext cx="132" cy="19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400">
                    <a:solidFill>
                      <a:schemeClr val="tx1"/>
                    </a:solidFill>
                    <a:latin typeface="Cambria" panose="02040503050406030204" pitchFamily="18" charset="0"/>
                  </a:rPr>
                  <a:t>V</a:t>
                </a:r>
              </a:p>
            </p:txBody>
          </p:sp>
          <p:sp>
            <p:nvSpPr>
              <p:cNvPr id="162" name="Text Box 29">
                <a:extLst>
                  <a:ext uri="{FF2B5EF4-FFF2-40B4-BE49-F238E27FC236}">
                    <a16:creationId xmlns:a16="http://schemas.microsoft.com/office/drawing/2014/main" id="{1010A716-6C88-4EE2-8713-62F09EA33C0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95" y="1776"/>
                <a:ext cx="235" cy="139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r">
                  <a:lnSpc>
                    <a:spcPct val="110000"/>
                  </a:lnSpc>
                </a:pPr>
                <a:r>
                  <a:rPr lang="en-US" altLang="en-US" sz="1400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0</a:t>
                </a:r>
              </a:p>
              <a:p>
                <a:pPr algn="r">
                  <a:lnSpc>
                    <a:spcPct val="110000"/>
                  </a:lnSpc>
                </a:pPr>
                <a:r>
                  <a:rPr lang="en-US" altLang="en-US" sz="1400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1</a:t>
                </a:r>
              </a:p>
              <a:p>
                <a:pPr algn="r">
                  <a:lnSpc>
                    <a:spcPct val="110000"/>
                  </a:lnSpc>
                </a:pPr>
                <a:r>
                  <a:rPr lang="en-US" altLang="en-US" sz="1400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2</a:t>
                </a:r>
              </a:p>
              <a:p>
                <a:pPr algn="r">
                  <a:lnSpc>
                    <a:spcPct val="110000"/>
                  </a:lnSpc>
                </a:pPr>
                <a:r>
                  <a:rPr lang="en-US" altLang="en-US" sz="1400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.</a:t>
                </a:r>
              </a:p>
              <a:p>
                <a:pPr algn="r">
                  <a:lnSpc>
                    <a:spcPct val="110000"/>
                  </a:lnSpc>
                </a:pPr>
                <a:r>
                  <a:rPr lang="en-US" altLang="en-US" sz="1400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.</a:t>
                </a:r>
              </a:p>
              <a:p>
                <a:pPr algn="r">
                  <a:lnSpc>
                    <a:spcPct val="110000"/>
                  </a:lnSpc>
                </a:pPr>
                <a:r>
                  <a:rPr lang="en-US" altLang="en-US" sz="1400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.</a:t>
                </a:r>
              </a:p>
              <a:p>
                <a:pPr algn="r">
                  <a:lnSpc>
                    <a:spcPct val="110000"/>
                  </a:lnSpc>
                </a:pPr>
                <a:r>
                  <a:rPr lang="en-US" altLang="en-US" sz="1400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 </a:t>
                </a:r>
              </a:p>
              <a:p>
                <a:pPr algn="r">
                  <a:lnSpc>
                    <a:spcPct val="110000"/>
                  </a:lnSpc>
                </a:pPr>
                <a:r>
                  <a:rPr lang="en-US" altLang="en-US" sz="1400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 255</a:t>
                </a:r>
              </a:p>
              <a:p>
                <a:pPr algn="r">
                  <a:lnSpc>
                    <a:spcPct val="110000"/>
                  </a:lnSpc>
                </a:pPr>
                <a:r>
                  <a:rPr lang="en-US" altLang="en-US" sz="1400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 </a:t>
                </a: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589DC96A-7038-459C-A903-4778F5B6186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126164" y="2092324"/>
              <a:ext cx="1951038" cy="2439986"/>
              <a:chOff x="4195" y="1632"/>
              <a:chExt cx="1229" cy="1537"/>
            </a:xfrm>
          </p:grpSpPr>
          <p:sp>
            <p:nvSpPr>
              <p:cNvPr id="137" name="Freeform 31">
                <a:extLst>
                  <a:ext uri="{FF2B5EF4-FFF2-40B4-BE49-F238E27FC236}">
                    <a16:creationId xmlns:a16="http://schemas.microsoft.com/office/drawing/2014/main" id="{A02D977D-1154-4DAC-979A-986DE4E4A4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05" y="1829"/>
                <a:ext cx="1019" cy="1103"/>
              </a:xfrm>
              <a:custGeom>
                <a:avLst/>
                <a:gdLst>
                  <a:gd name="T0" fmla="*/ 1608 w 1608"/>
                  <a:gd name="T1" fmla="*/ 1101 h 1103"/>
                  <a:gd name="T2" fmla="*/ 1608 w 1608"/>
                  <a:gd name="T3" fmla="*/ 0 h 1103"/>
                  <a:gd name="T4" fmla="*/ 0 w 1608"/>
                  <a:gd name="T5" fmla="*/ 0 h 1103"/>
                  <a:gd name="T6" fmla="*/ 0 w 1608"/>
                  <a:gd name="T7" fmla="*/ 1103 h 1103"/>
                  <a:gd name="T8" fmla="*/ 1608 w 1608"/>
                  <a:gd name="T9" fmla="*/ 1103 h 1103"/>
                  <a:gd name="T10" fmla="*/ 1608 w 1608"/>
                  <a:gd name="T11" fmla="*/ 1103 h 1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08" h="1103">
                    <a:moveTo>
                      <a:pt x="1608" y="1101"/>
                    </a:moveTo>
                    <a:lnTo>
                      <a:pt x="1608" y="0"/>
                    </a:lnTo>
                    <a:lnTo>
                      <a:pt x="0" y="0"/>
                    </a:lnTo>
                    <a:lnTo>
                      <a:pt x="0" y="1103"/>
                    </a:lnTo>
                    <a:lnTo>
                      <a:pt x="1608" y="1103"/>
                    </a:lnTo>
                    <a:lnTo>
                      <a:pt x="1608" y="1103"/>
                    </a:lnTo>
                  </a:path>
                </a:pathLst>
              </a:custGeom>
              <a:noFill/>
              <a:ln w="20638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IN" sz="1400">
                  <a:latin typeface="Cambria" panose="02040503050406030204" pitchFamily="18" charset="0"/>
                </a:endParaRPr>
              </a:p>
            </p:txBody>
          </p:sp>
          <p:grpSp>
            <p:nvGrpSpPr>
              <p:cNvPr id="138" name="Group 137">
                <a:extLst>
                  <a:ext uri="{FF2B5EF4-FFF2-40B4-BE49-F238E27FC236}">
                    <a16:creationId xmlns:a16="http://schemas.microsoft.com/office/drawing/2014/main" id="{0ADE49AE-35BF-490C-A302-5199489E062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405" y="1925"/>
                <a:ext cx="1019" cy="894"/>
                <a:chOff x="2208" y="1920"/>
                <a:chExt cx="2130" cy="894"/>
              </a:xfrm>
            </p:grpSpPr>
            <p:sp>
              <p:nvSpPr>
                <p:cNvPr id="145" name="Freeform 33">
                  <a:extLst>
                    <a:ext uri="{FF2B5EF4-FFF2-40B4-BE49-F238E27FC236}">
                      <a16:creationId xmlns:a16="http://schemas.microsoft.com/office/drawing/2014/main" id="{BCF705FD-4760-472E-BCD4-32532DD30E6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08" y="2263"/>
                  <a:ext cx="2130" cy="110"/>
                </a:xfrm>
                <a:custGeom>
                  <a:avLst/>
                  <a:gdLst>
                    <a:gd name="T0" fmla="*/ 1608 w 1608"/>
                    <a:gd name="T1" fmla="*/ 110 h 110"/>
                    <a:gd name="T2" fmla="*/ 1608 w 1608"/>
                    <a:gd name="T3" fmla="*/ 0 h 110"/>
                    <a:gd name="T4" fmla="*/ 0 w 1608"/>
                    <a:gd name="T5" fmla="*/ 0 h 110"/>
                    <a:gd name="T6" fmla="*/ 0 w 1608"/>
                    <a:gd name="T7" fmla="*/ 110 h 110"/>
                    <a:gd name="T8" fmla="*/ 1608 w 1608"/>
                    <a:gd name="T9" fmla="*/ 110 h 110"/>
                    <a:gd name="T10" fmla="*/ 1608 w 1608"/>
                    <a:gd name="T11" fmla="*/ 110 h 1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608" h="110">
                      <a:moveTo>
                        <a:pt x="1608" y="110"/>
                      </a:moveTo>
                      <a:lnTo>
                        <a:pt x="1608" y="0"/>
                      </a:lnTo>
                      <a:lnTo>
                        <a:pt x="0" y="0"/>
                      </a:lnTo>
                      <a:lnTo>
                        <a:pt x="0" y="110"/>
                      </a:lnTo>
                      <a:lnTo>
                        <a:pt x="1608" y="110"/>
                      </a:lnTo>
                      <a:lnTo>
                        <a:pt x="1608" y="110"/>
                      </a:lnTo>
                      <a:close/>
                    </a:path>
                  </a:pathLst>
                </a:custGeom>
                <a:solidFill>
                  <a:srgbClr val="92D050"/>
                </a:solidFill>
                <a:ln w="9525">
                  <a:solidFill>
                    <a:schemeClr val="hlink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IN" sz="1400">
                    <a:latin typeface="Cambria" panose="02040503050406030204" pitchFamily="18" charset="0"/>
                  </a:endParaRPr>
                </a:p>
              </p:txBody>
            </p:sp>
            <p:sp>
              <p:nvSpPr>
                <p:cNvPr id="146" name="Freeform 34">
                  <a:extLst>
                    <a:ext uri="{FF2B5EF4-FFF2-40B4-BE49-F238E27FC236}">
                      <a16:creationId xmlns:a16="http://schemas.microsoft.com/office/drawing/2014/main" id="{6B308C99-8AA6-4FB9-9652-E1C3A7B64C2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08" y="2263"/>
                  <a:ext cx="2130" cy="110"/>
                </a:xfrm>
                <a:custGeom>
                  <a:avLst/>
                  <a:gdLst>
                    <a:gd name="T0" fmla="*/ 1608 w 1608"/>
                    <a:gd name="T1" fmla="*/ 110 h 110"/>
                    <a:gd name="T2" fmla="*/ 1608 w 1608"/>
                    <a:gd name="T3" fmla="*/ 0 h 110"/>
                    <a:gd name="T4" fmla="*/ 0 w 1608"/>
                    <a:gd name="T5" fmla="*/ 0 h 110"/>
                    <a:gd name="T6" fmla="*/ 0 w 1608"/>
                    <a:gd name="T7" fmla="*/ 110 h 110"/>
                    <a:gd name="T8" fmla="*/ 1608 w 1608"/>
                    <a:gd name="T9" fmla="*/ 110 h 110"/>
                    <a:gd name="T10" fmla="*/ 1608 w 1608"/>
                    <a:gd name="T11" fmla="*/ 110 h 1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608" h="110">
                      <a:moveTo>
                        <a:pt x="1608" y="110"/>
                      </a:moveTo>
                      <a:lnTo>
                        <a:pt x="1608" y="0"/>
                      </a:lnTo>
                      <a:lnTo>
                        <a:pt x="0" y="0"/>
                      </a:lnTo>
                      <a:lnTo>
                        <a:pt x="0" y="110"/>
                      </a:lnTo>
                      <a:lnTo>
                        <a:pt x="1608" y="110"/>
                      </a:lnTo>
                      <a:lnTo>
                        <a:pt x="1608" y="110"/>
                      </a:lnTo>
                    </a:path>
                  </a:pathLst>
                </a:custGeom>
                <a:noFill/>
                <a:ln w="206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IN" sz="1400">
                    <a:latin typeface="Cambria" panose="02040503050406030204" pitchFamily="18" charset="0"/>
                  </a:endParaRPr>
                </a:p>
              </p:txBody>
            </p:sp>
            <p:sp>
              <p:nvSpPr>
                <p:cNvPr id="147" name="Line 35">
                  <a:extLst>
                    <a:ext uri="{FF2B5EF4-FFF2-40B4-BE49-F238E27FC236}">
                      <a16:creationId xmlns:a16="http://schemas.microsoft.com/office/drawing/2014/main" id="{ADCE7008-4DF1-40D7-AF16-04115F02BF8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208" y="1920"/>
                  <a:ext cx="2130" cy="2"/>
                </a:xfrm>
                <a:prstGeom prst="line">
                  <a:avLst/>
                </a:prstGeom>
                <a:noFill/>
                <a:ln w="2063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IN" sz="1400">
                    <a:latin typeface="Cambria" panose="02040503050406030204" pitchFamily="18" charset="0"/>
                  </a:endParaRPr>
                </a:p>
              </p:txBody>
            </p:sp>
            <p:sp>
              <p:nvSpPr>
                <p:cNvPr id="148" name="Line 36">
                  <a:extLst>
                    <a:ext uri="{FF2B5EF4-FFF2-40B4-BE49-F238E27FC236}">
                      <a16:creationId xmlns:a16="http://schemas.microsoft.com/office/drawing/2014/main" id="{2C5A37BF-5F5B-4320-A459-75A7A849F59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208" y="2044"/>
                  <a:ext cx="2130" cy="2"/>
                </a:xfrm>
                <a:prstGeom prst="line">
                  <a:avLst/>
                </a:prstGeom>
                <a:noFill/>
                <a:ln w="2063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IN" sz="1400">
                    <a:latin typeface="Cambria" panose="02040503050406030204" pitchFamily="18" charset="0"/>
                  </a:endParaRPr>
                </a:p>
              </p:txBody>
            </p:sp>
            <p:sp>
              <p:nvSpPr>
                <p:cNvPr id="149" name="Line 37">
                  <a:extLst>
                    <a:ext uri="{FF2B5EF4-FFF2-40B4-BE49-F238E27FC236}">
                      <a16:creationId xmlns:a16="http://schemas.microsoft.com/office/drawing/2014/main" id="{00C0A9D4-3636-4951-A012-E40C7E19C5D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208" y="2154"/>
                  <a:ext cx="2130" cy="1"/>
                </a:xfrm>
                <a:prstGeom prst="line">
                  <a:avLst/>
                </a:prstGeom>
                <a:noFill/>
                <a:ln w="2063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IN" sz="1400">
                    <a:latin typeface="Cambria" panose="02040503050406030204" pitchFamily="18" charset="0"/>
                  </a:endParaRPr>
                </a:p>
              </p:txBody>
            </p:sp>
            <p:sp>
              <p:nvSpPr>
                <p:cNvPr id="150" name="Line 38">
                  <a:extLst>
                    <a:ext uri="{FF2B5EF4-FFF2-40B4-BE49-F238E27FC236}">
                      <a16:creationId xmlns:a16="http://schemas.microsoft.com/office/drawing/2014/main" id="{562569D3-28B8-452D-8BD4-3581557FE77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208" y="2373"/>
                  <a:ext cx="2130" cy="1"/>
                </a:xfrm>
                <a:prstGeom prst="line">
                  <a:avLst/>
                </a:prstGeom>
                <a:noFill/>
                <a:ln w="2063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IN" sz="1400">
                    <a:latin typeface="Cambria" panose="02040503050406030204" pitchFamily="18" charset="0"/>
                  </a:endParaRPr>
                </a:p>
              </p:txBody>
            </p:sp>
            <p:sp>
              <p:nvSpPr>
                <p:cNvPr id="151" name="Line 39">
                  <a:extLst>
                    <a:ext uri="{FF2B5EF4-FFF2-40B4-BE49-F238E27FC236}">
                      <a16:creationId xmlns:a16="http://schemas.microsoft.com/office/drawing/2014/main" id="{28B5CBC3-238A-49E3-88BA-830522D9856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208" y="2483"/>
                  <a:ext cx="2130" cy="1"/>
                </a:xfrm>
                <a:prstGeom prst="line">
                  <a:avLst/>
                </a:prstGeom>
                <a:noFill/>
                <a:ln w="2063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IN" sz="1400">
                    <a:latin typeface="Cambria" panose="02040503050406030204" pitchFamily="18" charset="0"/>
                  </a:endParaRPr>
                </a:p>
              </p:txBody>
            </p:sp>
            <p:sp>
              <p:nvSpPr>
                <p:cNvPr id="152" name="Line 40">
                  <a:extLst>
                    <a:ext uri="{FF2B5EF4-FFF2-40B4-BE49-F238E27FC236}">
                      <a16:creationId xmlns:a16="http://schemas.microsoft.com/office/drawing/2014/main" id="{B12F479B-541A-4659-AD4B-4F1E5AA5854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208" y="2593"/>
                  <a:ext cx="2130" cy="1"/>
                </a:xfrm>
                <a:prstGeom prst="line">
                  <a:avLst/>
                </a:prstGeom>
                <a:noFill/>
                <a:ln w="2063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IN" sz="1400">
                    <a:latin typeface="Cambria" panose="02040503050406030204" pitchFamily="18" charset="0"/>
                  </a:endParaRPr>
                </a:p>
              </p:txBody>
            </p:sp>
            <p:sp>
              <p:nvSpPr>
                <p:cNvPr id="153" name="Line 41">
                  <a:extLst>
                    <a:ext uri="{FF2B5EF4-FFF2-40B4-BE49-F238E27FC236}">
                      <a16:creationId xmlns:a16="http://schemas.microsoft.com/office/drawing/2014/main" id="{B56BCB7C-37EE-4B1A-87CC-DBA7B727C34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208" y="2703"/>
                  <a:ext cx="2130" cy="1"/>
                </a:xfrm>
                <a:prstGeom prst="line">
                  <a:avLst/>
                </a:prstGeom>
                <a:noFill/>
                <a:ln w="2063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IN" sz="1400">
                    <a:latin typeface="Cambria" panose="02040503050406030204" pitchFamily="18" charset="0"/>
                  </a:endParaRPr>
                </a:p>
              </p:txBody>
            </p:sp>
            <p:sp>
              <p:nvSpPr>
                <p:cNvPr id="154" name="Line 42">
                  <a:extLst>
                    <a:ext uri="{FF2B5EF4-FFF2-40B4-BE49-F238E27FC236}">
                      <a16:creationId xmlns:a16="http://schemas.microsoft.com/office/drawing/2014/main" id="{DC36C18E-0A60-492C-815C-9A30F207406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208" y="2813"/>
                  <a:ext cx="2130" cy="1"/>
                </a:xfrm>
                <a:prstGeom prst="line">
                  <a:avLst/>
                </a:prstGeom>
                <a:noFill/>
                <a:ln w="2063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IN" sz="1400">
                    <a:latin typeface="Cambria" panose="02040503050406030204" pitchFamily="18" charset="0"/>
                  </a:endParaRPr>
                </a:p>
              </p:txBody>
            </p:sp>
          </p:grpSp>
          <p:sp>
            <p:nvSpPr>
              <p:cNvPr id="139" name="Line 43">
                <a:extLst>
                  <a:ext uri="{FF2B5EF4-FFF2-40B4-BE49-F238E27FC236}">
                    <a16:creationId xmlns:a16="http://schemas.microsoft.com/office/drawing/2014/main" id="{43B8FC6E-05DB-457F-88DE-F185AFDD19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80" y="1835"/>
                <a:ext cx="4" cy="1100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 sz="1400">
                  <a:latin typeface="Cambria" panose="02040503050406030204" pitchFamily="18" charset="0"/>
                </a:endParaRPr>
              </a:p>
            </p:txBody>
          </p:sp>
          <p:sp>
            <p:nvSpPr>
              <p:cNvPr id="140" name="Line 44">
                <a:extLst>
                  <a:ext uri="{FF2B5EF4-FFF2-40B4-BE49-F238E27FC236}">
                    <a16:creationId xmlns:a16="http://schemas.microsoft.com/office/drawing/2014/main" id="{2602F4E9-EED6-4397-BC57-6B7A8AF43C2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76" y="1824"/>
                <a:ext cx="1" cy="1106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 sz="1400">
                  <a:latin typeface="Cambria" panose="02040503050406030204" pitchFamily="18" charset="0"/>
                </a:endParaRPr>
              </a:p>
            </p:txBody>
          </p:sp>
          <p:sp>
            <p:nvSpPr>
              <p:cNvPr id="141" name="Text Box 45">
                <a:extLst>
                  <a:ext uri="{FF2B5EF4-FFF2-40B4-BE49-F238E27FC236}">
                    <a16:creationId xmlns:a16="http://schemas.microsoft.com/office/drawing/2014/main" id="{0F290FB4-19D7-450F-8552-A8711398286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93" y="1637"/>
                <a:ext cx="243" cy="19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400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Data</a:t>
                </a:r>
              </a:p>
            </p:txBody>
          </p:sp>
          <p:sp>
            <p:nvSpPr>
              <p:cNvPr id="142" name="Text Box 46">
                <a:extLst>
                  <a:ext uri="{FF2B5EF4-FFF2-40B4-BE49-F238E27FC236}">
                    <a16:creationId xmlns:a16="http://schemas.microsoft.com/office/drawing/2014/main" id="{F82935B5-18B2-45AF-BCDA-5B8F46E7D47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12" y="1632"/>
                <a:ext cx="203" cy="19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400">
                    <a:solidFill>
                      <a:schemeClr val="tx1"/>
                    </a:solidFill>
                    <a:latin typeface="Cambria" panose="02040503050406030204" pitchFamily="18" charset="0"/>
                  </a:rPr>
                  <a:t>Tag</a:t>
                </a:r>
              </a:p>
            </p:txBody>
          </p:sp>
          <p:sp>
            <p:nvSpPr>
              <p:cNvPr id="143" name="Text Box 47">
                <a:extLst>
                  <a:ext uri="{FF2B5EF4-FFF2-40B4-BE49-F238E27FC236}">
                    <a16:creationId xmlns:a16="http://schemas.microsoft.com/office/drawing/2014/main" id="{AD5CB865-D23A-458C-A9D0-016BC8AF009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68" y="1632"/>
                <a:ext cx="132" cy="19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400">
                    <a:solidFill>
                      <a:schemeClr val="tx1"/>
                    </a:solidFill>
                    <a:latin typeface="Cambria" panose="02040503050406030204" pitchFamily="18" charset="0"/>
                  </a:rPr>
                  <a:t>V</a:t>
                </a:r>
              </a:p>
            </p:txBody>
          </p:sp>
          <p:sp>
            <p:nvSpPr>
              <p:cNvPr id="144" name="Text Box 48">
                <a:extLst>
                  <a:ext uri="{FF2B5EF4-FFF2-40B4-BE49-F238E27FC236}">
                    <a16:creationId xmlns:a16="http://schemas.microsoft.com/office/drawing/2014/main" id="{CCD82DB4-C1FC-400E-826C-A1413427BD1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95" y="1776"/>
                <a:ext cx="235" cy="139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r">
                  <a:lnSpc>
                    <a:spcPct val="110000"/>
                  </a:lnSpc>
                </a:pPr>
                <a:r>
                  <a:rPr lang="en-US" altLang="en-US" sz="1400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0</a:t>
                </a:r>
              </a:p>
              <a:p>
                <a:pPr algn="r">
                  <a:lnSpc>
                    <a:spcPct val="110000"/>
                  </a:lnSpc>
                </a:pPr>
                <a:r>
                  <a:rPr lang="en-US" altLang="en-US" sz="1400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1</a:t>
                </a:r>
              </a:p>
              <a:p>
                <a:pPr algn="r">
                  <a:lnSpc>
                    <a:spcPct val="110000"/>
                  </a:lnSpc>
                </a:pPr>
                <a:r>
                  <a:rPr lang="en-US" altLang="en-US" sz="1400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2</a:t>
                </a:r>
              </a:p>
              <a:p>
                <a:pPr algn="r">
                  <a:lnSpc>
                    <a:spcPct val="110000"/>
                  </a:lnSpc>
                </a:pPr>
                <a:r>
                  <a:rPr lang="en-US" altLang="en-US" sz="1400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.</a:t>
                </a:r>
              </a:p>
              <a:p>
                <a:pPr algn="r">
                  <a:lnSpc>
                    <a:spcPct val="110000"/>
                  </a:lnSpc>
                </a:pPr>
                <a:r>
                  <a:rPr lang="en-US" altLang="en-US" sz="1400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.</a:t>
                </a:r>
              </a:p>
              <a:p>
                <a:pPr algn="r">
                  <a:lnSpc>
                    <a:spcPct val="110000"/>
                  </a:lnSpc>
                </a:pPr>
                <a:r>
                  <a:rPr lang="en-US" altLang="en-US" sz="1400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.</a:t>
                </a:r>
              </a:p>
              <a:p>
                <a:pPr algn="r">
                  <a:lnSpc>
                    <a:spcPct val="110000"/>
                  </a:lnSpc>
                </a:pPr>
                <a:r>
                  <a:rPr lang="en-US" altLang="en-US" sz="1400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 </a:t>
                </a:r>
              </a:p>
              <a:p>
                <a:pPr algn="r">
                  <a:lnSpc>
                    <a:spcPct val="110000"/>
                  </a:lnSpc>
                </a:pPr>
                <a:r>
                  <a:rPr lang="en-US" altLang="en-US" sz="1400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 255</a:t>
                </a:r>
              </a:p>
              <a:p>
                <a:pPr algn="r">
                  <a:lnSpc>
                    <a:spcPct val="110000"/>
                  </a:lnSpc>
                </a:pPr>
                <a:r>
                  <a:rPr lang="en-US" altLang="en-US" sz="1400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 </a:t>
                </a: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FC6EAD44-05D2-4F09-A8F9-CFE017511D6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44964" y="2092324"/>
              <a:ext cx="1951038" cy="2439986"/>
              <a:chOff x="4195" y="1632"/>
              <a:chExt cx="1229" cy="1537"/>
            </a:xfrm>
          </p:grpSpPr>
          <p:sp>
            <p:nvSpPr>
              <p:cNvPr id="119" name="Freeform 50">
                <a:extLst>
                  <a:ext uri="{FF2B5EF4-FFF2-40B4-BE49-F238E27FC236}">
                    <a16:creationId xmlns:a16="http://schemas.microsoft.com/office/drawing/2014/main" id="{DA0D7225-1A89-4E14-B89F-9DC3B3B5BF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05" y="1829"/>
                <a:ext cx="1019" cy="1103"/>
              </a:xfrm>
              <a:custGeom>
                <a:avLst/>
                <a:gdLst>
                  <a:gd name="T0" fmla="*/ 1608 w 1608"/>
                  <a:gd name="T1" fmla="*/ 1101 h 1103"/>
                  <a:gd name="T2" fmla="*/ 1608 w 1608"/>
                  <a:gd name="T3" fmla="*/ 0 h 1103"/>
                  <a:gd name="T4" fmla="*/ 0 w 1608"/>
                  <a:gd name="T5" fmla="*/ 0 h 1103"/>
                  <a:gd name="T6" fmla="*/ 0 w 1608"/>
                  <a:gd name="T7" fmla="*/ 1103 h 1103"/>
                  <a:gd name="T8" fmla="*/ 1608 w 1608"/>
                  <a:gd name="T9" fmla="*/ 1103 h 1103"/>
                  <a:gd name="T10" fmla="*/ 1608 w 1608"/>
                  <a:gd name="T11" fmla="*/ 1103 h 1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08" h="1103">
                    <a:moveTo>
                      <a:pt x="1608" y="1101"/>
                    </a:moveTo>
                    <a:lnTo>
                      <a:pt x="1608" y="0"/>
                    </a:lnTo>
                    <a:lnTo>
                      <a:pt x="0" y="0"/>
                    </a:lnTo>
                    <a:lnTo>
                      <a:pt x="0" y="1103"/>
                    </a:lnTo>
                    <a:lnTo>
                      <a:pt x="1608" y="1103"/>
                    </a:lnTo>
                    <a:lnTo>
                      <a:pt x="1608" y="1103"/>
                    </a:lnTo>
                  </a:path>
                </a:pathLst>
              </a:custGeom>
              <a:noFill/>
              <a:ln w="20638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IN" sz="1400">
                  <a:latin typeface="Cambria" panose="02040503050406030204" pitchFamily="18" charset="0"/>
                </a:endParaRPr>
              </a:p>
            </p:txBody>
          </p:sp>
          <p:grpSp>
            <p:nvGrpSpPr>
              <p:cNvPr id="120" name="Group 119">
                <a:extLst>
                  <a:ext uri="{FF2B5EF4-FFF2-40B4-BE49-F238E27FC236}">
                    <a16:creationId xmlns:a16="http://schemas.microsoft.com/office/drawing/2014/main" id="{EDE282B8-ECC7-434C-AE8D-BD0E21BE3C1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405" y="1925"/>
                <a:ext cx="1019" cy="894"/>
                <a:chOff x="2208" y="1920"/>
                <a:chExt cx="2130" cy="894"/>
              </a:xfrm>
            </p:grpSpPr>
            <p:sp>
              <p:nvSpPr>
                <p:cNvPr id="127" name="Freeform 52">
                  <a:extLst>
                    <a:ext uri="{FF2B5EF4-FFF2-40B4-BE49-F238E27FC236}">
                      <a16:creationId xmlns:a16="http://schemas.microsoft.com/office/drawing/2014/main" id="{721435CC-F4AB-45FE-B284-FDE23A0CA6C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08" y="2263"/>
                  <a:ext cx="2130" cy="110"/>
                </a:xfrm>
                <a:custGeom>
                  <a:avLst/>
                  <a:gdLst>
                    <a:gd name="T0" fmla="*/ 1608 w 1608"/>
                    <a:gd name="T1" fmla="*/ 110 h 110"/>
                    <a:gd name="T2" fmla="*/ 1608 w 1608"/>
                    <a:gd name="T3" fmla="*/ 0 h 110"/>
                    <a:gd name="T4" fmla="*/ 0 w 1608"/>
                    <a:gd name="T5" fmla="*/ 0 h 110"/>
                    <a:gd name="T6" fmla="*/ 0 w 1608"/>
                    <a:gd name="T7" fmla="*/ 110 h 110"/>
                    <a:gd name="T8" fmla="*/ 1608 w 1608"/>
                    <a:gd name="T9" fmla="*/ 110 h 110"/>
                    <a:gd name="T10" fmla="*/ 1608 w 1608"/>
                    <a:gd name="T11" fmla="*/ 110 h 1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608" h="110">
                      <a:moveTo>
                        <a:pt x="1608" y="110"/>
                      </a:moveTo>
                      <a:lnTo>
                        <a:pt x="1608" y="0"/>
                      </a:lnTo>
                      <a:lnTo>
                        <a:pt x="0" y="0"/>
                      </a:lnTo>
                      <a:lnTo>
                        <a:pt x="0" y="110"/>
                      </a:lnTo>
                      <a:lnTo>
                        <a:pt x="1608" y="110"/>
                      </a:lnTo>
                      <a:lnTo>
                        <a:pt x="1608" y="110"/>
                      </a:lnTo>
                      <a:close/>
                    </a:path>
                  </a:pathLst>
                </a:custGeom>
                <a:solidFill>
                  <a:srgbClr val="92D050"/>
                </a:solidFill>
                <a:ln w="9525">
                  <a:solidFill>
                    <a:schemeClr val="hlink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IN" sz="1400">
                    <a:latin typeface="Cambria" panose="02040503050406030204" pitchFamily="18" charset="0"/>
                  </a:endParaRPr>
                </a:p>
              </p:txBody>
            </p:sp>
            <p:sp>
              <p:nvSpPr>
                <p:cNvPr id="128" name="Freeform 53">
                  <a:extLst>
                    <a:ext uri="{FF2B5EF4-FFF2-40B4-BE49-F238E27FC236}">
                      <a16:creationId xmlns:a16="http://schemas.microsoft.com/office/drawing/2014/main" id="{A01BB2A2-183F-4A7E-9882-6D5C10DF458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08" y="2263"/>
                  <a:ext cx="2130" cy="110"/>
                </a:xfrm>
                <a:custGeom>
                  <a:avLst/>
                  <a:gdLst>
                    <a:gd name="T0" fmla="*/ 1608 w 1608"/>
                    <a:gd name="T1" fmla="*/ 110 h 110"/>
                    <a:gd name="T2" fmla="*/ 1608 w 1608"/>
                    <a:gd name="T3" fmla="*/ 0 h 110"/>
                    <a:gd name="T4" fmla="*/ 0 w 1608"/>
                    <a:gd name="T5" fmla="*/ 0 h 110"/>
                    <a:gd name="T6" fmla="*/ 0 w 1608"/>
                    <a:gd name="T7" fmla="*/ 110 h 110"/>
                    <a:gd name="T8" fmla="*/ 1608 w 1608"/>
                    <a:gd name="T9" fmla="*/ 110 h 110"/>
                    <a:gd name="T10" fmla="*/ 1608 w 1608"/>
                    <a:gd name="T11" fmla="*/ 110 h 1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608" h="110">
                      <a:moveTo>
                        <a:pt x="1608" y="110"/>
                      </a:moveTo>
                      <a:lnTo>
                        <a:pt x="1608" y="0"/>
                      </a:lnTo>
                      <a:lnTo>
                        <a:pt x="0" y="0"/>
                      </a:lnTo>
                      <a:lnTo>
                        <a:pt x="0" y="110"/>
                      </a:lnTo>
                      <a:lnTo>
                        <a:pt x="1608" y="110"/>
                      </a:lnTo>
                      <a:lnTo>
                        <a:pt x="1608" y="110"/>
                      </a:lnTo>
                    </a:path>
                  </a:pathLst>
                </a:custGeom>
                <a:noFill/>
                <a:ln w="206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IN" sz="1400">
                    <a:latin typeface="Cambria" panose="02040503050406030204" pitchFamily="18" charset="0"/>
                  </a:endParaRPr>
                </a:p>
              </p:txBody>
            </p:sp>
            <p:sp>
              <p:nvSpPr>
                <p:cNvPr id="129" name="Line 54">
                  <a:extLst>
                    <a:ext uri="{FF2B5EF4-FFF2-40B4-BE49-F238E27FC236}">
                      <a16:creationId xmlns:a16="http://schemas.microsoft.com/office/drawing/2014/main" id="{7EF27CEE-0C62-45DA-91D6-B30A73A46AF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208" y="1920"/>
                  <a:ext cx="2130" cy="2"/>
                </a:xfrm>
                <a:prstGeom prst="line">
                  <a:avLst/>
                </a:prstGeom>
                <a:noFill/>
                <a:ln w="2063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IN" sz="1400">
                    <a:latin typeface="Cambria" panose="02040503050406030204" pitchFamily="18" charset="0"/>
                  </a:endParaRPr>
                </a:p>
              </p:txBody>
            </p:sp>
            <p:sp>
              <p:nvSpPr>
                <p:cNvPr id="130" name="Line 55">
                  <a:extLst>
                    <a:ext uri="{FF2B5EF4-FFF2-40B4-BE49-F238E27FC236}">
                      <a16:creationId xmlns:a16="http://schemas.microsoft.com/office/drawing/2014/main" id="{D6C12A1B-0562-43D5-A59F-88C0CF44D15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208" y="2044"/>
                  <a:ext cx="2130" cy="2"/>
                </a:xfrm>
                <a:prstGeom prst="line">
                  <a:avLst/>
                </a:prstGeom>
                <a:noFill/>
                <a:ln w="2063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IN" sz="1400">
                    <a:latin typeface="Cambria" panose="02040503050406030204" pitchFamily="18" charset="0"/>
                  </a:endParaRPr>
                </a:p>
              </p:txBody>
            </p:sp>
            <p:sp>
              <p:nvSpPr>
                <p:cNvPr id="131" name="Line 56">
                  <a:extLst>
                    <a:ext uri="{FF2B5EF4-FFF2-40B4-BE49-F238E27FC236}">
                      <a16:creationId xmlns:a16="http://schemas.microsoft.com/office/drawing/2014/main" id="{D37CEC2C-57AD-4513-A6C4-C3582B05655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208" y="2154"/>
                  <a:ext cx="2130" cy="1"/>
                </a:xfrm>
                <a:prstGeom prst="line">
                  <a:avLst/>
                </a:prstGeom>
                <a:noFill/>
                <a:ln w="2063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IN" sz="1400">
                    <a:latin typeface="Cambria" panose="02040503050406030204" pitchFamily="18" charset="0"/>
                  </a:endParaRPr>
                </a:p>
              </p:txBody>
            </p:sp>
            <p:sp>
              <p:nvSpPr>
                <p:cNvPr id="132" name="Line 57">
                  <a:extLst>
                    <a:ext uri="{FF2B5EF4-FFF2-40B4-BE49-F238E27FC236}">
                      <a16:creationId xmlns:a16="http://schemas.microsoft.com/office/drawing/2014/main" id="{9C1F0D5C-9B3D-42C4-8CB6-FD8106378A5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208" y="2373"/>
                  <a:ext cx="2130" cy="1"/>
                </a:xfrm>
                <a:prstGeom prst="line">
                  <a:avLst/>
                </a:prstGeom>
                <a:noFill/>
                <a:ln w="2063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IN" sz="1400">
                    <a:latin typeface="Cambria" panose="02040503050406030204" pitchFamily="18" charset="0"/>
                  </a:endParaRPr>
                </a:p>
              </p:txBody>
            </p:sp>
            <p:sp>
              <p:nvSpPr>
                <p:cNvPr id="133" name="Line 58">
                  <a:extLst>
                    <a:ext uri="{FF2B5EF4-FFF2-40B4-BE49-F238E27FC236}">
                      <a16:creationId xmlns:a16="http://schemas.microsoft.com/office/drawing/2014/main" id="{4659B84B-7884-4DFB-B6BF-9F7D867EBF9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208" y="2483"/>
                  <a:ext cx="2130" cy="1"/>
                </a:xfrm>
                <a:prstGeom prst="line">
                  <a:avLst/>
                </a:prstGeom>
                <a:noFill/>
                <a:ln w="2063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IN" sz="1400">
                    <a:latin typeface="Cambria" panose="02040503050406030204" pitchFamily="18" charset="0"/>
                  </a:endParaRPr>
                </a:p>
              </p:txBody>
            </p:sp>
            <p:sp>
              <p:nvSpPr>
                <p:cNvPr id="134" name="Line 59">
                  <a:extLst>
                    <a:ext uri="{FF2B5EF4-FFF2-40B4-BE49-F238E27FC236}">
                      <a16:creationId xmlns:a16="http://schemas.microsoft.com/office/drawing/2014/main" id="{49F8290B-97A2-484E-96EA-A6DDEBDE38D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208" y="2593"/>
                  <a:ext cx="2130" cy="1"/>
                </a:xfrm>
                <a:prstGeom prst="line">
                  <a:avLst/>
                </a:prstGeom>
                <a:noFill/>
                <a:ln w="2063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IN" sz="1400">
                    <a:latin typeface="Cambria" panose="02040503050406030204" pitchFamily="18" charset="0"/>
                  </a:endParaRPr>
                </a:p>
              </p:txBody>
            </p:sp>
            <p:sp>
              <p:nvSpPr>
                <p:cNvPr id="135" name="Line 60">
                  <a:extLst>
                    <a:ext uri="{FF2B5EF4-FFF2-40B4-BE49-F238E27FC236}">
                      <a16:creationId xmlns:a16="http://schemas.microsoft.com/office/drawing/2014/main" id="{98D0DC8B-F093-46C1-BBDF-4F760066EB5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208" y="2703"/>
                  <a:ext cx="2130" cy="1"/>
                </a:xfrm>
                <a:prstGeom prst="line">
                  <a:avLst/>
                </a:prstGeom>
                <a:noFill/>
                <a:ln w="2063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IN" sz="1400">
                    <a:latin typeface="Cambria" panose="02040503050406030204" pitchFamily="18" charset="0"/>
                  </a:endParaRPr>
                </a:p>
              </p:txBody>
            </p:sp>
            <p:sp>
              <p:nvSpPr>
                <p:cNvPr id="136" name="Line 61">
                  <a:extLst>
                    <a:ext uri="{FF2B5EF4-FFF2-40B4-BE49-F238E27FC236}">
                      <a16:creationId xmlns:a16="http://schemas.microsoft.com/office/drawing/2014/main" id="{46379952-F5FD-406C-90CD-764C10A9935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208" y="2813"/>
                  <a:ext cx="2130" cy="1"/>
                </a:xfrm>
                <a:prstGeom prst="line">
                  <a:avLst/>
                </a:prstGeom>
                <a:noFill/>
                <a:ln w="2063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IN" sz="1400">
                    <a:latin typeface="Cambria" panose="02040503050406030204" pitchFamily="18" charset="0"/>
                  </a:endParaRPr>
                </a:p>
              </p:txBody>
            </p:sp>
          </p:grpSp>
          <p:sp>
            <p:nvSpPr>
              <p:cNvPr id="121" name="Line 62">
                <a:extLst>
                  <a:ext uri="{FF2B5EF4-FFF2-40B4-BE49-F238E27FC236}">
                    <a16:creationId xmlns:a16="http://schemas.microsoft.com/office/drawing/2014/main" id="{41713BE7-773D-408F-BCE9-E6A6B5E1D3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80" y="1835"/>
                <a:ext cx="4" cy="1100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 sz="1400">
                  <a:latin typeface="Cambria" panose="02040503050406030204" pitchFamily="18" charset="0"/>
                </a:endParaRPr>
              </a:p>
            </p:txBody>
          </p:sp>
          <p:sp>
            <p:nvSpPr>
              <p:cNvPr id="122" name="Line 63">
                <a:extLst>
                  <a:ext uri="{FF2B5EF4-FFF2-40B4-BE49-F238E27FC236}">
                    <a16:creationId xmlns:a16="http://schemas.microsoft.com/office/drawing/2014/main" id="{3F79644C-E0E3-48CF-B2D5-A3A6DA8DB43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76" y="1824"/>
                <a:ext cx="1" cy="1106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 sz="1400">
                  <a:latin typeface="Cambria" panose="02040503050406030204" pitchFamily="18" charset="0"/>
                </a:endParaRPr>
              </a:p>
            </p:txBody>
          </p:sp>
          <p:sp>
            <p:nvSpPr>
              <p:cNvPr id="123" name="Text Box 64">
                <a:extLst>
                  <a:ext uri="{FF2B5EF4-FFF2-40B4-BE49-F238E27FC236}">
                    <a16:creationId xmlns:a16="http://schemas.microsoft.com/office/drawing/2014/main" id="{1F365FFA-9FA9-40AC-925C-DBD21A94BAE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93" y="1637"/>
                <a:ext cx="243" cy="19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400">
                    <a:solidFill>
                      <a:schemeClr val="tx1"/>
                    </a:solidFill>
                    <a:latin typeface="Cambria" panose="02040503050406030204" pitchFamily="18" charset="0"/>
                  </a:rPr>
                  <a:t>Data</a:t>
                </a:r>
              </a:p>
            </p:txBody>
          </p:sp>
          <p:sp>
            <p:nvSpPr>
              <p:cNvPr id="124" name="Text Box 65">
                <a:extLst>
                  <a:ext uri="{FF2B5EF4-FFF2-40B4-BE49-F238E27FC236}">
                    <a16:creationId xmlns:a16="http://schemas.microsoft.com/office/drawing/2014/main" id="{EAE196B9-E42F-4A25-8F1C-DBB86DB0765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12" y="1632"/>
                <a:ext cx="203" cy="19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400">
                    <a:solidFill>
                      <a:schemeClr val="tx1"/>
                    </a:solidFill>
                    <a:latin typeface="Cambria" panose="02040503050406030204" pitchFamily="18" charset="0"/>
                  </a:rPr>
                  <a:t>Tag</a:t>
                </a:r>
              </a:p>
            </p:txBody>
          </p:sp>
          <p:sp>
            <p:nvSpPr>
              <p:cNvPr id="125" name="Text Box 66">
                <a:extLst>
                  <a:ext uri="{FF2B5EF4-FFF2-40B4-BE49-F238E27FC236}">
                    <a16:creationId xmlns:a16="http://schemas.microsoft.com/office/drawing/2014/main" id="{0274686C-7B89-4C58-AEF9-A6964E23C5C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68" y="1632"/>
                <a:ext cx="132" cy="19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400">
                    <a:solidFill>
                      <a:schemeClr val="tx1"/>
                    </a:solidFill>
                    <a:latin typeface="Cambria" panose="02040503050406030204" pitchFamily="18" charset="0"/>
                  </a:rPr>
                  <a:t>V</a:t>
                </a:r>
              </a:p>
            </p:txBody>
          </p:sp>
          <p:sp>
            <p:nvSpPr>
              <p:cNvPr id="126" name="Text Box 67">
                <a:extLst>
                  <a:ext uri="{FF2B5EF4-FFF2-40B4-BE49-F238E27FC236}">
                    <a16:creationId xmlns:a16="http://schemas.microsoft.com/office/drawing/2014/main" id="{0273E4F4-86EB-4EDF-BE03-CA7E62A249D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95" y="1776"/>
                <a:ext cx="235" cy="139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r">
                  <a:lnSpc>
                    <a:spcPct val="110000"/>
                  </a:lnSpc>
                </a:pPr>
                <a:r>
                  <a:rPr lang="en-US" altLang="en-US" sz="1400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0</a:t>
                </a:r>
              </a:p>
              <a:p>
                <a:pPr algn="r">
                  <a:lnSpc>
                    <a:spcPct val="110000"/>
                  </a:lnSpc>
                </a:pPr>
                <a:r>
                  <a:rPr lang="en-US" altLang="en-US" sz="1400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1</a:t>
                </a:r>
              </a:p>
              <a:p>
                <a:pPr algn="r">
                  <a:lnSpc>
                    <a:spcPct val="110000"/>
                  </a:lnSpc>
                </a:pPr>
                <a:r>
                  <a:rPr lang="en-US" altLang="en-US" sz="1400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2</a:t>
                </a:r>
              </a:p>
              <a:p>
                <a:pPr algn="r">
                  <a:lnSpc>
                    <a:spcPct val="110000"/>
                  </a:lnSpc>
                </a:pPr>
                <a:r>
                  <a:rPr lang="en-US" altLang="en-US" sz="1400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.</a:t>
                </a:r>
              </a:p>
              <a:p>
                <a:pPr algn="r">
                  <a:lnSpc>
                    <a:spcPct val="110000"/>
                  </a:lnSpc>
                </a:pPr>
                <a:r>
                  <a:rPr lang="en-US" altLang="en-US" sz="1400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.</a:t>
                </a:r>
              </a:p>
              <a:p>
                <a:pPr algn="r">
                  <a:lnSpc>
                    <a:spcPct val="110000"/>
                  </a:lnSpc>
                </a:pPr>
                <a:r>
                  <a:rPr lang="en-US" altLang="en-US" sz="1400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.</a:t>
                </a:r>
              </a:p>
              <a:p>
                <a:pPr algn="r">
                  <a:lnSpc>
                    <a:spcPct val="110000"/>
                  </a:lnSpc>
                </a:pPr>
                <a:r>
                  <a:rPr lang="en-US" altLang="en-US" sz="1400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 </a:t>
                </a:r>
              </a:p>
              <a:p>
                <a:pPr algn="r">
                  <a:lnSpc>
                    <a:spcPct val="110000"/>
                  </a:lnSpc>
                </a:pPr>
                <a:r>
                  <a:rPr lang="en-US" altLang="en-US" sz="1400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 255</a:t>
                </a:r>
              </a:p>
              <a:p>
                <a:pPr algn="r">
                  <a:lnSpc>
                    <a:spcPct val="110000"/>
                  </a:lnSpc>
                </a:pPr>
                <a:r>
                  <a:rPr lang="en-US" altLang="en-US" sz="1400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 </a:t>
                </a: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B24253BC-B9BB-4EA7-A179-D5149CBF65F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63764" y="2092324"/>
              <a:ext cx="1951038" cy="2439986"/>
              <a:chOff x="4195" y="1632"/>
              <a:chExt cx="1229" cy="1537"/>
            </a:xfrm>
          </p:grpSpPr>
          <p:sp>
            <p:nvSpPr>
              <p:cNvPr id="101" name="Freeform 71">
                <a:extLst>
                  <a:ext uri="{FF2B5EF4-FFF2-40B4-BE49-F238E27FC236}">
                    <a16:creationId xmlns:a16="http://schemas.microsoft.com/office/drawing/2014/main" id="{70741007-B0BD-4D30-9BFD-57C5C61BCC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05" y="1829"/>
                <a:ext cx="1019" cy="1103"/>
              </a:xfrm>
              <a:custGeom>
                <a:avLst/>
                <a:gdLst>
                  <a:gd name="T0" fmla="*/ 1608 w 1608"/>
                  <a:gd name="T1" fmla="*/ 1101 h 1103"/>
                  <a:gd name="T2" fmla="*/ 1608 w 1608"/>
                  <a:gd name="T3" fmla="*/ 0 h 1103"/>
                  <a:gd name="T4" fmla="*/ 0 w 1608"/>
                  <a:gd name="T5" fmla="*/ 0 h 1103"/>
                  <a:gd name="T6" fmla="*/ 0 w 1608"/>
                  <a:gd name="T7" fmla="*/ 1103 h 1103"/>
                  <a:gd name="T8" fmla="*/ 1608 w 1608"/>
                  <a:gd name="T9" fmla="*/ 1103 h 1103"/>
                  <a:gd name="T10" fmla="*/ 1608 w 1608"/>
                  <a:gd name="T11" fmla="*/ 1103 h 1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08" h="1103">
                    <a:moveTo>
                      <a:pt x="1608" y="1101"/>
                    </a:moveTo>
                    <a:lnTo>
                      <a:pt x="1608" y="0"/>
                    </a:lnTo>
                    <a:lnTo>
                      <a:pt x="0" y="0"/>
                    </a:lnTo>
                    <a:lnTo>
                      <a:pt x="0" y="1103"/>
                    </a:lnTo>
                    <a:lnTo>
                      <a:pt x="1608" y="1103"/>
                    </a:lnTo>
                    <a:lnTo>
                      <a:pt x="1608" y="1103"/>
                    </a:lnTo>
                  </a:path>
                </a:pathLst>
              </a:custGeom>
              <a:noFill/>
              <a:ln w="20638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IN" sz="1400">
                  <a:latin typeface="Cambria" panose="02040503050406030204" pitchFamily="18" charset="0"/>
                </a:endParaRPr>
              </a:p>
            </p:txBody>
          </p:sp>
          <p:grpSp>
            <p:nvGrpSpPr>
              <p:cNvPr id="102" name="Group 101">
                <a:extLst>
                  <a:ext uri="{FF2B5EF4-FFF2-40B4-BE49-F238E27FC236}">
                    <a16:creationId xmlns:a16="http://schemas.microsoft.com/office/drawing/2014/main" id="{E3CED2D3-F1E4-474A-BF39-8B843AF60D1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405" y="1925"/>
                <a:ext cx="1019" cy="894"/>
                <a:chOff x="2208" y="1920"/>
                <a:chExt cx="2130" cy="894"/>
              </a:xfrm>
            </p:grpSpPr>
            <p:sp>
              <p:nvSpPr>
                <p:cNvPr id="109" name="Freeform 73">
                  <a:extLst>
                    <a:ext uri="{FF2B5EF4-FFF2-40B4-BE49-F238E27FC236}">
                      <a16:creationId xmlns:a16="http://schemas.microsoft.com/office/drawing/2014/main" id="{2065BFB3-230B-4961-ACCE-8D1A5818C87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08" y="2263"/>
                  <a:ext cx="2130" cy="110"/>
                </a:xfrm>
                <a:custGeom>
                  <a:avLst/>
                  <a:gdLst>
                    <a:gd name="T0" fmla="*/ 1608 w 1608"/>
                    <a:gd name="T1" fmla="*/ 110 h 110"/>
                    <a:gd name="T2" fmla="*/ 1608 w 1608"/>
                    <a:gd name="T3" fmla="*/ 0 h 110"/>
                    <a:gd name="T4" fmla="*/ 0 w 1608"/>
                    <a:gd name="T5" fmla="*/ 0 h 110"/>
                    <a:gd name="T6" fmla="*/ 0 w 1608"/>
                    <a:gd name="T7" fmla="*/ 110 h 110"/>
                    <a:gd name="T8" fmla="*/ 1608 w 1608"/>
                    <a:gd name="T9" fmla="*/ 110 h 110"/>
                    <a:gd name="T10" fmla="*/ 1608 w 1608"/>
                    <a:gd name="T11" fmla="*/ 110 h 1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608" h="110">
                      <a:moveTo>
                        <a:pt x="1608" y="110"/>
                      </a:moveTo>
                      <a:lnTo>
                        <a:pt x="1608" y="0"/>
                      </a:lnTo>
                      <a:lnTo>
                        <a:pt x="0" y="0"/>
                      </a:lnTo>
                      <a:lnTo>
                        <a:pt x="0" y="110"/>
                      </a:lnTo>
                      <a:lnTo>
                        <a:pt x="1608" y="110"/>
                      </a:lnTo>
                      <a:lnTo>
                        <a:pt x="1608" y="110"/>
                      </a:lnTo>
                      <a:close/>
                    </a:path>
                  </a:pathLst>
                </a:custGeom>
                <a:solidFill>
                  <a:schemeClr val="hlink"/>
                </a:solidFill>
                <a:ln w="9525">
                  <a:solidFill>
                    <a:schemeClr val="hlink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IN" sz="1400">
                    <a:latin typeface="Cambria" panose="02040503050406030204" pitchFamily="18" charset="0"/>
                  </a:endParaRPr>
                </a:p>
              </p:txBody>
            </p:sp>
            <p:sp>
              <p:nvSpPr>
                <p:cNvPr id="110" name="Freeform 74">
                  <a:extLst>
                    <a:ext uri="{FF2B5EF4-FFF2-40B4-BE49-F238E27FC236}">
                      <a16:creationId xmlns:a16="http://schemas.microsoft.com/office/drawing/2014/main" id="{5C2206BC-02D3-43AC-97B4-5ACAC26124F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08" y="2263"/>
                  <a:ext cx="2130" cy="110"/>
                </a:xfrm>
                <a:custGeom>
                  <a:avLst/>
                  <a:gdLst>
                    <a:gd name="T0" fmla="*/ 1608 w 1608"/>
                    <a:gd name="T1" fmla="*/ 110 h 110"/>
                    <a:gd name="T2" fmla="*/ 1608 w 1608"/>
                    <a:gd name="T3" fmla="*/ 0 h 110"/>
                    <a:gd name="T4" fmla="*/ 0 w 1608"/>
                    <a:gd name="T5" fmla="*/ 0 h 110"/>
                    <a:gd name="T6" fmla="*/ 0 w 1608"/>
                    <a:gd name="T7" fmla="*/ 110 h 110"/>
                    <a:gd name="T8" fmla="*/ 1608 w 1608"/>
                    <a:gd name="T9" fmla="*/ 110 h 110"/>
                    <a:gd name="T10" fmla="*/ 1608 w 1608"/>
                    <a:gd name="T11" fmla="*/ 110 h 1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608" h="110">
                      <a:moveTo>
                        <a:pt x="1608" y="110"/>
                      </a:moveTo>
                      <a:lnTo>
                        <a:pt x="1608" y="0"/>
                      </a:lnTo>
                      <a:lnTo>
                        <a:pt x="0" y="0"/>
                      </a:lnTo>
                      <a:lnTo>
                        <a:pt x="0" y="110"/>
                      </a:lnTo>
                      <a:lnTo>
                        <a:pt x="1608" y="110"/>
                      </a:lnTo>
                      <a:lnTo>
                        <a:pt x="1608" y="110"/>
                      </a:lnTo>
                    </a:path>
                  </a:pathLst>
                </a:custGeom>
                <a:solidFill>
                  <a:srgbClr val="92D050"/>
                </a:solidFill>
                <a:ln w="206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IN" sz="1400">
                    <a:latin typeface="Cambria" panose="02040503050406030204" pitchFamily="18" charset="0"/>
                  </a:endParaRPr>
                </a:p>
              </p:txBody>
            </p:sp>
            <p:sp>
              <p:nvSpPr>
                <p:cNvPr id="111" name="Line 75">
                  <a:extLst>
                    <a:ext uri="{FF2B5EF4-FFF2-40B4-BE49-F238E27FC236}">
                      <a16:creationId xmlns:a16="http://schemas.microsoft.com/office/drawing/2014/main" id="{0A09D2BA-5D0F-4E8F-9E18-25B427E3C6C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208" y="1920"/>
                  <a:ext cx="2130" cy="2"/>
                </a:xfrm>
                <a:prstGeom prst="line">
                  <a:avLst/>
                </a:prstGeom>
                <a:noFill/>
                <a:ln w="2063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IN" sz="1400">
                    <a:latin typeface="Cambria" panose="02040503050406030204" pitchFamily="18" charset="0"/>
                  </a:endParaRPr>
                </a:p>
              </p:txBody>
            </p:sp>
            <p:sp>
              <p:nvSpPr>
                <p:cNvPr id="112" name="Line 76">
                  <a:extLst>
                    <a:ext uri="{FF2B5EF4-FFF2-40B4-BE49-F238E27FC236}">
                      <a16:creationId xmlns:a16="http://schemas.microsoft.com/office/drawing/2014/main" id="{1D40FF46-9774-46E2-B684-FA28BCB8133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208" y="2044"/>
                  <a:ext cx="2130" cy="2"/>
                </a:xfrm>
                <a:prstGeom prst="line">
                  <a:avLst/>
                </a:prstGeom>
                <a:noFill/>
                <a:ln w="2063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IN" sz="1400">
                    <a:latin typeface="Cambria" panose="02040503050406030204" pitchFamily="18" charset="0"/>
                  </a:endParaRPr>
                </a:p>
              </p:txBody>
            </p:sp>
            <p:sp>
              <p:nvSpPr>
                <p:cNvPr id="113" name="Line 77">
                  <a:extLst>
                    <a:ext uri="{FF2B5EF4-FFF2-40B4-BE49-F238E27FC236}">
                      <a16:creationId xmlns:a16="http://schemas.microsoft.com/office/drawing/2014/main" id="{4948184C-210B-4060-BC25-6F90513AD60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208" y="2154"/>
                  <a:ext cx="2130" cy="1"/>
                </a:xfrm>
                <a:prstGeom prst="line">
                  <a:avLst/>
                </a:prstGeom>
                <a:noFill/>
                <a:ln w="2063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IN" sz="1400">
                    <a:latin typeface="Cambria" panose="02040503050406030204" pitchFamily="18" charset="0"/>
                  </a:endParaRPr>
                </a:p>
              </p:txBody>
            </p:sp>
            <p:sp>
              <p:nvSpPr>
                <p:cNvPr id="114" name="Line 78">
                  <a:extLst>
                    <a:ext uri="{FF2B5EF4-FFF2-40B4-BE49-F238E27FC236}">
                      <a16:creationId xmlns:a16="http://schemas.microsoft.com/office/drawing/2014/main" id="{C524FB8E-6DC1-4C4C-893C-25FE058A08F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208" y="2373"/>
                  <a:ext cx="2130" cy="1"/>
                </a:xfrm>
                <a:prstGeom prst="line">
                  <a:avLst/>
                </a:prstGeom>
                <a:noFill/>
                <a:ln w="206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IN" sz="1400">
                    <a:latin typeface="Cambria" panose="02040503050406030204" pitchFamily="18" charset="0"/>
                  </a:endParaRPr>
                </a:p>
              </p:txBody>
            </p:sp>
            <p:sp>
              <p:nvSpPr>
                <p:cNvPr id="115" name="Line 79">
                  <a:extLst>
                    <a:ext uri="{FF2B5EF4-FFF2-40B4-BE49-F238E27FC236}">
                      <a16:creationId xmlns:a16="http://schemas.microsoft.com/office/drawing/2014/main" id="{C3F12607-7F8A-48EF-9F30-2F2DC3B9C12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208" y="2483"/>
                  <a:ext cx="2130" cy="1"/>
                </a:xfrm>
                <a:prstGeom prst="line">
                  <a:avLst/>
                </a:prstGeom>
                <a:noFill/>
                <a:ln w="2063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IN" sz="1400">
                    <a:latin typeface="Cambria" panose="02040503050406030204" pitchFamily="18" charset="0"/>
                  </a:endParaRPr>
                </a:p>
              </p:txBody>
            </p:sp>
            <p:sp>
              <p:nvSpPr>
                <p:cNvPr id="116" name="Line 80">
                  <a:extLst>
                    <a:ext uri="{FF2B5EF4-FFF2-40B4-BE49-F238E27FC236}">
                      <a16:creationId xmlns:a16="http://schemas.microsoft.com/office/drawing/2014/main" id="{14B81289-1001-4854-9DFC-77EB496C3C6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208" y="2593"/>
                  <a:ext cx="2130" cy="1"/>
                </a:xfrm>
                <a:prstGeom prst="line">
                  <a:avLst/>
                </a:prstGeom>
                <a:noFill/>
                <a:ln w="2063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IN" sz="1400">
                    <a:latin typeface="Cambria" panose="02040503050406030204" pitchFamily="18" charset="0"/>
                  </a:endParaRPr>
                </a:p>
              </p:txBody>
            </p:sp>
            <p:sp>
              <p:nvSpPr>
                <p:cNvPr id="117" name="Line 81">
                  <a:extLst>
                    <a:ext uri="{FF2B5EF4-FFF2-40B4-BE49-F238E27FC236}">
                      <a16:creationId xmlns:a16="http://schemas.microsoft.com/office/drawing/2014/main" id="{31A66C98-1F34-430C-8306-111520E0B8C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208" y="2703"/>
                  <a:ext cx="2130" cy="1"/>
                </a:xfrm>
                <a:prstGeom prst="line">
                  <a:avLst/>
                </a:prstGeom>
                <a:noFill/>
                <a:ln w="2063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IN" sz="1400">
                    <a:latin typeface="Cambria" panose="02040503050406030204" pitchFamily="18" charset="0"/>
                  </a:endParaRPr>
                </a:p>
              </p:txBody>
            </p:sp>
            <p:sp>
              <p:nvSpPr>
                <p:cNvPr id="118" name="Line 82">
                  <a:extLst>
                    <a:ext uri="{FF2B5EF4-FFF2-40B4-BE49-F238E27FC236}">
                      <a16:creationId xmlns:a16="http://schemas.microsoft.com/office/drawing/2014/main" id="{6B6680E9-9623-4375-96D6-DB423C39ED4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208" y="2813"/>
                  <a:ext cx="2130" cy="1"/>
                </a:xfrm>
                <a:prstGeom prst="line">
                  <a:avLst/>
                </a:prstGeom>
                <a:noFill/>
                <a:ln w="2063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IN" sz="1400">
                    <a:latin typeface="Cambria" panose="02040503050406030204" pitchFamily="18" charset="0"/>
                  </a:endParaRPr>
                </a:p>
              </p:txBody>
            </p:sp>
          </p:grpSp>
          <p:sp>
            <p:nvSpPr>
              <p:cNvPr id="103" name="Line 83">
                <a:extLst>
                  <a:ext uri="{FF2B5EF4-FFF2-40B4-BE49-F238E27FC236}">
                    <a16:creationId xmlns:a16="http://schemas.microsoft.com/office/drawing/2014/main" id="{10A8514A-5F5F-4D24-9E3F-AC3CB3EBB7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80" y="1835"/>
                <a:ext cx="4" cy="1100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 sz="1400">
                  <a:latin typeface="Cambria" panose="02040503050406030204" pitchFamily="18" charset="0"/>
                </a:endParaRPr>
              </a:p>
            </p:txBody>
          </p:sp>
          <p:sp>
            <p:nvSpPr>
              <p:cNvPr id="104" name="Line 84">
                <a:extLst>
                  <a:ext uri="{FF2B5EF4-FFF2-40B4-BE49-F238E27FC236}">
                    <a16:creationId xmlns:a16="http://schemas.microsoft.com/office/drawing/2014/main" id="{05B3F521-16D9-4E7C-AE98-F965709106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76" y="1824"/>
                <a:ext cx="1" cy="1106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 sz="1400">
                  <a:latin typeface="Cambria" panose="02040503050406030204" pitchFamily="18" charset="0"/>
                </a:endParaRPr>
              </a:p>
            </p:txBody>
          </p:sp>
          <p:sp>
            <p:nvSpPr>
              <p:cNvPr id="105" name="Text Box 85">
                <a:extLst>
                  <a:ext uri="{FF2B5EF4-FFF2-40B4-BE49-F238E27FC236}">
                    <a16:creationId xmlns:a16="http://schemas.microsoft.com/office/drawing/2014/main" id="{9728A722-1724-4B06-976D-0A190C2395D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93" y="1637"/>
                <a:ext cx="243" cy="19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400">
                    <a:solidFill>
                      <a:schemeClr val="tx1"/>
                    </a:solidFill>
                    <a:latin typeface="Cambria" panose="02040503050406030204" pitchFamily="18" charset="0"/>
                  </a:rPr>
                  <a:t>Data</a:t>
                </a:r>
              </a:p>
            </p:txBody>
          </p:sp>
          <p:sp>
            <p:nvSpPr>
              <p:cNvPr id="106" name="Text Box 86">
                <a:extLst>
                  <a:ext uri="{FF2B5EF4-FFF2-40B4-BE49-F238E27FC236}">
                    <a16:creationId xmlns:a16="http://schemas.microsoft.com/office/drawing/2014/main" id="{3EA06C91-1702-494D-ACCE-E2B44F24068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12" y="1632"/>
                <a:ext cx="203" cy="19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400">
                    <a:solidFill>
                      <a:schemeClr val="tx1"/>
                    </a:solidFill>
                    <a:latin typeface="Cambria" panose="02040503050406030204" pitchFamily="18" charset="0"/>
                  </a:rPr>
                  <a:t>Tag</a:t>
                </a:r>
              </a:p>
            </p:txBody>
          </p:sp>
          <p:sp>
            <p:nvSpPr>
              <p:cNvPr id="107" name="Text Box 87">
                <a:extLst>
                  <a:ext uri="{FF2B5EF4-FFF2-40B4-BE49-F238E27FC236}">
                    <a16:creationId xmlns:a16="http://schemas.microsoft.com/office/drawing/2014/main" id="{160FD68D-5CD3-476C-8054-0923902EF28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68" y="1632"/>
                <a:ext cx="132" cy="19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400">
                    <a:solidFill>
                      <a:schemeClr val="tx1"/>
                    </a:solidFill>
                    <a:latin typeface="Cambria" panose="02040503050406030204" pitchFamily="18" charset="0"/>
                  </a:rPr>
                  <a:t>V</a:t>
                </a:r>
              </a:p>
            </p:txBody>
          </p:sp>
          <p:sp>
            <p:nvSpPr>
              <p:cNvPr id="108" name="Text Box 88">
                <a:extLst>
                  <a:ext uri="{FF2B5EF4-FFF2-40B4-BE49-F238E27FC236}">
                    <a16:creationId xmlns:a16="http://schemas.microsoft.com/office/drawing/2014/main" id="{CAB9D7AA-A920-4546-9930-F7532063094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95" y="1776"/>
                <a:ext cx="235" cy="139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r">
                  <a:lnSpc>
                    <a:spcPct val="110000"/>
                  </a:lnSpc>
                </a:pPr>
                <a:r>
                  <a:rPr lang="en-US" altLang="en-US" sz="1400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0</a:t>
                </a:r>
              </a:p>
              <a:p>
                <a:pPr algn="r">
                  <a:lnSpc>
                    <a:spcPct val="110000"/>
                  </a:lnSpc>
                </a:pPr>
                <a:r>
                  <a:rPr lang="en-US" altLang="en-US" sz="1400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1</a:t>
                </a:r>
              </a:p>
              <a:p>
                <a:pPr algn="r">
                  <a:lnSpc>
                    <a:spcPct val="110000"/>
                  </a:lnSpc>
                </a:pPr>
                <a:r>
                  <a:rPr lang="en-US" altLang="en-US" sz="1400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2</a:t>
                </a:r>
              </a:p>
              <a:p>
                <a:pPr algn="r">
                  <a:lnSpc>
                    <a:spcPct val="110000"/>
                  </a:lnSpc>
                </a:pPr>
                <a:r>
                  <a:rPr lang="en-US" altLang="en-US" sz="1400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.</a:t>
                </a:r>
              </a:p>
              <a:p>
                <a:pPr algn="r">
                  <a:lnSpc>
                    <a:spcPct val="110000"/>
                  </a:lnSpc>
                </a:pPr>
                <a:r>
                  <a:rPr lang="en-US" altLang="en-US" sz="1400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.</a:t>
                </a:r>
              </a:p>
              <a:p>
                <a:pPr algn="r">
                  <a:lnSpc>
                    <a:spcPct val="110000"/>
                  </a:lnSpc>
                </a:pPr>
                <a:r>
                  <a:rPr lang="en-US" altLang="en-US" sz="1400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.</a:t>
                </a:r>
              </a:p>
              <a:p>
                <a:pPr algn="r">
                  <a:lnSpc>
                    <a:spcPct val="110000"/>
                  </a:lnSpc>
                </a:pPr>
                <a:r>
                  <a:rPr lang="en-US" altLang="en-US" sz="1400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 </a:t>
                </a:r>
              </a:p>
              <a:p>
                <a:pPr algn="r">
                  <a:lnSpc>
                    <a:spcPct val="110000"/>
                  </a:lnSpc>
                </a:pPr>
                <a:r>
                  <a:rPr lang="en-US" altLang="en-US" sz="1400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 255</a:t>
                </a:r>
              </a:p>
              <a:p>
                <a:pPr algn="r">
                  <a:lnSpc>
                    <a:spcPct val="110000"/>
                  </a:lnSpc>
                </a:pPr>
                <a:r>
                  <a:rPr lang="en-US" altLang="en-US" sz="1400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 </a:t>
                </a: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10B1A7F-ECA6-49B1-BBA3-66CCFFFBE9A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57400" y="1433512"/>
              <a:ext cx="4856163" cy="1752600"/>
              <a:chOff x="384" y="1200"/>
              <a:chExt cx="3059" cy="1104"/>
            </a:xfrm>
          </p:grpSpPr>
          <p:sp>
            <p:nvSpPr>
              <p:cNvPr id="94" name="Line 90">
                <a:extLst>
                  <a:ext uri="{FF2B5EF4-FFF2-40B4-BE49-F238E27FC236}">
                    <a16:creationId xmlns:a16="http://schemas.microsoft.com/office/drawing/2014/main" id="{7F07D27F-2F4C-4D24-9CB9-4525D4BAE5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82" y="1291"/>
                <a:ext cx="148" cy="57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 sz="1400">
                  <a:latin typeface="Cambria" panose="02040503050406030204" pitchFamily="18" charset="0"/>
                </a:endParaRPr>
              </a:p>
            </p:txBody>
          </p:sp>
          <p:sp>
            <p:nvSpPr>
              <p:cNvPr id="95" name="Text Box 91">
                <a:extLst>
                  <a:ext uri="{FF2B5EF4-FFF2-40B4-BE49-F238E27FC236}">
                    <a16:creationId xmlns:a16="http://schemas.microsoft.com/office/drawing/2014/main" id="{8E9124D4-1779-4E52-9B77-DB9CE78D245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60" y="1248"/>
                <a:ext cx="83" cy="19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en-US" altLang="en-US" sz="1400" dirty="0">
                  <a:solidFill>
                    <a:schemeClr val="tx1"/>
                  </a:solidFill>
                  <a:latin typeface="Cambria" panose="02040503050406030204" pitchFamily="18" charset="0"/>
                </a:endParaRPr>
              </a:p>
            </p:txBody>
          </p:sp>
          <p:sp>
            <p:nvSpPr>
              <p:cNvPr id="96" name="Text Box 92">
                <a:extLst>
                  <a:ext uri="{FF2B5EF4-FFF2-40B4-BE49-F238E27FC236}">
                    <a16:creationId xmlns:a16="http://schemas.microsoft.com/office/drawing/2014/main" id="{30337D26-FF76-4B26-B797-6888A69D757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54" y="1370"/>
                <a:ext cx="277" cy="19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400">
                    <a:solidFill>
                      <a:schemeClr val="tx1"/>
                    </a:solidFill>
                    <a:latin typeface="Cambria" panose="02040503050406030204" pitchFamily="18" charset="0"/>
                  </a:rPr>
                  <a:t>Index</a:t>
                </a:r>
              </a:p>
            </p:txBody>
          </p:sp>
          <p:sp>
            <p:nvSpPr>
              <p:cNvPr id="97" name="Line 93">
                <a:extLst>
                  <a:ext uri="{FF2B5EF4-FFF2-40B4-BE49-F238E27FC236}">
                    <a16:creationId xmlns:a16="http://schemas.microsoft.com/office/drawing/2014/main" id="{EE0AEC28-10FD-4380-9F74-E60BD3A22B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60" y="1200"/>
                <a:ext cx="0" cy="38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 sz="1400">
                  <a:latin typeface="Cambria" panose="02040503050406030204" pitchFamily="18" charset="0"/>
                </a:endParaRPr>
              </a:p>
            </p:txBody>
          </p:sp>
          <p:sp>
            <p:nvSpPr>
              <p:cNvPr id="98" name="Line 94">
                <a:extLst>
                  <a:ext uri="{FF2B5EF4-FFF2-40B4-BE49-F238E27FC236}">
                    <a16:creationId xmlns:a16="http://schemas.microsoft.com/office/drawing/2014/main" id="{1A5C6697-32CD-4FA6-B8E7-104BF78D6AC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4" y="1584"/>
                <a:ext cx="297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 sz="1400">
                  <a:latin typeface="Cambria" panose="02040503050406030204" pitchFamily="18" charset="0"/>
                </a:endParaRPr>
              </a:p>
            </p:txBody>
          </p:sp>
          <p:sp>
            <p:nvSpPr>
              <p:cNvPr id="99" name="Line 95">
                <a:extLst>
                  <a:ext uri="{FF2B5EF4-FFF2-40B4-BE49-F238E27FC236}">
                    <a16:creationId xmlns:a16="http://schemas.microsoft.com/office/drawing/2014/main" id="{9E03C2D7-5949-4668-A22F-955E630724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4" y="1584"/>
                <a:ext cx="0" cy="72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 sz="1400">
                  <a:latin typeface="Cambria" panose="02040503050406030204" pitchFamily="18" charset="0"/>
                </a:endParaRPr>
              </a:p>
            </p:txBody>
          </p:sp>
          <p:sp>
            <p:nvSpPr>
              <p:cNvPr id="100" name="Line 96">
                <a:extLst>
                  <a:ext uri="{FF2B5EF4-FFF2-40B4-BE49-F238E27FC236}">
                    <a16:creationId xmlns:a16="http://schemas.microsoft.com/office/drawing/2014/main" id="{2274017D-2400-4E1B-87F4-4076D47FCA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4" y="2304"/>
                <a:ext cx="24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 sz="1400">
                  <a:latin typeface="Cambria" panose="02040503050406030204" pitchFamily="18" charset="0"/>
                </a:endParaRPr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4306F68A-9F0F-4EC1-B17F-1B4EC6DF2A8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05000" y="1433512"/>
              <a:ext cx="7194550" cy="3657600"/>
              <a:chOff x="240" y="1056"/>
              <a:chExt cx="4532" cy="2304"/>
            </a:xfrm>
          </p:grpSpPr>
          <p:sp>
            <p:nvSpPr>
              <p:cNvPr id="55" name="Text Box 98">
                <a:extLst>
                  <a:ext uri="{FF2B5EF4-FFF2-40B4-BE49-F238E27FC236}">
                    <a16:creationId xmlns:a16="http://schemas.microsoft.com/office/drawing/2014/main" id="{0F56C7BB-4493-440F-8B51-B0FC134E34F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92" y="1056"/>
                <a:ext cx="83" cy="19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en-US" altLang="en-US" sz="1400" dirty="0">
                  <a:solidFill>
                    <a:schemeClr val="tx1"/>
                  </a:solidFill>
                  <a:latin typeface="Cambria" panose="02040503050406030204" pitchFamily="18" charset="0"/>
                </a:endParaRPr>
              </a:p>
            </p:txBody>
          </p:sp>
          <p:sp>
            <p:nvSpPr>
              <p:cNvPr id="56" name="Line 99">
                <a:extLst>
                  <a:ext uri="{FF2B5EF4-FFF2-40B4-BE49-F238E27FC236}">
                    <a16:creationId xmlns:a16="http://schemas.microsoft.com/office/drawing/2014/main" id="{BDD820E2-14A8-41F7-B7E7-BD4F4515F0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44" y="1152"/>
                <a:ext cx="145" cy="55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 sz="1400">
                  <a:latin typeface="Cambria" panose="02040503050406030204" pitchFamily="18" charset="0"/>
                </a:endParaRPr>
              </a:p>
            </p:txBody>
          </p:sp>
          <p:sp>
            <p:nvSpPr>
              <p:cNvPr id="57" name="Text Box 100">
                <a:extLst>
                  <a:ext uri="{FF2B5EF4-FFF2-40B4-BE49-F238E27FC236}">
                    <a16:creationId xmlns:a16="http://schemas.microsoft.com/office/drawing/2014/main" id="{19A392AD-095A-4E1F-9E28-EC2FB011FBD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96" y="1056"/>
                <a:ext cx="203" cy="19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400">
                    <a:solidFill>
                      <a:schemeClr val="tx1"/>
                    </a:solidFill>
                    <a:latin typeface="Cambria" panose="02040503050406030204" pitchFamily="18" charset="0"/>
                  </a:rPr>
                  <a:t>Tag</a:t>
                </a:r>
              </a:p>
            </p:txBody>
          </p:sp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B0FF0582-406C-4B4C-BFE0-BF896948661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0" y="1056"/>
                <a:ext cx="4532" cy="2304"/>
                <a:chOff x="240" y="1200"/>
                <a:chExt cx="4532" cy="2304"/>
              </a:xfrm>
            </p:grpSpPr>
            <p:grpSp>
              <p:nvGrpSpPr>
                <p:cNvPr id="59" name="Group 58">
                  <a:extLst>
                    <a:ext uri="{FF2B5EF4-FFF2-40B4-BE49-F238E27FC236}">
                      <a16:creationId xmlns:a16="http://schemas.microsoft.com/office/drawing/2014/main" id="{33C83017-1FFE-4EF1-97A3-31FBF3F0DCD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24" y="2304"/>
                  <a:ext cx="404" cy="1200"/>
                  <a:chOff x="624" y="2304"/>
                  <a:chExt cx="404" cy="1200"/>
                </a:xfrm>
              </p:grpSpPr>
              <p:sp>
                <p:nvSpPr>
                  <p:cNvPr id="88" name="Freeform 103">
                    <a:extLst>
                      <a:ext uri="{FF2B5EF4-FFF2-40B4-BE49-F238E27FC236}">
                        <a16:creationId xmlns:a16="http://schemas.microsoft.com/office/drawing/2014/main" id="{7C4B7D0E-9582-4200-B711-87EE8CB5DB2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24" y="3342"/>
                    <a:ext cx="158" cy="162"/>
                  </a:xfrm>
                  <a:custGeom>
                    <a:avLst/>
                    <a:gdLst>
                      <a:gd name="T0" fmla="*/ 0 w 222"/>
                      <a:gd name="T1" fmla="*/ 101 h 172"/>
                      <a:gd name="T2" fmla="*/ 3 w 222"/>
                      <a:gd name="T3" fmla="*/ 114 h 172"/>
                      <a:gd name="T4" fmla="*/ 7 w 222"/>
                      <a:gd name="T5" fmla="*/ 125 h 172"/>
                      <a:gd name="T6" fmla="*/ 13 w 222"/>
                      <a:gd name="T7" fmla="*/ 134 h 172"/>
                      <a:gd name="T8" fmla="*/ 23 w 222"/>
                      <a:gd name="T9" fmla="*/ 143 h 172"/>
                      <a:gd name="T10" fmla="*/ 33 w 222"/>
                      <a:gd name="T11" fmla="*/ 152 h 172"/>
                      <a:gd name="T12" fmla="*/ 47 w 222"/>
                      <a:gd name="T13" fmla="*/ 158 h 172"/>
                      <a:gd name="T14" fmla="*/ 60 w 222"/>
                      <a:gd name="T15" fmla="*/ 165 h 172"/>
                      <a:gd name="T16" fmla="*/ 77 w 222"/>
                      <a:gd name="T17" fmla="*/ 169 h 172"/>
                      <a:gd name="T18" fmla="*/ 94 w 222"/>
                      <a:gd name="T19" fmla="*/ 172 h 172"/>
                      <a:gd name="T20" fmla="*/ 111 w 222"/>
                      <a:gd name="T21" fmla="*/ 172 h 172"/>
                      <a:gd name="T22" fmla="*/ 131 w 222"/>
                      <a:gd name="T23" fmla="*/ 172 h 172"/>
                      <a:gd name="T24" fmla="*/ 148 w 222"/>
                      <a:gd name="T25" fmla="*/ 169 h 172"/>
                      <a:gd name="T26" fmla="*/ 161 w 222"/>
                      <a:gd name="T27" fmla="*/ 165 h 172"/>
                      <a:gd name="T28" fmla="*/ 178 w 222"/>
                      <a:gd name="T29" fmla="*/ 158 h 172"/>
                      <a:gd name="T30" fmla="*/ 188 w 222"/>
                      <a:gd name="T31" fmla="*/ 152 h 172"/>
                      <a:gd name="T32" fmla="*/ 202 w 222"/>
                      <a:gd name="T33" fmla="*/ 143 h 172"/>
                      <a:gd name="T34" fmla="*/ 208 w 222"/>
                      <a:gd name="T35" fmla="*/ 134 h 172"/>
                      <a:gd name="T36" fmla="*/ 215 w 222"/>
                      <a:gd name="T37" fmla="*/ 125 h 172"/>
                      <a:gd name="T38" fmla="*/ 222 w 222"/>
                      <a:gd name="T39" fmla="*/ 114 h 172"/>
                      <a:gd name="T40" fmla="*/ 222 w 222"/>
                      <a:gd name="T41" fmla="*/ 104 h 172"/>
                      <a:gd name="T42" fmla="*/ 222 w 222"/>
                      <a:gd name="T43" fmla="*/ 0 h 172"/>
                      <a:gd name="T44" fmla="*/ 3 w 222"/>
                      <a:gd name="T45" fmla="*/ 0 h 172"/>
                      <a:gd name="T46" fmla="*/ 3 w 222"/>
                      <a:gd name="T47" fmla="*/ 104 h 172"/>
                      <a:gd name="T48" fmla="*/ 3 w 222"/>
                      <a:gd name="T49" fmla="*/ 104 h 17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</a:cxnLst>
                    <a:rect l="0" t="0" r="r" b="b"/>
                    <a:pathLst>
                      <a:path w="222" h="172">
                        <a:moveTo>
                          <a:pt x="0" y="101"/>
                        </a:moveTo>
                        <a:lnTo>
                          <a:pt x="3" y="114"/>
                        </a:lnTo>
                        <a:lnTo>
                          <a:pt x="7" y="125"/>
                        </a:lnTo>
                        <a:lnTo>
                          <a:pt x="13" y="134"/>
                        </a:lnTo>
                        <a:lnTo>
                          <a:pt x="23" y="143"/>
                        </a:lnTo>
                        <a:lnTo>
                          <a:pt x="33" y="152"/>
                        </a:lnTo>
                        <a:lnTo>
                          <a:pt x="47" y="158"/>
                        </a:lnTo>
                        <a:lnTo>
                          <a:pt x="60" y="165"/>
                        </a:lnTo>
                        <a:lnTo>
                          <a:pt x="77" y="169"/>
                        </a:lnTo>
                        <a:lnTo>
                          <a:pt x="94" y="172"/>
                        </a:lnTo>
                        <a:lnTo>
                          <a:pt x="111" y="172"/>
                        </a:lnTo>
                        <a:lnTo>
                          <a:pt x="131" y="172"/>
                        </a:lnTo>
                        <a:lnTo>
                          <a:pt x="148" y="169"/>
                        </a:lnTo>
                        <a:lnTo>
                          <a:pt x="161" y="165"/>
                        </a:lnTo>
                        <a:lnTo>
                          <a:pt x="178" y="158"/>
                        </a:lnTo>
                        <a:lnTo>
                          <a:pt x="188" y="152"/>
                        </a:lnTo>
                        <a:lnTo>
                          <a:pt x="202" y="143"/>
                        </a:lnTo>
                        <a:lnTo>
                          <a:pt x="208" y="134"/>
                        </a:lnTo>
                        <a:lnTo>
                          <a:pt x="215" y="125"/>
                        </a:lnTo>
                        <a:lnTo>
                          <a:pt x="222" y="114"/>
                        </a:lnTo>
                        <a:lnTo>
                          <a:pt x="222" y="104"/>
                        </a:lnTo>
                        <a:lnTo>
                          <a:pt x="222" y="0"/>
                        </a:lnTo>
                        <a:lnTo>
                          <a:pt x="3" y="0"/>
                        </a:lnTo>
                        <a:lnTo>
                          <a:pt x="3" y="104"/>
                        </a:lnTo>
                        <a:lnTo>
                          <a:pt x="3" y="104"/>
                        </a:lnTo>
                      </a:path>
                    </a:pathLst>
                  </a:custGeom>
                  <a:noFill/>
                  <a:ln w="206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IN" sz="1400">
                      <a:latin typeface="Cambria" panose="02040503050406030204" pitchFamily="18" charset="0"/>
                    </a:endParaRPr>
                  </a:p>
                </p:txBody>
              </p:sp>
              <p:sp>
                <p:nvSpPr>
                  <p:cNvPr id="89" name="Line 104">
                    <a:extLst>
                      <a:ext uri="{FF2B5EF4-FFF2-40B4-BE49-F238E27FC236}">
                        <a16:creationId xmlns:a16="http://schemas.microsoft.com/office/drawing/2014/main" id="{FA16764C-CBF8-4E48-A9FC-6DB1DA7D4BF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651" y="2304"/>
                    <a:ext cx="6" cy="1036"/>
                  </a:xfrm>
                  <a:prstGeom prst="line">
                    <a:avLst/>
                  </a:prstGeom>
                  <a:noFill/>
                  <a:ln w="20701">
                    <a:solidFill>
                      <a:srgbClr val="000000"/>
                    </a:solidFill>
                    <a:round/>
                    <a:headEnd type="oval" w="sm" len="sm"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IN" sz="1400">
                      <a:latin typeface="Cambria" panose="02040503050406030204" pitchFamily="18" charset="0"/>
                    </a:endParaRPr>
                  </a:p>
                </p:txBody>
              </p:sp>
              <p:sp>
                <p:nvSpPr>
                  <p:cNvPr id="90" name="Freeform 105">
                    <a:extLst>
                      <a:ext uri="{FF2B5EF4-FFF2-40B4-BE49-F238E27FC236}">
                        <a16:creationId xmlns:a16="http://schemas.microsoft.com/office/drawing/2014/main" id="{38168205-9B54-4FE8-A4BF-8F82BCC3B2C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39" y="3218"/>
                    <a:ext cx="180" cy="113"/>
                  </a:xfrm>
                  <a:custGeom>
                    <a:avLst/>
                    <a:gdLst>
                      <a:gd name="T0" fmla="*/ 248 w 252"/>
                      <a:gd name="T1" fmla="*/ 0 h 136"/>
                      <a:gd name="T2" fmla="*/ 252 w 252"/>
                      <a:gd name="T3" fmla="*/ 68 h 136"/>
                      <a:gd name="T4" fmla="*/ 0 w 252"/>
                      <a:gd name="T5" fmla="*/ 68 h 136"/>
                      <a:gd name="T6" fmla="*/ 0 w 252"/>
                      <a:gd name="T7" fmla="*/ 136 h 1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252" h="136">
                        <a:moveTo>
                          <a:pt x="248" y="0"/>
                        </a:moveTo>
                        <a:lnTo>
                          <a:pt x="252" y="68"/>
                        </a:lnTo>
                        <a:lnTo>
                          <a:pt x="0" y="68"/>
                        </a:lnTo>
                        <a:lnTo>
                          <a:pt x="0" y="136"/>
                        </a:lnTo>
                      </a:path>
                    </a:pathLst>
                  </a:custGeom>
                  <a:noFill/>
                  <a:ln w="206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IN" sz="1400">
                      <a:latin typeface="Cambria" panose="02040503050406030204" pitchFamily="18" charset="0"/>
                    </a:endParaRPr>
                  </a:p>
                </p:txBody>
              </p:sp>
              <p:sp>
                <p:nvSpPr>
                  <p:cNvPr id="91" name="Freeform 106">
                    <a:extLst>
                      <a:ext uri="{FF2B5EF4-FFF2-40B4-BE49-F238E27FC236}">
                        <a16:creationId xmlns:a16="http://schemas.microsoft.com/office/drawing/2014/main" id="{6A95EFD4-DD14-4E96-9EF2-B50EDCB36CF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08" y="3069"/>
                    <a:ext cx="220" cy="149"/>
                  </a:xfrm>
                  <a:custGeom>
                    <a:avLst/>
                    <a:gdLst>
                      <a:gd name="T0" fmla="*/ 125 w 249"/>
                      <a:gd name="T1" fmla="*/ 162 h 165"/>
                      <a:gd name="T2" fmla="*/ 145 w 249"/>
                      <a:gd name="T3" fmla="*/ 162 h 165"/>
                      <a:gd name="T4" fmla="*/ 165 w 249"/>
                      <a:gd name="T5" fmla="*/ 160 h 165"/>
                      <a:gd name="T6" fmla="*/ 182 w 249"/>
                      <a:gd name="T7" fmla="*/ 154 h 165"/>
                      <a:gd name="T8" fmla="*/ 199 w 249"/>
                      <a:gd name="T9" fmla="*/ 147 h 165"/>
                      <a:gd name="T10" fmla="*/ 216 w 249"/>
                      <a:gd name="T11" fmla="*/ 140 h 165"/>
                      <a:gd name="T12" fmla="*/ 226 w 249"/>
                      <a:gd name="T13" fmla="*/ 130 h 165"/>
                      <a:gd name="T14" fmla="*/ 236 w 249"/>
                      <a:gd name="T15" fmla="*/ 121 h 165"/>
                      <a:gd name="T16" fmla="*/ 246 w 249"/>
                      <a:gd name="T17" fmla="*/ 108 h 165"/>
                      <a:gd name="T18" fmla="*/ 249 w 249"/>
                      <a:gd name="T19" fmla="*/ 94 h 165"/>
                      <a:gd name="T20" fmla="*/ 249 w 249"/>
                      <a:gd name="T21" fmla="*/ 81 h 165"/>
                      <a:gd name="T22" fmla="*/ 249 w 249"/>
                      <a:gd name="T23" fmla="*/ 68 h 165"/>
                      <a:gd name="T24" fmla="*/ 246 w 249"/>
                      <a:gd name="T25" fmla="*/ 57 h 165"/>
                      <a:gd name="T26" fmla="*/ 236 w 249"/>
                      <a:gd name="T27" fmla="*/ 44 h 165"/>
                      <a:gd name="T28" fmla="*/ 226 w 249"/>
                      <a:gd name="T29" fmla="*/ 35 h 165"/>
                      <a:gd name="T30" fmla="*/ 216 w 249"/>
                      <a:gd name="T31" fmla="*/ 24 h 165"/>
                      <a:gd name="T32" fmla="*/ 199 w 249"/>
                      <a:gd name="T33" fmla="*/ 15 h 165"/>
                      <a:gd name="T34" fmla="*/ 182 w 249"/>
                      <a:gd name="T35" fmla="*/ 9 h 165"/>
                      <a:gd name="T36" fmla="*/ 165 w 249"/>
                      <a:gd name="T37" fmla="*/ 4 h 165"/>
                      <a:gd name="T38" fmla="*/ 145 w 249"/>
                      <a:gd name="T39" fmla="*/ 2 h 165"/>
                      <a:gd name="T40" fmla="*/ 125 w 249"/>
                      <a:gd name="T41" fmla="*/ 0 h 165"/>
                      <a:gd name="T42" fmla="*/ 105 w 249"/>
                      <a:gd name="T43" fmla="*/ 2 h 165"/>
                      <a:gd name="T44" fmla="*/ 88 w 249"/>
                      <a:gd name="T45" fmla="*/ 4 h 165"/>
                      <a:gd name="T46" fmla="*/ 68 w 249"/>
                      <a:gd name="T47" fmla="*/ 9 h 165"/>
                      <a:gd name="T48" fmla="*/ 51 w 249"/>
                      <a:gd name="T49" fmla="*/ 15 h 165"/>
                      <a:gd name="T50" fmla="*/ 37 w 249"/>
                      <a:gd name="T51" fmla="*/ 24 h 165"/>
                      <a:gd name="T52" fmla="*/ 24 w 249"/>
                      <a:gd name="T53" fmla="*/ 35 h 165"/>
                      <a:gd name="T54" fmla="*/ 14 w 249"/>
                      <a:gd name="T55" fmla="*/ 44 h 165"/>
                      <a:gd name="T56" fmla="*/ 7 w 249"/>
                      <a:gd name="T57" fmla="*/ 57 h 165"/>
                      <a:gd name="T58" fmla="*/ 4 w 249"/>
                      <a:gd name="T59" fmla="*/ 68 h 165"/>
                      <a:gd name="T60" fmla="*/ 0 w 249"/>
                      <a:gd name="T61" fmla="*/ 81 h 165"/>
                      <a:gd name="T62" fmla="*/ 4 w 249"/>
                      <a:gd name="T63" fmla="*/ 94 h 165"/>
                      <a:gd name="T64" fmla="*/ 7 w 249"/>
                      <a:gd name="T65" fmla="*/ 108 h 165"/>
                      <a:gd name="T66" fmla="*/ 14 w 249"/>
                      <a:gd name="T67" fmla="*/ 121 h 165"/>
                      <a:gd name="T68" fmla="*/ 24 w 249"/>
                      <a:gd name="T69" fmla="*/ 130 h 165"/>
                      <a:gd name="T70" fmla="*/ 37 w 249"/>
                      <a:gd name="T71" fmla="*/ 140 h 165"/>
                      <a:gd name="T72" fmla="*/ 51 w 249"/>
                      <a:gd name="T73" fmla="*/ 147 h 165"/>
                      <a:gd name="T74" fmla="*/ 68 w 249"/>
                      <a:gd name="T75" fmla="*/ 154 h 165"/>
                      <a:gd name="T76" fmla="*/ 88 w 249"/>
                      <a:gd name="T77" fmla="*/ 160 h 165"/>
                      <a:gd name="T78" fmla="*/ 105 w 249"/>
                      <a:gd name="T79" fmla="*/ 162 h 165"/>
                      <a:gd name="T80" fmla="*/ 125 w 249"/>
                      <a:gd name="T81" fmla="*/ 165 h 165"/>
                      <a:gd name="T82" fmla="*/ 125 w 249"/>
                      <a:gd name="T83" fmla="*/ 165 h 16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</a:cxnLst>
                    <a:rect l="0" t="0" r="r" b="b"/>
                    <a:pathLst>
                      <a:path w="249" h="165">
                        <a:moveTo>
                          <a:pt x="125" y="162"/>
                        </a:moveTo>
                        <a:lnTo>
                          <a:pt x="145" y="162"/>
                        </a:lnTo>
                        <a:lnTo>
                          <a:pt x="165" y="160"/>
                        </a:lnTo>
                        <a:lnTo>
                          <a:pt x="182" y="154"/>
                        </a:lnTo>
                        <a:lnTo>
                          <a:pt x="199" y="147"/>
                        </a:lnTo>
                        <a:lnTo>
                          <a:pt x="216" y="140"/>
                        </a:lnTo>
                        <a:lnTo>
                          <a:pt x="226" y="130"/>
                        </a:lnTo>
                        <a:lnTo>
                          <a:pt x="236" y="121"/>
                        </a:lnTo>
                        <a:lnTo>
                          <a:pt x="246" y="108"/>
                        </a:lnTo>
                        <a:lnTo>
                          <a:pt x="249" y="94"/>
                        </a:lnTo>
                        <a:lnTo>
                          <a:pt x="249" y="81"/>
                        </a:lnTo>
                        <a:lnTo>
                          <a:pt x="249" y="68"/>
                        </a:lnTo>
                        <a:lnTo>
                          <a:pt x="246" y="57"/>
                        </a:lnTo>
                        <a:lnTo>
                          <a:pt x="236" y="44"/>
                        </a:lnTo>
                        <a:lnTo>
                          <a:pt x="226" y="35"/>
                        </a:lnTo>
                        <a:lnTo>
                          <a:pt x="216" y="24"/>
                        </a:lnTo>
                        <a:lnTo>
                          <a:pt x="199" y="15"/>
                        </a:lnTo>
                        <a:lnTo>
                          <a:pt x="182" y="9"/>
                        </a:lnTo>
                        <a:lnTo>
                          <a:pt x="165" y="4"/>
                        </a:lnTo>
                        <a:lnTo>
                          <a:pt x="145" y="2"/>
                        </a:lnTo>
                        <a:lnTo>
                          <a:pt x="125" y="0"/>
                        </a:lnTo>
                        <a:lnTo>
                          <a:pt x="105" y="2"/>
                        </a:lnTo>
                        <a:lnTo>
                          <a:pt x="88" y="4"/>
                        </a:lnTo>
                        <a:lnTo>
                          <a:pt x="68" y="9"/>
                        </a:lnTo>
                        <a:lnTo>
                          <a:pt x="51" y="15"/>
                        </a:lnTo>
                        <a:lnTo>
                          <a:pt x="37" y="24"/>
                        </a:lnTo>
                        <a:lnTo>
                          <a:pt x="24" y="35"/>
                        </a:lnTo>
                        <a:lnTo>
                          <a:pt x="14" y="44"/>
                        </a:lnTo>
                        <a:lnTo>
                          <a:pt x="7" y="57"/>
                        </a:lnTo>
                        <a:lnTo>
                          <a:pt x="4" y="68"/>
                        </a:lnTo>
                        <a:lnTo>
                          <a:pt x="0" y="81"/>
                        </a:lnTo>
                        <a:lnTo>
                          <a:pt x="4" y="94"/>
                        </a:lnTo>
                        <a:lnTo>
                          <a:pt x="7" y="108"/>
                        </a:lnTo>
                        <a:lnTo>
                          <a:pt x="14" y="121"/>
                        </a:lnTo>
                        <a:lnTo>
                          <a:pt x="24" y="130"/>
                        </a:lnTo>
                        <a:lnTo>
                          <a:pt x="37" y="140"/>
                        </a:lnTo>
                        <a:lnTo>
                          <a:pt x="51" y="147"/>
                        </a:lnTo>
                        <a:lnTo>
                          <a:pt x="68" y="154"/>
                        </a:lnTo>
                        <a:lnTo>
                          <a:pt x="88" y="160"/>
                        </a:lnTo>
                        <a:lnTo>
                          <a:pt x="105" y="162"/>
                        </a:lnTo>
                        <a:lnTo>
                          <a:pt x="125" y="165"/>
                        </a:lnTo>
                        <a:lnTo>
                          <a:pt x="125" y="165"/>
                        </a:lnTo>
                      </a:path>
                    </a:pathLst>
                  </a:custGeom>
                  <a:noFill/>
                  <a:ln w="206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IN" sz="1400">
                      <a:latin typeface="Cambria" panose="02040503050406030204" pitchFamily="18" charset="0"/>
                    </a:endParaRPr>
                  </a:p>
                </p:txBody>
              </p:sp>
              <p:sp>
                <p:nvSpPr>
                  <p:cNvPr id="92" name="Freeform 107">
                    <a:extLst>
                      <a:ext uri="{FF2B5EF4-FFF2-40B4-BE49-F238E27FC236}">
                        <a16:creationId xmlns:a16="http://schemas.microsoft.com/office/drawing/2014/main" id="{A036773D-F47C-470E-8759-DAF7F960F6B8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86" y="3134"/>
                    <a:ext cx="65" cy="22"/>
                  </a:xfrm>
                  <a:custGeom>
                    <a:avLst/>
                    <a:gdLst>
                      <a:gd name="T0" fmla="*/ 0 w 74"/>
                      <a:gd name="T1" fmla="*/ 0 h 25"/>
                      <a:gd name="T2" fmla="*/ 74 w 74"/>
                      <a:gd name="T3" fmla="*/ 0 h 25"/>
                      <a:gd name="T4" fmla="*/ 74 w 74"/>
                      <a:gd name="T5" fmla="*/ 7 h 25"/>
                      <a:gd name="T6" fmla="*/ 3 w 74"/>
                      <a:gd name="T7" fmla="*/ 7 h 25"/>
                      <a:gd name="T8" fmla="*/ 3 w 74"/>
                      <a:gd name="T9" fmla="*/ 0 h 25"/>
                      <a:gd name="T10" fmla="*/ 3 w 74"/>
                      <a:gd name="T11" fmla="*/ 0 h 25"/>
                      <a:gd name="T12" fmla="*/ 0 w 74"/>
                      <a:gd name="T13" fmla="*/ 0 h 25"/>
                      <a:gd name="T14" fmla="*/ 3 w 74"/>
                      <a:gd name="T15" fmla="*/ 18 h 25"/>
                      <a:gd name="T16" fmla="*/ 74 w 74"/>
                      <a:gd name="T17" fmla="*/ 18 h 25"/>
                      <a:gd name="T18" fmla="*/ 74 w 74"/>
                      <a:gd name="T19" fmla="*/ 25 h 25"/>
                      <a:gd name="T20" fmla="*/ 3 w 74"/>
                      <a:gd name="T21" fmla="*/ 25 h 25"/>
                      <a:gd name="T22" fmla="*/ 3 w 74"/>
                      <a:gd name="T23" fmla="*/ 18 h 25"/>
                      <a:gd name="T24" fmla="*/ 3 w 74"/>
                      <a:gd name="T25" fmla="*/ 18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74" h="25">
                        <a:moveTo>
                          <a:pt x="0" y="0"/>
                        </a:moveTo>
                        <a:lnTo>
                          <a:pt x="74" y="0"/>
                        </a:lnTo>
                        <a:lnTo>
                          <a:pt x="74" y="7"/>
                        </a:lnTo>
                        <a:lnTo>
                          <a:pt x="3" y="7"/>
                        </a:lnTo>
                        <a:lnTo>
                          <a:pt x="3" y="0"/>
                        </a:lnTo>
                        <a:lnTo>
                          <a:pt x="3" y="0"/>
                        </a:lnTo>
                        <a:lnTo>
                          <a:pt x="0" y="0"/>
                        </a:lnTo>
                        <a:close/>
                        <a:moveTo>
                          <a:pt x="3" y="18"/>
                        </a:moveTo>
                        <a:lnTo>
                          <a:pt x="74" y="18"/>
                        </a:lnTo>
                        <a:lnTo>
                          <a:pt x="74" y="25"/>
                        </a:lnTo>
                        <a:lnTo>
                          <a:pt x="3" y="25"/>
                        </a:lnTo>
                        <a:lnTo>
                          <a:pt x="3" y="18"/>
                        </a:lnTo>
                        <a:lnTo>
                          <a:pt x="3" y="1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IN" sz="1400">
                      <a:latin typeface="Cambria" panose="02040503050406030204" pitchFamily="18" charset="0"/>
                    </a:endParaRPr>
                  </a:p>
                </p:txBody>
              </p:sp>
              <p:sp>
                <p:nvSpPr>
                  <p:cNvPr id="93" name="Line 108">
                    <a:extLst>
                      <a:ext uri="{FF2B5EF4-FFF2-40B4-BE49-F238E27FC236}">
                        <a16:creationId xmlns:a16="http://schemas.microsoft.com/office/drawing/2014/main" id="{9BC67BDE-E882-4B9C-A360-741C224A889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912" y="2304"/>
                    <a:ext cx="0" cy="768"/>
                  </a:xfrm>
                  <a:prstGeom prst="line">
                    <a:avLst/>
                  </a:prstGeom>
                  <a:noFill/>
                  <a:ln w="38100">
                    <a:solidFill>
                      <a:srgbClr val="000000"/>
                    </a:solidFill>
                    <a:round/>
                    <a:headEnd type="oval" w="sm" len="sm"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IN" sz="1400">
                      <a:latin typeface="Cambria" panose="02040503050406030204" pitchFamily="18" charset="0"/>
                    </a:endParaRPr>
                  </a:p>
                </p:txBody>
              </p:sp>
            </p:grpSp>
            <p:grpSp>
              <p:nvGrpSpPr>
                <p:cNvPr id="60" name="Group 109">
                  <a:extLst>
                    <a:ext uri="{FF2B5EF4-FFF2-40B4-BE49-F238E27FC236}">
                      <a16:creationId xmlns:a16="http://schemas.microsoft.com/office/drawing/2014/main" id="{32C8391B-7A46-495F-9AB2-376E988D184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872" y="2304"/>
                  <a:ext cx="404" cy="1200"/>
                  <a:chOff x="624" y="2304"/>
                  <a:chExt cx="404" cy="1200"/>
                </a:xfrm>
              </p:grpSpPr>
              <p:sp>
                <p:nvSpPr>
                  <p:cNvPr id="82" name="Freeform 110">
                    <a:extLst>
                      <a:ext uri="{FF2B5EF4-FFF2-40B4-BE49-F238E27FC236}">
                        <a16:creationId xmlns:a16="http://schemas.microsoft.com/office/drawing/2014/main" id="{7C460401-FC92-48F2-A944-991BB72CFCF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24" y="3342"/>
                    <a:ext cx="158" cy="162"/>
                  </a:xfrm>
                  <a:custGeom>
                    <a:avLst/>
                    <a:gdLst>
                      <a:gd name="T0" fmla="*/ 0 w 222"/>
                      <a:gd name="T1" fmla="*/ 101 h 172"/>
                      <a:gd name="T2" fmla="*/ 3 w 222"/>
                      <a:gd name="T3" fmla="*/ 114 h 172"/>
                      <a:gd name="T4" fmla="*/ 7 w 222"/>
                      <a:gd name="T5" fmla="*/ 125 h 172"/>
                      <a:gd name="T6" fmla="*/ 13 w 222"/>
                      <a:gd name="T7" fmla="*/ 134 h 172"/>
                      <a:gd name="T8" fmla="*/ 23 w 222"/>
                      <a:gd name="T9" fmla="*/ 143 h 172"/>
                      <a:gd name="T10" fmla="*/ 33 w 222"/>
                      <a:gd name="T11" fmla="*/ 152 h 172"/>
                      <a:gd name="T12" fmla="*/ 47 w 222"/>
                      <a:gd name="T13" fmla="*/ 158 h 172"/>
                      <a:gd name="T14" fmla="*/ 60 w 222"/>
                      <a:gd name="T15" fmla="*/ 165 h 172"/>
                      <a:gd name="T16" fmla="*/ 77 w 222"/>
                      <a:gd name="T17" fmla="*/ 169 h 172"/>
                      <a:gd name="T18" fmla="*/ 94 w 222"/>
                      <a:gd name="T19" fmla="*/ 172 h 172"/>
                      <a:gd name="T20" fmla="*/ 111 w 222"/>
                      <a:gd name="T21" fmla="*/ 172 h 172"/>
                      <a:gd name="T22" fmla="*/ 131 w 222"/>
                      <a:gd name="T23" fmla="*/ 172 h 172"/>
                      <a:gd name="T24" fmla="*/ 148 w 222"/>
                      <a:gd name="T25" fmla="*/ 169 h 172"/>
                      <a:gd name="T26" fmla="*/ 161 w 222"/>
                      <a:gd name="T27" fmla="*/ 165 h 172"/>
                      <a:gd name="T28" fmla="*/ 178 w 222"/>
                      <a:gd name="T29" fmla="*/ 158 h 172"/>
                      <a:gd name="T30" fmla="*/ 188 w 222"/>
                      <a:gd name="T31" fmla="*/ 152 h 172"/>
                      <a:gd name="T32" fmla="*/ 202 w 222"/>
                      <a:gd name="T33" fmla="*/ 143 h 172"/>
                      <a:gd name="T34" fmla="*/ 208 w 222"/>
                      <a:gd name="T35" fmla="*/ 134 h 172"/>
                      <a:gd name="T36" fmla="*/ 215 w 222"/>
                      <a:gd name="T37" fmla="*/ 125 h 172"/>
                      <a:gd name="T38" fmla="*/ 222 w 222"/>
                      <a:gd name="T39" fmla="*/ 114 h 172"/>
                      <a:gd name="T40" fmla="*/ 222 w 222"/>
                      <a:gd name="T41" fmla="*/ 104 h 172"/>
                      <a:gd name="T42" fmla="*/ 222 w 222"/>
                      <a:gd name="T43" fmla="*/ 0 h 172"/>
                      <a:gd name="T44" fmla="*/ 3 w 222"/>
                      <a:gd name="T45" fmla="*/ 0 h 172"/>
                      <a:gd name="T46" fmla="*/ 3 w 222"/>
                      <a:gd name="T47" fmla="*/ 104 h 172"/>
                      <a:gd name="T48" fmla="*/ 3 w 222"/>
                      <a:gd name="T49" fmla="*/ 104 h 17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</a:cxnLst>
                    <a:rect l="0" t="0" r="r" b="b"/>
                    <a:pathLst>
                      <a:path w="222" h="172">
                        <a:moveTo>
                          <a:pt x="0" y="101"/>
                        </a:moveTo>
                        <a:lnTo>
                          <a:pt x="3" y="114"/>
                        </a:lnTo>
                        <a:lnTo>
                          <a:pt x="7" y="125"/>
                        </a:lnTo>
                        <a:lnTo>
                          <a:pt x="13" y="134"/>
                        </a:lnTo>
                        <a:lnTo>
                          <a:pt x="23" y="143"/>
                        </a:lnTo>
                        <a:lnTo>
                          <a:pt x="33" y="152"/>
                        </a:lnTo>
                        <a:lnTo>
                          <a:pt x="47" y="158"/>
                        </a:lnTo>
                        <a:lnTo>
                          <a:pt x="60" y="165"/>
                        </a:lnTo>
                        <a:lnTo>
                          <a:pt x="77" y="169"/>
                        </a:lnTo>
                        <a:lnTo>
                          <a:pt x="94" y="172"/>
                        </a:lnTo>
                        <a:lnTo>
                          <a:pt x="111" y="172"/>
                        </a:lnTo>
                        <a:lnTo>
                          <a:pt x="131" y="172"/>
                        </a:lnTo>
                        <a:lnTo>
                          <a:pt x="148" y="169"/>
                        </a:lnTo>
                        <a:lnTo>
                          <a:pt x="161" y="165"/>
                        </a:lnTo>
                        <a:lnTo>
                          <a:pt x="178" y="158"/>
                        </a:lnTo>
                        <a:lnTo>
                          <a:pt x="188" y="152"/>
                        </a:lnTo>
                        <a:lnTo>
                          <a:pt x="202" y="143"/>
                        </a:lnTo>
                        <a:lnTo>
                          <a:pt x="208" y="134"/>
                        </a:lnTo>
                        <a:lnTo>
                          <a:pt x="215" y="125"/>
                        </a:lnTo>
                        <a:lnTo>
                          <a:pt x="222" y="114"/>
                        </a:lnTo>
                        <a:lnTo>
                          <a:pt x="222" y="104"/>
                        </a:lnTo>
                        <a:lnTo>
                          <a:pt x="222" y="0"/>
                        </a:lnTo>
                        <a:lnTo>
                          <a:pt x="3" y="0"/>
                        </a:lnTo>
                        <a:lnTo>
                          <a:pt x="3" y="104"/>
                        </a:lnTo>
                        <a:lnTo>
                          <a:pt x="3" y="104"/>
                        </a:lnTo>
                      </a:path>
                    </a:pathLst>
                  </a:custGeom>
                  <a:noFill/>
                  <a:ln w="206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IN" sz="1400">
                      <a:latin typeface="Cambria" panose="02040503050406030204" pitchFamily="18" charset="0"/>
                    </a:endParaRPr>
                  </a:p>
                </p:txBody>
              </p:sp>
              <p:sp>
                <p:nvSpPr>
                  <p:cNvPr id="83" name="Line 111">
                    <a:extLst>
                      <a:ext uri="{FF2B5EF4-FFF2-40B4-BE49-F238E27FC236}">
                        <a16:creationId xmlns:a16="http://schemas.microsoft.com/office/drawing/2014/main" id="{0B01BA5E-1F7A-4AB1-A026-7F482C5E568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651" y="2304"/>
                    <a:ext cx="6" cy="1036"/>
                  </a:xfrm>
                  <a:prstGeom prst="line">
                    <a:avLst/>
                  </a:prstGeom>
                  <a:noFill/>
                  <a:ln w="20701">
                    <a:solidFill>
                      <a:srgbClr val="000000"/>
                    </a:solidFill>
                    <a:round/>
                    <a:headEnd type="oval" w="sm" len="sm"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IN" sz="1400">
                      <a:latin typeface="Cambria" panose="02040503050406030204" pitchFamily="18" charset="0"/>
                    </a:endParaRPr>
                  </a:p>
                </p:txBody>
              </p:sp>
              <p:sp>
                <p:nvSpPr>
                  <p:cNvPr id="84" name="Freeform 112">
                    <a:extLst>
                      <a:ext uri="{FF2B5EF4-FFF2-40B4-BE49-F238E27FC236}">
                        <a16:creationId xmlns:a16="http://schemas.microsoft.com/office/drawing/2014/main" id="{8090D9F3-3FA3-4201-B686-39F3524B339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39" y="3218"/>
                    <a:ext cx="180" cy="113"/>
                  </a:xfrm>
                  <a:custGeom>
                    <a:avLst/>
                    <a:gdLst>
                      <a:gd name="T0" fmla="*/ 248 w 252"/>
                      <a:gd name="T1" fmla="*/ 0 h 136"/>
                      <a:gd name="T2" fmla="*/ 252 w 252"/>
                      <a:gd name="T3" fmla="*/ 68 h 136"/>
                      <a:gd name="T4" fmla="*/ 0 w 252"/>
                      <a:gd name="T5" fmla="*/ 68 h 136"/>
                      <a:gd name="T6" fmla="*/ 0 w 252"/>
                      <a:gd name="T7" fmla="*/ 136 h 1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252" h="136">
                        <a:moveTo>
                          <a:pt x="248" y="0"/>
                        </a:moveTo>
                        <a:lnTo>
                          <a:pt x="252" y="68"/>
                        </a:lnTo>
                        <a:lnTo>
                          <a:pt x="0" y="68"/>
                        </a:lnTo>
                        <a:lnTo>
                          <a:pt x="0" y="136"/>
                        </a:lnTo>
                      </a:path>
                    </a:pathLst>
                  </a:custGeom>
                  <a:noFill/>
                  <a:ln w="206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IN" sz="1400">
                      <a:latin typeface="Cambria" panose="02040503050406030204" pitchFamily="18" charset="0"/>
                    </a:endParaRPr>
                  </a:p>
                </p:txBody>
              </p:sp>
              <p:sp>
                <p:nvSpPr>
                  <p:cNvPr id="85" name="Freeform 113">
                    <a:extLst>
                      <a:ext uri="{FF2B5EF4-FFF2-40B4-BE49-F238E27FC236}">
                        <a16:creationId xmlns:a16="http://schemas.microsoft.com/office/drawing/2014/main" id="{DCBC4673-DFD0-4A54-9971-32B2F8A327D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08" y="3069"/>
                    <a:ext cx="220" cy="149"/>
                  </a:xfrm>
                  <a:custGeom>
                    <a:avLst/>
                    <a:gdLst>
                      <a:gd name="T0" fmla="*/ 125 w 249"/>
                      <a:gd name="T1" fmla="*/ 162 h 165"/>
                      <a:gd name="T2" fmla="*/ 145 w 249"/>
                      <a:gd name="T3" fmla="*/ 162 h 165"/>
                      <a:gd name="T4" fmla="*/ 165 w 249"/>
                      <a:gd name="T5" fmla="*/ 160 h 165"/>
                      <a:gd name="T6" fmla="*/ 182 w 249"/>
                      <a:gd name="T7" fmla="*/ 154 h 165"/>
                      <a:gd name="T8" fmla="*/ 199 w 249"/>
                      <a:gd name="T9" fmla="*/ 147 h 165"/>
                      <a:gd name="T10" fmla="*/ 216 w 249"/>
                      <a:gd name="T11" fmla="*/ 140 h 165"/>
                      <a:gd name="T12" fmla="*/ 226 w 249"/>
                      <a:gd name="T13" fmla="*/ 130 h 165"/>
                      <a:gd name="T14" fmla="*/ 236 w 249"/>
                      <a:gd name="T15" fmla="*/ 121 h 165"/>
                      <a:gd name="T16" fmla="*/ 246 w 249"/>
                      <a:gd name="T17" fmla="*/ 108 h 165"/>
                      <a:gd name="T18" fmla="*/ 249 w 249"/>
                      <a:gd name="T19" fmla="*/ 94 h 165"/>
                      <a:gd name="T20" fmla="*/ 249 w 249"/>
                      <a:gd name="T21" fmla="*/ 81 h 165"/>
                      <a:gd name="T22" fmla="*/ 249 w 249"/>
                      <a:gd name="T23" fmla="*/ 68 h 165"/>
                      <a:gd name="T24" fmla="*/ 246 w 249"/>
                      <a:gd name="T25" fmla="*/ 57 h 165"/>
                      <a:gd name="T26" fmla="*/ 236 w 249"/>
                      <a:gd name="T27" fmla="*/ 44 h 165"/>
                      <a:gd name="T28" fmla="*/ 226 w 249"/>
                      <a:gd name="T29" fmla="*/ 35 h 165"/>
                      <a:gd name="T30" fmla="*/ 216 w 249"/>
                      <a:gd name="T31" fmla="*/ 24 h 165"/>
                      <a:gd name="T32" fmla="*/ 199 w 249"/>
                      <a:gd name="T33" fmla="*/ 15 h 165"/>
                      <a:gd name="T34" fmla="*/ 182 w 249"/>
                      <a:gd name="T35" fmla="*/ 9 h 165"/>
                      <a:gd name="T36" fmla="*/ 165 w 249"/>
                      <a:gd name="T37" fmla="*/ 4 h 165"/>
                      <a:gd name="T38" fmla="*/ 145 w 249"/>
                      <a:gd name="T39" fmla="*/ 2 h 165"/>
                      <a:gd name="T40" fmla="*/ 125 w 249"/>
                      <a:gd name="T41" fmla="*/ 0 h 165"/>
                      <a:gd name="T42" fmla="*/ 105 w 249"/>
                      <a:gd name="T43" fmla="*/ 2 h 165"/>
                      <a:gd name="T44" fmla="*/ 88 w 249"/>
                      <a:gd name="T45" fmla="*/ 4 h 165"/>
                      <a:gd name="T46" fmla="*/ 68 w 249"/>
                      <a:gd name="T47" fmla="*/ 9 h 165"/>
                      <a:gd name="T48" fmla="*/ 51 w 249"/>
                      <a:gd name="T49" fmla="*/ 15 h 165"/>
                      <a:gd name="T50" fmla="*/ 37 w 249"/>
                      <a:gd name="T51" fmla="*/ 24 h 165"/>
                      <a:gd name="T52" fmla="*/ 24 w 249"/>
                      <a:gd name="T53" fmla="*/ 35 h 165"/>
                      <a:gd name="T54" fmla="*/ 14 w 249"/>
                      <a:gd name="T55" fmla="*/ 44 h 165"/>
                      <a:gd name="T56" fmla="*/ 7 w 249"/>
                      <a:gd name="T57" fmla="*/ 57 h 165"/>
                      <a:gd name="T58" fmla="*/ 4 w 249"/>
                      <a:gd name="T59" fmla="*/ 68 h 165"/>
                      <a:gd name="T60" fmla="*/ 0 w 249"/>
                      <a:gd name="T61" fmla="*/ 81 h 165"/>
                      <a:gd name="T62" fmla="*/ 4 w 249"/>
                      <a:gd name="T63" fmla="*/ 94 h 165"/>
                      <a:gd name="T64" fmla="*/ 7 w 249"/>
                      <a:gd name="T65" fmla="*/ 108 h 165"/>
                      <a:gd name="T66" fmla="*/ 14 w 249"/>
                      <a:gd name="T67" fmla="*/ 121 h 165"/>
                      <a:gd name="T68" fmla="*/ 24 w 249"/>
                      <a:gd name="T69" fmla="*/ 130 h 165"/>
                      <a:gd name="T70" fmla="*/ 37 w 249"/>
                      <a:gd name="T71" fmla="*/ 140 h 165"/>
                      <a:gd name="T72" fmla="*/ 51 w 249"/>
                      <a:gd name="T73" fmla="*/ 147 h 165"/>
                      <a:gd name="T74" fmla="*/ 68 w 249"/>
                      <a:gd name="T75" fmla="*/ 154 h 165"/>
                      <a:gd name="T76" fmla="*/ 88 w 249"/>
                      <a:gd name="T77" fmla="*/ 160 h 165"/>
                      <a:gd name="T78" fmla="*/ 105 w 249"/>
                      <a:gd name="T79" fmla="*/ 162 h 165"/>
                      <a:gd name="T80" fmla="*/ 125 w 249"/>
                      <a:gd name="T81" fmla="*/ 165 h 165"/>
                      <a:gd name="T82" fmla="*/ 125 w 249"/>
                      <a:gd name="T83" fmla="*/ 165 h 16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</a:cxnLst>
                    <a:rect l="0" t="0" r="r" b="b"/>
                    <a:pathLst>
                      <a:path w="249" h="165">
                        <a:moveTo>
                          <a:pt x="125" y="162"/>
                        </a:moveTo>
                        <a:lnTo>
                          <a:pt x="145" y="162"/>
                        </a:lnTo>
                        <a:lnTo>
                          <a:pt x="165" y="160"/>
                        </a:lnTo>
                        <a:lnTo>
                          <a:pt x="182" y="154"/>
                        </a:lnTo>
                        <a:lnTo>
                          <a:pt x="199" y="147"/>
                        </a:lnTo>
                        <a:lnTo>
                          <a:pt x="216" y="140"/>
                        </a:lnTo>
                        <a:lnTo>
                          <a:pt x="226" y="130"/>
                        </a:lnTo>
                        <a:lnTo>
                          <a:pt x="236" y="121"/>
                        </a:lnTo>
                        <a:lnTo>
                          <a:pt x="246" y="108"/>
                        </a:lnTo>
                        <a:lnTo>
                          <a:pt x="249" y="94"/>
                        </a:lnTo>
                        <a:lnTo>
                          <a:pt x="249" y="81"/>
                        </a:lnTo>
                        <a:lnTo>
                          <a:pt x="249" y="68"/>
                        </a:lnTo>
                        <a:lnTo>
                          <a:pt x="246" y="57"/>
                        </a:lnTo>
                        <a:lnTo>
                          <a:pt x="236" y="44"/>
                        </a:lnTo>
                        <a:lnTo>
                          <a:pt x="226" y="35"/>
                        </a:lnTo>
                        <a:lnTo>
                          <a:pt x="216" y="24"/>
                        </a:lnTo>
                        <a:lnTo>
                          <a:pt x="199" y="15"/>
                        </a:lnTo>
                        <a:lnTo>
                          <a:pt x="182" y="9"/>
                        </a:lnTo>
                        <a:lnTo>
                          <a:pt x="165" y="4"/>
                        </a:lnTo>
                        <a:lnTo>
                          <a:pt x="145" y="2"/>
                        </a:lnTo>
                        <a:lnTo>
                          <a:pt x="125" y="0"/>
                        </a:lnTo>
                        <a:lnTo>
                          <a:pt x="105" y="2"/>
                        </a:lnTo>
                        <a:lnTo>
                          <a:pt x="88" y="4"/>
                        </a:lnTo>
                        <a:lnTo>
                          <a:pt x="68" y="9"/>
                        </a:lnTo>
                        <a:lnTo>
                          <a:pt x="51" y="15"/>
                        </a:lnTo>
                        <a:lnTo>
                          <a:pt x="37" y="24"/>
                        </a:lnTo>
                        <a:lnTo>
                          <a:pt x="24" y="35"/>
                        </a:lnTo>
                        <a:lnTo>
                          <a:pt x="14" y="44"/>
                        </a:lnTo>
                        <a:lnTo>
                          <a:pt x="7" y="57"/>
                        </a:lnTo>
                        <a:lnTo>
                          <a:pt x="4" y="68"/>
                        </a:lnTo>
                        <a:lnTo>
                          <a:pt x="0" y="81"/>
                        </a:lnTo>
                        <a:lnTo>
                          <a:pt x="4" y="94"/>
                        </a:lnTo>
                        <a:lnTo>
                          <a:pt x="7" y="108"/>
                        </a:lnTo>
                        <a:lnTo>
                          <a:pt x="14" y="121"/>
                        </a:lnTo>
                        <a:lnTo>
                          <a:pt x="24" y="130"/>
                        </a:lnTo>
                        <a:lnTo>
                          <a:pt x="37" y="140"/>
                        </a:lnTo>
                        <a:lnTo>
                          <a:pt x="51" y="147"/>
                        </a:lnTo>
                        <a:lnTo>
                          <a:pt x="68" y="154"/>
                        </a:lnTo>
                        <a:lnTo>
                          <a:pt x="88" y="160"/>
                        </a:lnTo>
                        <a:lnTo>
                          <a:pt x="105" y="162"/>
                        </a:lnTo>
                        <a:lnTo>
                          <a:pt x="125" y="165"/>
                        </a:lnTo>
                        <a:lnTo>
                          <a:pt x="125" y="165"/>
                        </a:lnTo>
                      </a:path>
                    </a:pathLst>
                  </a:custGeom>
                  <a:noFill/>
                  <a:ln w="206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IN" sz="1400">
                      <a:latin typeface="Cambria" panose="02040503050406030204" pitchFamily="18" charset="0"/>
                    </a:endParaRPr>
                  </a:p>
                </p:txBody>
              </p:sp>
              <p:sp>
                <p:nvSpPr>
                  <p:cNvPr id="86" name="Freeform 114">
                    <a:extLst>
                      <a:ext uri="{FF2B5EF4-FFF2-40B4-BE49-F238E27FC236}">
                        <a16:creationId xmlns:a16="http://schemas.microsoft.com/office/drawing/2014/main" id="{9433CF48-5218-4756-86CF-DBF287EB979C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86" y="3134"/>
                    <a:ext cx="65" cy="22"/>
                  </a:xfrm>
                  <a:custGeom>
                    <a:avLst/>
                    <a:gdLst>
                      <a:gd name="T0" fmla="*/ 0 w 74"/>
                      <a:gd name="T1" fmla="*/ 0 h 25"/>
                      <a:gd name="T2" fmla="*/ 74 w 74"/>
                      <a:gd name="T3" fmla="*/ 0 h 25"/>
                      <a:gd name="T4" fmla="*/ 74 w 74"/>
                      <a:gd name="T5" fmla="*/ 7 h 25"/>
                      <a:gd name="T6" fmla="*/ 3 w 74"/>
                      <a:gd name="T7" fmla="*/ 7 h 25"/>
                      <a:gd name="T8" fmla="*/ 3 w 74"/>
                      <a:gd name="T9" fmla="*/ 0 h 25"/>
                      <a:gd name="T10" fmla="*/ 3 w 74"/>
                      <a:gd name="T11" fmla="*/ 0 h 25"/>
                      <a:gd name="T12" fmla="*/ 0 w 74"/>
                      <a:gd name="T13" fmla="*/ 0 h 25"/>
                      <a:gd name="T14" fmla="*/ 3 w 74"/>
                      <a:gd name="T15" fmla="*/ 18 h 25"/>
                      <a:gd name="T16" fmla="*/ 74 w 74"/>
                      <a:gd name="T17" fmla="*/ 18 h 25"/>
                      <a:gd name="T18" fmla="*/ 74 w 74"/>
                      <a:gd name="T19" fmla="*/ 25 h 25"/>
                      <a:gd name="T20" fmla="*/ 3 w 74"/>
                      <a:gd name="T21" fmla="*/ 25 h 25"/>
                      <a:gd name="T22" fmla="*/ 3 w 74"/>
                      <a:gd name="T23" fmla="*/ 18 h 25"/>
                      <a:gd name="T24" fmla="*/ 3 w 74"/>
                      <a:gd name="T25" fmla="*/ 18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74" h="25">
                        <a:moveTo>
                          <a:pt x="0" y="0"/>
                        </a:moveTo>
                        <a:lnTo>
                          <a:pt x="74" y="0"/>
                        </a:lnTo>
                        <a:lnTo>
                          <a:pt x="74" y="7"/>
                        </a:lnTo>
                        <a:lnTo>
                          <a:pt x="3" y="7"/>
                        </a:lnTo>
                        <a:lnTo>
                          <a:pt x="3" y="0"/>
                        </a:lnTo>
                        <a:lnTo>
                          <a:pt x="3" y="0"/>
                        </a:lnTo>
                        <a:lnTo>
                          <a:pt x="0" y="0"/>
                        </a:lnTo>
                        <a:close/>
                        <a:moveTo>
                          <a:pt x="3" y="18"/>
                        </a:moveTo>
                        <a:lnTo>
                          <a:pt x="74" y="18"/>
                        </a:lnTo>
                        <a:lnTo>
                          <a:pt x="74" y="25"/>
                        </a:lnTo>
                        <a:lnTo>
                          <a:pt x="3" y="25"/>
                        </a:lnTo>
                        <a:lnTo>
                          <a:pt x="3" y="18"/>
                        </a:lnTo>
                        <a:lnTo>
                          <a:pt x="3" y="1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IN" sz="1400">
                      <a:latin typeface="Cambria" panose="02040503050406030204" pitchFamily="18" charset="0"/>
                    </a:endParaRPr>
                  </a:p>
                </p:txBody>
              </p:sp>
              <p:sp>
                <p:nvSpPr>
                  <p:cNvPr id="87" name="Line 115">
                    <a:extLst>
                      <a:ext uri="{FF2B5EF4-FFF2-40B4-BE49-F238E27FC236}">
                        <a16:creationId xmlns:a16="http://schemas.microsoft.com/office/drawing/2014/main" id="{8BC4BBE2-0A11-4CD4-9D42-6C877AAA8FC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912" y="2304"/>
                    <a:ext cx="0" cy="768"/>
                  </a:xfrm>
                  <a:prstGeom prst="line">
                    <a:avLst/>
                  </a:prstGeom>
                  <a:noFill/>
                  <a:ln w="38100">
                    <a:solidFill>
                      <a:srgbClr val="000000"/>
                    </a:solidFill>
                    <a:round/>
                    <a:headEnd type="oval" w="sm" len="sm"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IN" sz="1400">
                      <a:latin typeface="Cambria" panose="02040503050406030204" pitchFamily="18" charset="0"/>
                    </a:endParaRPr>
                  </a:p>
                </p:txBody>
              </p:sp>
            </p:grpSp>
            <p:grpSp>
              <p:nvGrpSpPr>
                <p:cNvPr id="61" name="Group 116">
                  <a:extLst>
                    <a:ext uri="{FF2B5EF4-FFF2-40B4-BE49-F238E27FC236}">
                      <a16:creationId xmlns:a16="http://schemas.microsoft.com/office/drawing/2014/main" id="{F453B029-91C9-46B8-AA95-36E4E623EAF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120" y="2304"/>
                  <a:ext cx="404" cy="1200"/>
                  <a:chOff x="624" y="2304"/>
                  <a:chExt cx="404" cy="1200"/>
                </a:xfrm>
              </p:grpSpPr>
              <p:sp>
                <p:nvSpPr>
                  <p:cNvPr id="76" name="Freeform 117">
                    <a:extLst>
                      <a:ext uri="{FF2B5EF4-FFF2-40B4-BE49-F238E27FC236}">
                        <a16:creationId xmlns:a16="http://schemas.microsoft.com/office/drawing/2014/main" id="{CCB7AD41-169C-465F-8106-1BA39093E91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24" y="3342"/>
                    <a:ext cx="158" cy="162"/>
                  </a:xfrm>
                  <a:custGeom>
                    <a:avLst/>
                    <a:gdLst>
                      <a:gd name="T0" fmla="*/ 0 w 222"/>
                      <a:gd name="T1" fmla="*/ 101 h 172"/>
                      <a:gd name="T2" fmla="*/ 3 w 222"/>
                      <a:gd name="T3" fmla="*/ 114 h 172"/>
                      <a:gd name="T4" fmla="*/ 7 w 222"/>
                      <a:gd name="T5" fmla="*/ 125 h 172"/>
                      <a:gd name="T6" fmla="*/ 13 w 222"/>
                      <a:gd name="T7" fmla="*/ 134 h 172"/>
                      <a:gd name="T8" fmla="*/ 23 w 222"/>
                      <a:gd name="T9" fmla="*/ 143 h 172"/>
                      <a:gd name="T10" fmla="*/ 33 w 222"/>
                      <a:gd name="T11" fmla="*/ 152 h 172"/>
                      <a:gd name="T12" fmla="*/ 47 w 222"/>
                      <a:gd name="T13" fmla="*/ 158 h 172"/>
                      <a:gd name="T14" fmla="*/ 60 w 222"/>
                      <a:gd name="T15" fmla="*/ 165 h 172"/>
                      <a:gd name="T16" fmla="*/ 77 w 222"/>
                      <a:gd name="T17" fmla="*/ 169 h 172"/>
                      <a:gd name="T18" fmla="*/ 94 w 222"/>
                      <a:gd name="T19" fmla="*/ 172 h 172"/>
                      <a:gd name="T20" fmla="*/ 111 w 222"/>
                      <a:gd name="T21" fmla="*/ 172 h 172"/>
                      <a:gd name="T22" fmla="*/ 131 w 222"/>
                      <a:gd name="T23" fmla="*/ 172 h 172"/>
                      <a:gd name="T24" fmla="*/ 148 w 222"/>
                      <a:gd name="T25" fmla="*/ 169 h 172"/>
                      <a:gd name="T26" fmla="*/ 161 w 222"/>
                      <a:gd name="T27" fmla="*/ 165 h 172"/>
                      <a:gd name="T28" fmla="*/ 178 w 222"/>
                      <a:gd name="T29" fmla="*/ 158 h 172"/>
                      <a:gd name="T30" fmla="*/ 188 w 222"/>
                      <a:gd name="T31" fmla="*/ 152 h 172"/>
                      <a:gd name="T32" fmla="*/ 202 w 222"/>
                      <a:gd name="T33" fmla="*/ 143 h 172"/>
                      <a:gd name="T34" fmla="*/ 208 w 222"/>
                      <a:gd name="T35" fmla="*/ 134 h 172"/>
                      <a:gd name="T36" fmla="*/ 215 w 222"/>
                      <a:gd name="T37" fmla="*/ 125 h 172"/>
                      <a:gd name="T38" fmla="*/ 222 w 222"/>
                      <a:gd name="T39" fmla="*/ 114 h 172"/>
                      <a:gd name="T40" fmla="*/ 222 w 222"/>
                      <a:gd name="T41" fmla="*/ 104 h 172"/>
                      <a:gd name="T42" fmla="*/ 222 w 222"/>
                      <a:gd name="T43" fmla="*/ 0 h 172"/>
                      <a:gd name="T44" fmla="*/ 3 w 222"/>
                      <a:gd name="T45" fmla="*/ 0 h 172"/>
                      <a:gd name="T46" fmla="*/ 3 w 222"/>
                      <a:gd name="T47" fmla="*/ 104 h 172"/>
                      <a:gd name="T48" fmla="*/ 3 w 222"/>
                      <a:gd name="T49" fmla="*/ 104 h 17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</a:cxnLst>
                    <a:rect l="0" t="0" r="r" b="b"/>
                    <a:pathLst>
                      <a:path w="222" h="172">
                        <a:moveTo>
                          <a:pt x="0" y="101"/>
                        </a:moveTo>
                        <a:lnTo>
                          <a:pt x="3" y="114"/>
                        </a:lnTo>
                        <a:lnTo>
                          <a:pt x="7" y="125"/>
                        </a:lnTo>
                        <a:lnTo>
                          <a:pt x="13" y="134"/>
                        </a:lnTo>
                        <a:lnTo>
                          <a:pt x="23" y="143"/>
                        </a:lnTo>
                        <a:lnTo>
                          <a:pt x="33" y="152"/>
                        </a:lnTo>
                        <a:lnTo>
                          <a:pt x="47" y="158"/>
                        </a:lnTo>
                        <a:lnTo>
                          <a:pt x="60" y="165"/>
                        </a:lnTo>
                        <a:lnTo>
                          <a:pt x="77" y="169"/>
                        </a:lnTo>
                        <a:lnTo>
                          <a:pt x="94" y="172"/>
                        </a:lnTo>
                        <a:lnTo>
                          <a:pt x="111" y="172"/>
                        </a:lnTo>
                        <a:lnTo>
                          <a:pt x="131" y="172"/>
                        </a:lnTo>
                        <a:lnTo>
                          <a:pt x="148" y="169"/>
                        </a:lnTo>
                        <a:lnTo>
                          <a:pt x="161" y="165"/>
                        </a:lnTo>
                        <a:lnTo>
                          <a:pt x="178" y="158"/>
                        </a:lnTo>
                        <a:lnTo>
                          <a:pt x="188" y="152"/>
                        </a:lnTo>
                        <a:lnTo>
                          <a:pt x="202" y="143"/>
                        </a:lnTo>
                        <a:lnTo>
                          <a:pt x="208" y="134"/>
                        </a:lnTo>
                        <a:lnTo>
                          <a:pt x="215" y="125"/>
                        </a:lnTo>
                        <a:lnTo>
                          <a:pt x="222" y="114"/>
                        </a:lnTo>
                        <a:lnTo>
                          <a:pt x="222" y="104"/>
                        </a:lnTo>
                        <a:lnTo>
                          <a:pt x="222" y="0"/>
                        </a:lnTo>
                        <a:lnTo>
                          <a:pt x="3" y="0"/>
                        </a:lnTo>
                        <a:lnTo>
                          <a:pt x="3" y="104"/>
                        </a:lnTo>
                        <a:lnTo>
                          <a:pt x="3" y="104"/>
                        </a:lnTo>
                      </a:path>
                    </a:pathLst>
                  </a:custGeom>
                  <a:noFill/>
                  <a:ln w="206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IN" sz="1400">
                      <a:latin typeface="Cambria" panose="02040503050406030204" pitchFamily="18" charset="0"/>
                    </a:endParaRPr>
                  </a:p>
                </p:txBody>
              </p:sp>
              <p:sp>
                <p:nvSpPr>
                  <p:cNvPr id="77" name="Line 118">
                    <a:extLst>
                      <a:ext uri="{FF2B5EF4-FFF2-40B4-BE49-F238E27FC236}">
                        <a16:creationId xmlns:a16="http://schemas.microsoft.com/office/drawing/2014/main" id="{A814652B-CA9C-476E-8232-DB245128A72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651" y="2304"/>
                    <a:ext cx="6" cy="1036"/>
                  </a:xfrm>
                  <a:prstGeom prst="line">
                    <a:avLst/>
                  </a:prstGeom>
                  <a:noFill/>
                  <a:ln w="20701">
                    <a:solidFill>
                      <a:srgbClr val="000000"/>
                    </a:solidFill>
                    <a:round/>
                    <a:headEnd type="oval" w="sm" len="sm"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IN" sz="1400">
                      <a:latin typeface="Cambria" panose="02040503050406030204" pitchFamily="18" charset="0"/>
                    </a:endParaRPr>
                  </a:p>
                </p:txBody>
              </p:sp>
              <p:sp>
                <p:nvSpPr>
                  <p:cNvPr id="78" name="Freeform 119">
                    <a:extLst>
                      <a:ext uri="{FF2B5EF4-FFF2-40B4-BE49-F238E27FC236}">
                        <a16:creationId xmlns:a16="http://schemas.microsoft.com/office/drawing/2014/main" id="{7968D095-8F0E-49FC-AFE5-21136665102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39" y="3218"/>
                    <a:ext cx="180" cy="113"/>
                  </a:xfrm>
                  <a:custGeom>
                    <a:avLst/>
                    <a:gdLst>
                      <a:gd name="T0" fmla="*/ 248 w 252"/>
                      <a:gd name="T1" fmla="*/ 0 h 136"/>
                      <a:gd name="T2" fmla="*/ 252 w 252"/>
                      <a:gd name="T3" fmla="*/ 68 h 136"/>
                      <a:gd name="T4" fmla="*/ 0 w 252"/>
                      <a:gd name="T5" fmla="*/ 68 h 136"/>
                      <a:gd name="T6" fmla="*/ 0 w 252"/>
                      <a:gd name="T7" fmla="*/ 136 h 1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252" h="136">
                        <a:moveTo>
                          <a:pt x="248" y="0"/>
                        </a:moveTo>
                        <a:lnTo>
                          <a:pt x="252" y="68"/>
                        </a:lnTo>
                        <a:lnTo>
                          <a:pt x="0" y="68"/>
                        </a:lnTo>
                        <a:lnTo>
                          <a:pt x="0" y="136"/>
                        </a:lnTo>
                      </a:path>
                    </a:pathLst>
                  </a:custGeom>
                  <a:noFill/>
                  <a:ln w="206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IN" sz="1400">
                      <a:latin typeface="Cambria" panose="02040503050406030204" pitchFamily="18" charset="0"/>
                    </a:endParaRPr>
                  </a:p>
                </p:txBody>
              </p:sp>
              <p:sp>
                <p:nvSpPr>
                  <p:cNvPr id="79" name="Freeform 120">
                    <a:extLst>
                      <a:ext uri="{FF2B5EF4-FFF2-40B4-BE49-F238E27FC236}">
                        <a16:creationId xmlns:a16="http://schemas.microsoft.com/office/drawing/2014/main" id="{D072A007-A86E-42EB-B821-F65CCA1AF86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08" y="3069"/>
                    <a:ext cx="220" cy="149"/>
                  </a:xfrm>
                  <a:custGeom>
                    <a:avLst/>
                    <a:gdLst>
                      <a:gd name="T0" fmla="*/ 125 w 249"/>
                      <a:gd name="T1" fmla="*/ 162 h 165"/>
                      <a:gd name="T2" fmla="*/ 145 w 249"/>
                      <a:gd name="T3" fmla="*/ 162 h 165"/>
                      <a:gd name="T4" fmla="*/ 165 w 249"/>
                      <a:gd name="T5" fmla="*/ 160 h 165"/>
                      <a:gd name="T6" fmla="*/ 182 w 249"/>
                      <a:gd name="T7" fmla="*/ 154 h 165"/>
                      <a:gd name="T8" fmla="*/ 199 w 249"/>
                      <a:gd name="T9" fmla="*/ 147 h 165"/>
                      <a:gd name="T10" fmla="*/ 216 w 249"/>
                      <a:gd name="T11" fmla="*/ 140 h 165"/>
                      <a:gd name="T12" fmla="*/ 226 w 249"/>
                      <a:gd name="T13" fmla="*/ 130 h 165"/>
                      <a:gd name="T14" fmla="*/ 236 w 249"/>
                      <a:gd name="T15" fmla="*/ 121 h 165"/>
                      <a:gd name="T16" fmla="*/ 246 w 249"/>
                      <a:gd name="T17" fmla="*/ 108 h 165"/>
                      <a:gd name="T18" fmla="*/ 249 w 249"/>
                      <a:gd name="T19" fmla="*/ 94 h 165"/>
                      <a:gd name="T20" fmla="*/ 249 w 249"/>
                      <a:gd name="T21" fmla="*/ 81 h 165"/>
                      <a:gd name="T22" fmla="*/ 249 w 249"/>
                      <a:gd name="T23" fmla="*/ 68 h 165"/>
                      <a:gd name="T24" fmla="*/ 246 w 249"/>
                      <a:gd name="T25" fmla="*/ 57 h 165"/>
                      <a:gd name="T26" fmla="*/ 236 w 249"/>
                      <a:gd name="T27" fmla="*/ 44 h 165"/>
                      <a:gd name="T28" fmla="*/ 226 w 249"/>
                      <a:gd name="T29" fmla="*/ 35 h 165"/>
                      <a:gd name="T30" fmla="*/ 216 w 249"/>
                      <a:gd name="T31" fmla="*/ 24 h 165"/>
                      <a:gd name="T32" fmla="*/ 199 w 249"/>
                      <a:gd name="T33" fmla="*/ 15 h 165"/>
                      <a:gd name="T34" fmla="*/ 182 w 249"/>
                      <a:gd name="T35" fmla="*/ 9 h 165"/>
                      <a:gd name="T36" fmla="*/ 165 w 249"/>
                      <a:gd name="T37" fmla="*/ 4 h 165"/>
                      <a:gd name="T38" fmla="*/ 145 w 249"/>
                      <a:gd name="T39" fmla="*/ 2 h 165"/>
                      <a:gd name="T40" fmla="*/ 125 w 249"/>
                      <a:gd name="T41" fmla="*/ 0 h 165"/>
                      <a:gd name="T42" fmla="*/ 105 w 249"/>
                      <a:gd name="T43" fmla="*/ 2 h 165"/>
                      <a:gd name="T44" fmla="*/ 88 w 249"/>
                      <a:gd name="T45" fmla="*/ 4 h 165"/>
                      <a:gd name="T46" fmla="*/ 68 w 249"/>
                      <a:gd name="T47" fmla="*/ 9 h 165"/>
                      <a:gd name="T48" fmla="*/ 51 w 249"/>
                      <a:gd name="T49" fmla="*/ 15 h 165"/>
                      <a:gd name="T50" fmla="*/ 37 w 249"/>
                      <a:gd name="T51" fmla="*/ 24 h 165"/>
                      <a:gd name="T52" fmla="*/ 24 w 249"/>
                      <a:gd name="T53" fmla="*/ 35 h 165"/>
                      <a:gd name="T54" fmla="*/ 14 w 249"/>
                      <a:gd name="T55" fmla="*/ 44 h 165"/>
                      <a:gd name="T56" fmla="*/ 7 w 249"/>
                      <a:gd name="T57" fmla="*/ 57 h 165"/>
                      <a:gd name="T58" fmla="*/ 4 w 249"/>
                      <a:gd name="T59" fmla="*/ 68 h 165"/>
                      <a:gd name="T60" fmla="*/ 0 w 249"/>
                      <a:gd name="T61" fmla="*/ 81 h 165"/>
                      <a:gd name="T62" fmla="*/ 4 w 249"/>
                      <a:gd name="T63" fmla="*/ 94 h 165"/>
                      <a:gd name="T64" fmla="*/ 7 w 249"/>
                      <a:gd name="T65" fmla="*/ 108 h 165"/>
                      <a:gd name="T66" fmla="*/ 14 w 249"/>
                      <a:gd name="T67" fmla="*/ 121 h 165"/>
                      <a:gd name="T68" fmla="*/ 24 w 249"/>
                      <a:gd name="T69" fmla="*/ 130 h 165"/>
                      <a:gd name="T70" fmla="*/ 37 w 249"/>
                      <a:gd name="T71" fmla="*/ 140 h 165"/>
                      <a:gd name="T72" fmla="*/ 51 w 249"/>
                      <a:gd name="T73" fmla="*/ 147 h 165"/>
                      <a:gd name="T74" fmla="*/ 68 w 249"/>
                      <a:gd name="T75" fmla="*/ 154 h 165"/>
                      <a:gd name="T76" fmla="*/ 88 w 249"/>
                      <a:gd name="T77" fmla="*/ 160 h 165"/>
                      <a:gd name="T78" fmla="*/ 105 w 249"/>
                      <a:gd name="T79" fmla="*/ 162 h 165"/>
                      <a:gd name="T80" fmla="*/ 125 w 249"/>
                      <a:gd name="T81" fmla="*/ 165 h 165"/>
                      <a:gd name="T82" fmla="*/ 125 w 249"/>
                      <a:gd name="T83" fmla="*/ 165 h 16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</a:cxnLst>
                    <a:rect l="0" t="0" r="r" b="b"/>
                    <a:pathLst>
                      <a:path w="249" h="165">
                        <a:moveTo>
                          <a:pt x="125" y="162"/>
                        </a:moveTo>
                        <a:lnTo>
                          <a:pt x="145" y="162"/>
                        </a:lnTo>
                        <a:lnTo>
                          <a:pt x="165" y="160"/>
                        </a:lnTo>
                        <a:lnTo>
                          <a:pt x="182" y="154"/>
                        </a:lnTo>
                        <a:lnTo>
                          <a:pt x="199" y="147"/>
                        </a:lnTo>
                        <a:lnTo>
                          <a:pt x="216" y="140"/>
                        </a:lnTo>
                        <a:lnTo>
                          <a:pt x="226" y="130"/>
                        </a:lnTo>
                        <a:lnTo>
                          <a:pt x="236" y="121"/>
                        </a:lnTo>
                        <a:lnTo>
                          <a:pt x="246" y="108"/>
                        </a:lnTo>
                        <a:lnTo>
                          <a:pt x="249" y="94"/>
                        </a:lnTo>
                        <a:lnTo>
                          <a:pt x="249" y="81"/>
                        </a:lnTo>
                        <a:lnTo>
                          <a:pt x="249" y="68"/>
                        </a:lnTo>
                        <a:lnTo>
                          <a:pt x="246" y="57"/>
                        </a:lnTo>
                        <a:lnTo>
                          <a:pt x="236" y="44"/>
                        </a:lnTo>
                        <a:lnTo>
                          <a:pt x="226" y="35"/>
                        </a:lnTo>
                        <a:lnTo>
                          <a:pt x="216" y="24"/>
                        </a:lnTo>
                        <a:lnTo>
                          <a:pt x="199" y="15"/>
                        </a:lnTo>
                        <a:lnTo>
                          <a:pt x="182" y="9"/>
                        </a:lnTo>
                        <a:lnTo>
                          <a:pt x="165" y="4"/>
                        </a:lnTo>
                        <a:lnTo>
                          <a:pt x="145" y="2"/>
                        </a:lnTo>
                        <a:lnTo>
                          <a:pt x="125" y="0"/>
                        </a:lnTo>
                        <a:lnTo>
                          <a:pt x="105" y="2"/>
                        </a:lnTo>
                        <a:lnTo>
                          <a:pt x="88" y="4"/>
                        </a:lnTo>
                        <a:lnTo>
                          <a:pt x="68" y="9"/>
                        </a:lnTo>
                        <a:lnTo>
                          <a:pt x="51" y="15"/>
                        </a:lnTo>
                        <a:lnTo>
                          <a:pt x="37" y="24"/>
                        </a:lnTo>
                        <a:lnTo>
                          <a:pt x="24" y="35"/>
                        </a:lnTo>
                        <a:lnTo>
                          <a:pt x="14" y="44"/>
                        </a:lnTo>
                        <a:lnTo>
                          <a:pt x="7" y="57"/>
                        </a:lnTo>
                        <a:lnTo>
                          <a:pt x="4" y="68"/>
                        </a:lnTo>
                        <a:lnTo>
                          <a:pt x="0" y="81"/>
                        </a:lnTo>
                        <a:lnTo>
                          <a:pt x="4" y="94"/>
                        </a:lnTo>
                        <a:lnTo>
                          <a:pt x="7" y="108"/>
                        </a:lnTo>
                        <a:lnTo>
                          <a:pt x="14" y="121"/>
                        </a:lnTo>
                        <a:lnTo>
                          <a:pt x="24" y="130"/>
                        </a:lnTo>
                        <a:lnTo>
                          <a:pt x="37" y="140"/>
                        </a:lnTo>
                        <a:lnTo>
                          <a:pt x="51" y="147"/>
                        </a:lnTo>
                        <a:lnTo>
                          <a:pt x="68" y="154"/>
                        </a:lnTo>
                        <a:lnTo>
                          <a:pt x="88" y="160"/>
                        </a:lnTo>
                        <a:lnTo>
                          <a:pt x="105" y="162"/>
                        </a:lnTo>
                        <a:lnTo>
                          <a:pt x="125" y="165"/>
                        </a:lnTo>
                        <a:lnTo>
                          <a:pt x="125" y="165"/>
                        </a:lnTo>
                      </a:path>
                    </a:pathLst>
                  </a:custGeom>
                  <a:noFill/>
                  <a:ln w="206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IN" sz="1400">
                      <a:latin typeface="Cambria" panose="02040503050406030204" pitchFamily="18" charset="0"/>
                    </a:endParaRPr>
                  </a:p>
                </p:txBody>
              </p:sp>
              <p:sp>
                <p:nvSpPr>
                  <p:cNvPr id="80" name="Freeform 121">
                    <a:extLst>
                      <a:ext uri="{FF2B5EF4-FFF2-40B4-BE49-F238E27FC236}">
                        <a16:creationId xmlns:a16="http://schemas.microsoft.com/office/drawing/2014/main" id="{75090A56-4D15-4421-9E48-747E24BCF3F3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86" y="3134"/>
                    <a:ext cx="65" cy="22"/>
                  </a:xfrm>
                  <a:custGeom>
                    <a:avLst/>
                    <a:gdLst>
                      <a:gd name="T0" fmla="*/ 0 w 74"/>
                      <a:gd name="T1" fmla="*/ 0 h 25"/>
                      <a:gd name="T2" fmla="*/ 74 w 74"/>
                      <a:gd name="T3" fmla="*/ 0 h 25"/>
                      <a:gd name="T4" fmla="*/ 74 w 74"/>
                      <a:gd name="T5" fmla="*/ 7 h 25"/>
                      <a:gd name="T6" fmla="*/ 3 w 74"/>
                      <a:gd name="T7" fmla="*/ 7 h 25"/>
                      <a:gd name="T8" fmla="*/ 3 w 74"/>
                      <a:gd name="T9" fmla="*/ 0 h 25"/>
                      <a:gd name="T10" fmla="*/ 3 w 74"/>
                      <a:gd name="T11" fmla="*/ 0 h 25"/>
                      <a:gd name="T12" fmla="*/ 0 w 74"/>
                      <a:gd name="T13" fmla="*/ 0 h 25"/>
                      <a:gd name="T14" fmla="*/ 3 w 74"/>
                      <a:gd name="T15" fmla="*/ 18 h 25"/>
                      <a:gd name="T16" fmla="*/ 74 w 74"/>
                      <a:gd name="T17" fmla="*/ 18 h 25"/>
                      <a:gd name="T18" fmla="*/ 74 w 74"/>
                      <a:gd name="T19" fmla="*/ 25 h 25"/>
                      <a:gd name="T20" fmla="*/ 3 w 74"/>
                      <a:gd name="T21" fmla="*/ 25 h 25"/>
                      <a:gd name="T22" fmla="*/ 3 w 74"/>
                      <a:gd name="T23" fmla="*/ 18 h 25"/>
                      <a:gd name="T24" fmla="*/ 3 w 74"/>
                      <a:gd name="T25" fmla="*/ 18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74" h="25">
                        <a:moveTo>
                          <a:pt x="0" y="0"/>
                        </a:moveTo>
                        <a:lnTo>
                          <a:pt x="74" y="0"/>
                        </a:lnTo>
                        <a:lnTo>
                          <a:pt x="74" y="7"/>
                        </a:lnTo>
                        <a:lnTo>
                          <a:pt x="3" y="7"/>
                        </a:lnTo>
                        <a:lnTo>
                          <a:pt x="3" y="0"/>
                        </a:lnTo>
                        <a:lnTo>
                          <a:pt x="3" y="0"/>
                        </a:lnTo>
                        <a:lnTo>
                          <a:pt x="0" y="0"/>
                        </a:lnTo>
                        <a:close/>
                        <a:moveTo>
                          <a:pt x="3" y="18"/>
                        </a:moveTo>
                        <a:lnTo>
                          <a:pt x="74" y="18"/>
                        </a:lnTo>
                        <a:lnTo>
                          <a:pt x="74" y="25"/>
                        </a:lnTo>
                        <a:lnTo>
                          <a:pt x="3" y="25"/>
                        </a:lnTo>
                        <a:lnTo>
                          <a:pt x="3" y="18"/>
                        </a:lnTo>
                        <a:lnTo>
                          <a:pt x="3" y="1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IN" sz="1400">
                      <a:latin typeface="Cambria" panose="02040503050406030204" pitchFamily="18" charset="0"/>
                    </a:endParaRPr>
                  </a:p>
                </p:txBody>
              </p:sp>
              <p:sp>
                <p:nvSpPr>
                  <p:cNvPr id="81" name="Line 122">
                    <a:extLst>
                      <a:ext uri="{FF2B5EF4-FFF2-40B4-BE49-F238E27FC236}">
                        <a16:creationId xmlns:a16="http://schemas.microsoft.com/office/drawing/2014/main" id="{3C1852AB-0A6E-4706-822C-4866D82B1FA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912" y="2304"/>
                    <a:ext cx="0" cy="768"/>
                  </a:xfrm>
                  <a:prstGeom prst="line">
                    <a:avLst/>
                  </a:prstGeom>
                  <a:noFill/>
                  <a:ln w="38100">
                    <a:solidFill>
                      <a:srgbClr val="000000"/>
                    </a:solidFill>
                    <a:round/>
                    <a:headEnd type="oval" w="sm" len="sm"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IN" sz="1400">
                      <a:latin typeface="Cambria" panose="02040503050406030204" pitchFamily="18" charset="0"/>
                    </a:endParaRPr>
                  </a:p>
                </p:txBody>
              </p:sp>
            </p:grpSp>
            <p:grpSp>
              <p:nvGrpSpPr>
                <p:cNvPr id="62" name="Group 123">
                  <a:extLst>
                    <a:ext uri="{FF2B5EF4-FFF2-40B4-BE49-F238E27FC236}">
                      <a16:creationId xmlns:a16="http://schemas.microsoft.com/office/drawing/2014/main" id="{117779CA-1960-4F7C-AB18-0A7427A55C2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368" y="2304"/>
                  <a:ext cx="404" cy="1200"/>
                  <a:chOff x="624" y="2304"/>
                  <a:chExt cx="404" cy="1200"/>
                </a:xfrm>
              </p:grpSpPr>
              <p:sp>
                <p:nvSpPr>
                  <p:cNvPr id="70" name="Freeform 124">
                    <a:extLst>
                      <a:ext uri="{FF2B5EF4-FFF2-40B4-BE49-F238E27FC236}">
                        <a16:creationId xmlns:a16="http://schemas.microsoft.com/office/drawing/2014/main" id="{BD9ED3F9-16E2-470A-B41B-869B28861BD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24" y="3342"/>
                    <a:ext cx="158" cy="162"/>
                  </a:xfrm>
                  <a:custGeom>
                    <a:avLst/>
                    <a:gdLst>
                      <a:gd name="T0" fmla="*/ 0 w 222"/>
                      <a:gd name="T1" fmla="*/ 101 h 172"/>
                      <a:gd name="T2" fmla="*/ 3 w 222"/>
                      <a:gd name="T3" fmla="*/ 114 h 172"/>
                      <a:gd name="T4" fmla="*/ 7 w 222"/>
                      <a:gd name="T5" fmla="*/ 125 h 172"/>
                      <a:gd name="T6" fmla="*/ 13 w 222"/>
                      <a:gd name="T7" fmla="*/ 134 h 172"/>
                      <a:gd name="T8" fmla="*/ 23 w 222"/>
                      <a:gd name="T9" fmla="*/ 143 h 172"/>
                      <a:gd name="T10" fmla="*/ 33 w 222"/>
                      <a:gd name="T11" fmla="*/ 152 h 172"/>
                      <a:gd name="T12" fmla="*/ 47 w 222"/>
                      <a:gd name="T13" fmla="*/ 158 h 172"/>
                      <a:gd name="T14" fmla="*/ 60 w 222"/>
                      <a:gd name="T15" fmla="*/ 165 h 172"/>
                      <a:gd name="T16" fmla="*/ 77 w 222"/>
                      <a:gd name="T17" fmla="*/ 169 h 172"/>
                      <a:gd name="T18" fmla="*/ 94 w 222"/>
                      <a:gd name="T19" fmla="*/ 172 h 172"/>
                      <a:gd name="T20" fmla="*/ 111 w 222"/>
                      <a:gd name="T21" fmla="*/ 172 h 172"/>
                      <a:gd name="T22" fmla="*/ 131 w 222"/>
                      <a:gd name="T23" fmla="*/ 172 h 172"/>
                      <a:gd name="T24" fmla="*/ 148 w 222"/>
                      <a:gd name="T25" fmla="*/ 169 h 172"/>
                      <a:gd name="T26" fmla="*/ 161 w 222"/>
                      <a:gd name="T27" fmla="*/ 165 h 172"/>
                      <a:gd name="T28" fmla="*/ 178 w 222"/>
                      <a:gd name="T29" fmla="*/ 158 h 172"/>
                      <a:gd name="T30" fmla="*/ 188 w 222"/>
                      <a:gd name="T31" fmla="*/ 152 h 172"/>
                      <a:gd name="T32" fmla="*/ 202 w 222"/>
                      <a:gd name="T33" fmla="*/ 143 h 172"/>
                      <a:gd name="T34" fmla="*/ 208 w 222"/>
                      <a:gd name="T35" fmla="*/ 134 h 172"/>
                      <a:gd name="T36" fmla="*/ 215 w 222"/>
                      <a:gd name="T37" fmla="*/ 125 h 172"/>
                      <a:gd name="T38" fmla="*/ 222 w 222"/>
                      <a:gd name="T39" fmla="*/ 114 h 172"/>
                      <a:gd name="T40" fmla="*/ 222 w 222"/>
                      <a:gd name="T41" fmla="*/ 104 h 172"/>
                      <a:gd name="T42" fmla="*/ 222 w 222"/>
                      <a:gd name="T43" fmla="*/ 0 h 172"/>
                      <a:gd name="T44" fmla="*/ 3 w 222"/>
                      <a:gd name="T45" fmla="*/ 0 h 172"/>
                      <a:gd name="T46" fmla="*/ 3 w 222"/>
                      <a:gd name="T47" fmla="*/ 104 h 172"/>
                      <a:gd name="T48" fmla="*/ 3 w 222"/>
                      <a:gd name="T49" fmla="*/ 104 h 17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</a:cxnLst>
                    <a:rect l="0" t="0" r="r" b="b"/>
                    <a:pathLst>
                      <a:path w="222" h="172">
                        <a:moveTo>
                          <a:pt x="0" y="101"/>
                        </a:moveTo>
                        <a:lnTo>
                          <a:pt x="3" y="114"/>
                        </a:lnTo>
                        <a:lnTo>
                          <a:pt x="7" y="125"/>
                        </a:lnTo>
                        <a:lnTo>
                          <a:pt x="13" y="134"/>
                        </a:lnTo>
                        <a:lnTo>
                          <a:pt x="23" y="143"/>
                        </a:lnTo>
                        <a:lnTo>
                          <a:pt x="33" y="152"/>
                        </a:lnTo>
                        <a:lnTo>
                          <a:pt x="47" y="158"/>
                        </a:lnTo>
                        <a:lnTo>
                          <a:pt x="60" y="165"/>
                        </a:lnTo>
                        <a:lnTo>
                          <a:pt x="77" y="169"/>
                        </a:lnTo>
                        <a:lnTo>
                          <a:pt x="94" y="172"/>
                        </a:lnTo>
                        <a:lnTo>
                          <a:pt x="111" y="172"/>
                        </a:lnTo>
                        <a:lnTo>
                          <a:pt x="131" y="172"/>
                        </a:lnTo>
                        <a:lnTo>
                          <a:pt x="148" y="169"/>
                        </a:lnTo>
                        <a:lnTo>
                          <a:pt x="161" y="165"/>
                        </a:lnTo>
                        <a:lnTo>
                          <a:pt x="178" y="158"/>
                        </a:lnTo>
                        <a:lnTo>
                          <a:pt x="188" y="152"/>
                        </a:lnTo>
                        <a:lnTo>
                          <a:pt x="202" y="143"/>
                        </a:lnTo>
                        <a:lnTo>
                          <a:pt x="208" y="134"/>
                        </a:lnTo>
                        <a:lnTo>
                          <a:pt x="215" y="125"/>
                        </a:lnTo>
                        <a:lnTo>
                          <a:pt x="222" y="114"/>
                        </a:lnTo>
                        <a:lnTo>
                          <a:pt x="222" y="104"/>
                        </a:lnTo>
                        <a:lnTo>
                          <a:pt x="222" y="0"/>
                        </a:lnTo>
                        <a:lnTo>
                          <a:pt x="3" y="0"/>
                        </a:lnTo>
                        <a:lnTo>
                          <a:pt x="3" y="104"/>
                        </a:lnTo>
                        <a:lnTo>
                          <a:pt x="3" y="104"/>
                        </a:lnTo>
                      </a:path>
                    </a:pathLst>
                  </a:custGeom>
                  <a:noFill/>
                  <a:ln w="206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IN" sz="1400">
                      <a:latin typeface="Cambria" panose="02040503050406030204" pitchFamily="18" charset="0"/>
                    </a:endParaRPr>
                  </a:p>
                </p:txBody>
              </p:sp>
              <p:sp>
                <p:nvSpPr>
                  <p:cNvPr id="71" name="Line 125">
                    <a:extLst>
                      <a:ext uri="{FF2B5EF4-FFF2-40B4-BE49-F238E27FC236}">
                        <a16:creationId xmlns:a16="http://schemas.microsoft.com/office/drawing/2014/main" id="{8B58C8A6-51CD-418E-8E47-899D75F18D9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651" y="2304"/>
                    <a:ext cx="6" cy="1036"/>
                  </a:xfrm>
                  <a:prstGeom prst="line">
                    <a:avLst/>
                  </a:prstGeom>
                  <a:noFill/>
                  <a:ln w="20701">
                    <a:solidFill>
                      <a:srgbClr val="000000"/>
                    </a:solidFill>
                    <a:round/>
                    <a:headEnd type="oval" w="sm" len="sm"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IN" sz="1400">
                      <a:latin typeface="Cambria" panose="02040503050406030204" pitchFamily="18" charset="0"/>
                    </a:endParaRPr>
                  </a:p>
                </p:txBody>
              </p:sp>
              <p:sp>
                <p:nvSpPr>
                  <p:cNvPr id="72" name="Freeform 126">
                    <a:extLst>
                      <a:ext uri="{FF2B5EF4-FFF2-40B4-BE49-F238E27FC236}">
                        <a16:creationId xmlns:a16="http://schemas.microsoft.com/office/drawing/2014/main" id="{8DFDEA81-2CBF-42AD-97B8-845F4741096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39" y="3218"/>
                    <a:ext cx="180" cy="113"/>
                  </a:xfrm>
                  <a:custGeom>
                    <a:avLst/>
                    <a:gdLst>
                      <a:gd name="T0" fmla="*/ 248 w 252"/>
                      <a:gd name="T1" fmla="*/ 0 h 136"/>
                      <a:gd name="T2" fmla="*/ 252 w 252"/>
                      <a:gd name="T3" fmla="*/ 68 h 136"/>
                      <a:gd name="T4" fmla="*/ 0 w 252"/>
                      <a:gd name="T5" fmla="*/ 68 h 136"/>
                      <a:gd name="T6" fmla="*/ 0 w 252"/>
                      <a:gd name="T7" fmla="*/ 136 h 1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252" h="136">
                        <a:moveTo>
                          <a:pt x="248" y="0"/>
                        </a:moveTo>
                        <a:lnTo>
                          <a:pt x="252" y="68"/>
                        </a:lnTo>
                        <a:lnTo>
                          <a:pt x="0" y="68"/>
                        </a:lnTo>
                        <a:lnTo>
                          <a:pt x="0" y="136"/>
                        </a:lnTo>
                      </a:path>
                    </a:pathLst>
                  </a:custGeom>
                  <a:noFill/>
                  <a:ln w="206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IN" sz="1400">
                      <a:latin typeface="Cambria" panose="02040503050406030204" pitchFamily="18" charset="0"/>
                    </a:endParaRPr>
                  </a:p>
                </p:txBody>
              </p:sp>
              <p:sp>
                <p:nvSpPr>
                  <p:cNvPr id="73" name="Freeform 127">
                    <a:extLst>
                      <a:ext uri="{FF2B5EF4-FFF2-40B4-BE49-F238E27FC236}">
                        <a16:creationId xmlns:a16="http://schemas.microsoft.com/office/drawing/2014/main" id="{97FDE998-1038-49E1-A99B-64600BFC10A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08" y="3069"/>
                    <a:ext cx="220" cy="149"/>
                  </a:xfrm>
                  <a:custGeom>
                    <a:avLst/>
                    <a:gdLst>
                      <a:gd name="T0" fmla="*/ 125 w 249"/>
                      <a:gd name="T1" fmla="*/ 162 h 165"/>
                      <a:gd name="T2" fmla="*/ 145 w 249"/>
                      <a:gd name="T3" fmla="*/ 162 h 165"/>
                      <a:gd name="T4" fmla="*/ 165 w 249"/>
                      <a:gd name="T5" fmla="*/ 160 h 165"/>
                      <a:gd name="T6" fmla="*/ 182 w 249"/>
                      <a:gd name="T7" fmla="*/ 154 h 165"/>
                      <a:gd name="T8" fmla="*/ 199 w 249"/>
                      <a:gd name="T9" fmla="*/ 147 h 165"/>
                      <a:gd name="T10" fmla="*/ 216 w 249"/>
                      <a:gd name="T11" fmla="*/ 140 h 165"/>
                      <a:gd name="T12" fmla="*/ 226 w 249"/>
                      <a:gd name="T13" fmla="*/ 130 h 165"/>
                      <a:gd name="T14" fmla="*/ 236 w 249"/>
                      <a:gd name="T15" fmla="*/ 121 h 165"/>
                      <a:gd name="T16" fmla="*/ 246 w 249"/>
                      <a:gd name="T17" fmla="*/ 108 h 165"/>
                      <a:gd name="T18" fmla="*/ 249 w 249"/>
                      <a:gd name="T19" fmla="*/ 94 h 165"/>
                      <a:gd name="T20" fmla="*/ 249 w 249"/>
                      <a:gd name="T21" fmla="*/ 81 h 165"/>
                      <a:gd name="T22" fmla="*/ 249 w 249"/>
                      <a:gd name="T23" fmla="*/ 68 h 165"/>
                      <a:gd name="T24" fmla="*/ 246 w 249"/>
                      <a:gd name="T25" fmla="*/ 57 h 165"/>
                      <a:gd name="T26" fmla="*/ 236 w 249"/>
                      <a:gd name="T27" fmla="*/ 44 h 165"/>
                      <a:gd name="T28" fmla="*/ 226 w 249"/>
                      <a:gd name="T29" fmla="*/ 35 h 165"/>
                      <a:gd name="T30" fmla="*/ 216 w 249"/>
                      <a:gd name="T31" fmla="*/ 24 h 165"/>
                      <a:gd name="T32" fmla="*/ 199 w 249"/>
                      <a:gd name="T33" fmla="*/ 15 h 165"/>
                      <a:gd name="T34" fmla="*/ 182 w 249"/>
                      <a:gd name="T35" fmla="*/ 9 h 165"/>
                      <a:gd name="T36" fmla="*/ 165 w 249"/>
                      <a:gd name="T37" fmla="*/ 4 h 165"/>
                      <a:gd name="T38" fmla="*/ 145 w 249"/>
                      <a:gd name="T39" fmla="*/ 2 h 165"/>
                      <a:gd name="T40" fmla="*/ 125 w 249"/>
                      <a:gd name="T41" fmla="*/ 0 h 165"/>
                      <a:gd name="T42" fmla="*/ 105 w 249"/>
                      <a:gd name="T43" fmla="*/ 2 h 165"/>
                      <a:gd name="T44" fmla="*/ 88 w 249"/>
                      <a:gd name="T45" fmla="*/ 4 h 165"/>
                      <a:gd name="T46" fmla="*/ 68 w 249"/>
                      <a:gd name="T47" fmla="*/ 9 h 165"/>
                      <a:gd name="T48" fmla="*/ 51 w 249"/>
                      <a:gd name="T49" fmla="*/ 15 h 165"/>
                      <a:gd name="T50" fmla="*/ 37 w 249"/>
                      <a:gd name="T51" fmla="*/ 24 h 165"/>
                      <a:gd name="T52" fmla="*/ 24 w 249"/>
                      <a:gd name="T53" fmla="*/ 35 h 165"/>
                      <a:gd name="T54" fmla="*/ 14 w 249"/>
                      <a:gd name="T55" fmla="*/ 44 h 165"/>
                      <a:gd name="T56" fmla="*/ 7 w 249"/>
                      <a:gd name="T57" fmla="*/ 57 h 165"/>
                      <a:gd name="T58" fmla="*/ 4 w 249"/>
                      <a:gd name="T59" fmla="*/ 68 h 165"/>
                      <a:gd name="T60" fmla="*/ 0 w 249"/>
                      <a:gd name="T61" fmla="*/ 81 h 165"/>
                      <a:gd name="T62" fmla="*/ 4 w 249"/>
                      <a:gd name="T63" fmla="*/ 94 h 165"/>
                      <a:gd name="T64" fmla="*/ 7 w 249"/>
                      <a:gd name="T65" fmla="*/ 108 h 165"/>
                      <a:gd name="T66" fmla="*/ 14 w 249"/>
                      <a:gd name="T67" fmla="*/ 121 h 165"/>
                      <a:gd name="T68" fmla="*/ 24 w 249"/>
                      <a:gd name="T69" fmla="*/ 130 h 165"/>
                      <a:gd name="T70" fmla="*/ 37 w 249"/>
                      <a:gd name="T71" fmla="*/ 140 h 165"/>
                      <a:gd name="T72" fmla="*/ 51 w 249"/>
                      <a:gd name="T73" fmla="*/ 147 h 165"/>
                      <a:gd name="T74" fmla="*/ 68 w 249"/>
                      <a:gd name="T75" fmla="*/ 154 h 165"/>
                      <a:gd name="T76" fmla="*/ 88 w 249"/>
                      <a:gd name="T77" fmla="*/ 160 h 165"/>
                      <a:gd name="T78" fmla="*/ 105 w 249"/>
                      <a:gd name="T79" fmla="*/ 162 h 165"/>
                      <a:gd name="T80" fmla="*/ 125 w 249"/>
                      <a:gd name="T81" fmla="*/ 165 h 165"/>
                      <a:gd name="T82" fmla="*/ 125 w 249"/>
                      <a:gd name="T83" fmla="*/ 165 h 16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</a:cxnLst>
                    <a:rect l="0" t="0" r="r" b="b"/>
                    <a:pathLst>
                      <a:path w="249" h="165">
                        <a:moveTo>
                          <a:pt x="125" y="162"/>
                        </a:moveTo>
                        <a:lnTo>
                          <a:pt x="145" y="162"/>
                        </a:lnTo>
                        <a:lnTo>
                          <a:pt x="165" y="160"/>
                        </a:lnTo>
                        <a:lnTo>
                          <a:pt x="182" y="154"/>
                        </a:lnTo>
                        <a:lnTo>
                          <a:pt x="199" y="147"/>
                        </a:lnTo>
                        <a:lnTo>
                          <a:pt x="216" y="140"/>
                        </a:lnTo>
                        <a:lnTo>
                          <a:pt x="226" y="130"/>
                        </a:lnTo>
                        <a:lnTo>
                          <a:pt x="236" y="121"/>
                        </a:lnTo>
                        <a:lnTo>
                          <a:pt x="246" y="108"/>
                        </a:lnTo>
                        <a:lnTo>
                          <a:pt x="249" y="94"/>
                        </a:lnTo>
                        <a:lnTo>
                          <a:pt x="249" y="81"/>
                        </a:lnTo>
                        <a:lnTo>
                          <a:pt x="249" y="68"/>
                        </a:lnTo>
                        <a:lnTo>
                          <a:pt x="246" y="57"/>
                        </a:lnTo>
                        <a:lnTo>
                          <a:pt x="236" y="44"/>
                        </a:lnTo>
                        <a:lnTo>
                          <a:pt x="226" y="35"/>
                        </a:lnTo>
                        <a:lnTo>
                          <a:pt x="216" y="24"/>
                        </a:lnTo>
                        <a:lnTo>
                          <a:pt x="199" y="15"/>
                        </a:lnTo>
                        <a:lnTo>
                          <a:pt x="182" y="9"/>
                        </a:lnTo>
                        <a:lnTo>
                          <a:pt x="165" y="4"/>
                        </a:lnTo>
                        <a:lnTo>
                          <a:pt x="145" y="2"/>
                        </a:lnTo>
                        <a:lnTo>
                          <a:pt x="125" y="0"/>
                        </a:lnTo>
                        <a:lnTo>
                          <a:pt x="105" y="2"/>
                        </a:lnTo>
                        <a:lnTo>
                          <a:pt x="88" y="4"/>
                        </a:lnTo>
                        <a:lnTo>
                          <a:pt x="68" y="9"/>
                        </a:lnTo>
                        <a:lnTo>
                          <a:pt x="51" y="15"/>
                        </a:lnTo>
                        <a:lnTo>
                          <a:pt x="37" y="24"/>
                        </a:lnTo>
                        <a:lnTo>
                          <a:pt x="24" y="35"/>
                        </a:lnTo>
                        <a:lnTo>
                          <a:pt x="14" y="44"/>
                        </a:lnTo>
                        <a:lnTo>
                          <a:pt x="7" y="57"/>
                        </a:lnTo>
                        <a:lnTo>
                          <a:pt x="4" y="68"/>
                        </a:lnTo>
                        <a:lnTo>
                          <a:pt x="0" y="81"/>
                        </a:lnTo>
                        <a:lnTo>
                          <a:pt x="4" y="94"/>
                        </a:lnTo>
                        <a:lnTo>
                          <a:pt x="7" y="108"/>
                        </a:lnTo>
                        <a:lnTo>
                          <a:pt x="14" y="121"/>
                        </a:lnTo>
                        <a:lnTo>
                          <a:pt x="24" y="130"/>
                        </a:lnTo>
                        <a:lnTo>
                          <a:pt x="37" y="140"/>
                        </a:lnTo>
                        <a:lnTo>
                          <a:pt x="51" y="147"/>
                        </a:lnTo>
                        <a:lnTo>
                          <a:pt x="68" y="154"/>
                        </a:lnTo>
                        <a:lnTo>
                          <a:pt x="88" y="160"/>
                        </a:lnTo>
                        <a:lnTo>
                          <a:pt x="105" y="162"/>
                        </a:lnTo>
                        <a:lnTo>
                          <a:pt x="125" y="165"/>
                        </a:lnTo>
                        <a:lnTo>
                          <a:pt x="125" y="165"/>
                        </a:lnTo>
                      </a:path>
                    </a:pathLst>
                  </a:custGeom>
                  <a:noFill/>
                  <a:ln w="206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IN" sz="1400">
                      <a:latin typeface="Cambria" panose="02040503050406030204" pitchFamily="18" charset="0"/>
                    </a:endParaRPr>
                  </a:p>
                </p:txBody>
              </p:sp>
              <p:sp>
                <p:nvSpPr>
                  <p:cNvPr id="74" name="Freeform 128">
                    <a:extLst>
                      <a:ext uri="{FF2B5EF4-FFF2-40B4-BE49-F238E27FC236}">
                        <a16:creationId xmlns:a16="http://schemas.microsoft.com/office/drawing/2014/main" id="{F71150CE-ACFC-4059-A07D-7C109B923421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86" y="3134"/>
                    <a:ext cx="65" cy="22"/>
                  </a:xfrm>
                  <a:custGeom>
                    <a:avLst/>
                    <a:gdLst>
                      <a:gd name="T0" fmla="*/ 0 w 74"/>
                      <a:gd name="T1" fmla="*/ 0 h 25"/>
                      <a:gd name="T2" fmla="*/ 74 w 74"/>
                      <a:gd name="T3" fmla="*/ 0 h 25"/>
                      <a:gd name="T4" fmla="*/ 74 w 74"/>
                      <a:gd name="T5" fmla="*/ 7 h 25"/>
                      <a:gd name="T6" fmla="*/ 3 w 74"/>
                      <a:gd name="T7" fmla="*/ 7 h 25"/>
                      <a:gd name="T8" fmla="*/ 3 w 74"/>
                      <a:gd name="T9" fmla="*/ 0 h 25"/>
                      <a:gd name="T10" fmla="*/ 3 w 74"/>
                      <a:gd name="T11" fmla="*/ 0 h 25"/>
                      <a:gd name="T12" fmla="*/ 0 w 74"/>
                      <a:gd name="T13" fmla="*/ 0 h 25"/>
                      <a:gd name="T14" fmla="*/ 3 w 74"/>
                      <a:gd name="T15" fmla="*/ 18 h 25"/>
                      <a:gd name="T16" fmla="*/ 74 w 74"/>
                      <a:gd name="T17" fmla="*/ 18 h 25"/>
                      <a:gd name="T18" fmla="*/ 74 w 74"/>
                      <a:gd name="T19" fmla="*/ 25 h 25"/>
                      <a:gd name="T20" fmla="*/ 3 w 74"/>
                      <a:gd name="T21" fmla="*/ 25 h 25"/>
                      <a:gd name="T22" fmla="*/ 3 w 74"/>
                      <a:gd name="T23" fmla="*/ 18 h 25"/>
                      <a:gd name="T24" fmla="*/ 3 w 74"/>
                      <a:gd name="T25" fmla="*/ 18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74" h="25">
                        <a:moveTo>
                          <a:pt x="0" y="0"/>
                        </a:moveTo>
                        <a:lnTo>
                          <a:pt x="74" y="0"/>
                        </a:lnTo>
                        <a:lnTo>
                          <a:pt x="74" y="7"/>
                        </a:lnTo>
                        <a:lnTo>
                          <a:pt x="3" y="7"/>
                        </a:lnTo>
                        <a:lnTo>
                          <a:pt x="3" y="0"/>
                        </a:lnTo>
                        <a:lnTo>
                          <a:pt x="3" y="0"/>
                        </a:lnTo>
                        <a:lnTo>
                          <a:pt x="0" y="0"/>
                        </a:lnTo>
                        <a:close/>
                        <a:moveTo>
                          <a:pt x="3" y="18"/>
                        </a:moveTo>
                        <a:lnTo>
                          <a:pt x="74" y="18"/>
                        </a:lnTo>
                        <a:lnTo>
                          <a:pt x="74" y="25"/>
                        </a:lnTo>
                        <a:lnTo>
                          <a:pt x="3" y="25"/>
                        </a:lnTo>
                        <a:lnTo>
                          <a:pt x="3" y="18"/>
                        </a:lnTo>
                        <a:lnTo>
                          <a:pt x="3" y="1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IN" sz="1400">
                      <a:latin typeface="Cambria" panose="02040503050406030204" pitchFamily="18" charset="0"/>
                    </a:endParaRPr>
                  </a:p>
                </p:txBody>
              </p:sp>
              <p:sp>
                <p:nvSpPr>
                  <p:cNvPr id="75" name="Line 129">
                    <a:extLst>
                      <a:ext uri="{FF2B5EF4-FFF2-40B4-BE49-F238E27FC236}">
                        <a16:creationId xmlns:a16="http://schemas.microsoft.com/office/drawing/2014/main" id="{020D35FE-FE56-4061-91B3-26A0A6BC8C5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912" y="2304"/>
                    <a:ext cx="0" cy="768"/>
                  </a:xfrm>
                  <a:prstGeom prst="line">
                    <a:avLst/>
                  </a:prstGeom>
                  <a:noFill/>
                  <a:ln w="38100">
                    <a:solidFill>
                      <a:srgbClr val="000000"/>
                    </a:solidFill>
                    <a:round/>
                    <a:headEnd type="oval" w="sm" len="sm"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IN" sz="1400">
                      <a:latin typeface="Cambria" panose="02040503050406030204" pitchFamily="18" charset="0"/>
                    </a:endParaRPr>
                  </a:p>
                </p:txBody>
              </p:sp>
            </p:grpSp>
            <p:sp>
              <p:nvSpPr>
                <p:cNvPr id="63" name="Line 130">
                  <a:extLst>
                    <a:ext uri="{FF2B5EF4-FFF2-40B4-BE49-F238E27FC236}">
                      <a16:creationId xmlns:a16="http://schemas.microsoft.com/office/drawing/2014/main" id="{FE5E6208-B3DB-4A21-A27D-2CBB26D5EB3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592" y="1200"/>
                  <a:ext cx="0" cy="19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 sz="1400">
                    <a:latin typeface="Cambria" panose="02040503050406030204" pitchFamily="18" charset="0"/>
                  </a:endParaRPr>
                </a:p>
              </p:txBody>
            </p:sp>
            <p:sp>
              <p:nvSpPr>
                <p:cNvPr id="64" name="Line 131">
                  <a:extLst>
                    <a:ext uri="{FF2B5EF4-FFF2-40B4-BE49-F238E27FC236}">
                      <a16:creationId xmlns:a16="http://schemas.microsoft.com/office/drawing/2014/main" id="{E8C4D48B-B400-413C-88DA-528978CB328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40" y="1392"/>
                  <a:ext cx="2352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 sz="1400">
                    <a:latin typeface="Cambria" panose="02040503050406030204" pitchFamily="18" charset="0"/>
                  </a:endParaRPr>
                </a:p>
              </p:txBody>
            </p:sp>
            <p:sp>
              <p:nvSpPr>
                <p:cNvPr id="65" name="Line 132">
                  <a:extLst>
                    <a:ext uri="{FF2B5EF4-FFF2-40B4-BE49-F238E27FC236}">
                      <a16:creationId xmlns:a16="http://schemas.microsoft.com/office/drawing/2014/main" id="{F7C02D3C-C0CE-4FFB-AE3B-8F2A4DD7F21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40" y="1392"/>
                  <a:ext cx="0" cy="172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 sz="1400">
                    <a:latin typeface="Cambria" panose="02040503050406030204" pitchFamily="18" charset="0"/>
                  </a:endParaRPr>
                </a:p>
              </p:txBody>
            </p:sp>
            <p:sp>
              <p:nvSpPr>
                <p:cNvPr id="66" name="Line 133">
                  <a:extLst>
                    <a:ext uri="{FF2B5EF4-FFF2-40B4-BE49-F238E27FC236}">
                      <a16:creationId xmlns:a16="http://schemas.microsoft.com/office/drawing/2014/main" id="{02402EB7-A324-4329-8FC5-DEED4E668F8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40" y="3120"/>
                  <a:ext cx="576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 sz="1400">
                    <a:latin typeface="Cambria" panose="02040503050406030204" pitchFamily="18" charset="0"/>
                  </a:endParaRPr>
                </a:p>
              </p:txBody>
            </p:sp>
            <p:sp>
              <p:nvSpPr>
                <p:cNvPr id="67" name="Line 134">
                  <a:extLst>
                    <a:ext uri="{FF2B5EF4-FFF2-40B4-BE49-F238E27FC236}">
                      <a16:creationId xmlns:a16="http://schemas.microsoft.com/office/drawing/2014/main" id="{D022F67A-77CC-436D-A8DF-B226F8DE3CE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008" y="3120"/>
                  <a:ext cx="1056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 sz="1400">
                    <a:latin typeface="Cambria" panose="02040503050406030204" pitchFamily="18" charset="0"/>
                  </a:endParaRPr>
                </a:p>
              </p:txBody>
            </p:sp>
            <p:sp>
              <p:nvSpPr>
                <p:cNvPr id="68" name="Line 135">
                  <a:extLst>
                    <a:ext uri="{FF2B5EF4-FFF2-40B4-BE49-F238E27FC236}">
                      <a16:creationId xmlns:a16="http://schemas.microsoft.com/office/drawing/2014/main" id="{DB1306AC-1CDD-4AAF-846D-0F96AB09E9A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256" y="3120"/>
                  <a:ext cx="1056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 sz="1400">
                    <a:latin typeface="Cambria" panose="02040503050406030204" pitchFamily="18" charset="0"/>
                  </a:endParaRPr>
                </a:p>
              </p:txBody>
            </p:sp>
            <p:sp>
              <p:nvSpPr>
                <p:cNvPr id="69" name="Line 136">
                  <a:extLst>
                    <a:ext uri="{FF2B5EF4-FFF2-40B4-BE49-F238E27FC236}">
                      <a16:creationId xmlns:a16="http://schemas.microsoft.com/office/drawing/2014/main" id="{172E3281-166F-4485-A6A2-3DC7D7F4457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504" y="3120"/>
                  <a:ext cx="1056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 sz="1400">
                    <a:latin typeface="Cambria" panose="02040503050406030204" pitchFamily="18" charset="0"/>
                  </a:endParaRPr>
                </a:p>
              </p:txBody>
            </p:sp>
          </p:grp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E97E4FA8-279C-4B46-94A2-501C7AE6B35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67000" y="3160712"/>
              <a:ext cx="7162800" cy="3372295"/>
              <a:chOff x="720" y="2017"/>
              <a:chExt cx="4512" cy="2171"/>
            </a:xfrm>
          </p:grpSpPr>
          <p:sp>
            <p:nvSpPr>
              <p:cNvPr id="16" name="Line 138">
                <a:extLst>
                  <a:ext uri="{FF2B5EF4-FFF2-40B4-BE49-F238E27FC236}">
                    <a16:creationId xmlns:a16="http://schemas.microsoft.com/office/drawing/2014/main" id="{C50A9D86-1B2A-47EB-9CAF-A1D09461AE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36" y="2017"/>
                <a:ext cx="0" cy="1583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 type="oval" w="sm" len="sm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 sz="1400">
                  <a:latin typeface="Cambria" panose="02040503050406030204" pitchFamily="18" charset="0"/>
                </a:endParaRPr>
              </a:p>
            </p:txBody>
          </p:sp>
          <p:sp>
            <p:nvSpPr>
              <p:cNvPr id="17" name="Line 139">
                <a:extLst>
                  <a:ext uri="{FF2B5EF4-FFF2-40B4-BE49-F238E27FC236}">
                    <a16:creationId xmlns:a16="http://schemas.microsoft.com/office/drawing/2014/main" id="{63EB181B-921F-4411-99F5-EF4611D075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40" y="2017"/>
                <a:ext cx="0" cy="1679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 type="oval" w="sm" len="sm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 sz="1400">
                  <a:latin typeface="Cambria" panose="02040503050406030204" pitchFamily="18" charset="0"/>
                </a:endParaRPr>
              </a:p>
            </p:txBody>
          </p:sp>
          <p:sp>
            <p:nvSpPr>
              <p:cNvPr id="18" name="Line 140">
                <a:extLst>
                  <a:ext uri="{FF2B5EF4-FFF2-40B4-BE49-F238E27FC236}">
                    <a16:creationId xmlns:a16="http://schemas.microsoft.com/office/drawing/2014/main" id="{7717685F-F94B-4D7A-BA5D-8785D1A3FC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92" y="2017"/>
                <a:ext cx="0" cy="1295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 type="oval" w="sm" len="sm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 sz="1400">
                  <a:latin typeface="Cambria" panose="02040503050406030204" pitchFamily="18" charset="0"/>
                </a:endParaRPr>
              </a:p>
            </p:txBody>
          </p:sp>
          <p:sp>
            <p:nvSpPr>
              <p:cNvPr id="19" name="Line 141">
                <a:extLst>
                  <a:ext uri="{FF2B5EF4-FFF2-40B4-BE49-F238E27FC236}">
                    <a16:creationId xmlns:a16="http://schemas.microsoft.com/office/drawing/2014/main" id="{AF4D4C05-F776-4EF3-9CB1-820361FB27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44" y="2017"/>
                <a:ext cx="0" cy="1391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 type="oval" w="sm" len="sm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 sz="1400">
                  <a:latin typeface="Cambria" panose="02040503050406030204" pitchFamily="18" charset="0"/>
                </a:endParaRPr>
              </a:p>
            </p:txBody>
          </p: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A39EACC8-51E6-40E7-A722-E61265CA8ED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20" y="3277"/>
                <a:ext cx="4512" cy="911"/>
                <a:chOff x="720" y="3277"/>
                <a:chExt cx="4512" cy="911"/>
              </a:xfrm>
            </p:grpSpPr>
            <p:sp>
              <p:nvSpPr>
                <p:cNvPr id="21" name="Text Box 143">
                  <a:extLst>
                    <a:ext uri="{FF2B5EF4-FFF2-40B4-BE49-F238E27FC236}">
                      <a16:creationId xmlns:a16="http://schemas.microsoft.com/office/drawing/2014/main" id="{9E592931-8477-4D24-A3B4-C529A6C8826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064" y="3984"/>
                  <a:ext cx="188" cy="19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en-US" sz="1400">
                      <a:solidFill>
                        <a:schemeClr val="tx1"/>
                      </a:solidFill>
                      <a:latin typeface="Cambria" panose="02040503050406030204" pitchFamily="18" charset="0"/>
                    </a:rPr>
                    <a:t>Hit</a:t>
                  </a:r>
                </a:p>
              </p:txBody>
            </p:sp>
            <p:sp>
              <p:nvSpPr>
                <p:cNvPr id="22" name="Line 144">
                  <a:extLst>
                    <a:ext uri="{FF2B5EF4-FFF2-40B4-BE49-F238E27FC236}">
                      <a16:creationId xmlns:a16="http://schemas.microsoft.com/office/drawing/2014/main" id="{B90A78CE-A261-4A37-9753-C82E773DE90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040" y="3325"/>
                  <a:ext cx="192" cy="57"/>
                </a:xfrm>
                <a:prstGeom prst="line">
                  <a:avLst/>
                </a:prstGeom>
                <a:noFill/>
                <a:ln w="2063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IN" sz="1400">
                    <a:latin typeface="Cambria" panose="02040503050406030204" pitchFamily="18" charset="0"/>
                  </a:endParaRPr>
                </a:p>
              </p:txBody>
            </p:sp>
            <p:sp>
              <p:nvSpPr>
                <p:cNvPr id="23" name="Text Box 145">
                  <a:extLst>
                    <a:ext uri="{FF2B5EF4-FFF2-40B4-BE49-F238E27FC236}">
                      <a16:creationId xmlns:a16="http://schemas.microsoft.com/office/drawing/2014/main" id="{A0D1AB77-965A-402D-87E8-56DB548AB31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456" y="3984"/>
                  <a:ext cx="243" cy="19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en-US" sz="1400">
                      <a:solidFill>
                        <a:schemeClr val="tx1"/>
                      </a:solidFill>
                      <a:latin typeface="Cambria" panose="02040503050406030204" pitchFamily="18" charset="0"/>
                    </a:rPr>
                    <a:t>Data</a:t>
                  </a:r>
                </a:p>
              </p:txBody>
            </p:sp>
            <p:sp>
              <p:nvSpPr>
                <p:cNvPr id="24" name="AutoShape 147">
                  <a:extLst>
                    <a:ext uri="{FF2B5EF4-FFF2-40B4-BE49-F238E27FC236}">
                      <a16:creationId xmlns:a16="http://schemas.microsoft.com/office/drawing/2014/main" id="{7655B079-4D09-4C44-A805-D802C442F23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-5400000">
                  <a:off x="1872" y="3648"/>
                  <a:ext cx="288" cy="384"/>
                </a:xfrm>
                <a:prstGeom prst="moon">
                  <a:avLst>
                    <a:gd name="adj" fmla="val 81944"/>
                  </a:avLst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 sz="1400">
                    <a:latin typeface="Cambria" panose="02040503050406030204" pitchFamily="18" charset="0"/>
                  </a:endParaRPr>
                </a:p>
              </p:txBody>
            </p:sp>
            <p:sp>
              <p:nvSpPr>
                <p:cNvPr id="25" name="AutoShape 148">
                  <a:extLst>
                    <a:ext uri="{FF2B5EF4-FFF2-40B4-BE49-F238E27FC236}">
                      <a16:creationId xmlns:a16="http://schemas.microsoft.com/office/drawing/2014/main" id="{0EDA31DC-4CE5-445B-8A2D-9AB997E3217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20" y="3709"/>
                  <a:ext cx="1104" cy="192"/>
                </a:xfrm>
                <a:custGeom>
                  <a:avLst/>
                  <a:gdLst>
                    <a:gd name="G0" fmla="+- 5400 0 0"/>
                    <a:gd name="G1" fmla="+- 21600 0 5400"/>
                    <a:gd name="G2" fmla="*/ 5400 1 2"/>
                    <a:gd name="G3" fmla="+- 21600 0 G2"/>
                    <a:gd name="G4" fmla="+/ 5400 21600 2"/>
                    <a:gd name="G5" fmla="+/ G1 0 2"/>
                    <a:gd name="G6" fmla="*/ 21600 21600 5400"/>
                    <a:gd name="G7" fmla="*/ G6 1 2"/>
                    <a:gd name="G8" fmla="+- 21600 0 G7"/>
                    <a:gd name="G9" fmla="*/ 21600 1 2"/>
                    <a:gd name="G10" fmla="+- 5400 0 G9"/>
                    <a:gd name="G11" fmla="?: G10 G8 0"/>
                    <a:gd name="G12" fmla="?: G10 G7 21600"/>
                    <a:gd name="T0" fmla="*/ 18900 w 21600"/>
                    <a:gd name="T1" fmla="*/ 10800 h 21600"/>
                    <a:gd name="T2" fmla="*/ 10800 w 21600"/>
                    <a:gd name="T3" fmla="*/ 21600 h 21600"/>
                    <a:gd name="T4" fmla="*/ 2700 w 21600"/>
                    <a:gd name="T5" fmla="*/ 10800 h 21600"/>
                    <a:gd name="T6" fmla="*/ 10800 w 21600"/>
                    <a:gd name="T7" fmla="*/ 0 h 21600"/>
                    <a:gd name="T8" fmla="*/ 4500 w 21600"/>
                    <a:gd name="T9" fmla="*/ 4500 h 21600"/>
                    <a:gd name="T10" fmla="*/ 17100 w 21600"/>
                    <a:gd name="T11" fmla="*/ 171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T8" t="T9" r="T10" b="T11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 sz="1400">
                    <a:latin typeface="Cambria" panose="02040503050406030204" pitchFamily="18" charset="0"/>
                  </a:endParaRPr>
                </a:p>
              </p:txBody>
            </p:sp>
            <p:sp>
              <p:nvSpPr>
                <p:cNvPr id="26" name="Text Box 149">
                  <a:extLst>
                    <a:ext uri="{FF2B5EF4-FFF2-40B4-BE49-F238E27FC236}">
                      <a16:creationId xmlns:a16="http://schemas.microsoft.com/office/drawing/2014/main" id="{94DB07D1-E121-4786-B3B1-BEA15411CB3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312" y="3709"/>
                  <a:ext cx="427" cy="19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en-US" sz="1400">
                      <a:solidFill>
                        <a:schemeClr val="tx1"/>
                      </a:solidFill>
                      <a:latin typeface="Cambria" panose="02040503050406030204" pitchFamily="18" charset="0"/>
                    </a:rPr>
                    <a:t>4x1 select</a:t>
                  </a:r>
                </a:p>
              </p:txBody>
            </p:sp>
            <p:sp>
              <p:nvSpPr>
                <p:cNvPr id="27" name="Line 150">
                  <a:extLst>
                    <a:ext uri="{FF2B5EF4-FFF2-40B4-BE49-F238E27FC236}">
                      <a16:creationId xmlns:a16="http://schemas.microsoft.com/office/drawing/2014/main" id="{CD2AED46-4EB8-4AA7-9CF8-4B4221DF637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080" y="3613"/>
                  <a:ext cx="1056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 sz="1400">
                    <a:latin typeface="Cambria" panose="02040503050406030204" pitchFamily="18" charset="0"/>
                  </a:endParaRPr>
                </a:p>
              </p:txBody>
            </p:sp>
            <p:sp>
              <p:nvSpPr>
                <p:cNvPr id="28" name="Line 151">
                  <a:extLst>
                    <a:ext uri="{FF2B5EF4-FFF2-40B4-BE49-F238E27FC236}">
                      <a16:creationId xmlns:a16="http://schemas.microsoft.com/office/drawing/2014/main" id="{98BCD269-22AF-45A2-B143-A7316946B17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720" y="3277"/>
                  <a:ext cx="0" cy="19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 sz="1400">
                    <a:latin typeface="Cambria" panose="02040503050406030204" pitchFamily="18" charset="0"/>
                  </a:endParaRPr>
                </a:p>
              </p:txBody>
            </p:sp>
            <p:sp>
              <p:nvSpPr>
                <p:cNvPr id="29" name="Line 152">
                  <a:extLst>
                    <a:ext uri="{FF2B5EF4-FFF2-40B4-BE49-F238E27FC236}">
                      <a16:creationId xmlns:a16="http://schemas.microsoft.com/office/drawing/2014/main" id="{F845F0B2-ECB6-4C45-8DDE-226767BBDA0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968" y="3277"/>
                  <a:ext cx="0" cy="467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 sz="1400">
                    <a:latin typeface="Cambria" panose="02040503050406030204" pitchFamily="18" charset="0"/>
                  </a:endParaRPr>
                </a:p>
              </p:txBody>
            </p:sp>
            <p:sp>
              <p:nvSpPr>
                <p:cNvPr id="30" name="Line 153">
                  <a:extLst>
                    <a:ext uri="{FF2B5EF4-FFF2-40B4-BE49-F238E27FC236}">
                      <a16:creationId xmlns:a16="http://schemas.microsoft.com/office/drawing/2014/main" id="{906F0DD3-6A7D-457E-BF00-2708F82D30A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16" y="3277"/>
                  <a:ext cx="0" cy="9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 sz="1400">
                    <a:latin typeface="Cambria" panose="02040503050406030204" pitchFamily="18" charset="0"/>
                  </a:endParaRPr>
                </a:p>
              </p:txBody>
            </p:sp>
            <p:sp>
              <p:nvSpPr>
                <p:cNvPr id="31" name="Line 154">
                  <a:extLst>
                    <a:ext uri="{FF2B5EF4-FFF2-40B4-BE49-F238E27FC236}">
                      <a16:creationId xmlns:a16="http://schemas.microsoft.com/office/drawing/2014/main" id="{B96F0FDE-B05C-4493-A500-EAF0E085035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464" y="3277"/>
                  <a:ext cx="0" cy="19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 sz="1400">
                    <a:latin typeface="Cambria" panose="02040503050406030204" pitchFamily="18" charset="0"/>
                  </a:endParaRPr>
                </a:p>
              </p:txBody>
            </p:sp>
            <p:sp>
              <p:nvSpPr>
                <p:cNvPr id="32" name="Line 155">
                  <a:extLst>
                    <a:ext uri="{FF2B5EF4-FFF2-40B4-BE49-F238E27FC236}">
                      <a16:creationId xmlns:a16="http://schemas.microsoft.com/office/drawing/2014/main" id="{C67268A4-D8C0-482E-8EC1-F55F693A786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720" y="3469"/>
                  <a:ext cx="1152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 sz="1400">
                    <a:latin typeface="Cambria" panose="02040503050406030204" pitchFamily="18" charset="0"/>
                  </a:endParaRPr>
                </a:p>
              </p:txBody>
            </p:sp>
            <p:sp>
              <p:nvSpPr>
                <p:cNvPr id="33" name="Line 156">
                  <a:extLst>
                    <a:ext uri="{FF2B5EF4-FFF2-40B4-BE49-F238E27FC236}">
                      <a16:creationId xmlns:a16="http://schemas.microsoft.com/office/drawing/2014/main" id="{A2F5D21A-8BD2-4043-8D79-5EEAC1B9608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872" y="3469"/>
                  <a:ext cx="0" cy="227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 sz="1400">
                    <a:latin typeface="Cambria" panose="02040503050406030204" pitchFamily="18" charset="0"/>
                  </a:endParaRPr>
                </a:p>
              </p:txBody>
            </p:sp>
            <p:sp>
              <p:nvSpPr>
                <p:cNvPr id="34" name="Line 157">
                  <a:extLst>
                    <a:ext uri="{FF2B5EF4-FFF2-40B4-BE49-F238E27FC236}">
                      <a16:creationId xmlns:a16="http://schemas.microsoft.com/office/drawing/2014/main" id="{A2CBE2F7-ADF6-4C26-BFA2-96A1DE70A0C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160" y="3469"/>
                  <a:ext cx="0" cy="227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 sz="1400">
                    <a:latin typeface="Cambria" panose="02040503050406030204" pitchFamily="18" charset="0"/>
                  </a:endParaRPr>
                </a:p>
              </p:txBody>
            </p:sp>
            <p:sp>
              <p:nvSpPr>
                <p:cNvPr id="35" name="Line 158">
                  <a:extLst>
                    <a:ext uri="{FF2B5EF4-FFF2-40B4-BE49-F238E27FC236}">
                      <a16:creationId xmlns:a16="http://schemas.microsoft.com/office/drawing/2014/main" id="{206532AB-DA5B-4D5E-B332-E339125C3A5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064" y="3373"/>
                  <a:ext cx="0" cy="371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 sz="1400">
                    <a:latin typeface="Cambria" panose="02040503050406030204" pitchFamily="18" charset="0"/>
                  </a:endParaRPr>
                </a:p>
              </p:txBody>
            </p:sp>
            <p:sp>
              <p:nvSpPr>
                <p:cNvPr id="36" name="Line 159">
                  <a:extLst>
                    <a:ext uri="{FF2B5EF4-FFF2-40B4-BE49-F238E27FC236}">
                      <a16:creationId xmlns:a16="http://schemas.microsoft.com/office/drawing/2014/main" id="{1BC41558-1183-4D2B-9D06-C28335D71C1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064" y="3373"/>
                  <a:ext cx="1152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 sz="1400">
                    <a:latin typeface="Cambria" panose="02040503050406030204" pitchFamily="18" charset="0"/>
                  </a:endParaRPr>
                </a:p>
              </p:txBody>
            </p:sp>
            <p:sp>
              <p:nvSpPr>
                <p:cNvPr id="37" name="Line 160">
                  <a:extLst>
                    <a:ext uri="{FF2B5EF4-FFF2-40B4-BE49-F238E27FC236}">
                      <a16:creationId xmlns:a16="http://schemas.microsoft.com/office/drawing/2014/main" id="{145E101D-BDD0-4882-A12D-7A9BE259E4C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160" y="3469"/>
                  <a:ext cx="2304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 sz="1400">
                    <a:latin typeface="Cambria" panose="02040503050406030204" pitchFamily="18" charset="0"/>
                  </a:endParaRPr>
                </a:p>
              </p:txBody>
            </p:sp>
            <p:sp>
              <p:nvSpPr>
                <p:cNvPr id="38" name="Line 161">
                  <a:extLst>
                    <a:ext uri="{FF2B5EF4-FFF2-40B4-BE49-F238E27FC236}">
                      <a16:creationId xmlns:a16="http://schemas.microsoft.com/office/drawing/2014/main" id="{A7F19C86-003D-4525-9069-3DDAD969AE6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080" y="3613"/>
                  <a:ext cx="0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 sz="1400">
                    <a:latin typeface="Cambria" panose="02040503050406030204" pitchFamily="18" charset="0"/>
                  </a:endParaRPr>
                </a:p>
              </p:txBody>
            </p:sp>
            <p:sp>
              <p:nvSpPr>
                <p:cNvPr id="39" name="Line 162">
                  <a:extLst>
                    <a:ext uri="{FF2B5EF4-FFF2-40B4-BE49-F238E27FC236}">
                      <a16:creationId xmlns:a16="http://schemas.microsoft.com/office/drawing/2014/main" id="{0A787CE2-0C56-4B4C-A7D4-6D694D16969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600" y="3325"/>
                  <a:ext cx="0" cy="38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 sz="1400">
                    <a:latin typeface="Cambria" panose="02040503050406030204" pitchFamily="18" charset="0"/>
                  </a:endParaRPr>
                </a:p>
              </p:txBody>
            </p:sp>
            <p:sp>
              <p:nvSpPr>
                <p:cNvPr id="40" name="Line 163">
                  <a:extLst>
                    <a:ext uri="{FF2B5EF4-FFF2-40B4-BE49-F238E27FC236}">
                      <a16:creationId xmlns:a16="http://schemas.microsoft.com/office/drawing/2014/main" id="{5ECC7ABF-DEAC-4AA1-B2C7-F6E27DB742A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12" y="3421"/>
                  <a:ext cx="0" cy="28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 sz="1400">
                    <a:latin typeface="Cambria" panose="02040503050406030204" pitchFamily="18" charset="0"/>
                  </a:endParaRPr>
                </a:p>
              </p:txBody>
            </p:sp>
            <p:sp>
              <p:nvSpPr>
                <p:cNvPr id="41" name="Line 164">
                  <a:extLst>
                    <a:ext uri="{FF2B5EF4-FFF2-40B4-BE49-F238E27FC236}">
                      <a16:creationId xmlns:a16="http://schemas.microsoft.com/office/drawing/2014/main" id="{F8FED154-32C8-45D1-B600-AA932EEA86C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592" y="3325"/>
                  <a:ext cx="1008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 sz="1400">
                    <a:latin typeface="Cambria" panose="02040503050406030204" pitchFamily="18" charset="0"/>
                  </a:endParaRPr>
                </a:p>
              </p:txBody>
            </p:sp>
            <p:sp>
              <p:nvSpPr>
                <p:cNvPr id="42" name="Line 165">
                  <a:extLst>
                    <a:ext uri="{FF2B5EF4-FFF2-40B4-BE49-F238E27FC236}">
                      <a16:creationId xmlns:a16="http://schemas.microsoft.com/office/drawing/2014/main" id="{155ABA81-9F64-464E-A25F-9ECD991F0F3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344" y="3421"/>
                  <a:ext cx="1968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 sz="1400">
                    <a:latin typeface="Cambria" panose="02040503050406030204" pitchFamily="18" charset="0"/>
                  </a:endParaRPr>
                </a:p>
              </p:txBody>
            </p:sp>
            <p:sp>
              <p:nvSpPr>
                <p:cNvPr id="43" name="Line 166">
                  <a:extLst>
                    <a:ext uri="{FF2B5EF4-FFF2-40B4-BE49-F238E27FC236}">
                      <a16:creationId xmlns:a16="http://schemas.microsoft.com/office/drawing/2014/main" id="{31B32B0C-16A1-46C0-A009-85A628894E0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648" y="3901"/>
                  <a:ext cx="0" cy="14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 sz="1400">
                    <a:latin typeface="Cambria" panose="02040503050406030204" pitchFamily="18" charset="0"/>
                  </a:endParaRPr>
                </a:p>
              </p:txBody>
            </p:sp>
            <p:sp>
              <p:nvSpPr>
                <p:cNvPr id="44" name="Line 167">
                  <a:extLst>
                    <a:ext uri="{FF2B5EF4-FFF2-40B4-BE49-F238E27FC236}">
                      <a16:creationId xmlns:a16="http://schemas.microsoft.com/office/drawing/2014/main" id="{AFDEE19E-D47A-4158-850B-8A2D0915AE8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016" y="3984"/>
                  <a:ext cx="0" cy="20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 sz="1400">
                    <a:latin typeface="Cambria" panose="02040503050406030204" pitchFamily="18" charset="0"/>
                  </a:endParaRPr>
                </a:p>
              </p:txBody>
            </p:sp>
            <p:sp>
              <p:nvSpPr>
                <p:cNvPr id="45" name="Line 168">
                  <a:extLst>
                    <a:ext uri="{FF2B5EF4-FFF2-40B4-BE49-F238E27FC236}">
                      <a16:creationId xmlns:a16="http://schemas.microsoft.com/office/drawing/2014/main" id="{53AF284E-35D6-4667-B398-AF2304BD654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024" y="3741"/>
                  <a:ext cx="144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 sz="1400">
                    <a:latin typeface="Cambria" panose="02040503050406030204" pitchFamily="18" charset="0"/>
                  </a:endParaRPr>
                </a:p>
              </p:txBody>
            </p:sp>
            <p:sp>
              <p:nvSpPr>
                <p:cNvPr id="46" name="Line 169">
                  <a:extLst>
                    <a:ext uri="{FF2B5EF4-FFF2-40B4-BE49-F238E27FC236}">
                      <a16:creationId xmlns:a16="http://schemas.microsoft.com/office/drawing/2014/main" id="{1DA386F0-7DD6-449D-B356-25B3B569F79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024" y="3453"/>
                  <a:ext cx="0" cy="28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 sz="1400">
                    <a:latin typeface="Cambria" panose="02040503050406030204" pitchFamily="18" charset="0"/>
                  </a:endParaRPr>
                </a:p>
              </p:txBody>
            </p:sp>
            <p:sp>
              <p:nvSpPr>
                <p:cNvPr id="47" name="Line 170">
                  <a:extLst>
                    <a:ext uri="{FF2B5EF4-FFF2-40B4-BE49-F238E27FC236}">
                      <a16:creationId xmlns:a16="http://schemas.microsoft.com/office/drawing/2014/main" id="{C57A49C7-ACF5-4401-B964-97DDC9208F9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28" y="3789"/>
                  <a:ext cx="288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 sz="1400">
                    <a:latin typeface="Cambria" panose="02040503050406030204" pitchFamily="18" charset="0"/>
                  </a:endParaRPr>
                </a:p>
              </p:txBody>
            </p:sp>
            <p:sp>
              <p:nvSpPr>
                <p:cNvPr id="48" name="Line 171">
                  <a:extLst>
                    <a:ext uri="{FF2B5EF4-FFF2-40B4-BE49-F238E27FC236}">
                      <a16:creationId xmlns:a16="http://schemas.microsoft.com/office/drawing/2014/main" id="{EFAC11C3-799D-4B03-828D-8EB2682F5BB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28" y="3357"/>
                  <a:ext cx="0" cy="43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 sz="1400">
                    <a:latin typeface="Cambria" panose="02040503050406030204" pitchFamily="18" charset="0"/>
                  </a:endParaRPr>
                </a:p>
              </p:txBody>
            </p:sp>
            <p:sp>
              <p:nvSpPr>
                <p:cNvPr id="49" name="Line 172">
                  <a:extLst>
                    <a:ext uri="{FF2B5EF4-FFF2-40B4-BE49-F238E27FC236}">
                      <a16:creationId xmlns:a16="http://schemas.microsoft.com/office/drawing/2014/main" id="{177C7AB6-2F5B-4DF4-82DE-C04C717C55E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448" y="3837"/>
                  <a:ext cx="864" cy="3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 sz="1400">
                    <a:latin typeface="Cambria" panose="02040503050406030204" pitchFamily="18" charset="0"/>
                  </a:endParaRPr>
                </a:p>
              </p:txBody>
            </p:sp>
            <p:sp>
              <p:nvSpPr>
                <p:cNvPr id="50" name="Line 173">
                  <a:extLst>
                    <a:ext uri="{FF2B5EF4-FFF2-40B4-BE49-F238E27FC236}">
                      <a16:creationId xmlns:a16="http://schemas.microsoft.com/office/drawing/2014/main" id="{F5ED55EC-B284-437F-9B73-95762AB4E4A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352" y="3885"/>
                  <a:ext cx="1008" cy="3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 sz="1400">
                    <a:latin typeface="Cambria" panose="02040503050406030204" pitchFamily="18" charset="0"/>
                  </a:endParaRPr>
                </a:p>
              </p:txBody>
            </p:sp>
            <p:sp>
              <p:nvSpPr>
                <p:cNvPr id="51" name="Line 174">
                  <a:extLst>
                    <a:ext uri="{FF2B5EF4-FFF2-40B4-BE49-F238E27FC236}">
                      <a16:creationId xmlns:a16="http://schemas.microsoft.com/office/drawing/2014/main" id="{407C2281-A7C1-449D-9559-5CD3899AF7E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872" y="3648"/>
                  <a:ext cx="48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 sz="1400">
                    <a:latin typeface="Cambria" panose="02040503050406030204" pitchFamily="18" charset="0"/>
                  </a:endParaRPr>
                </a:p>
              </p:txBody>
            </p:sp>
            <p:sp>
              <p:nvSpPr>
                <p:cNvPr id="52" name="Line 175">
                  <a:extLst>
                    <a:ext uri="{FF2B5EF4-FFF2-40B4-BE49-F238E27FC236}">
                      <a16:creationId xmlns:a16="http://schemas.microsoft.com/office/drawing/2014/main" id="{578C4A67-AB3A-4BB1-8ECD-C365FE8D02F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968" y="3600"/>
                  <a:ext cx="48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 sz="1400">
                    <a:latin typeface="Cambria" panose="02040503050406030204" pitchFamily="18" charset="0"/>
                  </a:endParaRPr>
                </a:p>
              </p:txBody>
            </p:sp>
            <p:sp>
              <p:nvSpPr>
                <p:cNvPr id="53" name="Line 176">
                  <a:extLst>
                    <a:ext uri="{FF2B5EF4-FFF2-40B4-BE49-F238E27FC236}">
                      <a16:creationId xmlns:a16="http://schemas.microsoft.com/office/drawing/2014/main" id="{2C13AC63-2F76-40B5-AFB4-254083E047E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52" y="3648"/>
                  <a:ext cx="0" cy="24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 sz="1400">
                    <a:latin typeface="Cambria" panose="02040503050406030204" pitchFamily="18" charset="0"/>
                  </a:endParaRPr>
                </a:p>
              </p:txBody>
            </p:sp>
            <p:sp>
              <p:nvSpPr>
                <p:cNvPr id="54" name="Line 177">
                  <a:extLst>
                    <a:ext uri="{FF2B5EF4-FFF2-40B4-BE49-F238E27FC236}">
                      <a16:creationId xmlns:a16="http://schemas.microsoft.com/office/drawing/2014/main" id="{33F68AFF-5E57-4235-83AA-6A7F1371D65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448" y="3600"/>
                  <a:ext cx="0" cy="24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 sz="1400">
                    <a:latin typeface="Cambria" panose="02040503050406030204" pitchFamily="18" charset="0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2940627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912C9-F8CD-4879-8489-5EA80D2B4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Extreme: One cache, one set, fully associative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551BFC-3603-436A-AFFD-BAEB98E42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Computer Architecture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08F53E-11AF-442B-A5DB-D1838738A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1ABE-1138-46C6-9A43-7FCD4EB2550C}" type="slidenum">
              <a:rPr lang="en-IN" smtClean="0"/>
              <a:pPr/>
              <a:t>31</a:t>
            </a:fld>
            <a:endParaRPr lang="en-IN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F3B8BF9C-3F3D-4280-81CB-E93F94FC85E0}"/>
              </a:ext>
            </a:extLst>
          </p:cNvPr>
          <p:cNvSpPr/>
          <p:nvPr/>
        </p:nvSpPr>
        <p:spPr>
          <a:xfrm>
            <a:off x="5166239" y="5181875"/>
            <a:ext cx="5296250" cy="789878"/>
          </a:xfrm>
          <a:prstGeom prst="roundRect">
            <a:avLst/>
          </a:prstGeom>
          <a:solidFill>
            <a:srgbClr val="FFC000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b="1" dirty="0"/>
          </a:p>
        </p:txBody>
      </p:sp>
      <p:sp>
        <p:nvSpPr>
          <p:cNvPr id="7" name="Rounded Rectangle 5">
            <a:extLst>
              <a:ext uri="{FF2B5EF4-FFF2-40B4-BE49-F238E27FC236}">
                <a16:creationId xmlns:a16="http://schemas.microsoft.com/office/drawing/2014/main" id="{E8DE8DE7-4C53-4D45-9C15-84F44B29BB14}"/>
              </a:ext>
            </a:extLst>
          </p:cNvPr>
          <p:cNvSpPr/>
          <p:nvPr/>
        </p:nvSpPr>
        <p:spPr>
          <a:xfrm>
            <a:off x="5135998" y="4363965"/>
            <a:ext cx="5296250" cy="789878"/>
          </a:xfrm>
          <a:prstGeom prst="roundRect">
            <a:avLst/>
          </a:prstGeom>
          <a:solidFill>
            <a:srgbClr val="FFC000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b="1" dirty="0"/>
          </a:p>
        </p:txBody>
      </p:sp>
      <p:sp>
        <p:nvSpPr>
          <p:cNvPr id="8" name="Rounded Rectangle 5">
            <a:extLst>
              <a:ext uri="{FF2B5EF4-FFF2-40B4-BE49-F238E27FC236}">
                <a16:creationId xmlns:a16="http://schemas.microsoft.com/office/drawing/2014/main" id="{0CB3778B-1892-45CE-8361-35AA232A8F7C}"/>
              </a:ext>
            </a:extLst>
          </p:cNvPr>
          <p:cNvSpPr/>
          <p:nvPr/>
        </p:nvSpPr>
        <p:spPr>
          <a:xfrm>
            <a:off x="5135998" y="3556492"/>
            <a:ext cx="5296250" cy="789878"/>
          </a:xfrm>
          <a:prstGeom prst="roundRect">
            <a:avLst/>
          </a:prstGeom>
          <a:solidFill>
            <a:srgbClr val="FFC000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b="1" dirty="0"/>
          </a:p>
        </p:txBody>
      </p:sp>
      <p:sp>
        <p:nvSpPr>
          <p:cNvPr id="9" name="Rounded Rectangle 5">
            <a:extLst>
              <a:ext uri="{FF2B5EF4-FFF2-40B4-BE49-F238E27FC236}">
                <a16:creationId xmlns:a16="http://schemas.microsoft.com/office/drawing/2014/main" id="{201E8E3A-9D5A-4A1D-912E-22A0620EB9E3}"/>
              </a:ext>
            </a:extLst>
          </p:cNvPr>
          <p:cNvSpPr/>
          <p:nvPr/>
        </p:nvSpPr>
        <p:spPr>
          <a:xfrm>
            <a:off x="5135998" y="2752458"/>
            <a:ext cx="5296250" cy="789878"/>
          </a:xfrm>
          <a:prstGeom prst="roundRect">
            <a:avLst/>
          </a:prstGeom>
          <a:solidFill>
            <a:srgbClr val="FFC000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b="1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13DDF8F-BA5B-4613-B521-FF89DEA7DDBF}"/>
              </a:ext>
            </a:extLst>
          </p:cNvPr>
          <p:cNvCxnSpPr>
            <a:cxnSpLocks/>
          </p:cNvCxnSpPr>
          <p:nvPr/>
        </p:nvCxnSpPr>
        <p:spPr>
          <a:xfrm>
            <a:off x="6900034" y="2752457"/>
            <a:ext cx="0" cy="319702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552023E-E0E7-4169-9A9B-ADB510BA6286}"/>
              </a:ext>
            </a:extLst>
          </p:cNvPr>
          <p:cNvCxnSpPr/>
          <p:nvPr/>
        </p:nvCxnSpPr>
        <p:spPr>
          <a:xfrm>
            <a:off x="5925853" y="2752457"/>
            <a:ext cx="0" cy="319702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31091C3-E593-4F4C-B59D-754B1EAEF129}"/>
              </a:ext>
            </a:extLst>
          </p:cNvPr>
          <p:cNvCxnSpPr/>
          <p:nvPr/>
        </p:nvCxnSpPr>
        <p:spPr>
          <a:xfrm>
            <a:off x="7784123" y="2752457"/>
            <a:ext cx="0" cy="319702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0ACF08E-784B-45B5-BEFD-59F22DB05F9A}"/>
              </a:ext>
            </a:extLst>
          </p:cNvPr>
          <p:cNvCxnSpPr/>
          <p:nvPr/>
        </p:nvCxnSpPr>
        <p:spPr>
          <a:xfrm>
            <a:off x="8704417" y="2752457"/>
            <a:ext cx="0" cy="319702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0AF35FE-9F58-49EA-955E-DF5C9D7B1F40}"/>
              </a:ext>
            </a:extLst>
          </p:cNvPr>
          <p:cNvCxnSpPr/>
          <p:nvPr/>
        </p:nvCxnSpPr>
        <p:spPr>
          <a:xfrm>
            <a:off x="9583453" y="2752457"/>
            <a:ext cx="0" cy="319702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79A1655-5CCF-49A9-9CEA-2F743F252C6A}"/>
              </a:ext>
            </a:extLst>
          </p:cNvPr>
          <p:cNvCxnSpPr>
            <a:cxnSpLocks/>
          </p:cNvCxnSpPr>
          <p:nvPr/>
        </p:nvCxnSpPr>
        <p:spPr>
          <a:xfrm flipH="1">
            <a:off x="5162098" y="4325708"/>
            <a:ext cx="529625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290C71F-0BCB-46B3-B427-ED1755C89BF8}"/>
              </a:ext>
            </a:extLst>
          </p:cNvPr>
          <p:cNvCxnSpPr>
            <a:cxnSpLocks/>
          </p:cNvCxnSpPr>
          <p:nvPr/>
        </p:nvCxnSpPr>
        <p:spPr>
          <a:xfrm flipH="1">
            <a:off x="5135998" y="5160123"/>
            <a:ext cx="529625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4DCFD3D-511A-4715-B771-C31686D12FA3}"/>
              </a:ext>
            </a:extLst>
          </p:cNvPr>
          <p:cNvCxnSpPr>
            <a:cxnSpLocks/>
          </p:cNvCxnSpPr>
          <p:nvPr/>
        </p:nvCxnSpPr>
        <p:spPr>
          <a:xfrm flipH="1">
            <a:off x="5162098" y="3518234"/>
            <a:ext cx="529625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9A293CD-D8D8-4AD4-8CCB-BAA4EBDD7339}"/>
              </a:ext>
            </a:extLst>
          </p:cNvPr>
          <p:cNvCxnSpPr/>
          <p:nvPr/>
        </p:nvCxnSpPr>
        <p:spPr>
          <a:xfrm flipV="1">
            <a:off x="9987678" y="2549533"/>
            <a:ext cx="1005335" cy="53550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24892AA2-2C4F-4F67-80E5-88B5AA052EDE}"/>
              </a:ext>
            </a:extLst>
          </p:cNvPr>
          <p:cNvSpPr txBox="1"/>
          <p:nvPr/>
        </p:nvSpPr>
        <p:spPr>
          <a:xfrm>
            <a:off x="10913704" y="2178888"/>
            <a:ext cx="13274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One byte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04C1411-B3D4-47FB-8DDD-66BDB7BF3E09}"/>
              </a:ext>
            </a:extLst>
          </p:cNvPr>
          <p:cNvCxnSpPr>
            <a:cxnSpLocks/>
            <a:endCxn id="21" idx="1"/>
          </p:cNvCxnSpPr>
          <p:nvPr/>
        </p:nvCxnSpPr>
        <p:spPr>
          <a:xfrm flipV="1">
            <a:off x="10402847" y="3149826"/>
            <a:ext cx="249343" cy="2029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B38BE43-A570-494F-B637-7506B467EC56}"/>
              </a:ext>
            </a:extLst>
          </p:cNvPr>
          <p:cNvSpPr txBox="1"/>
          <p:nvPr/>
        </p:nvSpPr>
        <p:spPr>
          <a:xfrm>
            <a:off x="10652190" y="2918993"/>
            <a:ext cx="9252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Line 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88A8A32-36A5-434F-A1E5-6B40B4167A71}"/>
              </a:ext>
            </a:extLst>
          </p:cNvPr>
          <p:cNvSpPr txBox="1"/>
          <p:nvPr/>
        </p:nvSpPr>
        <p:spPr>
          <a:xfrm>
            <a:off x="10563598" y="5325486"/>
            <a:ext cx="13917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Line 1023</a:t>
            </a:r>
          </a:p>
        </p:txBody>
      </p:sp>
      <p:sp>
        <p:nvSpPr>
          <p:cNvPr id="23" name="Rounded Rectangle 5">
            <a:extLst>
              <a:ext uri="{FF2B5EF4-FFF2-40B4-BE49-F238E27FC236}">
                <a16:creationId xmlns:a16="http://schemas.microsoft.com/office/drawing/2014/main" id="{FBDFA9AC-4814-4E23-AAF8-50EB4911090B}"/>
              </a:ext>
            </a:extLst>
          </p:cNvPr>
          <p:cNvSpPr/>
          <p:nvPr/>
        </p:nvSpPr>
        <p:spPr>
          <a:xfrm>
            <a:off x="4976160" y="2640553"/>
            <a:ext cx="5587438" cy="3560068"/>
          </a:xfrm>
          <a:prstGeom prst="roundRect">
            <a:avLst/>
          </a:prstGeom>
          <a:noFill/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b="1" dirty="0"/>
          </a:p>
        </p:txBody>
      </p:sp>
      <p:sp>
        <p:nvSpPr>
          <p:cNvPr id="24" name="Rounded Rectangle 5">
            <a:extLst>
              <a:ext uri="{FF2B5EF4-FFF2-40B4-BE49-F238E27FC236}">
                <a16:creationId xmlns:a16="http://schemas.microsoft.com/office/drawing/2014/main" id="{0B8758A7-1A09-43FB-A0B4-2D927963E06E}"/>
              </a:ext>
            </a:extLst>
          </p:cNvPr>
          <p:cNvSpPr/>
          <p:nvPr/>
        </p:nvSpPr>
        <p:spPr>
          <a:xfrm>
            <a:off x="263566" y="1846416"/>
            <a:ext cx="5296250" cy="78987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899EB2E-32FA-42C5-86D6-D6976046972F}"/>
              </a:ext>
            </a:extLst>
          </p:cNvPr>
          <p:cNvSpPr txBox="1"/>
          <p:nvPr/>
        </p:nvSpPr>
        <p:spPr>
          <a:xfrm>
            <a:off x="371479" y="1979745"/>
            <a:ext cx="671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/>
              <a:t>Tag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985B95A-B1F3-4BC9-9D0A-DB01FFAA4935}"/>
              </a:ext>
            </a:extLst>
          </p:cNvPr>
          <p:cNvCxnSpPr>
            <a:cxnSpLocks/>
          </p:cNvCxnSpPr>
          <p:nvPr/>
        </p:nvCxnSpPr>
        <p:spPr>
          <a:xfrm>
            <a:off x="4079531" y="1833779"/>
            <a:ext cx="0" cy="78987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E949C3C4-F34C-4AFC-9A4B-6EBB56C82456}"/>
              </a:ext>
            </a:extLst>
          </p:cNvPr>
          <p:cNvSpPr txBox="1"/>
          <p:nvPr/>
        </p:nvSpPr>
        <p:spPr>
          <a:xfrm>
            <a:off x="4368231" y="1967108"/>
            <a:ext cx="10689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/>
              <a:t>Offset</a:t>
            </a:r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5487A2F5-5E62-406A-96B1-A2DE1BDB32BA}"/>
              </a:ext>
            </a:extLst>
          </p:cNvPr>
          <p:cNvCxnSpPr>
            <a:cxnSpLocks/>
          </p:cNvCxnSpPr>
          <p:nvPr/>
        </p:nvCxnSpPr>
        <p:spPr>
          <a:xfrm rot="16200000" flipH="1">
            <a:off x="2311893" y="3810791"/>
            <a:ext cx="2642082" cy="293083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DB9AA1A5-E660-496E-9F39-6D723D3DA64F}"/>
              </a:ext>
            </a:extLst>
          </p:cNvPr>
          <p:cNvCxnSpPr>
            <a:cxnSpLocks/>
          </p:cNvCxnSpPr>
          <p:nvPr/>
        </p:nvCxnSpPr>
        <p:spPr>
          <a:xfrm>
            <a:off x="5404672" y="2496608"/>
            <a:ext cx="3922403" cy="2266824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F3937C13-3E7D-4EDD-8BDC-BD939D6F5D4B}"/>
              </a:ext>
            </a:extLst>
          </p:cNvPr>
          <p:cNvSpPr txBox="1"/>
          <p:nvPr/>
        </p:nvSpPr>
        <p:spPr>
          <a:xfrm>
            <a:off x="8831125" y="4341697"/>
            <a:ext cx="8234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byte </a:t>
            </a:r>
          </a:p>
        </p:txBody>
      </p:sp>
      <p:sp>
        <p:nvSpPr>
          <p:cNvPr id="31" name="Rounded Rectangle 5">
            <a:extLst>
              <a:ext uri="{FF2B5EF4-FFF2-40B4-BE49-F238E27FC236}">
                <a16:creationId xmlns:a16="http://schemas.microsoft.com/office/drawing/2014/main" id="{E55FF116-495B-4AB3-BF3E-33415D1A06C1}"/>
              </a:ext>
            </a:extLst>
          </p:cNvPr>
          <p:cNvSpPr/>
          <p:nvPr/>
        </p:nvSpPr>
        <p:spPr>
          <a:xfrm>
            <a:off x="4058753" y="3662857"/>
            <a:ext cx="762839" cy="629365"/>
          </a:xfrm>
          <a:prstGeom prst="roundRect">
            <a:avLst/>
          </a:prstGeom>
          <a:solidFill>
            <a:schemeClr val="bg1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b="1" dirty="0"/>
          </a:p>
        </p:txBody>
      </p:sp>
      <p:sp>
        <p:nvSpPr>
          <p:cNvPr id="32" name="Rounded Rectangle 5">
            <a:extLst>
              <a:ext uri="{FF2B5EF4-FFF2-40B4-BE49-F238E27FC236}">
                <a16:creationId xmlns:a16="http://schemas.microsoft.com/office/drawing/2014/main" id="{A675E2FF-7896-4DC7-8A17-DCD2CF5D4DC2}"/>
              </a:ext>
            </a:extLst>
          </p:cNvPr>
          <p:cNvSpPr/>
          <p:nvPr/>
        </p:nvSpPr>
        <p:spPr>
          <a:xfrm>
            <a:off x="4051636" y="2884505"/>
            <a:ext cx="762839" cy="629365"/>
          </a:xfrm>
          <a:prstGeom prst="roundRect">
            <a:avLst/>
          </a:prstGeom>
          <a:solidFill>
            <a:schemeClr val="bg1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b="1" dirty="0"/>
          </a:p>
        </p:txBody>
      </p:sp>
      <p:sp>
        <p:nvSpPr>
          <p:cNvPr id="33" name="Rounded Rectangle 5">
            <a:extLst>
              <a:ext uri="{FF2B5EF4-FFF2-40B4-BE49-F238E27FC236}">
                <a16:creationId xmlns:a16="http://schemas.microsoft.com/office/drawing/2014/main" id="{E53D3A46-06E0-412B-80AA-DCD8A87BC746}"/>
              </a:ext>
            </a:extLst>
          </p:cNvPr>
          <p:cNvSpPr/>
          <p:nvPr/>
        </p:nvSpPr>
        <p:spPr>
          <a:xfrm>
            <a:off x="4086614" y="4520225"/>
            <a:ext cx="762839" cy="629365"/>
          </a:xfrm>
          <a:prstGeom prst="roundRect">
            <a:avLst/>
          </a:prstGeom>
          <a:solidFill>
            <a:schemeClr val="bg1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b="1" dirty="0"/>
          </a:p>
        </p:txBody>
      </p:sp>
      <p:sp>
        <p:nvSpPr>
          <p:cNvPr id="34" name="Rounded Rectangle 5">
            <a:extLst>
              <a:ext uri="{FF2B5EF4-FFF2-40B4-BE49-F238E27FC236}">
                <a16:creationId xmlns:a16="http://schemas.microsoft.com/office/drawing/2014/main" id="{56C0F998-2CA4-4D59-BFED-2A63AFCA0D6F}"/>
              </a:ext>
            </a:extLst>
          </p:cNvPr>
          <p:cNvSpPr/>
          <p:nvPr/>
        </p:nvSpPr>
        <p:spPr>
          <a:xfrm>
            <a:off x="4086614" y="5300315"/>
            <a:ext cx="762839" cy="629365"/>
          </a:xfrm>
          <a:prstGeom prst="roundRect">
            <a:avLst/>
          </a:prstGeom>
          <a:solidFill>
            <a:schemeClr val="bg1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D114194-D272-4D9F-B6D8-AD6D4237C0A0}"/>
              </a:ext>
            </a:extLst>
          </p:cNvPr>
          <p:cNvSpPr txBox="1"/>
          <p:nvPr/>
        </p:nvSpPr>
        <p:spPr>
          <a:xfrm>
            <a:off x="4085045" y="2937349"/>
            <a:ext cx="671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/>
              <a:t>Tag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9E834B2-965E-499C-BC86-8025046FDCD4}"/>
              </a:ext>
            </a:extLst>
          </p:cNvPr>
          <p:cNvSpPr txBox="1"/>
          <p:nvPr/>
        </p:nvSpPr>
        <p:spPr>
          <a:xfrm>
            <a:off x="4069925" y="3681489"/>
            <a:ext cx="671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/>
              <a:t>Tag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6895B22-B385-463C-B3C3-27F7A45AFD44}"/>
              </a:ext>
            </a:extLst>
          </p:cNvPr>
          <p:cNvSpPr txBox="1"/>
          <p:nvPr/>
        </p:nvSpPr>
        <p:spPr>
          <a:xfrm>
            <a:off x="4105993" y="4557537"/>
            <a:ext cx="671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/>
              <a:t>Tag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3B52827-0927-4151-B50E-F8F01E5D7AC4}"/>
              </a:ext>
            </a:extLst>
          </p:cNvPr>
          <p:cNvSpPr txBox="1"/>
          <p:nvPr/>
        </p:nvSpPr>
        <p:spPr>
          <a:xfrm>
            <a:off x="4103818" y="5344500"/>
            <a:ext cx="671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/>
              <a:t>Tag</a:t>
            </a:r>
          </a:p>
        </p:txBody>
      </p:sp>
    </p:spTree>
    <p:extLst>
      <p:ext uri="{BB962C8B-B14F-4D97-AF65-F5344CB8AC3E}">
        <p14:creationId xmlns:p14="http://schemas.microsoft.com/office/powerpoint/2010/main" val="31893917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2F727-A4F6-4A65-AE34-22261C3DA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bit different way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3EB84E-77E4-41FA-B482-EF3806FA9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Computer Architecture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F34506-D1AE-4173-B3F9-D6CD7932E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1ABE-1138-46C6-9A43-7FCD4EB2550C}" type="slidenum">
              <a:rPr lang="en-IN" smtClean="0"/>
              <a:pPr/>
              <a:t>32</a:t>
            </a:fld>
            <a:endParaRPr lang="en-IN" dirty="0"/>
          </a:p>
        </p:txBody>
      </p:sp>
      <p:pic>
        <p:nvPicPr>
          <p:cNvPr id="6" name="Picture 2" descr="Blue Plaque with words 221B Baker Street, London">
            <a:extLst>
              <a:ext uri="{FF2B5EF4-FFF2-40B4-BE49-F238E27FC236}">
                <a16:creationId xmlns:a16="http://schemas.microsoft.com/office/drawing/2014/main" id="{8D9F3C1A-113D-4CB5-AD46-F3C7122184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384" y="1941871"/>
            <a:ext cx="4105213" cy="3539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ounded Rectangle 8">
            <a:extLst>
              <a:ext uri="{FF2B5EF4-FFF2-40B4-BE49-F238E27FC236}">
                <a16:creationId xmlns:a16="http://schemas.microsoft.com/office/drawing/2014/main" id="{ED50FE8B-F20B-4803-BD07-6F9E5C6CE8D3}"/>
              </a:ext>
            </a:extLst>
          </p:cNvPr>
          <p:cNvSpPr/>
          <p:nvPr/>
        </p:nvSpPr>
        <p:spPr>
          <a:xfrm>
            <a:off x="5048138" y="2207992"/>
            <a:ext cx="5183403" cy="53029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solidFill>
                  <a:schemeClr val="tx1"/>
                </a:solidFill>
                <a:latin typeface="Cambria" panose="02040503050406030204" pitchFamily="18" charset="0"/>
              </a:rPr>
              <a:t>Baker Street: Cache Index </a:t>
            </a:r>
            <a:r>
              <a:rPr lang="en-US" sz="3200" dirty="0">
                <a:solidFill>
                  <a:schemeClr val="tx1"/>
                </a:solidFill>
                <a:latin typeface="Cambria" panose="02040503050406030204" pitchFamily="18" charset="0"/>
                <a:sym typeface="Wingdings" panose="05000000000000000000" pitchFamily="2" charset="2"/>
              </a:rPr>
              <a:t></a:t>
            </a:r>
            <a:endParaRPr lang="en-US" sz="320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8" name="Rounded Rectangle 8">
            <a:extLst>
              <a:ext uri="{FF2B5EF4-FFF2-40B4-BE49-F238E27FC236}">
                <a16:creationId xmlns:a16="http://schemas.microsoft.com/office/drawing/2014/main" id="{C478CAD6-0209-4AF1-9930-16FAD875001C}"/>
              </a:ext>
            </a:extLst>
          </p:cNvPr>
          <p:cNvSpPr/>
          <p:nvPr/>
        </p:nvSpPr>
        <p:spPr>
          <a:xfrm>
            <a:off x="5048138" y="3020970"/>
            <a:ext cx="5183402" cy="53029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solidFill>
                  <a:schemeClr val="tx1"/>
                </a:solidFill>
                <a:latin typeface="Cambria" panose="02040503050406030204" pitchFamily="18" charset="0"/>
              </a:rPr>
              <a:t>221b: Tag bits </a:t>
            </a:r>
            <a:r>
              <a:rPr lang="en-US" sz="3200" dirty="0">
                <a:solidFill>
                  <a:schemeClr val="tx1"/>
                </a:solidFill>
                <a:latin typeface="Cambria" panose="02040503050406030204" pitchFamily="18" charset="0"/>
                <a:sym typeface="Wingdings" panose="05000000000000000000" pitchFamily="2" charset="2"/>
              </a:rPr>
              <a:t> </a:t>
            </a:r>
            <a:endParaRPr lang="en-US" sz="320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B409DFAE-9204-4A5F-B319-AE2ECED3BE8D}"/>
              </a:ext>
            </a:extLst>
          </p:cNvPr>
          <p:cNvSpPr/>
          <p:nvPr/>
        </p:nvSpPr>
        <p:spPr>
          <a:xfrm>
            <a:off x="5048138" y="3932741"/>
            <a:ext cx="6325050" cy="53029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solidFill>
                  <a:schemeClr val="tx1"/>
                </a:solidFill>
                <a:latin typeface="Cambria" panose="02040503050406030204" pitchFamily="18" charset="0"/>
              </a:rPr>
              <a:t>Sherlock Holmes: Byte offset </a:t>
            </a:r>
            <a:r>
              <a:rPr lang="en-US" sz="3200" dirty="0">
                <a:solidFill>
                  <a:schemeClr val="tx1"/>
                </a:solidFill>
                <a:latin typeface="Cambria" panose="02040503050406030204" pitchFamily="18" charset="0"/>
                <a:sym typeface="Wingdings" panose="05000000000000000000" pitchFamily="2" charset="2"/>
              </a:rPr>
              <a:t>  </a:t>
            </a:r>
            <a:endParaRPr lang="en-US" sz="320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309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5925B-52AF-4FA6-82F0-22FADCA2E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Latency </a:t>
            </a:r>
            <a:r>
              <a:rPr lang="en-US" dirty="0">
                <a:sym typeface="Wingdings" panose="05000000000000000000" pitchFamily="2" charset="2"/>
              </a:rPr>
              <a:t> 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396F64-7FA3-481C-9619-C0DB59C20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Computer Architecture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37C08B-059E-4923-A3BA-D82D28980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1ABE-1138-46C6-9A43-7FCD4EB2550C}" type="slidenum">
              <a:rPr lang="en-IN" smtClean="0"/>
              <a:pPr/>
              <a:t>4</a:t>
            </a:fld>
            <a:endParaRPr lang="en-IN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E34E3E6F-C983-4E32-AED7-3647753A17ED}"/>
              </a:ext>
            </a:extLst>
          </p:cNvPr>
          <p:cNvSpPr/>
          <p:nvPr/>
        </p:nvSpPr>
        <p:spPr>
          <a:xfrm>
            <a:off x="97093" y="1897550"/>
            <a:ext cx="11997814" cy="182656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en-US" sz="3600" i="1" dirty="0">
                <a:solidFill>
                  <a:schemeClr val="tx1"/>
                </a:solidFill>
                <a:latin typeface="Cambria" panose="02040503050406030204" pitchFamily="18" charset="0"/>
              </a:rPr>
              <a:t>Bandwidth problems can be cured with money. </a:t>
            </a:r>
          </a:p>
          <a:p>
            <a:r>
              <a:rPr lang="en-US" altLang="en-US" sz="3600" i="1" dirty="0">
                <a:solidFill>
                  <a:schemeClr val="tx1"/>
                </a:solidFill>
                <a:latin typeface="Cambria" panose="02040503050406030204" pitchFamily="18" charset="0"/>
              </a:rPr>
              <a:t>Latency problems are harder because the speed of light is fixed – </a:t>
            </a:r>
            <a:r>
              <a:rPr lang="en-US" altLang="en-US" sz="3600" i="1" dirty="0">
                <a:solidFill>
                  <a:srgbClr val="C00000"/>
                </a:solidFill>
                <a:latin typeface="Cambria" panose="02040503050406030204" pitchFamily="18" charset="0"/>
              </a:rPr>
              <a:t>you can’t bribe God</a:t>
            </a:r>
            <a:endParaRPr lang="en-IN" sz="3600" i="1" dirty="0">
              <a:solidFill>
                <a:srgbClr val="C0000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5236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E5E69-E5E5-4522-8758-D6D862255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access memory?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D8724F-578F-4554-A787-93E28D5E5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Computer Architecture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16653B-36E0-4899-A97E-D76BF7846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1ABE-1138-46C6-9A43-7FCD4EB2550C}" type="slidenum">
              <a:rPr lang="en-IN" smtClean="0"/>
              <a:pPr/>
              <a:t>5</a:t>
            </a:fld>
            <a:endParaRPr lang="en-IN" dirty="0"/>
          </a:p>
        </p:txBody>
      </p:sp>
      <p:sp>
        <p:nvSpPr>
          <p:cNvPr id="6" name="Rounded Rectangle 1">
            <a:extLst>
              <a:ext uri="{FF2B5EF4-FFF2-40B4-BE49-F238E27FC236}">
                <a16:creationId xmlns:a16="http://schemas.microsoft.com/office/drawing/2014/main" id="{ACC18BCF-0A2E-4511-9758-FC42CD5E752F}"/>
              </a:ext>
            </a:extLst>
          </p:cNvPr>
          <p:cNvSpPr/>
          <p:nvPr/>
        </p:nvSpPr>
        <p:spPr>
          <a:xfrm>
            <a:off x="921440" y="1315496"/>
            <a:ext cx="6705600" cy="314913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6B0311C-0E05-4072-AEC2-F1AD8963B0E9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1988241" y="2826329"/>
            <a:ext cx="4583430" cy="0"/>
          </a:xfrm>
          <a:prstGeom prst="straightConnector1">
            <a:avLst/>
          </a:prstGeom>
          <a:ln w="57150" cmpd="sng">
            <a:solidFill>
              <a:srgbClr val="8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2" descr="Samsung 4GB DDR3-1600MHz ECC Registered CL11 DIMM Dual Rank Memory Module (M393B5273DH0-CK0)">
            <a:extLst>
              <a:ext uri="{FF2B5EF4-FFF2-40B4-BE49-F238E27FC236}">
                <a16:creationId xmlns:a16="http://schemas.microsoft.com/office/drawing/2014/main" id="{D7B8DF0F-288D-4E14-96D3-B081CA7CE7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8032268" y="2283186"/>
            <a:ext cx="2746642" cy="862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18853C6-60AA-4830-890E-DF6D7FDE619E}"/>
              </a:ext>
            </a:extLst>
          </p:cNvPr>
          <p:cNvCxnSpPr/>
          <p:nvPr/>
        </p:nvCxnSpPr>
        <p:spPr>
          <a:xfrm>
            <a:off x="7246041" y="2751979"/>
            <a:ext cx="1752598" cy="0"/>
          </a:xfrm>
          <a:prstGeom prst="straightConnector1">
            <a:avLst/>
          </a:prstGeom>
          <a:ln w="57150" cmpd="sng">
            <a:solidFill>
              <a:srgbClr val="8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AE07841-28AA-488B-BF7F-AC87019D00F9}"/>
              </a:ext>
            </a:extLst>
          </p:cNvPr>
          <p:cNvSpPr txBox="1"/>
          <p:nvPr/>
        </p:nvSpPr>
        <p:spPr>
          <a:xfrm>
            <a:off x="9036986" y="4088004"/>
            <a:ext cx="1600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ambria" panose="02040503050406030204" pitchFamily="18" charset="0"/>
              </a:rPr>
              <a:t>200 Cycles</a:t>
            </a:r>
          </a:p>
        </p:txBody>
      </p:sp>
      <p:sp>
        <p:nvSpPr>
          <p:cNvPr id="11" name="Rounded Rectangle 26">
            <a:extLst>
              <a:ext uri="{FF2B5EF4-FFF2-40B4-BE49-F238E27FC236}">
                <a16:creationId xmlns:a16="http://schemas.microsoft.com/office/drawing/2014/main" id="{9C96737D-665E-4752-AB89-99B9148ED8A4}"/>
              </a:ext>
            </a:extLst>
          </p:cNvPr>
          <p:cNvSpPr/>
          <p:nvPr/>
        </p:nvSpPr>
        <p:spPr>
          <a:xfrm rot="16200000">
            <a:off x="5499156" y="2489144"/>
            <a:ext cx="2819399" cy="674370"/>
          </a:xfrm>
          <a:prstGeom prst="roundRect">
            <a:avLst/>
          </a:prstGeom>
          <a:solidFill>
            <a:srgbClr val="00B050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DRAM Contr.</a:t>
            </a:r>
          </a:p>
        </p:txBody>
      </p:sp>
      <p:sp>
        <p:nvSpPr>
          <p:cNvPr id="12" name="Rounded Rectangle 31">
            <a:extLst>
              <a:ext uri="{FF2B5EF4-FFF2-40B4-BE49-F238E27FC236}">
                <a16:creationId xmlns:a16="http://schemas.microsoft.com/office/drawing/2014/main" id="{857808D4-6884-4FF1-B0F5-C365EA7183C5}"/>
              </a:ext>
            </a:extLst>
          </p:cNvPr>
          <p:cNvSpPr/>
          <p:nvPr/>
        </p:nvSpPr>
        <p:spPr>
          <a:xfrm rot="16200000">
            <a:off x="999320" y="2408909"/>
            <a:ext cx="1292040" cy="68580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 w="5715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Core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937F18E-45CD-4809-A832-849661426C89}"/>
              </a:ext>
            </a:extLst>
          </p:cNvPr>
          <p:cNvSpPr/>
          <p:nvPr/>
        </p:nvSpPr>
        <p:spPr>
          <a:xfrm>
            <a:off x="186334" y="4867940"/>
            <a:ext cx="10801656" cy="1539472"/>
          </a:xfrm>
          <a:prstGeom prst="round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CPU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EB0E8BC-5A92-4FB9-B1D7-1E90A15EF527}"/>
              </a:ext>
            </a:extLst>
          </p:cNvPr>
          <p:cNvSpPr txBox="1"/>
          <p:nvPr/>
        </p:nvSpPr>
        <p:spPr>
          <a:xfrm>
            <a:off x="186334" y="4897997"/>
            <a:ext cx="1068919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Memory stores </a:t>
            </a:r>
            <a:r>
              <a:rPr lang="en-IN" sz="3200" dirty="0">
                <a:solidFill>
                  <a:srgbClr val="C00000"/>
                </a:solidFill>
              </a:rPr>
              <a:t>CODE and DATA</a:t>
            </a:r>
          </a:p>
          <a:p>
            <a:r>
              <a:rPr lang="en-IN" sz="3200" dirty="0"/>
              <a:t>Processor accesses for </a:t>
            </a:r>
            <a:r>
              <a:rPr lang="en-IN" sz="3200" dirty="0">
                <a:solidFill>
                  <a:srgbClr val="C00000"/>
                </a:solidFill>
              </a:rPr>
              <a:t>LOADs (reads) and STOREs(writes)</a:t>
            </a:r>
          </a:p>
          <a:p>
            <a:r>
              <a:rPr lang="en-IN" sz="3200" dirty="0">
                <a:solidFill>
                  <a:srgbClr val="C00000"/>
                </a:solidFill>
              </a:rPr>
              <a:t>Memory Wall: Grandmother of all the walls </a:t>
            </a:r>
            <a:r>
              <a:rPr lang="en-IN" sz="3200" dirty="0">
                <a:solidFill>
                  <a:srgbClr val="C00000"/>
                </a:solidFill>
                <a:sym typeface="Wingdings" panose="05000000000000000000" pitchFamily="2" charset="2"/>
              </a:rPr>
              <a:t> </a:t>
            </a:r>
            <a:endParaRPr lang="en-IN" sz="3200" dirty="0">
              <a:solidFill>
                <a:srgbClr val="C00000"/>
              </a:solidFill>
            </a:endParaRPr>
          </a:p>
        </p:txBody>
      </p:sp>
      <p:pic>
        <p:nvPicPr>
          <p:cNvPr id="15" name="Picture 14" descr="https://upload.wikimedia.org/wikipedia/commons/d/d1/Brick_wall_close-up_view.jpg">
            <a:extLst>
              <a:ext uri="{FF2B5EF4-FFF2-40B4-BE49-F238E27FC236}">
                <a16:creationId xmlns:a16="http://schemas.microsoft.com/office/drawing/2014/main" id="{25A2AC44-7EB6-4C66-927D-E79898B6B5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7254" y="1397851"/>
            <a:ext cx="1341385" cy="2633664"/>
          </a:xfrm>
          <a:prstGeom prst="rect">
            <a:avLst/>
          </a:prstGeom>
          <a:noFill/>
          <a:scene3d>
            <a:camera prst="isometricOffAxis1Left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>
            <a:extLst>
              <a:ext uri="{FF2B5EF4-FFF2-40B4-BE49-F238E27FC236}">
                <a16:creationId xmlns:a16="http://schemas.microsoft.com/office/drawing/2014/main" id="{44CABF5B-F999-409E-9952-9B5EC746F6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0240" y="1297840"/>
            <a:ext cx="2095500" cy="2733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770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/>
      <p:bldP spid="11" grpId="0" animBg="1"/>
      <p:bldP spid="12" grpId="0" animBg="1"/>
      <p:bldP spid="13" grpId="0" animBg="1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5C6C8-F125-45B5-B650-64738780B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not ignore the common case mantra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ABC3A7-35D7-4073-A18A-E8526E797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Computer Architecture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64873D-D3EC-4E0D-AC1B-AD2D5361A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1ABE-1138-46C6-9A43-7FCD4EB2550C}" type="slidenum">
              <a:rPr lang="en-IN" smtClean="0"/>
              <a:pPr/>
              <a:t>6</a:t>
            </a:fld>
            <a:endParaRPr lang="en-IN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8A44DB1-4E5C-45FD-ADFA-CA20E43D18C0}"/>
              </a:ext>
            </a:extLst>
          </p:cNvPr>
          <p:cNvSpPr/>
          <p:nvPr/>
        </p:nvSpPr>
        <p:spPr>
          <a:xfrm>
            <a:off x="290160" y="1311310"/>
            <a:ext cx="10779045" cy="882370"/>
          </a:xfrm>
          <a:prstGeom prst="round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582D3B-ED36-44E1-9AE0-7443828230B3}"/>
              </a:ext>
            </a:extLst>
          </p:cNvPr>
          <p:cNvSpPr txBox="1"/>
          <p:nvPr/>
        </p:nvSpPr>
        <p:spPr>
          <a:xfrm>
            <a:off x="380015" y="1542480"/>
            <a:ext cx="106891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Reduction in DRAM accesses ~ Improvement in execution time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E5C2E6E-70D1-4E8E-91C3-E8EE6277A3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394" y="2297972"/>
            <a:ext cx="4163668" cy="310597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6031F8A-A3BC-4DA0-AFFB-A6CF28EFCBFA}"/>
              </a:ext>
            </a:extLst>
          </p:cNvPr>
          <p:cNvSpPr/>
          <p:nvPr/>
        </p:nvSpPr>
        <p:spPr>
          <a:xfrm>
            <a:off x="4541711" y="2016289"/>
            <a:ext cx="3022494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FF0000"/>
              </a:buClr>
            </a:pPr>
            <a:r>
              <a:rPr lang="en-US" altLang="en-US" sz="6000" dirty="0">
                <a:solidFill>
                  <a:srgbClr val="C00000"/>
                </a:solidFill>
              </a:rPr>
              <a:t>WRONG!</a:t>
            </a:r>
          </a:p>
        </p:txBody>
      </p:sp>
      <p:sp>
        <p:nvSpPr>
          <p:cNvPr id="10" name="Rectangle 15">
            <a:extLst>
              <a:ext uri="{FF2B5EF4-FFF2-40B4-BE49-F238E27FC236}">
                <a16:creationId xmlns:a16="http://schemas.microsoft.com/office/drawing/2014/main" id="{D408BF93-821A-45AD-AD30-FA640D026D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0062" y="3072161"/>
            <a:ext cx="6548438" cy="1055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altLang="en-US" dirty="0"/>
              <a:t>  First Law of Performance:</a:t>
            </a:r>
          </a:p>
          <a:p>
            <a:pPr lvl="1">
              <a:spcBef>
                <a:spcPct val="20000"/>
              </a:spcBef>
            </a:pPr>
            <a:r>
              <a:rPr lang="en-US" altLang="en-US" sz="3600" dirty="0"/>
              <a:t>Make the common case </a:t>
            </a:r>
            <a:r>
              <a:rPr lang="en-US" altLang="en-US" sz="3600" dirty="0">
                <a:solidFill>
                  <a:srgbClr val="C00000"/>
                </a:solidFill>
              </a:rPr>
              <a:t>fast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CD2E824-B8F6-4DBC-97BB-57ADE33E2297}"/>
              </a:ext>
            </a:extLst>
          </p:cNvPr>
          <p:cNvSpPr/>
          <p:nvPr/>
        </p:nvSpPr>
        <p:spPr>
          <a:xfrm>
            <a:off x="1202491" y="5549419"/>
            <a:ext cx="9670856" cy="882370"/>
          </a:xfrm>
          <a:prstGeom prst="round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5FA5F8E-43BF-48D6-B389-97D7C1C5DD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3538" y="5669007"/>
            <a:ext cx="1086584" cy="72380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36BE380-23FC-4482-AAB1-26DAC0E1959B}"/>
              </a:ext>
            </a:extLst>
          </p:cNvPr>
          <p:cNvSpPr txBox="1"/>
          <p:nvPr/>
        </p:nvSpPr>
        <p:spPr>
          <a:xfrm>
            <a:off x="1241825" y="5697656"/>
            <a:ext cx="106891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What if your program is not memory intensive </a:t>
            </a:r>
          </a:p>
        </p:txBody>
      </p:sp>
    </p:spTree>
    <p:extLst>
      <p:ext uri="{BB962C8B-B14F-4D97-AF65-F5344CB8AC3E}">
        <p14:creationId xmlns:p14="http://schemas.microsoft.com/office/powerpoint/2010/main" val="2853071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/>
      <p:bldP spid="10" grpId="0"/>
      <p:bldP spid="11" grpId="0" animBg="1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9140D-4223-4522-9033-59B4D32BB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look at the Applications (benchmarks)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9415F7-AC45-4065-8FA1-72E430852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Computer Architecture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0FA0F6-DA5C-461D-A860-A3BB47C4F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1ABE-1138-46C6-9A43-7FCD4EB2550C}" type="slidenum">
              <a:rPr lang="en-IN" smtClean="0"/>
              <a:pPr/>
              <a:t>7</a:t>
            </a:fld>
            <a:endParaRPr lang="en-IN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7CB0F95A-A1BF-4C57-B1A7-F19EE3FB86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82000"/>
          </a:blip>
          <a:srcRect/>
          <a:stretch>
            <a:fillRect/>
          </a:stretch>
        </p:blipFill>
        <p:spPr bwMode="auto">
          <a:xfrm>
            <a:off x="838200" y="1247776"/>
            <a:ext cx="8442325" cy="47978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</p:pic>
      <p:sp>
        <p:nvSpPr>
          <p:cNvPr id="7" name="Text Box 4">
            <a:extLst>
              <a:ext uri="{FF2B5EF4-FFF2-40B4-BE49-F238E27FC236}">
                <a16:creationId xmlns:a16="http://schemas.microsoft.com/office/drawing/2014/main" id="{1BEE88C8-264F-42E3-8121-14CB4B5954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8706" y="6000432"/>
            <a:ext cx="661670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dirty="0">
                <a:solidFill>
                  <a:schemeClr val="tx1"/>
                </a:solidFill>
                <a:latin typeface="Times" charset="0"/>
              </a:rPr>
              <a:t>Donald J. Hatfield, Jeanette Gerald: Program Restructuring for Virtual Memory. IBM Systems Journal 10(3): 168-192 (1971)</a:t>
            </a:r>
          </a:p>
        </p:txBody>
      </p:sp>
      <p:sp>
        <p:nvSpPr>
          <p:cNvPr id="8" name="Text Box 5">
            <a:extLst>
              <a:ext uri="{FF2B5EF4-FFF2-40B4-BE49-F238E27FC236}">
                <a16:creationId xmlns:a16="http://schemas.microsoft.com/office/drawing/2014/main" id="{28EF984B-0F7C-4FFD-A61A-A54709D5F9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41691" y="6213865"/>
            <a:ext cx="738834" cy="219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prstTxWarp prst="textNoShape">
              <a:avLst/>
            </a:prstTxWarp>
            <a:spAutoFit/>
          </a:bodyPr>
          <a:lstStyle/>
          <a:p>
            <a:pPr algn="ctr" eaLnBrk="1" hangingPunct="1">
              <a:lnSpc>
                <a:spcPts val="1300"/>
              </a:lnSpc>
              <a:spcBef>
                <a:spcPct val="0"/>
              </a:spcBef>
              <a:tabLst>
                <a:tab pos="596900" algn="l"/>
                <a:tab pos="1511300" algn="l"/>
                <a:tab pos="2425700" algn="l"/>
                <a:tab pos="3340100" algn="l"/>
                <a:tab pos="4254500" algn="l"/>
                <a:tab pos="5168900" algn="l"/>
                <a:tab pos="6083300" algn="l"/>
                <a:tab pos="6997700" algn="l"/>
              </a:tabLst>
            </a:pPr>
            <a:r>
              <a:rPr lang="en-US" sz="2800" b="1" dirty="0">
                <a:solidFill>
                  <a:srgbClr val="053DE8"/>
                </a:solidFill>
                <a:latin typeface="Calibri"/>
                <a:cs typeface="Calibri"/>
              </a:rPr>
              <a:t>Time</a:t>
            </a:r>
          </a:p>
        </p:txBody>
      </p:sp>
      <p:sp>
        <p:nvSpPr>
          <p:cNvPr id="9" name="Text Box 6">
            <a:extLst>
              <a:ext uri="{FF2B5EF4-FFF2-40B4-BE49-F238E27FC236}">
                <a16:creationId xmlns:a16="http://schemas.microsoft.com/office/drawing/2014/main" id="{0872ABFD-E6F0-489F-9A8D-816088A962F0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-1706335" y="3560814"/>
            <a:ext cx="4857752" cy="20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prstTxWarp prst="textNoShape">
              <a:avLst/>
            </a:prstTxWarp>
            <a:spAutoFit/>
          </a:bodyPr>
          <a:lstStyle/>
          <a:p>
            <a:pPr algn="ctr" eaLnBrk="1" hangingPunct="1">
              <a:lnSpc>
                <a:spcPts val="1300"/>
              </a:lnSpc>
              <a:spcBef>
                <a:spcPct val="0"/>
              </a:spcBef>
              <a:tabLst>
                <a:tab pos="596900" algn="l"/>
                <a:tab pos="1511300" algn="l"/>
                <a:tab pos="2425700" algn="l"/>
                <a:tab pos="3340100" algn="l"/>
                <a:tab pos="4254500" algn="l"/>
                <a:tab pos="5168900" algn="l"/>
                <a:tab pos="6083300" algn="l"/>
                <a:tab pos="6997700" algn="l"/>
              </a:tabLst>
            </a:pPr>
            <a:r>
              <a:rPr lang="en-US" sz="2400" b="1" dirty="0">
                <a:solidFill>
                  <a:srgbClr val="053DE8"/>
                </a:solidFill>
                <a:latin typeface="Calibri"/>
                <a:cs typeface="Calibri"/>
              </a:rPr>
              <a:t>Memory Address (one dot per access)</a:t>
            </a:r>
          </a:p>
        </p:txBody>
      </p:sp>
    </p:spTree>
    <p:extLst>
      <p:ext uri="{BB962C8B-B14F-4D97-AF65-F5344CB8AC3E}">
        <p14:creationId xmlns:p14="http://schemas.microsoft.com/office/powerpoint/2010/main" val="13614453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74A43-5635-4E6A-AB20-9E019C2B6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Oh Yes locality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39CC82-4445-4CEC-9F14-F620B196E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Computer Architecture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3BE1FF-B2E2-4371-9E8E-EED427B0B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1ABE-1138-46C6-9A43-7FCD4EB2550C}" type="slidenum">
              <a:rPr lang="en-IN" smtClean="0"/>
              <a:pPr/>
              <a:t>8</a:t>
            </a:fld>
            <a:endParaRPr lang="en-IN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AE2D39A7-F628-43E0-ACBC-8FFC653F7F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82000"/>
          </a:blip>
          <a:srcRect/>
          <a:stretch>
            <a:fillRect/>
          </a:stretch>
        </p:blipFill>
        <p:spPr bwMode="auto">
          <a:xfrm>
            <a:off x="656129" y="1182065"/>
            <a:ext cx="8442325" cy="47978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</p:pic>
      <p:sp>
        <p:nvSpPr>
          <p:cNvPr id="7" name="Text Box 4">
            <a:extLst>
              <a:ext uri="{FF2B5EF4-FFF2-40B4-BE49-F238E27FC236}">
                <a16:creationId xmlns:a16="http://schemas.microsoft.com/office/drawing/2014/main" id="{01D5EFE5-AB40-4FE1-B8B8-26709F504B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6635" y="5934721"/>
            <a:ext cx="6616700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dirty="0">
                <a:solidFill>
                  <a:schemeClr val="tx1"/>
                </a:solidFill>
                <a:latin typeface="Times" charset="0"/>
              </a:rPr>
              <a:t>Donald J. Hatfield, Jeanette Gerald: Program Restructuring for Virtual Memory. IBM Systems Journal 10(3): 168-192 (1971)</a:t>
            </a:r>
          </a:p>
        </p:txBody>
      </p:sp>
      <p:sp>
        <p:nvSpPr>
          <p:cNvPr id="8" name="Text Box 5">
            <a:extLst>
              <a:ext uri="{FF2B5EF4-FFF2-40B4-BE49-F238E27FC236}">
                <a16:creationId xmlns:a16="http://schemas.microsoft.com/office/drawing/2014/main" id="{BAE9FEB3-D5B9-41AA-BDC7-DB57A1A9E2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59620" y="6148154"/>
            <a:ext cx="738834" cy="2107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algn="ctr" eaLnBrk="1" hangingPunct="1">
              <a:lnSpc>
                <a:spcPts val="1300"/>
              </a:lnSpc>
              <a:spcBef>
                <a:spcPct val="0"/>
              </a:spcBef>
              <a:tabLst>
                <a:tab pos="596900" algn="l"/>
                <a:tab pos="1511300" algn="l"/>
                <a:tab pos="2425700" algn="l"/>
                <a:tab pos="3340100" algn="l"/>
                <a:tab pos="4254500" algn="l"/>
                <a:tab pos="5168900" algn="l"/>
                <a:tab pos="6083300" algn="l"/>
                <a:tab pos="6997700" algn="l"/>
              </a:tabLst>
            </a:pPr>
            <a:r>
              <a:rPr lang="en-US" sz="2800" b="1" dirty="0">
                <a:solidFill>
                  <a:srgbClr val="053DE8"/>
                </a:solidFill>
                <a:latin typeface="Calibri"/>
                <a:cs typeface="Calibri"/>
              </a:rPr>
              <a:t>Time</a:t>
            </a:r>
          </a:p>
        </p:txBody>
      </p:sp>
      <p:sp>
        <p:nvSpPr>
          <p:cNvPr id="9" name="Text Box 6">
            <a:extLst>
              <a:ext uri="{FF2B5EF4-FFF2-40B4-BE49-F238E27FC236}">
                <a16:creationId xmlns:a16="http://schemas.microsoft.com/office/drawing/2014/main" id="{9468A09C-E364-4E53-AAE6-374CA01109C0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-1888406" y="3497999"/>
            <a:ext cx="4857752" cy="2004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prstTxWarp prst="textNoShape">
              <a:avLst/>
            </a:prstTxWarp>
            <a:spAutoFit/>
          </a:bodyPr>
          <a:lstStyle/>
          <a:p>
            <a:pPr algn="ctr" eaLnBrk="1" hangingPunct="1">
              <a:lnSpc>
                <a:spcPts val="1300"/>
              </a:lnSpc>
              <a:spcBef>
                <a:spcPct val="0"/>
              </a:spcBef>
              <a:tabLst>
                <a:tab pos="596900" algn="l"/>
                <a:tab pos="1511300" algn="l"/>
                <a:tab pos="2425700" algn="l"/>
                <a:tab pos="3340100" algn="l"/>
                <a:tab pos="4254500" algn="l"/>
                <a:tab pos="5168900" algn="l"/>
                <a:tab pos="6083300" algn="l"/>
                <a:tab pos="6997700" algn="l"/>
              </a:tabLst>
            </a:pPr>
            <a:r>
              <a:rPr lang="en-US" sz="2400" b="1" dirty="0">
                <a:solidFill>
                  <a:srgbClr val="053DE8"/>
                </a:solidFill>
                <a:latin typeface="Calibri"/>
                <a:cs typeface="Calibri"/>
              </a:rPr>
              <a:t>Memory Address (one dot per access)</a:t>
            </a:r>
          </a:p>
        </p:txBody>
      </p:sp>
      <p:grpSp>
        <p:nvGrpSpPr>
          <p:cNvPr id="10" name="Group 8">
            <a:extLst>
              <a:ext uri="{FF2B5EF4-FFF2-40B4-BE49-F238E27FC236}">
                <a16:creationId xmlns:a16="http://schemas.microsoft.com/office/drawing/2014/main" id="{4F707CFC-6BF8-4DD4-A984-0462FBE61345}"/>
              </a:ext>
            </a:extLst>
          </p:cNvPr>
          <p:cNvGrpSpPr>
            <a:grpSpLocks/>
          </p:cNvGrpSpPr>
          <p:nvPr/>
        </p:nvGrpSpPr>
        <p:grpSpPr bwMode="auto">
          <a:xfrm>
            <a:off x="4200973" y="4620271"/>
            <a:ext cx="5014913" cy="1282700"/>
            <a:chOff x="2198" y="2555"/>
            <a:chExt cx="3159" cy="808"/>
          </a:xfrm>
        </p:grpSpPr>
        <p:sp>
          <p:nvSpPr>
            <p:cNvPr id="11" name="Freeform 9">
              <a:extLst>
                <a:ext uri="{FF2B5EF4-FFF2-40B4-BE49-F238E27FC236}">
                  <a16:creationId xmlns:a16="http://schemas.microsoft.com/office/drawing/2014/main" id="{69E3A209-03EB-48EC-AB39-28C45B664FC8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8" y="2555"/>
              <a:ext cx="639" cy="440"/>
            </a:xfrm>
            <a:custGeom>
              <a:avLst/>
              <a:gdLst/>
              <a:ahLst/>
              <a:cxnLst>
                <a:cxn ang="0">
                  <a:pos x="7777" y="1334"/>
                </a:cxn>
                <a:cxn ang="0">
                  <a:pos x="7777" y="7777"/>
                </a:cxn>
                <a:cxn ang="0">
                  <a:pos x="1334" y="7777"/>
                </a:cxn>
                <a:cxn ang="0">
                  <a:pos x="1334" y="1334"/>
                </a:cxn>
                <a:cxn ang="0">
                  <a:pos x="7777" y="1334"/>
                </a:cxn>
                <a:cxn ang="0">
                  <a:pos x="7777" y="1334"/>
                </a:cxn>
              </a:cxnLst>
              <a:rect l="0" t="0" r="r" b="b"/>
              <a:pathLst>
                <a:path w="9111" h="9111">
                  <a:moveTo>
                    <a:pt x="7777" y="1334"/>
                  </a:moveTo>
                  <a:cubicBezTo>
                    <a:pt x="9556" y="3113"/>
                    <a:pt x="9556" y="5998"/>
                    <a:pt x="7777" y="7777"/>
                  </a:cubicBezTo>
                  <a:cubicBezTo>
                    <a:pt x="5998" y="9556"/>
                    <a:pt x="3113" y="9556"/>
                    <a:pt x="1334" y="7777"/>
                  </a:cubicBezTo>
                  <a:cubicBezTo>
                    <a:pt x="-445" y="5998"/>
                    <a:pt x="-445" y="3113"/>
                    <a:pt x="1334" y="1334"/>
                  </a:cubicBezTo>
                  <a:cubicBezTo>
                    <a:pt x="3113" y="-445"/>
                    <a:pt x="5998" y="-445"/>
                    <a:pt x="7777" y="1334"/>
                  </a:cubicBezTo>
                  <a:close/>
                  <a:moveTo>
                    <a:pt x="7777" y="1334"/>
                  </a:moveTo>
                </a:path>
              </a:pathLst>
            </a:custGeom>
            <a:noFill/>
            <a:ln w="25400">
              <a:solidFill>
                <a:srgbClr val="053DE8"/>
              </a:solidFill>
              <a:prstDash val="solid"/>
              <a:round/>
              <a:headEnd/>
              <a:tailEnd/>
            </a:ln>
            <a:effectLst>
              <a:outerShdw blurRad="63500" dist="63499" dir="2339991" algn="ctr" rotWithShape="0">
                <a:srgbClr val="0D0D0D">
                  <a:alpha val="50000"/>
                </a:srgbClr>
              </a:outerShdw>
            </a:effectLst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2" name="Line 10">
              <a:extLst>
                <a:ext uri="{FF2B5EF4-FFF2-40B4-BE49-F238E27FC236}">
                  <a16:creationId xmlns:a16="http://schemas.microsoft.com/office/drawing/2014/main" id="{FA8F3ED2-D9EA-470D-B9E7-89EFD452A9B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2846" y="2923"/>
              <a:ext cx="576" cy="120"/>
            </a:xfrm>
            <a:prstGeom prst="line">
              <a:avLst/>
            </a:prstGeom>
            <a:noFill/>
            <a:ln w="25400">
              <a:solidFill>
                <a:srgbClr val="053DE8"/>
              </a:solidFill>
              <a:round/>
              <a:headEnd/>
              <a:tailEnd type="stealth" w="med" len="med"/>
            </a:ln>
            <a:effectLst>
              <a:outerShdw blurRad="63500" dist="76199" dir="3420002" algn="ctr" rotWithShape="0">
                <a:srgbClr val="053DE8">
                  <a:alpha val="25000"/>
                </a:srgbClr>
              </a:outerShdw>
            </a:effectLst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3" name="Line 11">
              <a:extLst>
                <a:ext uri="{FF2B5EF4-FFF2-40B4-BE49-F238E27FC236}">
                  <a16:creationId xmlns:a16="http://schemas.microsoft.com/office/drawing/2014/main" id="{7DE3A57C-E6B0-464E-A982-13F9CFB29D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2" y="3019"/>
              <a:ext cx="448" cy="104"/>
            </a:xfrm>
            <a:prstGeom prst="line">
              <a:avLst/>
            </a:prstGeom>
            <a:noFill/>
            <a:ln w="25400">
              <a:solidFill>
                <a:srgbClr val="053DE8"/>
              </a:solidFill>
              <a:round/>
              <a:headEnd/>
              <a:tailEnd type="stealth" w="med" len="med"/>
            </a:ln>
            <a:effectLst>
              <a:outerShdw blurRad="63500" dist="76199" dir="3420002" algn="ctr" rotWithShape="0">
                <a:srgbClr val="053DE8">
                  <a:alpha val="25000"/>
                </a:srgbClr>
              </a:outerShdw>
            </a:effectLst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id="{207C9E2C-38E9-4849-8579-3F390AC764D7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8" y="2763"/>
              <a:ext cx="639" cy="600"/>
            </a:xfrm>
            <a:custGeom>
              <a:avLst/>
              <a:gdLst/>
              <a:ahLst/>
              <a:cxnLst>
                <a:cxn ang="0">
                  <a:pos x="7777" y="1334"/>
                </a:cxn>
                <a:cxn ang="0">
                  <a:pos x="7777" y="7777"/>
                </a:cxn>
                <a:cxn ang="0">
                  <a:pos x="1334" y="7777"/>
                </a:cxn>
                <a:cxn ang="0">
                  <a:pos x="1334" y="1334"/>
                </a:cxn>
                <a:cxn ang="0">
                  <a:pos x="7777" y="1334"/>
                </a:cxn>
                <a:cxn ang="0">
                  <a:pos x="7777" y="1334"/>
                </a:cxn>
              </a:cxnLst>
              <a:rect l="0" t="0" r="r" b="b"/>
              <a:pathLst>
                <a:path w="9111" h="9111">
                  <a:moveTo>
                    <a:pt x="7777" y="1334"/>
                  </a:moveTo>
                  <a:cubicBezTo>
                    <a:pt x="9556" y="3113"/>
                    <a:pt x="9556" y="5998"/>
                    <a:pt x="7777" y="7777"/>
                  </a:cubicBezTo>
                  <a:cubicBezTo>
                    <a:pt x="5998" y="9556"/>
                    <a:pt x="3113" y="9556"/>
                    <a:pt x="1334" y="7777"/>
                  </a:cubicBezTo>
                  <a:cubicBezTo>
                    <a:pt x="-445" y="5998"/>
                    <a:pt x="-445" y="3113"/>
                    <a:pt x="1334" y="1334"/>
                  </a:cubicBezTo>
                  <a:cubicBezTo>
                    <a:pt x="3113" y="-445"/>
                    <a:pt x="5998" y="-445"/>
                    <a:pt x="7777" y="1334"/>
                  </a:cubicBezTo>
                  <a:close/>
                  <a:moveTo>
                    <a:pt x="7777" y="1334"/>
                  </a:moveTo>
                </a:path>
              </a:pathLst>
            </a:custGeom>
            <a:noFill/>
            <a:ln w="25400">
              <a:solidFill>
                <a:srgbClr val="053DE8"/>
              </a:solidFill>
              <a:prstDash val="solid"/>
              <a:round/>
              <a:headEnd/>
              <a:tailEnd/>
            </a:ln>
            <a:effectLst>
              <a:outerShdw blurRad="63500" dist="63499" dir="2339991" algn="ctr" rotWithShape="0">
                <a:srgbClr val="0D0D0D">
                  <a:alpha val="50000"/>
                </a:srgbClr>
              </a:outerShdw>
            </a:effectLst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5" name="Text Box 13">
              <a:extLst>
                <a:ext uri="{FF2B5EF4-FFF2-40B4-BE49-F238E27FC236}">
                  <a16:creationId xmlns:a16="http://schemas.microsoft.com/office/drawing/2014/main" id="{EEE664A0-E47E-4311-ADFC-DB88D495AA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02" y="2707"/>
              <a:ext cx="1172" cy="5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>
                <a:spcBef>
                  <a:spcPct val="0"/>
                </a:spcBef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</a:pPr>
              <a:r>
                <a:rPr lang="en-US" sz="2600" b="1" dirty="0">
                  <a:solidFill>
                    <a:srgbClr val="053DE8"/>
                  </a:solidFill>
                  <a:latin typeface="Calibri"/>
                  <a:cs typeface="Calibri"/>
                </a:rPr>
                <a:t>Spatial</a:t>
              </a:r>
            </a:p>
            <a:p>
              <a:pPr algn="ctr" eaLnBrk="1" hangingPunct="1">
                <a:spcBef>
                  <a:spcPct val="0"/>
                </a:spcBef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</a:pPr>
              <a:r>
                <a:rPr lang="en-US" sz="2600" b="1" dirty="0">
                  <a:solidFill>
                    <a:srgbClr val="053DE8"/>
                  </a:solidFill>
                  <a:latin typeface="Calibri"/>
                  <a:cs typeface="Calibri"/>
                </a:rPr>
                <a:t>Locality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96E456A-2BFA-4DB9-B942-F60BBEEC13E2}"/>
              </a:ext>
            </a:extLst>
          </p:cNvPr>
          <p:cNvGrpSpPr>
            <a:grpSpLocks/>
          </p:cNvGrpSpPr>
          <p:nvPr/>
        </p:nvGrpSpPr>
        <p:grpSpPr bwMode="auto">
          <a:xfrm>
            <a:off x="4359758" y="2314465"/>
            <a:ext cx="4819650" cy="793750"/>
            <a:chOff x="2317" y="1288"/>
            <a:chExt cx="3036" cy="500"/>
          </a:xfrm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492E36E8-3BCE-44AE-8017-0DBBC9F5ACF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17" y="1552"/>
              <a:ext cx="1735" cy="216"/>
            </a:xfrm>
            <a:custGeom>
              <a:avLst/>
              <a:gdLst/>
              <a:ahLst/>
              <a:cxnLst>
                <a:cxn ang="0">
                  <a:pos x="7777" y="1334"/>
                </a:cxn>
                <a:cxn ang="0">
                  <a:pos x="7777" y="7777"/>
                </a:cxn>
                <a:cxn ang="0">
                  <a:pos x="1334" y="7777"/>
                </a:cxn>
                <a:cxn ang="0">
                  <a:pos x="1334" y="1334"/>
                </a:cxn>
                <a:cxn ang="0">
                  <a:pos x="7777" y="1334"/>
                </a:cxn>
                <a:cxn ang="0">
                  <a:pos x="7777" y="1334"/>
                </a:cxn>
              </a:cxnLst>
              <a:rect l="0" t="0" r="r" b="b"/>
              <a:pathLst>
                <a:path w="9111" h="9111">
                  <a:moveTo>
                    <a:pt x="7777" y="1334"/>
                  </a:moveTo>
                  <a:cubicBezTo>
                    <a:pt x="9556" y="3113"/>
                    <a:pt x="9556" y="5998"/>
                    <a:pt x="7777" y="7777"/>
                  </a:cubicBezTo>
                  <a:cubicBezTo>
                    <a:pt x="5998" y="9556"/>
                    <a:pt x="3113" y="9556"/>
                    <a:pt x="1334" y="7777"/>
                  </a:cubicBezTo>
                  <a:cubicBezTo>
                    <a:pt x="-445" y="5998"/>
                    <a:pt x="-445" y="3113"/>
                    <a:pt x="1334" y="1334"/>
                  </a:cubicBezTo>
                  <a:cubicBezTo>
                    <a:pt x="3113" y="-445"/>
                    <a:pt x="5998" y="-445"/>
                    <a:pt x="7777" y="1334"/>
                  </a:cubicBezTo>
                  <a:close/>
                  <a:moveTo>
                    <a:pt x="7777" y="1334"/>
                  </a:moveTo>
                </a:path>
              </a:pathLst>
            </a:custGeom>
            <a:noFill/>
            <a:ln w="25400">
              <a:solidFill>
                <a:srgbClr val="053DE8"/>
              </a:solidFill>
              <a:prstDash val="solid"/>
              <a:round/>
              <a:headEnd/>
              <a:tailEnd/>
            </a:ln>
            <a:effectLst>
              <a:outerShdw blurRad="63500" dist="63499" dir="2339991" algn="ctr" rotWithShape="0">
                <a:srgbClr val="0D0D0D">
                  <a:alpha val="50000"/>
                </a:srgbClr>
              </a:outerShdw>
            </a:effectLst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8" name="Line 17">
              <a:extLst>
                <a:ext uri="{FF2B5EF4-FFF2-40B4-BE49-F238E27FC236}">
                  <a16:creationId xmlns:a16="http://schemas.microsoft.com/office/drawing/2014/main" id="{71BA970E-3A5E-4743-8DCA-DF30A646D4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77" y="1488"/>
              <a:ext cx="208" cy="152"/>
            </a:xfrm>
            <a:prstGeom prst="line">
              <a:avLst/>
            </a:prstGeom>
            <a:noFill/>
            <a:ln w="25400">
              <a:solidFill>
                <a:srgbClr val="053DE8"/>
              </a:solidFill>
              <a:round/>
              <a:headEnd/>
              <a:tailEnd type="stealth" w="med" len="med"/>
            </a:ln>
            <a:effectLst>
              <a:outerShdw blurRad="63500" dist="76199" dir="3420002" algn="ctr" rotWithShape="0">
                <a:srgbClr val="053DE8">
                  <a:alpha val="25000"/>
                </a:srgbClr>
              </a:outerShdw>
            </a:effectLst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9" name="Text Box 18">
              <a:extLst>
                <a:ext uri="{FF2B5EF4-FFF2-40B4-BE49-F238E27FC236}">
                  <a16:creationId xmlns:a16="http://schemas.microsoft.com/office/drawing/2014/main" id="{BBF06CEE-8960-434E-9506-E99DA60F18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81" y="1288"/>
              <a:ext cx="1172" cy="5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>
                <a:spcBef>
                  <a:spcPct val="0"/>
                </a:spcBef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</a:pPr>
              <a:r>
                <a:rPr lang="en-US" sz="2600" b="1" dirty="0">
                  <a:solidFill>
                    <a:srgbClr val="053DE8"/>
                  </a:solidFill>
                  <a:latin typeface="Calibri"/>
                  <a:cs typeface="Calibri"/>
                </a:rPr>
                <a:t>Temporal</a:t>
              </a:r>
            </a:p>
            <a:p>
              <a:pPr algn="ctr" eaLnBrk="1" hangingPunct="1">
                <a:spcBef>
                  <a:spcPct val="0"/>
                </a:spcBef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</a:pPr>
              <a:r>
                <a:rPr lang="en-US" sz="2600" b="1" dirty="0">
                  <a:solidFill>
                    <a:srgbClr val="053DE8"/>
                  </a:solidFill>
                  <a:latin typeface="Calibri"/>
                  <a:cs typeface="Calibri"/>
                </a:rPr>
                <a:t> Locality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07637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7C657-1C74-40F3-8846-CE250E21C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Few Examples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68D38E-5C0F-4EFE-AB81-88F720DA3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Computer Architecture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47F042-FC59-4727-ACCA-B15A172EE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1ABE-1138-46C6-9A43-7FCD4EB2550C}" type="slidenum">
              <a:rPr lang="en-IN" smtClean="0"/>
              <a:pPr/>
              <a:t>9</a:t>
            </a:fld>
            <a:endParaRPr lang="en-IN" dirty="0"/>
          </a:p>
        </p:txBody>
      </p:sp>
      <p:sp>
        <p:nvSpPr>
          <p:cNvPr id="6" name="Line 3">
            <a:extLst>
              <a:ext uri="{FF2B5EF4-FFF2-40B4-BE49-F238E27FC236}">
                <a16:creationId xmlns:a16="http://schemas.microsoft.com/office/drawing/2014/main" id="{2F1B3B65-7783-4AA7-9619-EB20C614D58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84569" y="1832957"/>
            <a:ext cx="0" cy="4572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>
              <a:latin typeface="Calibri"/>
              <a:cs typeface="Calibri"/>
            </a:endParaRPr>
          </a:p>
        </p:txBody>
      </p:sp>
      <p:sp>
        <p:nvSpPr>
          <p:cNvPr id="7" name="Line 4">
            <a:extLst>
              <a:ext uri="{FF2B5EF4-FFF2-40B4-BE49-F238E27FC236}">
                <a16:creationId xmlns:a16="http://schemas.microsoft.com/office/drawing/2014/main" id="{D621262E-5813-4673-8344-0E730BED001F}"/>
              </a:ext>
            </a:extLst>
          </p:cNvPr>
          <p:cNvSpPr>
            <a:spLocks noChangeShapeType="1"/>
          </p:cNvSpPr>
          <p:nvPr/>
        </p:nvSpPr>
        <p:spPr bwMode="auto">
          <a:xfrm>
            <a:off x="1755969" y="6404957"/>
            <a:ext cx="5715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>
              <a:latin typeface="Calibri"/>
              <a:cs typeface="Calibri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2F052343-AE44-4EC2-8B8C-DF4D42FE09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9094" y="1451957"/>
            <a:ext cx="1212672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b="1">
                <a:solidFill>
                  <a:schemeClr val="tx1"/>
                </a:solidFill>
                <a:latin typeface="Calibri"/>
                <a:cs typeface="Calibri"/>
              </a:rPr>
              <a:t>Address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86D8008A-2A4D-4FC2-A93A-D124478897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0369" y="5947757"/>
            <a:ext cx="819235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b="1">
                <a:solidFill>
                  <a:schemeClr val="tx1"/>
                </a:solidFill>
                <a:latin typeface="Calibri"/>
                <a:cs typeface="Calibri"/>
              </a:rPr>
              <a:t>Time</a:t>
            </a:r>
          </a:p>
        </p:txBody>
      </p:sp>
      <p:sp>
        <p:nvSpPr>
          <p:cNvPr id="10" name="Rectangle 7">
            <a:extLst>
              <a:ext uri="{FF2B5EF4-FFF2-40B4-BE49-F238E27FC236}">
                <a16:creationId xmlns:a16="http://schemas.microsoft.com/office/drawing/2014/main" id="{970153EB-C72B-4764-ABF4-92886AB5A6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694" y="2045682"/>
            <a:ext cx="1576804" cy="8316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b="1">
                <a:solidFill>
                  <a:schemeClr val="tx1"/>
                </a:solidFill>
                <a:latin typeface="Calibri"/>
                <a:cs typeface="Calibri"/>
              </a:rPr>
              <a:t>Instruction</a:t>
            </a:r>
          </a:p>
          <a:p>
            <a:pPr>
              <a:spcBef>
                <a:spcPct val="0"/>
              </a:spcBef>
            </a:pPr>
            <a:r>
              <a:rPr lang="en-US" sz="2400" b="1">
                <a:solidFill>
                  <a:schemeClr val="tx1"/>
                </a:solidFill>
                <a:latin typeface="Calibri"/>
                <a:cs typeface="Calibri"/>
              </a:rPr>
              <a:t>   fetches</a:t>
            </a:r>
          </a:p>
        </p:txBody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664A41C9-1C0F-4BED-8B40-351B448DD4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257" y="3509357"/>
            <a:ext cx="1273686" cy="8316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b="1">
                <a:solidFill>
                  <a:schemeClr val="tx1"/>
                </a:solidFill>
                <a:latin typeface="Calibri"/>
                <a:cs typeface="Calibri"/>
              </a:rPr>
              <a:t>Stack</a:t>
            </a:r>
          </a:p>
          <a:p>
            <a:pPr>
              <a:spcBef>
                <a:spcPct val="0"/>
              </a:spcBef>
            </a:pPr>
            <a:r>
              <a:rPr lang="en-US" sz="2400" b="1">
                <a:solidFill>
                  <a:schemeClr val="tx1"/>
                </a:solidFill>
                <a:latin typeface="Calibri"/>
                <a:cs typeface="Calibri"/>
              </a:rPr>
              <a:t>accesses</a:t>
            </a:r>
          </a:p>
        </p:txBody>
      </p:sp>
      <p:sp>
        <p:nvSpPr>
          <p:cNvPr id="12" name="Rectangle 9">
            <a:extLst>
              <a:ext uri="{FF2B5EF4-FFF2-40B4-BE49-F238E27FC236}">
                <a16:creationId xmlns:a16="http://schemas.microsoft.com/office/drawing/2014/main" id="{0FAD978F-440E-4A5E-8B68-FC68541A70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969" y="5261957"/>
            <a:ext cx="1273686" cy="8316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b="1">
                <a:solidFill>
                  <a:schemeClr val="tx1"/>
                </a:solidFill>
                <a:latin typeface="Calibri"/>
                <a:cs typeface="Calibri"/>
              </a:rPr>
              <a:t>Data</a:t>
            </a:r>
          </a:p>
          <a:p>
            <a:pPr>
              <a:spcBef>
                <a:spcPct val="0"/>
              </a:spcBef>
            </a:pPr>
            <a:r>
              <a:rPr lang="en-US" sz="2400" b="1">
                <a:solidFill>
                  <a:schemeClr val="tx1"/>
                </a:solidFill>
                <a:latin typeface="Calibri"/>
                <a:cs typeface="Calibri"/>
              </a:rPr>
              <a:t>accesses</a:t>
            </a:r>
          </a:p>
        </p:txBody>
      </p:sp>
      <p:grpSp>
        <p:nvGrpSpPr>
          <p:cNvPr id="13" name="Group 10">
            <a:extLst>
              <a:ext uri="{FF2B5EF4-FFF2-40B4-BE49-F238E27FC236}">
                <a16:creationId xmlns:a16="http://schemas.microsoft.com/office/drawing/2014/main" id="{8AD609D1-46AE-4EBF-AE43-FA603B0B9151}"/>
              </a:ext>
            </a:extLst>
          </p:cNvPr>
          <p:cNvGrpSpPr>
            <a:grpSpLocks/>
          </p:cNvGrpSpPr>
          <p:nvPr/>
        </p:nvGrpSpPr>
        <p:grpSpPr bwMode="auto">
          <a:xfrm>
            <a:off x="2764032" y="1451957"/>
            <a:ext cx="1963737" cy="533400"/>
            <a:chOff x="2123" y="1008"/>
            <a:chExt cx="1237" cy="336"/>
          </a:xfrm>
        </p:grpSpPr>
        <p:sp>
          <p:nvSpPr>
            <p:cNvPr id="14" name="Rectangle 11">
              <a:extLst>
                <a:ext uri="{FF2B5EF4-FFF2-40B4-BE49-F238E27FC236}">
                  <a16:creationId xmlns:a16="http://schemas.microsoft.com/office/drawing/2014/main" id="{B5C72825-ACF9-4230-B772-E43FEFA5D5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8" y="1008"/>
              <a:ext cx="1113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800" b="1">
                  <a:latin typeface="Calibri"/>
                  <a:cs typeface="Calibri"/>
                </a:rPr>
                <a:t>n loop iterations</a:t>
              </a:r>
            </a:p>
          </p:txBody>
        </p:sp>
        <p:grpSp>
          <p:nvGrpSpPr>
            <p:cNvPr id="15" name="Group 12">
              <a:extLst>
                <a:ext uri="{FF2B5EF4-FFF2-40B4-BE49-F238E27FC236}">
                  <a16:creationId xmlns:a16="http://schemas.microsoft.com/office/drawing/2014/main" id="{CC0C240D-48A5-45CF-A132-3940B732FD7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23" y="1200"/>
              <a:ext cx="1237" cy="144"/>
              <a:chOff x="2459" y="1200"/>
              <a:chExt cx="864" cy="96"/>
            </a:xfrm>
          </p:grpSpPr>
          <p:sp>
            <p:nvSpPr>
              <p:cNvPr id="16" name="Arc 13">
                <a:extLst>
                  <a:ext uri="{FF2B5EF4-FFF2-40B4-BE49-F238E27FC236}">
                    <a16:creationId xmlns:a16="http://schemas.microsoft.com/office/drawing/2014/main" id="{60F9F664-D923-4A33-9C6B-713776BDAB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90" y="1200"/>
                <a:ext cx="433" cy="96"/>
              </a:xfrm>
              <a:custGeom>
                <a:avLst/>
                <a:gdLst>
                  <a:gd name="G0" fmla="+- 50 0 0"/>
                  <a:gd name="G1" fmla="+- 21600 0 0"/>
                  <a:gd name="G2" fmla="+- 21600 0 0"/>
                  <a:gd name="T0" fmla="*/ 0 w 21650"/>
                  <a:gd name="T1" fmla="*/ 0 h 21600"/>
                  <a:gd name="T2" fmla="*/ 21650 w 21650"/>
                  <a:gd name="T3" fmla="*/ 21600 h 21600"/>
                  <a:gd name="T4" fmla="*/ 50 w 2165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50" h="21600" fill="none" extrusionOk="0">
                    <a:moveTo>
                      <a:pt x="0" y="0"/>
                    </a:moveTo>
                    <a:cubicBezTo>
                      <a:pt x="16" y="0"/>
                      <a:pt x="33" y="-1"/>
                      <a:pt x="50" y="-1"/>
                    </a:cubicBezTo>
                    <a:cubicBezTo>
                      <a:pt x="11979" y="-1"/>
                      <a:pt x="21650" y="9670"/>
                      <a:pt x="21650" y="21600"/>
                    </a:cubicBezTo>
                  </a:path>
                  <a:path w="21650" h="21600" stroke="0" extrusionOk="0">
                    <a:moveTo>
                      <a:pt x="0" y="0"/>
                    </a:moveTo>
                    <a:cubicBezTo>
                      <a:pt x="16" y="0"/>
                      <a:pt x="33" y="-1"/>
                      <a:pt x="50" y="-1"/>
                    </a:cubicBezTo>
                    <a:cubicBezTo>
                      <a:pt x="11979" y="-1"/>
                      <a:pt x="21650" y="9670"/>
                      <a:pt x="21650" y="21600"/>
                    </a:cubicBezTo>
                    <a:lnTo>
                      <a:pt x="50" y="21600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1800">
                  <a:latin typeface="Calibri"/>
                  <a:cs typeface="Calibri"/>
                </a:endParaRPr>
              </a:p>
            </p:txBody>
          </p:sp>
          <p:sp>
            <p:nvSpPr>
              <p:cNvPr id="17" name="Arc 14">
                <a:extLst>
                  <a:ext uri="{FF2B5EF4-FFF2-40B4-BE49-F238E27FC236}">
                    <a16:creationId xmlns:a16="http://schemas.microsoft.com/office/drawing/2014/main" id="{62B83E0D-6754-48F6-BE36-D3FB1F94DF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59" y="1200"/>
                <a:ext cx="432" cy="96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0 w 21600"/>
                  <a:gd name="T1" fmla="*/ 21600 h 21600"/>
                  <a:gd name="T2" fmla="*/ 21550 w 21600"/>
                  <a:gd name="T3" fmla="*/ 0 h 21600"/>
                  <a:gd name="T4" fmla="*/ 2160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21599"/>
                    </a:moveTo>
                    <a:cubicBezTo>
                      <a:pt x="-1" y="9690"/>
                      <a:pt x="9640" y="27"/>
                      <a:pt x="21550" y="0"/>
                    </a:cubicBezTo>
                  </a:path>
                  <a:path w="21600" h="21600" stroke="0" extrusionOk="0">
                    <a:moveTo>
                      <a:pt x="-1" y="21599"/>
                    </a:moveTo>
                    <a:cubicBezTo>
                      <a:pt x="-1" y="9690"/>
                      <a:pt x="9640" y="27"/>
                      <a:pt x="21550" y="0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1800">
                  <a:latin typeface="Calibri"/>
                  <a:cs typeface="Calibri"/>
                </a:endParaRPr>
              </a:p>
            </p:txBody>
          </p:sp>
        </p:grpSp>
      </p:grpSp>
      <p:grpSp>
        <p:nvGrpSpPr>
          <p:cNvPr id="18" name="Group 15">
            <a:extLst>
              <a:ext uri="{FF2B5EF4-FFF2-40B4-BE49-F238E27FC236}">
                <a16:creationId xmlns:a16="http://schemas.microsoft.com/office/drawing/2014/main" id="{8AA5A3ED-2E0D-40FC-9FEF-555A0ECDC3E5}"/>
              </a:ext>
            </a:extLst>
          </p:cNvPr>
          <p:cNvGrpSpPr>
            <a:grpSpLocks/>
          </p:cNvGrpSpPr>
          <p:nvPr/>
        </p:nvGrpSpPr>
        <p:grpSpPr bwMode="auto">
          <a:xfrm>
            <a:off x="2060769" y="1758345"/>
            <a:ext cx="4483100" cy="1054100"/>
            <a:chOff x="1680" y="1201"/>
            <a:chExt cx="2824" cy="664"/>
          </a:xfrm>
        </p:grpSpPr>
        <p:sp>
          <p:nvSpPr>
            <p:cNvPr id="19" name="Oval 16">
              <a:extLst>
                <a:ext uri="{FF2B5EF4-FFF2-40B4-BE49-F238E27FC236}">
                  <a16:creationId xmlns:a16="http://schemas.microsoft.com/office/drawing/2014/main" id="{24DEA007-CEF1-4805-930E-68F8940BA4FF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680" y="1777"/>
              <a:ext cx="40" cy="4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800">
                <a:latin typeface="Calibri"/>
                <a:cs typeface="Calibri"/>
              </a:endParaRPr>
            </a:p>
          </p:txBody>
        </p:sp>
        <p:sp>
          <p:nvSpPr>
            <p:cNvPr id="20" name="Oval 17">
              <a:extLst>
                <a:ext uri="{FF2B5EF4-FFF2-40B4-BE49-F238E27FC236}">
                  <a16:creationId xmlns:a16="http://schemas.microsoft.com/office/drawing/2014/main" id="{61A4BB4C-D73A-4BF5-B102-093DB05E550A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776" y="1681"/>
              <a:ext cx="40" cy="4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800">
                <a:latin typeface="Calibri"/>
                <a:cs typeface="Calibri"/>
              </a:endParaRPr>
            </a:p>
          </p:txBody>
        </p:sp>
        <p:sp>
          <p:nvSpPr>
            <p:cNvPr id="21" name="Oval 18">
              <a:extLst>
                <a:ext uri="{FF2B5EF4-FFF2-40B4-BE49-F238E27FC236}">
                  <a16:creationId xmlns:a16="http://schemas.microsoft.com/office/drawing/2014/main" id="{A1385060-3EEF-4A90-A1D2-4B90BE9F1730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2" y="1585"/>
              <a:ext cx="40" cy="4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800">
                <a:latin typeface="Calibri"/>
                <a:cs typeface="Calibri"/>
              </a:endParaRPr>
            </a:p>
          </p:txBody>
        </p:sp>
        <p:sp>
          <p:nvSpPr>
            <p:cNvPr id="22" name="Oval 19">
              <a:extLst>
                <a:ext uri="{FF2B5EF4-FFF2-40B4-BE49-F238E27FC236}">
                  <a16:creationId xmlns:a16="http://schemas.microsoft.com/office/drawing/2014/main" id="{6D6F0554-0404-4F95-B875-337ADDC4C983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968" y="1489"/>
              <a:ext cx="40" cy="4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800">
                <a:latin typeface="Calibri"/>
                <a:cs typeface="Calibri"/>
              </a:endParaRPr>
            </a:p>
          </p:txBody>
        </p:sp>
        <p:sp>
          <p:nvSpPr>
            <p:cNvPr id="23" name="Oval 20">
              <a:extLst>
                <a:ext uri="{FF2B5EF4-FFF2-40B4-BE49-F238E27FC236}">
                  <a16:creationId xmlns:a16="http://schemas.microsoft.com/office/drawing/2014/main" id="{BB87444F-DECF-4DD5-9265-A2F7A0D07B0C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2064" y="1393"/>
              <a:ext cx="40" cy="4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800">
                <a:latin typeface="Calibri"/>
                <a:cs typeface="Calibri"/>
              </a:endParaRPr>
            </a:p>
          </p:txBody>
        </p:sp>
        <p:sp>
          <p:nvSpPr>
            <p:cNvPr id="24" name="Oval 21">
              <a:extLst>
                <a:ext uri="{FF2B5EF4-FFF2-40B4-BE49-F238E27FC236}">
                  <a16:creationId xmlns:a16="http://schemas.microsoft.com/office/drawing/2014/main" id="{B916EA6F-3C4B-412B-BCA3-8AE9716141CA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2160" y="1585"/>
              <a:ext cx="40" cy="4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800">
                <a:latin typeface="Calibri"/>
                <a:cs typeface="Calibri"/>
              </a:endParaRPr>
            </a:p>
          </p:txBody>
        </p:sp>
        <p:sp>
          <p:nvSpPr>
            <p:cNvPr id="25" name="Oval 22">
              <a:extLst>
                <a:ext uri="{FF2B5EF4-FFF2-40B4-BE49-F238E27FC236}">
                  <a16:creationId xmlns:a16="http://schemas.microsoft.com/office/drawing/2014/main" id="{9F2A1268-AE93-42AA-A813-164C5B10586F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2256" y="1489"/>
              <a:ext cx="40" cy="4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800">
                <a:latin typeface="Calibri"/>
                <a:cs typeface="Calibri"/>
              </a:endParaRPr>
            </a:p>
          </p:txBody>
        </p:sp>
        <p:sp>
          <p:nvSpPr>
            <p:cNvPr id="26" name="Oval 23">
              <a:extLst>
                <a:ext uri="{FF2B5EF4-FFF2-40B4-BE49-F238E27FC236}">
                  <a16:creationId xmlns:a16="http://schemas.microsoft.com/office/drawing/2014/main" id="{A2D2A2BA-E1F0-41A6-9AF3-C7684A8D5175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2352" y="1393"/>
              <a:ext cx="40" cy="4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800">
                <a:latin typeface="Calibri"/>
                <a:cs typeface="Calibri"/>
              </a:endParaRPr>
            </a:p>
          </p:txBody>
        </p:sp>
        <p:sp>
          <p:nvSpPr>
            <p:cNvPr id="27" name="Oval 24">
              <a:extLst>
                <a:ext uri="{FF2B5EF4-FFF2-40B4-BE49-F238E27FC236}">
                  <a16:creationId xmlns:a16="http://schemas.microsoft.com/office/drawing/2014/main" id="{881BF3D7-73F2-468D-B29A-C7892A23DF47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2448" y="1585"/>
              <a:ext cx="40" cy="4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800">
                <a:latin typeface="Calibri"/>
                <a:cs typeface="Calibri"/>
              </a:endParaRPr>
            </a:p>
          </p:txBody>
        </p:sp>
        <p:sp>
          <p:nvSpPr>
            <p:cNvPr id="28" name="Oval 25">
              <a:extLst>
                <a:ext uri="{FF2B5EF4-FFF2-40B4-BE49-F238E27FC236}">
                  <a16:creationId xmlns:a16="http://schemas.microsoft.com/office/drawing/2014/main" id="{04FE7AD2-A6E5-40B6-930A-9B1F504ED848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2544" y="1489"/>
              <a:ext cx="40" cy="4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800">
                <a:latin typeface="Calibri"/>
                <a:cs typeface="Calibri"/>
              </a:endParaRPr>
            </a:p>
          </p:txBody>
        </p:sp>
        <p:sp>
          <p:nvSpPr>
            <p:cNvPr id="29" name="Oval 26">
              <a:extLst>
                <a:ext uri="{FF2B5EF4-FFF2-40B4-BE49-F238E27FC236}">
                  <a16:creationId xmlns:a16="http://schemas.microsoft.com/office/drawing/2014/main" id="{27805995-68E6-4BE9-987C-B9796B6A4038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2640" y="1393"/>
              <a:ext cx="40" cy="4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800">
                <a:latin typeface="Calibri"/>
                <a:cs typeface="Calibri"/>
              </a:endParaRPr>
            </a:p>
          </p:txBody>
        </p:sp>
        <p:sp>
          <p:nvSpPr>
            <p:cNvPr id="30" name="Oval 27">
              <a:extLst>
                <a:ext uri="{FF2B5EF4-FFF2-40B4-BE49-F238E27FC236}">
                  <a16:creationId xmlns:a16="http://schemas.microsoft.com/office/drawing/2014/main" id="{B5AF59AF-2DCF-44FC-B9C9-BDF3D3D8B28C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3168" y="1393"/>
              <a:ext cx="40" cy="4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800">
                <a:latin typeface="Calibri"/>
                <a:cs typeface="Calibri"/>
              </a:endParaRPr>
            </a:p>
          </p:txBody>
        </p:sp>
        <p:sp>
          <p:nvSpPr>
            <p:cNvPr id="31" name="Oval 28">
              <a:extLst>
                <a:ext uri="{FF2B5EF4-FFF2-40B4-BE49-F238E27FC236}">
                  <a16:creationId xmlns:a16="http://schemas.microsoft.com/office/drawing/2014/main" id="{9A36A3EE-84D6-4576-B578-EBBB6380ED69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3072" y="1489"/>
              <a:ext cx="40" cy="4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800">
                <a:latin typeface="Calibri"/>
                <a:cs typeface="Calibri"/>
              </a:endParaRPr>
            </a:p>
          </p:txBody>
        </p:sp>
        <p:sp>
          <p:nvSpPr>
            <p:cNvPr id="32" name="Oval 29">
              <a:extLst>
                <a:ext uri="{FF2B5EF4-FFF2-40B4-BE49-F238E27FC236}">
                  <a16:creationId xmlns:a16="http://schemas.microsoft.com/office/drawing/2014/main" id="{CEB41125-1E4E-4F81-8C3A-0B110550B03D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2976" y="1585"/>
              <a:ext cx="40" cy="4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800">
                <a:latin typeface="Calibri"/>
                <a:cs typeface="Calibri"/>
              </a:endParaRPr>
            </a:p>
          </p:txBody>
        </p:sp>
        <p:sp>
          <p:nvSpPr>
            <p:cNvPr id="33" name="Line 30">
              <a:extLst>
                <a:ext uri="{FF2B5EF4-FFF2-40B4-BE49-F238E27FC236}">
                  <a16:creationId xmlns:a16="http://schemas.microsoft.com/office/drawing/2014/main" id="{8D172A2F-F3DF-4068-854E-61E20403F61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32" y="1485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800">
                <a:latin typeface="Calibri"/>
                <a:cs typeface="Calibri"/>
              </a:endParaRPr>
            </a:p>
          </p:txBody>
        </p:sp>
        <p:sp>
          <p:nvSpPr>
            <p:cNvPr id="34" name="Oval 31">
              <a:extLst>
                <a:ext uri="{FF2B5EF4-FFF2-40B4-BE49-F238E27FC236}">
                  <a16:creationId xmlns:a16="http://schemas.microsoft.com/office/drawing/2014/main" id="{B47EF467-2FA1-4AE3-8C38-97A8C3B46638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3264" y="1489"/>
              <a:ext cx="40" cy="4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800">
                <a:latin typeface="Calibri"/>
                <a:cs typeface="Calibri"/>
              </a:endParaRPr>
            </a:p>
          </p:txBody>
        </p:sp>
        <p:sp>
          <p:nvSpPr>
            <p:cNvPr id="35" name="Oval 32">
              <a:extLst>
                <a:ext uri="{FF2B5EF4-FFF2-40B4-BE49-F238E27FC236}">
                  <a16:creationId xmlns:a16="http://schemas.microsoft.com/office/drawing/2014/main" id="{FB6ABCE0-86B0-4F81-986E-64709CC61871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3360" y="1393"/>
              <a:ext cx="40" cy="4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800">
                <a:latin typeface="Calibri"/>
                <a:cs typeface="Calibri"/>
              </a:endParaRPr>
            </a:p>
          </p:txBody>
        </p:sp>
        <p:sp>
          <p:nvSpPr>
            <p:cNvPr id="36" name="Oval 33">
              <a:extLst>
                <a:ext uri="{FF2B5EF4-FFF2-40B4-BE49-F238E27FC236}">
                  <a16:creationId xmlns:a16="http://schemas.microsoft.com/office/drawing/2014/main" id="{9D167B5E-8488-4D1C-9431-3BDF20EDFAFC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3456" y="1297"/>
              <a:ext cx="40" cy="4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800">
                <a:latin typeface="Calibri"/>
                <a:cs typeface="Calibri"/>
              </a:endParaRPr>
            </a:p>
          </p:txBody>
        </p:sp>
        <p:sp>
          <p:nvSpPr>
            <p:cNvPr id="37" name="Oval 34">
              <a:extLst>
                <a:ext uri="{FF2B5EF4-FFF2-40B4-BE49-F238E27FC236}">
                  <a16:creationId xmlns:a16="http://schemas.microsoft.com/office/drawing/2014/main" id="{70D2C7D5-8C3A-4509-8E7D-B8A61A18F8A2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3552" y="1201"/>
              <a:ext cx="40" cy="4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800">
                <a:latin typeface="Calibri"/>
                <a:cs typeface="Calibri"/>
              </a:endParaRPr>
            </a:p>
          </p:txBody>
        </p:sp>
        <p:sp>
          <p:nvSpPr>
            <p:cNvPr id="38" name="Line 35">
              <a:extLst>
                <a:ext uri="{FF2B5EF4-FFF2-40B4-BE49-F238E27FC236}">
                  <a16:creationId xmlns:a16="http://schemas.microsoft.com/office/drawing/2014/main" id="{B50D013C-5556-4172-9F51-A0B4296A30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92" y="1485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800">
                <a:latin typeface="Calibri"/>
                <a:cs typeface="Calibri"/>
              </a:endParaRPr>
            </a:p>
          </p:txBody>
        </p:sp>
        <p:sp>
          <p:nvSpPr>
            <p:cNvPr id="39" name="Oval 36">
              <a:extLst>
                <a:ext uri="{FF2B5EF4-FFF2-40B4-BE49-F238E27FC236}">
                  <a16:creationId xmlns:a16="http://schemas.microsoft.com/office/drawing/2014/main" id="{5A2914D0-1C96-42FE-BA0B-95F8DB38CE44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3984" y="1825"/>
              <a:ext cx="40" cy="4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800">
                <a:latin typeface="Calibri"/>
                <a:cs typeface="Calibri"/>
              </a:endParaRPr>
            </a:p>
          </p:txBody>
        </p:sp>
        <p:sp>
          <p:nvSpPr>
            <p:cNvPr id="40" name="Oval 37">
              <a:extLst>
                <a:ext uri="{FF2B5EF4-FFF2-40B4-BE49-F238E27FC236}">
                  <a16:creationId xmlns:a16="http://schemas.microsoft.com/office/drawing/2014/main" id="{F5CBBD8D-DEAC-459F-BF74-566806628805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4080" y="1729"/>
              <a:ext cx="40" cy="4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800">
                <a:latin typeface="Calibri"/>
                <a:cs typeface="Calibri"/>
              </a:endParaRPr>
            </a:p>
          </p:txBody>
        </p:sp>
        <p:sp>
          <p:nvSpPr>
            <p:cNvPr id="41" name="Oval 38">
              <a:extLst>
                <a:ext uri="{FF2B5EF4-FFF2-40B4-BE49-F238E27FC236}">
                  <a16:creationId xmlns:a16="http://schemas.microsoft.com/office/drawing/2014/main" id="{B9D1D0A7-DD05-4405-82D5-B3F2BB825B97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4176" y="1633"/>
              <a:ext cx="40" cy="4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800">
                <a:latin typeface="Calibri"/>
                <a:cs typeface="Calibri"/>
              </a:endParaRPr>
            </a:p>
          </p:txBody>
        </p:sp>
        <p:sp>
          <p:nvSpPr>
            <p:cNvPr id="42" name="Oval 39">
              <a:extLst>
                <a:ext uri="{FF2B5EF4-FFF2-40B4-BE49-F238E27FC236}">
                  <a16:creationId xmlns:a16="http://schemas.microsoft.com/office/drawing/2014/main" id="{34DF6274-DB61-49AA-9F4B-404772413C14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4272" y="1537"/>
              <a:ext cx="40" cy="4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800">
                <a:latin typeface="Calibri"/>
                <a:cs typeface="Calibri"/>
              </a:endParaRPr>
            </a:p>
          </p:txBody>
        </p:sp>
        <p:sp>
          <p:nvSpPr>
            <p:cNvPr id="43" name="Oval 40">
              <a:extLst>
                <a:ext uri="{FF2B5EF4-FFF2-40B4-BE49-F238E27FC236}">
                  <a16:creationId xmlns:a16="http://schemas.microsoft.com/office/drawing/2014/main" id="{1F19E478-91AE-4FFD-8CBC-7F6F5C829688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4368" y="1441"/>
              <a:ext cx="40" cy="4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800">
                <a:latin typeface="Calibri"/>
                <a:cs typeface="Calibri"/>
              </a:endParaRPr>
            </a:p>
          </p:txBody>
        </p:sp>
        <p:sp>
          <p:nvSpPr>
            <p:cNvPr id="44" name="Oval 41">
              <a:extLst>
                <a:ext uri="{FF2B5EF4-FFF2-40B4-BE49-F238E27FC236}">
                  <a16:creationId xmlns:a16="http://schemas.microsoft.com/office/drawing/2014/main" id="{39BC4A1A-BB67-4CA3-B787-E6505288843C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4464" y="1345"/>
              <a:ext cx="40" cy="4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800">
                <a:latin typeface="Calibri"/>
                <a:cs typeface="Calibri"/>
              </a:endParaRPr>
            </a:p>
          </p:txBody>
        </p:sp>
      </p:grpSp>
      <p:grpSp>
        <p:nvGrpSpPr>
          <p:cNvPr id="45" name="Group 42">
            <a:extLst>
              <a:ext uri="{FF2B5EF4-FFF2-40B4-BE49-F238E27FC236}">
                <a16:creationId xmlns:a16="http://schemas.microsoft.com/office/drawing/2014/main" id="{4A18B6F5-2B97-458C-8DCC-E50305749EF9}"/>
              </a:ext>
            </a:extLst>
          </p:cNvPr>
          <p:cNvGrpSpPr>
            <a:grpSpLocks/>
          </p:cNvGrpSpPr>
          <p:nvPr/>
        </p:nvGrpSpPr>
        <p:grpSpPr bwMode="auto">
          <a:xfrm>
            <a:off x="2136969" y="3737957"/>
            <a:ext cx="4800600" cy="838200"/>
            <a:chOff x="1728" y="2304"/>
            <a:chExt cx="3024" cy="528"/>
          </a:xfrm>
        </p:grpSpPr>
        <p:sp>
          <p:nvSpPr>
            <p:cNvPr id="46" name="Oval 43">
              <a:extLst>
                <a:ext uri="{FF2B5EF4-FFF2-40B4-BE49-F238E27FC236}">
                  <a16:creationId xmlns:a16="http://schemas.microsoft.com/office/drawing/2014/main" id="{27478550-0591-4197-8C3E-FD5B5219A6F7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24" y="2600"/>
              <a:ext cx="40" cy="4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800">
                <a:latin typeface="Calibri"/>
                <a:cs typeface="Calibri"/>
              </a:endParaRPr>
            </a:p>
          </p:txBody>
        </p:sp>
        <p:sp>
          <p:nvSpPr>
            <p:cNvPr id="47" name="Oval 44">
              <a:extLst>
                <a:ext uri="{FF2B5EF4-FFF2-40B4-BE49-F238E27FC236}">
                  <a16:creationId xmlns:a16="http://schemas.microsoft.com/office/drawing/2014/main" id="{E394E09F-6C50-4D53-9C7E-ACF9C99C49FE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728" y="2696"/>
              <a:ext cx="40" cy="4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800">
                <a:latin typeface="Calibri"/>
                <a:cs typeface="Calibri"/>
              </a:endParaRPr>
            </a:p>
          </p:txBody>
        </p:sp>
        <p:sp>
          <p:nvSpPr>
            <p:cNvPr id="48" name="Oval 45">
              <a:extLst>
                <a:ext uri="{FF2B5EF4-FFF2-40B4-BE49-F238E27FC236}">
                  <a16:creationId xmlns:a16="http://schemas.microsoft.com/office/drawing/2014/main" id="{6AD76569-6AE2-404B-B8AF-1E70F5E3EB46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920" y="2504"/>
              <a:ext cx="40" cy="4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800">
                <a:latin typeface="Calibri"/>
                <a:cs typeface="Calibri"/>
              </a:endParaRPr>
            </a:p>
          </p:txBody>
        </p:sp>
        <p:sp>
          <p:nvSpPr>
            <p:cNvPr id="49" name="Oval 46">
              <a:extLst>
                <a:ext uri="{FF2B5EF4-FFF2-40B4-BE49-F238E27FC236}">
                  <a16:creationId xmlns:a16="http://schemas.microsoft.com/office/drawing/2014/main" id="{66750FEB-124D-4DAB-8209-568FD2D51FCB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2016" y="2408"/>
              <a:ext cx="40" cy="4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800">
                <a:latin typeface="Calibri"/>
                <a:cs typeface="Calibri"/>
              </a:endParaRPr>
            </a:p>
          </p:txBody>
        </p:sp>
        <p:sp>
          <p:nvSpPr>
            <p:cNvPr id="50" name="Oval 47">
              <a:extLst>
                <a:ext uri="{FF2B5EF4-FFF2-40B4-BE49-F238E27FC236}">
                  <a16:creationId xmlns:a16="http://schemas.microsoft.com/office/drawing/2014/main" id="{37E495E1-D1BE-4036-B945-A8256C6EE2DE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2112" y="2312"/>
              <a:ext cx="40" cy="4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800">
                <a:latin typeface="Calibri"/>
                <a:cs typeface="Calibri"/>
              </a:endParaRPr>
            </a:p>
          </p:txBody>
        </p:sp>
        <p:sp>
          <p:nvSpPr>
            <p:cNvPr id="51" name="Oval 48">
              <a:extLst>
                <a:ext uri="{FF2B5EF4-FFF2-40B4-BE49-F238E27FC236}">
                  <a16:creationId xmlns:a16="http://schemas.microsoft.com/office/drawing/2014/main" id="{0A4D922F-EA56-4F3E-9CC7-4CE088F25E48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2208" y="2408"/>
              <a:ext cx="40" cy="4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800">
                <a:latin typeface="Calibri"/>
                <a:cs typeface="Calibri"/>
              </a:endParaRPr>
            </a:p>
          </p:txBody>
        </p:sp>
        <p:sp>
          <p:nvSpPr>
            <p:cNvPr id="52" name="Oval 49">
              <a:extLst>
                <a:ext uri="{FF2B5EF4-FFF2-40B4-BE49-F238E27FC236}">
                  <a16:creationId xmlns:a16="http://schemas.microsoft.com/office/drawing/2014/main" id="{8C394C0C-F531-417E-92C8-5786AD1437C8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2400" y="2408"/>
              <a:ext cx="40" cy="4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800">
                <a:latin typeface="Calibri"/>
                <a:cs typeface="Calibri"/>
              </a:endParaRPr>
            </a:p>
          </p:txBody>
        </p:sp>
        <p:sp>
          <p:nvSpPr>
            <p:cNvPr id="53" name="Oval 50">
              <a:extLst>
                <a:ext uri="{FF2B5EF4-FFF2-40B4-BE49-F238E27FC236}">
                  <a16:creationId xmlns:a16="http://schemas.microsoft.com/office/drawing/2014/main" id="{092E0EC6-0DAF-4C16-87C8-74CA782F27BF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3892" y="2692"/>
              <a:ext cx="40" cy="4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800">
                <a:latin typeface="Calibri"/>
                <a:cs typeface="Calibri"/>
              </a:endParaRPr>
            </a:p>
          </p:txBody>
        </p:sp>
        <p:sp>
          <p:nvSpPr>
            <p:cNvPr id="54" name="Oval 51">
              <a:extLst>
                <a:ext uri="{FF2B5EF4-FFF2-40B4-BE49-F238E27FC236}">
                  <a16:creationId xmlns:a16="http://schemas.microsoft.com/office/drawing/2014/main" id="{DD4B61ED-E6B9-4033-B4C0-73A4C308C55E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4136" y="2792"/>
              <a:ext cx="40" cy="4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800">
                <a:latin typeface="Calibri"/>
                <a:cs typeface="Calibri"/>
              </a:endParaRPr>
            </a:p>
          </p:txBody>
        </p:sp>
        <p:sp>
          <p:nvSpPr>
            <p:cNvPr id="55" name="Oval 52">
              <a:extLst>
                <a:ext uri="{FF2B5EF4-FFF2-40B4-BE49-F238E27FC236}">
                  <a16:creationId xmlns:a16="http://schemas.microsoft.com/office/drawing/2014/main" id="{1EBA916A-54E0-49C3-A6D1-A79187393E40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4232" y="2696"/>
              <a:ext cx="40" cy="4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800">
                <a:latin typeface="Calibri"/>
                <a:cs typeface="Calibri"/>
              </a:endParaRPr>
            </a:p>
          </p:txBody>
        </p:sp>
        <p:sp>
          <p:nvSpPr>
            <p:cNvPr id="56" name="Oval 53">
              <a:extLst>
                <a:ext uri="{FF2B5EF4-FFF2-40B4-BE49-F238E27FC236}">
                  <a16:creationId xmlns:a16="http://schemas.microsoft.com/office/drawing/2014/main" id="{9F6FFEFC-17EF-408C-ABEA-C3EDDE32438C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4328" y="2600"/>
              <a:ext cx="40" cy="4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800">
                <a:latin typeface="Calibri"/>
                <a:cs typeface="Calibri"/>
              </a:endParaRPr>
            </a:p>
          </p:txBody>
        </p:sp>
        <p:sp>
          <p:nvSpPr>
            <p:cNvPr id="57" name="Oval 54">
              <a:extLst>
                <a:ext uri="{FF2B5EF4-FFF2-40B4-BE49-F238E27FC236}">
                  <a16:creationId xmlns:a16="http://schemas.microsoft.com/office/drawing/2014/main" id="{0132BF9F-53C0-4FC3-AE14-AFA1743D8C46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4424" y="2696"/>
              <a:ext cx="40" cy="4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800">
                <a:latin typeface="Calibri"/>
                <a:cs typeface="Calibri"/>
              </a:endParaRPr>
            </a:p>
          </p:txBody>
        </p:sp>
        <p:sp>
          <p:nvSpPr>
            <p:cNvPr id="58" name="Oval 55">
              <a:extLst>
                <a:ext uri="{FF2B5EF4-FFF2-40B4-BE49-F238E27FC236}">
                  <a16:creationId xmlns:a16="http://schemas.microsoft.com/office/drawing/2014/main" id="{0624466F-1E62-4550-953F-66327B3664F4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4520" y="2600"/>
              <a:ext cx="40" cy="4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800">
                <a:latin typeface="Calibri"/>
                <a:cs typeface="Calibri"/>
              </a:endParaRPr>
            </a:p>
          </p:txBody>
        </p:sp>
        <p:sp>
          <p:nvSpPr>
            <p:cNvPr id="59" name="Oval 56">
              <a:extLst>
                <a:ext uri="{FF2B5EF4-FFF2-40B4-BE49-F238E27FC236}">
                  <a16:creationId xmlns:a16="http://schemas.microsoft.com/office/drawing/2014/main" id="{B140D726-4137-4207-AEC9-1361DD31488D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4712" y="2600"/>
              <a:ext cx="40" cy="4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800">
                <a:latin typeface="Calibri"/>
                <a:cs typeface="Calibri"/>
              </a:endParaRPr>
            </a:p>
          </p:txBody>
        </p:sp>
        <p:sp>
          <p:nvSpPr>
            <p:cNvPr id="60" name="Oval 57">
              <a:extLst>
                <a:ext uri="{FF2B5EF4-FFF2-40B4-BE49-F238E27FC236}">
                  <a16:creationId xmlns:a16="http://schemas.microsoft.com/office/drawing/2014/main" id="{74F1CB9D-2854-43B2-893A-92E0B6B12BC3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4616" y="2696"/>
              <a:ext cx="40" cy="4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800">
                <a:latin typeface="Calibri"/>
                <a:cs typeface="Calibri"/>
              </a:endParaRPr>
            </a:p>
          </p:txBody>
        </p:sp>
        <p:sp>
          <p:nvSpPr>
            <p:cNvPr id="61" name="Oval 58">
              <a:extLst>
                <a:ext uri="{FF2B5EF4-FFF2-40B4-BE49-F238E27FC236}">
                  <a16:creationId xmlns:a16="http://schemas.microsoft.com/office/drawing/2014/main" id="{B3329428-0DD2-49DC-A180-A084C448F938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4520" y="2792"/>
              <a:ext cx="40" cy="4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800">
                <a:latin typeface="Calibri"/>
                <a:cs typeface="Calibri"/>
              </a:endParaRPr>
            </a:p>
          </p:txBody>
        </p:sp>
        <p:sp>
          <p:nvSpPr>
            <p:cNvPr id="62" name="Oval 59">
              <a:extLst>
                <a:ext uri="{FF2B5EF4-FFF2-40B4-BE49-F238E27FC236}">
                  <a16:creationId xmlns:a16="http://schemas.microsoft.com/office/drawing/2014/main" id="{432D0E34-7973-4012-948B-C59A9483787B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2600" y="2408"/>
              <a:ext cx="40" cy="4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800">
                <a:latin typeface="Calibri"/>
                <a:cs typeface="Calibri"/>
              </a:endParaRPr>
            </a:p>
          </p:txBody>
        </p:sp>
        <p:sp>
          <p:nvSpPr>
            <p:cNvPr id="63" name="Oval 60">
              <a:extLst>
                <a:ext uri="{FF2B5EF4-FFF2-40B4-BE49-F238E27FC236}">
                  <a16:creationId xmlns:a16="http://schemas.microsoft.com/office/drawing/2014/main" id="{9D0BED07-0C76-458F-9DE6-AD7FBA562A5E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2792" y="2408"/>
              <a:ext cx="40" cy="4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800">
                <a:latin typeface="Calibri"/>
                <a:cs typeface="Calibri"/>
              </a:endParaRPr>
            </a:p>
          </p:txBody>
        </p:sp>
        <p:sp>
          <p:nvSpPr>
            <p:cNvPr id="64" name="Oval 61">
              <a:extLst>
                <a:ext uri="{FF2B5EF4-FFF2-40B4-BE49-F238E27FC236}">
                  <a16:creationId xmlns:a16="http://schemas.microsoft.com/office/drawing/2014/main" id="{8AA1EC76-BD90-4FA1-B012-B6F790792312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2992" y="2408"/>
              <a:ext cx="40" cy="4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800">
                <a:latin typeface="Calibri"/>
                <a:cs typeface="Calibri"/>
              </a:endParaRPr>
            </a:p>
          </p:txBody>
        </p:sp>
        <p:sp>
          <p:nvSpPr>
            <p:cNvPr id="65" name="Oval 62">
              <a:extLst>
                <a:ext uri="{FF2B5EF4-FFF2-40B4-BE49-F238E27FC236}">
                  <a16:creationId xmlns:a16="http://schemas.microsoft.com/office/drawing/2014/main" id="{FF0C51EE-1BC7-42A5-A72E-98FB8F78CE4E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3184" y="2408"/>
              <a:ext cx="40" cy="4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800">
                <a:latin typeface="Calibri"/>
                <a:cs typeface="Calibri"/>
              </a:endParaRPr>
            </a:p>
          </p:txBody>
        </p:sp>
        <p:sp>
          <p:nvSpPr>
            <p:cNvPr id="66" name="Oval 63">
              <a:extLst>
                <a:ext uri="{FF2B5EF4-FFF2-40B4-BE49-F238E27FC236}">
                  <a16:creationId xmlns:a16="http://schemas.microsoft.com/office/drawing/2014/main" id="{6EB85E5F-AB63-4838-86CF-B583B975643F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3384" y="2408"/>
              <a:ext cx="40" cy="4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800">
                <a:latin typeface="Calibri"/>
                <a:cs typeface="Calibri"/>
              </a:endParaRPr>
            </a:p>
          </p:txBody>
        </p:sp>
        <p:sp>
          <p:nvSpPr>
            <p:cNvPr id="67" name="Oval 64">
              <a:extLst>
                <a:ext uri="{FF2B5EF4-FFF2-40B4-BE49-F238E27FC236}">
                  <a16:creationId xmlns:a16="http://schemas.microsoft.com/office/drawing/2014/main" id="{9AF2DC90-4D24-41BB-A626-8CC595C2D7D7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3576" y="2408"/>
              <a:ext cx="40" cy="4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800">
                <a:latin typeface="Calibri"/>
                <a:cs typeface="Calibri"/>
              </a:endParaRPr>
            </a:p>
          </p:txBody>
        </p:sp>
        <p:grpSp>
          <p:nvGrpSpPr>
            <p:cNvPr id="68" name="Group 65">
              <a:extLst>
                <a:ext uri="{FF2B5EF4-FFF2-40B4-BE49-F238E27FC236}">
                  <a16:creationId xmlns:a16="http://schemas.microsoft.com/office/drawing/2014/main" id="{4D7B607C-CC55-480E-8A4D-D7E6B9032722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704" y="2304"/>
              <a:ext cx="520" cy="424"/>
              <a:chOff x="3704" y="2304"/>
              <a:chExt cx="520" cy="424"/>
            </a:xfrm>
          </p:grpSpPr>
          <p:sp>
            <p:nvSpPr>
              <p:cNvPr id="69" name="Oval 66">
                <a:extLst>
                  <a:ext uri="{FF2B5EF4-FFF2-40B4-BE49-F238E27FC236}">
                    <a16:creationId xmlns:a16="http://schemas.microsoft.com/office/drawing/2014/main" id="{A053B95D-32C5-424B-BA02-82E1832B1F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3800" y="2592"/>
                <a:ext cx="40" cy="4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1800">
                  <a:latin typeface="Calibri"/>
                  <a:cs typeface="Calibri"/>
                </a:endParaRPr>
              </a:p>
            </p:txBody>
          </p:sp>
          <p:sp>
            <p:nvSpPr>
              <p:cNvPr id="70" name="Oval 67">
                <a:extLst>
                  <a:ext uri="{FF2B5EF4-FFF2-40B4-BE49-F238E27FC236}">
                    <a16:creationId xmlns:a16="http://schemas.microsoft.com/office/drawing/2014/main" id="{379D2359-7A50-4996-A9A8-B2C1FD5E73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3704" y="2688"/>
                <a:ext cx="40" cy="4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1800">
                  <a:latin typeface="Calibri"/>
                  <a:cs typeface="Calibri"/>
                </a:endParaRPr>
              </a:p>
            </p:txBody>
          </p:sp>
          <p:sp>
            <p:nvSpPr>
              <p:cNvPr id="71" name="Oval 68">
                <a:extLst>
                  <a:ext uri="{FF2B5EF4-FFF2-40B4-BE49-F238E27FC236}">
                    <a16:creationId xmlns:a16="http://schemas.microsoft.com/office/drawing/2014/main" id="{5F8889F2-5AF7-47C4-8DA1-E0E51549F0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3896" y="2496"/>
                <a:ext cx="40" cy="4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1800">
                  <a:latin typeface="Calibri"/>
                  <a:cs typeface="Calibri"/>
                </a:endParaRPr>
              </a:p>
            </p:txBody>
          </p:sp>
          <p:sp>
            <p:nvSpPr>
              <p:cNvPr id="72" name="Oval 69">
                <a:extLst>
                  <a:ext uri="{FF2B5EF4-FFF2-40B4-BE49-F238E27FC236}">
                    <a16:creationId xmlns:a16="http://schemas.microsoft.com/office/drawing/2014/main" id="{B89097A1-17BF-4E90-8E81-9430C1EEDC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3992" y="2400"/>
                <a:ext cx="40" cy="4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1800">
                  <a:latin typeface="Calibri"/>
                  <a:cs typeface="Calibri"/>
                </a:endParaRPr>
              </a:p>
            </p:txBody>
          </p:sp>
          <p:sp>
            <p:nvSpPr>
              <p:cNvPr id="73" name="Oval 70">
                <a:extLst>
                  <a:ext uri="{FF2B5EF4-FFF2-40B4-BE49-F238E27FC236}">
                    <a16:creationId xmlns:a16="http://schemas.microsoft.com/office/drawing/2014/main" id="{143D70DE-A409-44B3-B3E6-DB3F8A2FDC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4088" y="2304"/>
                <a:ext cx="40" cy="4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1800">
                  <a:latin typeface="Calibri"/>
                  <a:cs typeface="Calibri"/>
                </a:endParaRPr>
              </a:p>
            </p:txBody>
          </p:sp>
          <p:sp>
            <p:nvSpPr>
              <p:cNvPr id="74" name="Oval 71">
                <a:extLst>
                  <a:ext uri="{FF2B5EF4-FFF2-40B4-BE49-F238E27FC236}">
                    <a16:creationId xmlns:a16="http://schemas.microsoft.com/office/drawing/2014/main" id="{DB532FB6-D940-49F4-963E-05E1B7F7E6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4184" y="2400"/>
                <a:ext cx="40" cy="4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1800">
                  <a:latin typeface="Calibri"/>
                  <a:cs typeface="Calibri"/>
                </a:endParaRPr>
              </a:p>
            </p:txBody>
          </p:sp>
        </p:grpSp>
      </p:grpSp>
      <p:grpSp>
        <p:nvGrpSpPr>
          <p:cNvPr id="75" name="Group 72">
            <a:extLst>
              <a:ext uri="{FF2B5EF4-FFF2-40B4-BE49-F238E27FC236}">
                <a16:creationId xmlns:a16="http://schemas.microsoft.com/office/drawing/2014/main" id="{BED803B8-01CD-43C6-AE08-82EE49486B65}"/>
              </a:ext>
            </a:extLst>
          </p:cNvPr>
          <p:cNvGrpSpPr>
            <a:grpSpLocks/>
          </p:cNvGrpSpPr>
          <p:nvPr/>
        </p:nvGrpSpPr>
        <p:grpSpPr bwMode="auto">
          <a:xfrm>
            <a:off x="2011557" y="3280757"/>
            <a:ext cx="1420812" cy="1028700"/>
            <a:chOff x="1649" y="2016"/>
            <a:chExt cx="895" cy="648"/>
          </a:xfrm>
        </p:grpSpPr>
        <p:sp>
          <p:nvSpPr>
            <p:cNvPr id="76" name="Text Box 73">
              <a:extLst>
                <a:ext uri="{FF2B5EF4-FFF2-40B4-BE49-F238E27FC236}">
                  <a16:creationId xmlns:a16="http://schemas.microsoft.com/office/drawing/2014/main" id="{02013EE2-FD98-431C-94F9-CBB2963D3B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49" y="2016"/>
              <a:ext cx="895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>
                <a:spcBef>
                  <a:spcPct val="0"/>
                </a:spcBef>
              </a:pPr>
              <a:r>
                <a:rPr lang="en-US" sz="1800" b="1">
                  <a:latin typeface="Calibri"/>
                  <a:cs typeface="Calibri"/>
                </a:rPr>
                <a:t>subroutine call</a:t>
              </a:r>
            </a:p>
          </p:txBody>
        </p:sp>
        <p:sp>
          <p:nvSpPr>
            <p:cNvPr id="77" name="Freeform 74">
              <a:extLst>
                <a:ext uri="{FF2B5EF4-FFF2-40B4-BE49-F238E27FC236}">
                  <a16:creationId xmlns:a16="http://schemas.microsoft.com/office/drawing/2014/main" id="{1EAF7360-BF9A-46D3-84F4-507893C84B1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04" y="2259"/>
              <a:ext cx="509" cy="405"/>
            </a:xfrm>
            <a:custGeom>
              <a:avLst/>
              <a:gdLst/>
              <a:ahLst/>
              <a:cxnLst>
                <a:cxn ang="0">
                  <a:pos x="0" y="405"/>
                </a:cxn>
                <a:cxn ang="0">
                  <a:pos x="42" y="249"/>
                </a:cxn>
                <a:cxn ang="0">
                  <a:pos x="211" y="74"/>
                </a:cxn>
                <a:cxn ang="0">
                  <a:pos x="427" y="0"/>
                </a:cxn>
              </a:cxnLst>
              <a:rect l="0" t="0" r="r" b="b"/>
              <a:pathLst>
                <a:path w="427" h="405">
                  <a:moveTo>
                    <a:pt x="0" y="405"/>
                  </a:moveTo>
                  <a:cubicBezTo>
                    <a:pt x="10" y="370"/>
                    <a:pt x="23" y="280"/>
                    <a:pt x="42" y="249"/>
                  </a:cubicBezTo>
                  <a:cubicBezTo>
                    <a:pt x="70" y="200"/>
                    <a:pt x="139" y="122"/>
                    <a:pt x="211" y="74"/>
                  </a:cubicBezTo>
                  <a:cubicBezTo>
                    <a:pt x="270" y="30"/>
                    <a:pt x="382" y="15"/>
                    <a:pt x="427" y="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800">
                <a:latin typeface="Calibri"/>
                <a:cs typeface="Calibri"/>
              </a:endParaRPr>
            </a:p>
          </p:txBody>
        </p:sp>
      </p:grpSp>
      <p:grpSp>
        <p:nvGrpSpPr>
          <p:cNvPr id="78" name="Group 75">
            <a:extLst>
              <a:ext uri="{FF2B5EF4-FFF2-40B4-BE49-F238E27FC236}">
                <a16:creationId xmlns:a16="http://schemas.microsoft.com/office/drawing/2014/main" id="{5CF74675-3A65-4208-BB9A-2A33D2CC353B}"/>
              </a:ext>
            </a:extLst>
          </p:cNvPr>
          <p:cNvGrpSpPr>
            <a:grpSpLocks/>
          </p:cNvGrpSpPr>
          <p:nvPr/>
        </p:nvGrpSpPr>
        <p:grpSpPr bwMode="auto">
          <a:xfrm>
            <a:off x="5184969" y="3356957"/>
            <a:ext cx="1725613" cy="947738"/>
            <a:chOff x="3648" y="2064"/>
            <a:chExt cx="1087" cy="597"/>
          </a:xfrm>
        </p:grpSpPr>
        <p:sp>
          <p:nvSpPr>
            <p:cNvPr id="79" name="Text Box 76">
              <a:extLst>
                <a:ext uri="{FF2B5EF4-FFF2-40B4-BE49-F238E27FC236}">
                  <a16:creationId xmlns:a16="http://schemas.microsoft.com/office/drawing/2014/main" id="{4272520B-47DB-4897-BF73-D3DD4AB634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0" y="2064"/>
              <a:ext cx="895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>
                <a:spcBef>
                  <a:spcPct val="0"/>
                </a:spcBef>
              </a:pPr>
              <a:r>
                <a:rPr lang="en-US" sz="1800" b="1">
                  <a:latin typeface="Calibri"/>
                  <a:cs typeface="Calibri"/>
                </a:rPr>
                <a:t>subroutine return</a:t>
              </a:r>
            </a:p>
          </p:txBody>
        </p:sp>
        <p:sp>
          <p:nvSpPr>
            <p:cNvPr id="80" name="Freeform 77">
              <a:extLst>
                <a:ext uri="{FF2B5EF4-FFF2-40B4-BE49-F238E27FC236}">
                  <a16:creationId xmlns:a16="http://schemas.microsoft.com/office/drawing/2014/main" id="{1CBD7831-7044-43C2-96C5-BEE28876F1C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648" y="2256"/>
              <a:ext cx="509" cy="405"/>
            </a:xfrm>
            <a:custGeom>
              <a:avLst/>
              <a:gdLst/>
              <a:ahLst/>
              <a:cxnLst>
                <a:cxn ang="0">
                  <a:pos x="0" y="405"/>
                </a:cxn>
                <a:cxn ang="0">
                  <a:pos x="42" y="249"/>
                </a:cxn>
                <a:cxn ang="0">
                  <a:pos x="211" y="74"/>
                </a:cxn>
                <a:cxn ang="0">
                  <a:pos x="427" y="0"/>
                </a:cxn>
              </a:cxnLst>
              <a:rect l="0" t="0" r="r" b="b"/>
              <a:pathLst>
                <a:path w="427" h="405">
                  <a:moveTo>
                    <a:pt x="0" y="405"/>
                  </a:moveTo>
                  <a:cubicBezTo>
                    <a:pt x="10" y="370"/>
                    <a:pt x="23" y="280"/>
                    <a:pt x="42" y="249"/>
                  </a:cubicBezTo>
                  <a:cubicBezTo>
                    <a:pt x="70" y="200"/>
                    <a:pt x="139" y="122"/>
                    <a:pt x="211" y="74"/>
                  </a:cubicBezTo>
                  <a:cubicBezTo>
                    <a:pt x="270" y="30"/>
                    <a:pt x="382" y="15"/>
                    <a:pt x="427" y="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800">
                <a:latin typeface="Calibri"/>
                <a:cs typeface="Calibri"/>
              </a:endParaRPr>
            </a:p>
          </p:txBody>
        </p:sp>
      </p:grpSp>
      <p:grpSp>
        <p:nvGrpSpPr>
          <p:cNvPr id="81" name="Group 78">
            <a:extLst>
              <a:ext uri="{FF2B5EF4-FFF2-40B4-BE49-F238E27FC236}">
                <a16:creationId xmlns:a16="http://schemas.microsoft.com/office/drawing/2014/main" id="{C35D4EF2-4902-450C-AB20-1A7E9547C02B}"/>
              </a:ext>
            </a:extLst>
          </p:cNvPr>
          <p:cNvGrpSpPr>
            <a:grpSpLocks/>
          </p:cNvGrpSpPr>
          <p:nvPr/>
        </p:nvGrpSpPr>
        <p:grpSpPr bwMode="auto">
          <a:xfrm>
            <a:off x="2822769" y="4042757"/>
            <a:ext cx="2362200" cy="504825"/>
            <a:chOff x="2160" y="2496"/>
            <a:chExt cx="1488" cy="318"/>
          </a:xfrm>
        </p:grpSpPr>
        <p:sp>
          <p:nvSpPr>
            <p:cNvPr id="82" name="Text Box 79">
              <a:extLst>
                <a:ext uri="{FF2B5EF4-FFF2-40B4-BE49-F238E27FC236}">
                  <a16:creationId xmlns:a16="http://schemas.microsoft.com/office/drawing/2014/main" id="{64163FE1-64E9-4B86-9092-170F633070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72" y="2581"/>
              <a:ext cx="1122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sz="1800" b="1">
                  <a:latin typeface="Calibri"/>
                  <a:cs typeface="Calibri"/>
                </a:rPr>
                <a:t>argument access</a:t>
              </a:r>
              <a:endParaRPr lang="en-US" sz="1800" b="1">
                <a:solidFill>
                  <a:schemeClr val="tx1"/>
                </a:solidFill>
                <a:latin typeface="Calibri"/>
                <a:cs typeface="Calibri"/>
              </a:endParaRPr>
            </a:p>
          </p:txBody>
        </p:sp>
        <p:sp>
          <p:nvSpPr>
            <p:cNvPr id="83" name="AutoShape 80">
              <a:extLst>
                <a:ext uri="{FF2B5EF4-FFF2-40B4-BE49-F238E27FC236}">
                  <a16:creationId xmlns:a16="http://schemas.microsoft.com/office/drawing/2014/main" id="{C5FBCEBC-DF97-4FA7-8FF4-63DDB7A21E4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2856" y="1800"/>
              <a:ext cx="96" cy="1488"/>
            </a:xfrm>
            <a:prstGeom prst="rightBracket">
              <a:avLst>
                <a:gd name="adj" fmla="val 1291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800">
                <a:latin typeface="Calibri"/>
                <a:cs typeface="Calibri"/>
              </a:endParaRPr>
            </a:p>
          </p:txBody>
        </p:sp>
      </p:grpSp>
      <p:grpSp>
        <p:nvGrpSpPr>
          <p:cNvPr id="84" name="Group 81">
            <a:extLst>
              <a:ext uri="{FF2B5EF4-FFF2-40B4-BE49-F238E27FC236}">
                <a16:creationId xmlns:a16="http://schemas.microsoft.com/office/drawing/2014/main" id="{E98DE70D-94BD-4360-A13C-D064CA50310F}"/>
              </a:ext>
            </a:extLst>
          </p:cNvPr>
          <p:cNvGrpSpPr>
            <a:grpSpLocks/>
          </p:cNvGrpSpPr>
          <p:nvPr/>
        </p:nvGrpSpPr>
        <p:grpSpPr bwMode="auto">
          <a:xfrm>
            <a:off x="2898969" y="4880957"/>
            <a:ext cx="2349500" cy="1282700"/>
            <a:chOff x="2208" y="2832"/>
            <a:chExt cx="1480" cy="808"/>
          </a:xfrm>
        </p:grpSpPr>
        <p:sp>
          <p:nvSpPr>
            <p:cNvPr id="85" name="Oval 82">
              <a:extLst>
                <a:ext uri="{FF2B5EF4-FFF2-40B4-BE49-F238E27FC236}">
                  <a16:creationId xmlns:a16="http://schemas.microsoft.com/office/drawing/2014/main" id="{E5FBE94F-5E3F-47D3-A9E8-4B52F0C0F8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2" y="3508"/>
              <a:ext cx="40" cy="4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800">
                <a:latin typeface="Calibri"/>
                <a:cs typeface="Calibri"/>
              </a:endParaRPr>
            </a:p>
          </p:txBody>
        </p:sp>
        <p:sp>
          <p:nvSpPr>
            <p:cNvPr id="86" name="Oval 83">
              <a:extLst>
                <a:ext uri="{FF2B5EF4-FFF2-40B4-BE49-F238E27FC236}">
                  <a16:creationId xmlns:a16="http://schemas.microsoft.com/office/drawing/2014/main" id="{B4BE1F08-349B-468A-858F-6DDC6F4325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8" y="3412"/>
              <a:ext cx="40" cy="4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800">
                <a:latin typeface="Calibri"/>
                <a:cs typeface="Calibri"/>
              </a:endParaRPr>
            </a:p>
          </p:txBody>
        </p:sp>
        <p:sp>
          <p:nvSpPr>
            <p:cNvPr id="87" name="Oval 84">
              <a:extLst>
                <a:ext uri="{FF2B5EF4-FFF2-40B4-BE49-F238E27FC236}">
                  <a16:creationId xmlns:a16="http://schemas.microsoft.com/office/drawing/2014/main" id="{1C444973-D0E6-428B-93FE-C7F96AE1DD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2" y="3312"/>
              <a:ext cx="40" cy="4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800">
                <a:latin typeface="Calibri"/>
                <a:cs typeface="Calibri"/>
              </a:endParaRPr>
            </a:p>
          </p:txBody>
        </p:sp>
        <p:sp>
          <p:nvSpPr>
            <p:cNvPr id="88" name="Oval 85">
              <a:extLst>
                <a:ext uri="{FF2B5EF4-FFF2-40B4-BE49-F238E27FC236}">
                  <a16:creationId xmlns:a16="http://schemas.microsoft.com/office/drawing/2014/main" id="{7E78EC55-55C3-4724-90E3-D3C213D82B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3216"/>
              <a:ext cx="40" cy="4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800">
                <a:latin typeface="Calibri"/>
                <a:cs typeface="Calibri"/>
              </a:endParaRPr>
            </a:p>
          </p:txBody>
        </p:sp>
        <p:sp>
          <p:nvSpPr>
            <p:cNvPr id="89" name="Oval 86">
              <a:extLst>
                <a:ext uri="{FF2B5EF4-FFF2-40B4-BE49-F238E27FC236}">
                  <a16:creationId xmlns:a16="http://schemas.microsoft.com/office/drawing/2014/main" id="{11298784-0905-4086-8145-5EC5937E70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4" y="3124"/>
              <a:ext cx="40" cy="4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800">
                <a:latin typeface="Calibri"/>
                <a:cs typeface="Calibri"/>
              </a:endParaRPr>
            </a:p>
          </p:txBody>
        </p:sp>
        <p:sp>
          <p:nvSpPr>
            <p:cNvPr id="90" name="Oval 87">
              <a:extLst>
                <a:ext uri="{FF2B5EF4-FFF2-40B4-BE49-F238E27FC236}">
                  <a16:creationId xmlns:a16="http://schemas.microsoft.com/office/drawing/2014/main" id="{8527A443-1FD0-4A4D-99E2-E1827F6BC8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3024"/>
              <a:ext cx="40" cy="4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800">
                <a:latin typeface="Calibri"/>
                <a:cs typeface="Calibri"/>
              </a:endParaRPr>
            </a:p>
          </p:txBody>
        </p:sp>
        <p:sp>
          <p:nvSpPr>
            <p:cNvPr id="91" name="Oval 88">
              <a:extLst>
                <a:ext uri="{FF2B5EF4-FFF2-40B4-BE49-F238E27FC236}">
                  <a16:creationId xmlns:a16="http://schemas.microsoft.com/office/drawing/2014/main" id="{8A6FA916-4E22-4AFC-BC2A-A8F8A45528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8" y="3600"/>
              <a:ext cx="40" cy="4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800">
                <a:latin typeface="Calibri"/>
                <a:cs typeface="Calibri"/>
              </a:endParaRPr>
            </a:p>
          </p:txBody>
        </p:sp>
        <p:sp>
          <p:nvSpPr>
            <p:cNvPr id="92" name="Oval 89">
              <a:extLst>
                <a:ext uri="{FF2B5EF4-FFF2-40B4-BE49-F238E27FC236}">
                  <a16:creationId xmlns:a16="http://schemas.microsoft.com/office/drawing/2014/main" id="{1FC3A9E8-E153-4093-989D-83F110035D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8" y="2928"/>
              <a:ext cx="40" cy="4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800">
                <a:latin typeface="Calibri"/>
                <a:cs typeface="Calibri"/>
              </a:endParaRPr>
            </a:p>
          </p:txBody>
        </p:sp>
        <p:sp>
          <p:nvSpPr>
            <p:cNvPr id="93" name="Oval 90">
              <a:extLst>
                <a:ext uri="{FF2B5EF4-FFF2-40B4-BE49-F238E27FC236}">
                  <a16:creationId xmlns:a16="http://schemas.microsoft.com/office/drawing/2014/main" id="{D97347A6-283E-42B7-B1D2-013F580946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8" y="2832"/>
              <a:ext cx="40" cy="4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800">
                <a:latin typeface="Calibri"/>
                <a:cs typeface="Calibri"/>
              </a:endParaRPr>
            </a:p>
          </p:txBody>
        </p:sp>
        <p:sp>
          <p:nvSpPr>
            <p:cNvPr id="94" name="Oval 91">
              <a:extLst>
                <a:ext uri="{FF2B5EF4-FFF2-40B4-BE49-F238E27FC236}">
                  <a16:creationId xmlns:a16="http://schemas.microsoft.com/office/drawing/2014/main" id="{CA6898CA-237C-4704-9831-1D3CDB5916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3600"/>
              <a:ext cx="40" cy="4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800">
                <a:latin typeface="Calibri"/>
                <a:cs typeface="Calibri"/>
              </a:endParaRPr>
            </a:p>
          </p:txBody>
        </p:sp>
        <p:sp>
          <p:nvSpPr>
            <p:cNvPr id="95" name="Oval 92">
              <a:extLst>
                <a:ext uri="{FF2B5EF4-FFF2-40B4-BE49-F238E27FC236}">
                  <a16:creationId xmlns:a16="http://schemas.microsoft.com/office/drawing/2014/main" id="{749546E4-900E-47CD-B221-39D875331A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8" y="3600"/>
              <a:ext cx="40" cy="4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800">
                <a:latin typeface="Calibri"/>
                <a:cs typeface="Calibri"/>
              </a:endParaRPr>
            </a:p>
          </p:txBody>
        </p:sp>
        <p:sp>
          <p:nvSpPr>
            <p:cNvPr id="96" name="Oval 93">
              <a:extLst>
                <a:ext uri="{FF2B5EF4-FFF2-40B4-BE49-F238E27FC236}">
                  <a16:creationId xmlns:a16="http://schemas.microsoft.com/office/drawing/2014/main" id="{A3696A55-B91F-44A4-95AA-E8EA354CEE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8" y="3600"/>
              <a:ext cx="40" cy="4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800">
                <a:latin typeface="Calibri"/>
                <a:cs typeface="Calibri"/>
              </a:endParaRPr>
            </a:p>
          </p:txBody>
        </p:sp>
        <p:sp>
          <p:nvSpPr>
            <p:cNvPr id="97" name="Oval 94">
              <a:extLst>
                <a:ext uri="{FF2B5EF4-FFF2-40B4-BE49-F238E27FC236}">
                  <a16:creationId xmlns:a16="http://schemas.microsoft.com/office/drawing/2014/main" id="{741EEFFE-D89E-4BBA-9312-20CBBEB3CB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" y="3600"/>
              <a:ext cx="40" cy="4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800">
                <a:latin typeface="Calibri"/>
                <a:cs typeface="Calibri"/>
              </a:endParaRPr>
            </a:p>
          </p:txBody>
        </p:sp>
        <p:sp>
          <p:nvSpPr>
            <p:cNvPr id="98" name="Oval 95">
              <a:extLst>
                <a:ext uri="{FF2B5EF4-FFF2-40B4-BE49-F238E27FC236}">
                  <a16:creationId xmlns:a16="http://schemas.microsoft.com/office/drawing/2014/main" id="{4CE11106-4F24-4C2A-A9CD-FB3232BD83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8" y="3600"/>
              <a:ext cx="40" cy="4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800">
                <a:latin typeface="Calibri"/>
                <a:cs typeface="Calibri"/>
              </a:endParaRPr>
            </a:p>
          </p:txBody>
        </p:sp>
        <p:sp>
          <p:nvSpPr>
            <p:cNvPr id="99" name="Oval 96">
              <a:extLst>
                <a:ext uri="{FF2B5EF4-FFF2-40B4-BE49-F238E27FC236}">
                  <a16:creationId xmlns:a16="http://schemas.microsoft.com/office/drawing/2014/main" id="{220B5B98-A74B-421B-9CAA-A2C860F757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8" y="3600"/>
              <a:ext cx="40" cy="4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800">
                <a:latin typeface="Calibri"/>
                <a:cs typeface="Calibri"/>
              </a:endParaRPr>
            </a:p>
          </p:txBody>
        </p:sp>
        <p:sp>
          <p:nvSpPr>
            <p:cNvPr id="100" name="Oval 97">
              <a:extLst>
                <a:ext uri="{FF2B5EF4-FFF2-40B4-BE49-F238E27FC236}">
                  <a16:creationId xmlns:a16="http://schemas.microsoft.com/office/drawing/2014/main" id="{83F5E164-B3D7-4E0F-BE05-DBB0E9B5F3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8" y="3600"/>
              <a:ext cx="40" cy="4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800">
                <a:latin typeface="Calibri"/>
                <a:cs typeface="Calibri"/>
              </a:endParaRPr>
            </a:p>
          </p:txBody>
        </p:sp>
      </p:grpSp>
      <p:grpSp>
        <p:nvGrpSpPr>
          <p:cNvPr id="101" name="Group 98">
            <a:extLst>
              <a:ext uri="{FF2B5EF4-FFF2-40B4-BE49-F238E27FC236}">
                <a16:creationId xmlns:a16="http://schemas.microsoft.com/office/drawing/2014/main" id="{A5B0CB2F-C4FB-416C-85D2-CAA56C7EF9C8}"/>
              </a:ext>
            </a:extLst>
          </p:cNvPr>
          <p:cNvGrpSpPr>
            <a:grpSpLocks/>
          </p:cNvGrpSpPr>
          <p:nvPr/>
        </p:nvGrpSpPr>
        <p:grpSpPr bwMode="auto">
          <a:xfrm>
            <a:off x="2517969" y="5092101"/>
            <a:ext cx="2590800" cy="369888"/>
            <a:chOff x="1968" y="3013"/>
            <a:chExt cx="1632" cy="233"/>
          </a:xfrm>
        </p:grpSpPr>
        <p:sp>
          <p:nvSpPr>
            <p:cNvPr id="102" name="AutoShape 99">
              <a:extLst>
                <a:ext uri="{FF2B5EF4-FFF2-40B4-BE49-F238E27FC236}">
                  <a16:creationId xmlns:a16="http://schemas.microsoft.com/office/drawing/2014/main" id="{5280F8E5-A70F-414D-AC23-3AC62FFFE3D0}"/>
                </a:ext>
              </a:extLst>
            </p:cNvPr>
            <p:cNvSpPr>
              <a:spLocks/>
            </p:cNvSpPr>
            <p:nvPr/>
          </p:nvSpPr>
          <p:spPr bwMode="auto">
            <a:xfrm rot="3682897">
              <a:off x="2760" y="2376"/>
              <a:ext cx="47" cy="1632"/>
            </a:xfrm>
            <a:prstGeom prst="leftBracket">
              <a:avLst>
                <a:gd name="adj" fmla="val 289362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rot="10800000" vert="eaVert" wrap="none" anchor="ctr">
              <a:prstTxWarp prst="textNoShape">
                <a:avLst/>
              </a:prstTxWarp>
            </a:bodyPr>
            <a:lstStyle/>
            <a:p>
              <a:pPr algn="ctr">
                <a:spcBef>
                  <a:spcPct val="0"/>
                </a:spcBef>
              </a:pPr>
              <a:endParaRPr lang="en-US" sz="2000">
                <a:solidFill>
                  <a:schemeClr val="tx1"/>
                </a:solidFill>
                <a:latin typeface="Calibri"/>
                <a:cs typeface="Calibri"/>
              </a:endParaRPr>
            </a:p>
          </p:txBody>
        </p:sp>
        <p:sp>
          <p:nvSpPr>
            <p:cNvPr id="103" name="Text Box 100">
              <a:extLst>
                <a:ext uri="{FF2B5EF4-FFF2-40B4-BE49-F238E27FC236}">
                  <a16:creationId xmlns:a16="http://schemas.microsoft.com/office/drawing/2014/main" id="{FFDBD931-1AC3-4138-96D2-2A19047771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9828516">
              <a:off x="2231" y="3013"/>
              <a:ext cx="91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sz="1800" b="1">
                  <a:latin typeface="Calibri"/>
                  <a:cs typeface="Calibri"/>
                </a:rPr>
                <a:t>vector access</a:t>
              </a:r>
              <a:endParaRPr lang="en-US" sz="1800" b="1">
                <a:solidFill>
                  <a:schemeClr val="tx1"/>
                </a:solidFill>
                <a:latin typeface="Calibri"/>
                <a:cs typeface="Calibri"/>
              </a:endParaRPr>
            </a:p>
          </p:txBody>
        </p:sp>
      </p:grpSp>
      <p:grpSp>
        <p:nvGrpSpPr>
          <p:cNvPr id="104" name="Group 101">
            <a:extLst>
              <a:ext uri="{FF2B5EF4-FFF2-40B4-BE49-F238E27FC236}">
                <a16:creationId xmlns:a16="http://schemas.microsoft.com/office/drawing/2014/main" id="{254DEA2C-C47D-4C25-892C-D0A3D7E08AD8}"/>
              </a:ext>
            </a:extLst>
          </p:cNvPr>
          <p:cNvGrpSpPr>
            <a:grpSpLocks/>
          </p:cNvGrpSpPr>
          <p:nvPr/>
        </p:nvGrpSpPr>
        <p:grpSpPr bwMode="auto">
          <a:xfrm>
            <a:off x="3127568" y="5625501"/>
            <a:ext cx="2432050" cy="398463"/>
            <a:chOff x="2352" y="3349"/>
            <a:chExt cx="1532" cy="251"/>
          </a:xfrm>
        </p:grpSpPr>
        <p:sp>
          <p:nvSpPr>
            <p:cNvPr id="105" name="Text Box 102">
              <a:extLst>
                <a:ext uri="{FF2B5EF4-FFF2-40B4-BE49-F238E27FC236}">
                  <a16:creationId xmlns:a16="http://schemas.microsoft.com/office/drawing/2014/main" id="{02ED7B13-572B-47CA-8469-FD3CEFFD6C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71" y="3349"/>
              <a:ext cx="1013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sz="1800" b="1">
                  <a:latin typeface="Calibri"/>
                  <a:cs typeface="Calibri"/>
                </a:rPr>
                <a:t>scalar accesses</a:t>
              </a:r>
            </a:p>
          </p:txBody>
        </p:sp>
        <p:sp>
          <p:nvSpPr>
            <p:cNvPr id="106" name="AutoShape 103">
              <a:extLst>
                <a:ext uri="{FF2B5EF4-FFF2-40B4-BE49-F238E27FC236}">
                  <a16:creationId xmlns:a16="http://schemas.microsoft.com/office/drawing/2014/main" id="{473C7467-4245-447D-A3CF-7B75FEBE105A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3000" y="2904"/>
              <a:ext cx="48" cy="1344"/>
            </a:xfrm>
            <a:prstGeom prst="leftBracket">
              <a:avLst>
                <a:gd name="adj" fmla="val 507241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800">
                <a:latin typeface="Calibri"/>
                <a:cs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48163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utoUpdateAnimBg="0"/>
      <p:bldP spid="11" grpId="0" autoUpdateAnimBg="0"/>
      <p:bldP spid="12" grpId="0" autoUpdateAnimBg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30213</TotalTime>
  <Words>1172</Words>
  <Application>Microsoft Office PowerPoint</Application>
  <PresentationFormat>Widescreen</PresentationFormat>
  <Paragraphs>452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1" baseType="lpstr">
      <vt:lpstr>Arial</vt:lpstr>
      <vt:lpstr>Calibri</vt:lpstr>
      <vt:lpstr>Calibri Light</vt:lpstr>
      <vt:lpstr>Cambria</vt:lpstr>
      <vt:lpstr>Marker Felt</vt:lpstr>
      <vt:lpstr>Times</vt:lpstr>
      <vt:lpstr>Times New Roman</vt:lpstr>
      <vt:lpstr>Wingdings</vt:lpstr>
      <vt:lpstr>Office Theme</vt:lpstr>
      <vt:lpstr>CS230: Digital Logic Design and Computer Architecture</vt:lpstr>
      <vt:lpstr>World with no caches</vt:lpstr>
      <vt:lpstr>Remember Latency and Bandwidth</vt:lpstr>
      <vt:lpstr>Latency  </vt:lpstr>
      <vt:lpstr>Why access memory?</vt:lpstr>
      <vt:lpstr>Do not ignore the common case mantra</vt:lpstr>
      <vt:lpstr>Let’s look at the Applications (benchmarks)</vt:lpstr>
      <vt:lpstr>Oh Yes locality</vt:lpstr>
      <vt:lpstr>Few Examples</vt:lpstr>
      <vt:lpstr>Caching: 10K Feet View</vt:lpstr>
      <vt:lpstr>Caching: 10K Feet View</vt:lpstr>
      <vt:lpstr>How big/small?</vt:lpstr>
      <vt:lpstr>1K Feet View of an O3 core: A bit Deeper </vt:lpstr>
      <vt:lpstr>Impact of one DRAM access</vt:lpstr>
      <vt:lpstr>Impact of one DRAM access</vt:lpstr>
      <vt:lpstr>Cache with latency</vt:lpstr>
      <vt:lpstr>Cache hierarchy with latency</vt:lpstr>
      <vt:lpstr>Cache hierarchy with latency</vt:lpstr>
      <vt:lpstr>Takeaway</vt:lpstr>
      <vt:lpstr>Takeaway</vt:lpstr>
      <vt:lpstr>Takeaway</vt:lpstr>
      <vt:lpstr>Accessing a cache</vt:lpstr>
      <vt:lpstr>Bytes to blocks (lines)</vt:lpstr>
      <vt:lpstr>A bit deeper: 1024 lines each of 32B</vt:lpstr>
      <vt:lpstr>A bit deeper: 1024 lines each of 32B</vt:lpstr>
      <vt:lpstr>Direct Mapped Cache</vt:lpstr>
      <vt:lpstr>Direct Mapped in Action</vt:lpstr>
      <vt:lpstr>What if we have multiple ways?</vt:lpstr>
      <vt:lpstr>2-way associative in action</vt:lpstr>
      <vt:lpstr>4-way associative: Just a better picture</vt:lpstr>
      <vt:lpstr>Extreme: One cache, one set, fully associative</vt:lpstr>
      <vt:lpstr>A bit different way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Biswabandan</dc:creator>
  <cp:lastModifiedBy>Biswabandan</cp:lastModifiedBy>
  <cp:revision>614</cp:revision>
  <dcterms:created xsi:type="dcterms:W3CDTF">2021-05-31T06:57:48Z</dcterms:created>
  <dcterms:modified xsi:type="dcterms:W3CDTF">2023-10-13T09:54:18Z</dcterms:modified>
</cp:coreProperties>
</file>