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1029" r:id="rId3"/>
    <p:sldId id="1028" r:id="rId4"/>
    <p:sldId id="1038" r:id="rId5"/>
    <p:sldId id="1039" r:id="rId6"/>
    <p:sldId id="1040" r:id="rId7"/>
    <p:sldId id="1041" r:id="rId8"/>
    <p:sldId id="1043" r:id="rId9"/>
    <p:sldId id="1044" r:id="rId10"/>
    <p:sldId id="1045" r:id="rId11"/>
    <p:sldId id="104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5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9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00273-A75A-40C8-A1BF-43497AA16139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DD372-930E-48E8-B3B2-DE0E135E2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707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cse.iitb.ac.in/~biswa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64CB-0AC2-496D-B597-B1F243F5B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3777" y="1122363"/>
            <a:ext cx="1020376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CS305: Computer Architecture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45455-008C-4FEE-A9C6-8894363DC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190CD-44DD-4170-8E27-65C897B7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B8651ABE-1138-46C6-9A43-7FCD4EB2550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C8CE0C-3100-4BD4-A909-E56C192401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67446" y="71035"/>
            <a:ext cx="2841820" cy="865176"/>
          </a:xfrm>
          <a:prstGeom prst="rect">
            <a:avLst/>
          </a:prstGeom>
        </p:spPr>
      </p:pic>
      <p:pic>
        <p:nvPicPr>
          <p:cNvPr id="1026" name="Picture 2" descr="IIT Bombay | IIT Bombay">
            <a:extLst>
              <a:ext uri="{FF2B5EF4-FFF2-40B4-BE49-F238E27FC236}">
                <a16:creationId xmlns:a16="http://schemas.microsoft.com/office/drawing/2014/main" id="{17C6F939-4954-4EA5-BA91-2B9038A795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2" y="26560"/>
            <a:ext cx="1130218" cy="110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6242A2-99C7-43EF-9FF6-5F0AFFFDA1DF}"/>
              </a:ext>
            </a:extLst>
          </p:cNvPr>
          <p:cNvSpPr txBox="1"/>
          <p:nvPr userDrawn="1"/>
        </p:nvSpPr>
        <p:spPr>
          <a:xfrm>
            <a:off x="0" y="6354386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i="1" dirty="0">
                <a:hlinkClick r:id="rId4"/>
              </a:rPr>
              <a:t>https://www.cse.iitb.ac.in/~biswa/</a:t>
            </a:r>
            <a:endParaRPr lang="en-IN" sz="2800" i="1" dirty="0"/>
          </a:p>
          <a:p>
            <a:endParaRPr lang="en-IN" sz="2800" i="1" dirty="0"/>
          </a:p>
        </p:txBody>
      </p:sp>
    </p:spTree>
    <p:extLst>
      <p:ext uri="{BB962C8B-B14F-4D97-AF65-F5344CB8AC3E}">
        <p14:creationId xmlns:p14="http://schemas.microsoft.com/office/powerpoint/2010/main" val="16792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7915-0F56-4288-8471-3449AA53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DA509-FC2C-413C-8D9B-6E84963AD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42D7E-424B-47EC-A6D1-6B6B1784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Computer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FB26-2A3A-4BC7-9A52-336ED922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B8651ABE-1138-46C6-9A43-7FCD4EB2550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543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39DFA-22D9-4774-B6B2-CF85A485D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A882D-3562-4909-BF1E-D5DED9766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BA480-B9BD-4D87-8604-BB9D03C40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26BC3-8D20-4FAA-A821-14CAB47B0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Computer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480A1-8C5A-4D78-A697-18D4DCC3C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51ABE-1138-46C6-9A43-7FCD4EB25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06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wlettPackard/cacti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9D94-0FEA-4DBE-86DF-3FB8852D3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CS230: Digital Logic Design and Computer Architecture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676AF-9222-4BBF-BBA7-BED9C767C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>
                <a:solidFill>
                  <a:srgbClr val="C00000"/>
                </a:solidFill>
              </a:rPr>
              <a:t>Lecture 19: </a:t>
            </a:r>
            <a:r>
              <a:rPr lang="en-US" sz="3600" dirty="0">
                <a:solidFill>
                  <a:srgbClr val="C00000"/>
                </a:solidFill>
              </a:rPr>
              <a:t>Caches-II</a:t>
            </a:r>
          </a:p>
          <a:p>
            <a:r>
              <a:rPr lang="en-US" dirty="0">
                <a:solidFill>
                  <a:srgbClr val="C00000"/>
                </a:solidFill>
              </a:rPr>
              <a:t>https://www.cse.iitb.ac.in/~biswa/courses/CS230/autumn23/main.html</a:t>
            </a:r>
          </a:p>
          <a:p>
            <a:endParaRPr lang="en-IN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78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3DEC-6577-4AEA-921C-1293D170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size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63B07E-8BB9-44A9-B29B-0F8BCA13C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C4D42-78B8-4C00-80F3-FD74A7F9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411D7B84-4744-4AA3-B7F4-07FA74DBCC6C}"/>
              </a:ext>
            </a:extLst>
          </p:cNvPr>
          <p:cNvSpPr>
            <a:spLocks/>
          </p:cNvSpPr>
          <p:nvPr/>
        </p:nvSpPr>
        <p:spPr bwMode="auto">
          <a:xfrm>
            <a:off x="6018072" y="2349500"/>
            <a:ext cx="3048000" cy="2286000"/>
          </a:xfrm>
          <a:custGeom>
            <a:avLst/>
            <a:gdLst>
              <a:gd name="T0" fmla="*/ 0 w 1920"/>
              <a:gd name="T1" fmla="*/ 0 h 1440"/>
              <a:gd name="T2" fmla="*/ 0 w 1920"/>
              <a:gd name="T3" fmla="*/ 2147483647 h 1440"/>
              <a:gd name="T4" fmla="*/ 2147483647 w 1920"/>
              <a:gd name="T5" fmla="*/ 2147483647 h 1440"/>
              <a:gd name="T6" fmla="*/ 0 60000 65536"/>
              <a:gd name="T7" fmla="*/ 0 60000 65536"/>
              <a:gd name="T8" fmla="*/ 0 60000 65536"/>
              <a:gd name="T9" fmla="*/ 0 w 1920"/>
              <a:gd name="T10" fmla="*/ 0 h 1440"/>
              <a:gd name="T11" fmla="*/ 1920 w 1920"/>
              <a:gd name="T12" fmla="*/ 1440 h 1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0" h="1440">
                <a:moveTo>
                  <a:pt x="0" y="0"/>
                </a:moveTo>
                <a:lnTo>
                  <a:pt x="0" y="1440"/>
                </a:lnTo>
                <a:lnTo>
                  <a:pt x="1920" y="144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 sz="2800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5267DF07-D58E-4B6D-B141-C159778370D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066584" y="3080851"/>
            <a:ext cx="12843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altLang="en-US" sz="2800" dirty="0">
                <a:cs typeface="Arial" panose="020B0604020202020204" pitchFamily="34" charset="0"/>
              </a:rPr>
              <a:t>hit rate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347DE1D9-40D3-43BB-99E7-BAE9C7188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222" y="4616122"/>
            <a:ext cx="18838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altLang="en-US" sz="2800" dirty="0">
                <a:cs typeface="Arial" panose="020B0604020202020204" pitchFamily="34" charset="0"/>
              </a:rPr>
              <a:t>cache size</a:t>
            </a: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62C8FEE6-7AD5-470D-BC60-B6E2833356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4715" y="19050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 sz="28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ACB203-8F76-4C52-B12A-195D1CB86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8515" y="44958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2800"/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1A1B8586-D448-4992-BDE8-E6FAED035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0046" y="3186768"/>
            <a:ext cx="35785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ja-JP" altLang="en-US" sz="2800" dirty="0">
                <a:solidFill>
                  <a:srgbClr val="C00000"/>
                </a:solidFill>
                <a:cs typeface="Arial" panose="020B0604020202020204" pitchFamily="34" charset="0"/>
              </a:rPr>
              <a:t>“</a:t>
            </a:r>
            <a:r>
              <a:rPr lang="en-US" altLang="ja-JP" sz="2800" dirty="0">
                <a:solidFill>
                  <a:srgbClr val="C00000"/>
                </a:solidFill>
                <a:cs typeface="Arial" panose="020B0604020202020204" pitchFamily="34" charset="0"/>
              </a:rPr>
              <a:t>working set” </a:t>
            </a:r>
            <a:r>
              <a:rPr lang="en-US" altLang="en-US" sz="2800" dirty="0">
                <a:solidFill>
                  <a:srgbClr val="C00000"/>
                </a:solidFill>
                <a:cs typeface="Arial" panose="020B0604020202020204" pitchFamily="34" charset="0"/>
              </a:rPr>
              <a:t>size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B52489D4-7F33-4697-AA95-4CE9344AEC71}"/>
              </a:ext>
            </a:extLst>
          </p:cNvPr>
          <p:cNvSpPr>
            <a:spLocks/>
          </p:cNvSpPr>
          <p:nvPr/>
        </p:nvSpPr>
        <p:spPr bwMode="auto">
          <a:xfrm>
            <a:off x="7320915" y="3492500"/>
            <a:ext cx="990600" cy="1003300"/>
          </a:xfrm>
          <a:custGeom>
            <a:avLst/>
            <a:gdLst>
              <a:gd name="T0" fmla="*/ 2147483647 w 624"/>
              <a:gd name="T1" fmla="*/ 2147483647 h 632"/>
              <a:gd name="T2" fmla="*/ 2147483647 w 624"/>
              <a:gd name="T3" fmla="*/ 2147483647 h 632"/>
              <a:gd name="T4" fmla="*/ 2147483647 w 624"/>
              <a:gd name="T5" fmla="*/ 2147483647 h 632"/>
              <a:gd name="T6" fmla="*/ 0 w 624"/>
              <a:gd name="T7" fmla="*/ 2147483647 h 632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632"/>
              <a:gd name="T14" fmla="*/ 624 w 624"/>
              <a:gd name="T15" fmla="*/ 632 h 6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632">
                <a:moveTo>
                  <a:pt x="624" y="8"/>
                </a:moveTo>
                <a:cubicBezTo>
                  <a:pt x="484" y="4"/>
                  <a:pt x="344" y="0"/>
                  <a:pt x="288" y="56"/>
                </a:cubicBezTo>
                <a:cubicBezTo>
                  <a:pt x="232" y="112"/>
                  <a:pt x="336" y="248"/>
                  <a:pt x="288" y="344"/>
                </a:cubicBezTo>
                <a:cubicBezTo>
                  <a:pt x="240" y="440"/>
                  <a:pt x="120" y="536"/>
                  <a:pt x="0" y="632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 sz="2800">
              <a:solidFill>
                <a:srgbClr val="C00000"/>
              </a:solidFill>
            </a:endParaRP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039C9266-88BE-4393-A085-A9C5CC8A864F}"/>
              </a:ext>
            </a:extLst>
          </p:cNvPr>
          <p:cNvSpPr>
            <a:spLocks/>
          </p:cNvSpPr>
          <p:nvPr/>
        </p:nvSpPr>
        <p:spPr bwMode="auto">
          <a:xfrm>
            <a:off x="6025515" y="2286000"/>
            <a:ext cx="2895600" cy="2286000"/>
          </a:xfrm>
          <a:custGeom>
            <a:avLst/>
            <a:gdLst>
              <a:gd name="T0" fmla="*/ 0 w 1824"/>
              <a:gd name="T1" fmla="*/ 2147483647 h 1440"/>
              <a:gd name="T2" fmla="*/ 2147483647 w 1824"/>
              <a:gd name="T3" fmla="*/ 2147483647 h 1440"/>
              <a:gd name="T4" fmla="*/ 2147483647 w 1824"/>
              <a:gd name="T5" fmla="*/ 2147483647 h 1440"/>
              <a:gd name="T6" fmla="*/ 2147483647 w 1824"/>
              <a:gd name="T7" fmla="*/ 2147483647 h 1440"/>
              <a:gd name="T8" fmla="*/ 2147483647 w 1824"/>
              <a:gd name="T9" fmla="*/ 0 h 14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4"/>
              <a:gd name="T16" fmla="*/ 0 h 1440"/>
              <a:gd name="T17" fmla="*/ 1824 w 1824"/>
              <a:gd name="T18" fmla="*/ 1440 h 14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4" h="1440">
                <a:moveTo>
                  <a:pt x="0" y="1440"/>
                </a:moveTo>
                <a:cubicBezTo>
                  <a:pt x="36" y="1220"/>
                  <a:pt x="72" y="1000"/>
                  <a:pt x="144" y="816"/>
                </a:cubicBezTo>
                <a:cubicBezTo>
                  <a:pt x="216" y="632"/>
                  <a:pt x="318" y="457"/>
                  <a:pt x="432" y="336"/>
                </a:cubicBezTo>
                <a:cubicBezTo>
                  <a:pt x="546" y="215"/>
                  <a:pt x="597" y="146"/>
                  <a:pt x="829" y="90"/>
                </a:cubicBezTo>
                <a:cubicBezTo>
                  <a:pt x="1061" y="34"/>
                  <a:pt x="1617" y="19"/>
                  <a:pt x="1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 sz="2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F1571F-34F9-4D61-9030-C773C5F74417}"/>
              </a:ext>
            </a:extLst>
          </p:cNvPr>
          <p:cNvSpPr txBox="1"/>
          <p:nvPr/>
        </p:nvSpPr>
        <p:spPr>
          <a:xfrm>
            <a:off x="87912" y="4602024"/>
            <a:ext cx="68952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600" dirty="0">
                <a:solidFill>
                  <a:srgbClr val="0000FF"/>
                </a:solidFill>
              </a:rPr>
              <a:t>Working set</a:t>
            </a:r>
            <a:r>
              <a:rPr lang="en-US" altLang="en-US" sz="3600" dirty="0"/>
              <a:t>: the whole set of data                                                    the executing application references within a time interval </a:t>
            </a:r>
          </a:p>
        </p:txBody>
      </p:sp>
    </p:spTree>
    <p:extLst>
      <p:ext uri="{BB962C8B-B14F-4D97-AF65-F5344CB8AC3E}">
        <p14:creationId xmlns:p14="http://schemas.microsoft.com/office/powerpoint/2010/main" val="2797096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3660-8508-43D4-9E74-E7D1D4DFB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8087C-18E2-47F2-8567-B3FD011E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A2A77-356C-44C6-9D5A-514FC045B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9E97436-99A0-4742-A9A7-DFC6C1488301}"/>
              </a:ext>
            </a:extLst>
          </p:cNvPr>
          <p:cNvSpPr>
            <a:spLocks/>
          </p:cNvSpPr>
          <p:nvPr/>
        </p:nvSpPr>
        <p:spPr bwMode="auto">
          <a:xfrm>
            <a:off x="6486810" y="2359029"/>
            <a:ext cx="3048000" cy="2286000"/>
          </a:xfrm>
          <a:custGeom>
            <a:avLst/>
            <a:gdLst>
              <a:gd name="T0" fmla="*/ 0 w 1920"/>
              <a:gd name="T1" fmla="*/ 0 h 1440"/>
              <a:gd name="T2" fmla="*/ 0 w 1920"/>
              <a:gd name="T3" fmla="*/ 2147483647 h 1440"/>
              <a:gd name="T4" fmla="*/ 2147483647 w 1920"/>
              <a:gd name="T5" fmla="*/ 2147483647 h 1440"/>
              <a:gd name="T6" fmla="*/ 0 60000 65536"/>
              <a:gd name="T7" fmla="*/ 0 60000 65536"/>
              <a:gd name="T8" fmla="*/ 0 60000 65536"/>
              <a:gd name="T9" fmla="*/ 0 w 1920"/>
              <a:gd name="T10" fmla="*/ 0 h 1440"/>
              <a:gd name="T11" fmla="*/ 1920 w 1920"/>
              <a:gd name="T12" fmla="*/ 1440 h 1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0" h="1440">
                <a:moveTo>
                  <a:pt x="0" y="0"/>
                </a:moveTo>
                <a:lnTo>
                  <a:pt x="0" y="1440"/>
                </a:lnTo>
                <a:lnTo>
                  <a:pt x="1920" y="144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F37CB64D-9520-4B23-893B-670E982FEEA0}"/>
              </a:ext>
            </a:extLst>
          </p:cNvPr>
          <p:cNvSpPr>
            <a:spLocks/>
          </p:cNvSpPr>
          <p:nvPr/>
        </p:nvSpPr>
        <p:spPr bwMode="auto">
          <a:xfrm>
            <a:off x="6772560" y="2359029"/>
            <a:ext cx="2609850" cy="852487"/>
          </a:xfrm>
          <a:custGeom>
            <a:avLst/>
            <a:gdLst>
              <a:gd name="T0" fmla="*/ 0 w 1644"/>
              <a:gd name="T1" fmla="*/ 2147483647 h 537"/>
              <a:gd name="T2" fmla="*/ 2147483647 w 1644"/>
              <a:gd name="T3" fmla="*/ 2147483647 h 537"/>
              <a:gd name="T4" fmla="*/ 2147483647 w 1644"/>
              <a:gd name="T5" fmla="*/ 2147483647 h 537"/>
              <a:gd name="T6" fmla="*/ 2147483647 w 1644"/>
              <a:gd name="T7" fmla="*/ 0 h 537"/>
              <a:gd name="T8" fmla="*/ 0 60000 65536"/>
              <a:gd name="T9" fmla="*/ 0 60000 65536"/>
              <a:gd name="T10" fmla="*/ 0 60000 65536"/>
              <a:gd name="T11" fmla="*/ 0 60000 65536"/>
              <a:gd name="T12" fmla="*/ 0 w 1644"/>
              <a:gd name="T13" fmla="*/ 0 h 537"/>
              <a:gd name="T14" fmla="*/ 1644 w 1644"/>
              <a:gd name="T15" fmla="*/ 537 h 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44" h="537">
                <a:moveTo>
                  <a:pt x="0" y="537"/>
                </a:moveTo>
                <a:cubicBezTo>
                  <a:pt x="35" y="492"/>
                  <a:pt x="101" y="341"/>
                  <a:pt x="209" y="267"/>
                </a:cubicBezTo>
                <a:cubicBezTo>
                  <a:pt x="317" y="193"/>
                  <a:pt x="410" y="134"/>
                  <a:pt x="649" y="90"/>
                </a:cubicBezTo>
                <a:cubicBezTo>
                  <a:pt x="888" y="46"/>
                  <a:pt x="1437" y="19"/>
                  <a:pt x="16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2EB8879C-E219-43BE-AC02-EBE4FF41C85B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506510" y="3197085"/>
            <a:ext cx="12843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altLang="en-US" sz="2800" dirty="0">
                <a:cs typeface="Arial" panose="020B0604020202020204" pitchFamily="34" charset="0"/>
              </a:rPr>
              <a:t>hit rate</a:t>
            </a: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25ABB27B-4C44-41F8-B344-C805EDD5E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7569" y="4661227"/>
            <a:ext cx="21226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altLang="en-US" sz="2800" dirty="0">
                <a:cs typeface="Arial" panose="020B0604020202020204" pitchFamily="34" charset="0"/>
              </a:rPr>
              <a:t>associativity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71EC00-CB6F-408A-A7A4-D76B92C8DCED}"/>
              </a:ext>
            </a:extLst>
          </p:cNvPr>
          <p:cNvSpPr txBox="1"/>
          <p:nvPr/>
        </p:nvSpPr>
        <p:spPr>
          <a:xfrm>
            <a:off x="452838" y="1616053"/>
            <a:ext cx="78910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600" dirty="0">
                <a:solidFill>
                  <a:srgbClr val="0000FF"/>
                </a:solidFill>
              </a:rPr>
              <a:t>Myth</a:t>
            </a:r>
            <a:r>
              <a:rPr lang="en-US" altLang="en-US" sz="3600" dirty="0"/>
              <a:t>: It should be power of two. </a:t>
            </a:r>
            <a:r>
              <a:rPr lang="en-US" altLang="en-US" sz="3600" dirty="0">
                <a:solidFill>
                  <a:srgbClr val="C00000"/>
                </a:solidFill>
              </a:rPr>
              <a:t>NO!!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E1E3BC-5ACF-4341-A885-BF7A1158CF7C}"/>
              </a:ext>
            </a:extLst>
          </p:cNvPr>
          <p:cNvSpPr txBox="1"/>
          <p:nvPr/>
        </p:nvSpPr>
        <p:spPr>
          <a:xfrm>
            <a:off x="362351" y="4820676"/>
            <a:ext cx="78910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600" dirty="0">
                <a:solidFill>
                  <a:srgbClr val="0000FF"/>
                </a:solidFill>
              </a:rPr>
              <a:t>L1 cache: lower associativity, hit time</a:t>
            </a:r>
          </a:p>
          <a:p>
            <a:r>
              <a:rPr lang="en-US" altLang="en-US" sz="3600" dirty="0">
                <a:solidFill>
                  <a:srgbClr val="0000FF"/>
                </a:solidFill>
              </a:rPr>
              <a:t>L3 cache: higher associativity </a:t>
            </a:r>
            <a:r>
              <a:rPr lang="en-US" altLang="en-US" sz="3600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3266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7A62-887B-42DA-834F-14A55CE3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Knobs of interest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17892-54B9-45CA-9621-B9590DD8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DA5AFF-E0EA-416A-A343-28C718E0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6" name="Rounded Rectangle 37">
            <a:extLst>
              <a:ext uri="{FF2B5EF4-FFF2-40B4-BE49-F238E27FC236}">
                <a16:creationId xmlns:a16="http://schemas.microsoft.com/office/drawing/2014/main" id="{1142FCEE-6C91-459F-AC4F-364E0F65012A}"/>
              </a:ext>
            </a:extLst>
          </p:cNvPr>
          <p:cNvSpPr/>
          <p:nvPr/>
        </p:nvSpPr>
        <p:spPr>
          <a:xfrm>
            <a:off x="506535" y="1869214"/>
            <a:ext cx="6025615" cy="57086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3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Line size, associativity, cache size </a:t>
            </a:r>
          </a:p>
        </p:txBody>
      </p:sp>
      <p:sp>
        <p:nvSpPr>
          <p:cNvPr id="7" name="Rounded Rectangle 37">
            <a:extLst>
              <a:ext uri="{FF2B5EF4-FFF2-40B4-BE49-F238E27FC236}">
                <a16:creationId xmlns:a16="http://schemas.microsoft.com/office/drawing/2014/main" id="{A1F0F088-5906-4C7B-88F9-2BD7898476B6}"/>
              </a:ext>
            </a:extLst>
          </p:cNvPr>
          <p:cNvSpPr/>
          <p:nvPr/>
        </p:nvSpPr>
        <p:spPr>
          <a:xfrm>
            <a:off x="506535" y="2490005"/>
            <a:ext cx="8061545" cy="57086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3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Tradeoff: latency, complexity, energy/power</a:t>
            </a:r>
          </a:p>
        </p:txBody>
      </p:sp>
      <p:sp>
        <p:nvSpPr>
          <p:cNvPr id="8" name="Rounded Rectangle 37">
            <a:extLst>
              <a:ext uri="{FF2B5EF4-FFF2-40B4-BE49-F238E27FC236}">
                <a16:creationId xmlns:a16="http://schemas.microsoft.com/office/drawing/2014/main" id="{89E35D02-E671-4CD8-A614-543A27B5A086}"/>
              </a:ext>
            </a:extLst>
          </p:cNvPr>
          <p:cNvSpPr/>
          <p:nvPr/>
        </p:nvSpPr>
        <p:spPr>
          <a:xfrm>
            <a:off x="506535" y="3151274"/>
            <a:ext cx="10951251" cy="26017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sz="3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en-US" sz="3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Tips: Think about the extremes:</a:t>
            </a:r>
          </a:p>
          <a:p>
            <a:r>
              <a:rPr lang="en-US" altLang="en-US" sz="3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Line size </a:t>
            </a:r>
            <a:r>
              <a:rPr lang="en-US" altLang="en-US" sz="3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 one byte or cache size </a:t>
            </a:r>
          </a:p>
          <a:p>
            <a:r>
              <a:rPr lang="en-US" altLang="en-US" sz="3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Associativity</a:t>
            </a:r>
            <a:r>
              <a:rPr lang="en-US" altLang="en-US" sz="3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one or #lines </a:t>
            </a:r>
          </a:p>
          <a:p>
            <a:r>
              <a:rPr lang="en-US" altLang="en-US" sz="3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Cache size </a:t>
            </a:r>
            <a:r>
              <a:rPr lang="en-US" altLang="en-US" sz="3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 Goal oriented: latency/bandwidth or capacity</a:t>
            </a:r>
          </a:p>
          <a:p>
            <a:endParaRPr lang="en-US" altLang="en-US" sz="3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7602BD-F795-4E8C-A709-574580121E13}"/>
              </a:ext>
            </a:extLst>
          </p:cNvPr>
          <p:cNvSpPr txBox="1"/>
          <p:nvPr/>
        </p:nvSpPr>
        <p:spPr>
          <a:xfrm>
            <a:off x="681038" y="5753020"/>
            <a:ext cx="9967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hlinkClick r:id="rId2"/>
              </a:rPr>
              <a:t>https://github.com/HewlettPackard/cacti/</a:t>
            </a:r>
            <a:endParaRPr lang="en-IN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90863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0D16-ABEE-417B-B41E-D90CAFDF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misses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12F32-A36F-4B69-914B-911EF17DB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598A1-ABF7-4955-8778-F53A3953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6" name="Rounded Rectangle 37">
            <a:extLst>
              <a:ext uri="{FF2B5EF4-FFF2-40B4-BE49-F238E27FC236}">
                <a16:creationId xmlns:a16="http://schemas.microsoft.com/office/drawing/2014/main" id="{AAB697C4-1E55-4D13-B80E-308C6571461C}"/>
              </a:ext>
            </a:extLst>
          </p:cNvPr>
          <p:cNvSpPr/>
          <p:nvPr/>
        </p:nvSpPr>
        <p:spPr>
          <a:xfrm>
            <a:off x="506534" y="1758074"/>
            <a:ext cx="10804745" cy="682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3200" dirty="0">
                <a:solidFill>
                  <a:schemeClr val="tx1"/>
                </a:solidFill>
                <a:latin typeface="Calibri body"/>
                <a:ea typeface="Cambria" panose="02040503050406030204" pitchFamily="18" charset="0"/>
              </a:rPr>
              <a:t>Cold Miss:</a:t>
            </a:r>
            <a:r>
              <a:rPr lang="en-US" sz="3200" dirty="0">
                <a:solidFill>
                  <a:schemeClr val="tx1"/>
                </a:solidFill>
                <a:latin typeface="Calibri body"/>
                <a:ea typeface="Cambria" panose="02040503050406030204" pitchFamily="18" charset="0"/>
              </a:rPr>
              <a:t> cache starts empty and this is the first reference</a:t>
            </a:r>
            <a:r>
              <a:rPr lang="en-US" altLang="en-US" sz="3200" dirty="0">
                <a:solidFill>
                  <a:schemeClr val="tx1"/>
                </a:solidFill>
                <a:latin typeface="Calibri body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7" name="Rounded Rectangle 37">
            <a:extLst>
              <a:ext uri="{FF2B5EF4-FFF2-40B4-BE49-F238E27FC236}">
                <a16:creationId xmlns:a16="http://schemas.microsoft.com/office/drawing/2014/main" id="{AB5EA082-730F-4FEA-BF12-6C6E71C11AAD}"/>
              </a:ext>
            </a:extLst>
          </p:cNvPr>
          <p:cNvSpPr/>
          <p:nvPr/>
        </p:nvSpPr>
        <p:spPr>
          <a:xfrm>
            <a:off x="506535" y="2929425"/>
            <a:ext cx="9056776" cy="682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3200" dirty="0">
                <a:solidFill>
                  <a:schemeClr val="tx1"/>
                </a:solidFill>
                <a:latin typeface="Calibri body"/>
                <a:ea typeface="Cambria" panose="02040503050406030204" pitchFamily="18" charset="0"/>
              </a:rPr>
              <a:t>Conflict Miss:</a:t>
            </a:r>
            <a:r>
              <a:rPr lang="en-US" sz="3200" dirty="0">
                <a:solidFill>
                  <a:schemeClr val="tx1"/>
                </a:solidFill>
                <a:latin typeface="Calibri body"/>
                <a:ea typeface="Cambria" panose="02040503050406030204" pitchFamily="18" charset="0"/>
              </a:rPr>
              <a:t> Many mapped to the same index bits</a:t>
            </a:r>
            <a:r>
              <a:rPr lang="en-US" altLang="en-US" sz="3200" dirty="0">
                <a:solidFill>
                  <a:schemeClr val="tx1"/>
                </a:solidFill>
                <a:latin typeface="Calibri body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8" name="Rounded Rectangle 37">
            <a:extLst>
              <a:ext uri="{FF2B5EF4-FFF2-40B4-BE49-F238E27FC236}">
                <a16:creationId xmlns:a16="http://schemas.microsoft.com/office/drawing/2014/main" id="{1E4FA250-66BC-4B24-BB20-BD3C5E611C16}"/>
              </a:ext>
            </a:extLst>
          </p:cNvPr>
          <p:cNvSpPr/>
          <p:nvPr/>
        </p:nvSpPr>
        <p:spPr>
          <a:xfrm>
            <a:off x="506535" y="4198303"/>
            <a:ext cx="7404794" cy="682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3200" dirty="0">
                <a:solidFill>
                  <a:schemeClr val="tx1"/>
                </a:solidFill>
                <a:latin typeface="Calibri body"/>
                <a:ea typeface="Cambria" panose="02040503050406030204" pitchFamily="18" charset="0"/>
              </a:rPr>
              <a:t>Capacity Miss: Cache size is not sufficient </a:t>
            </a:r>
          </a:p>
        </p:txBody>
      </p:sp>
      <p:sp>
        <p:nvSpPr>
          <p:cNvPr id="9" name="Rounded Rectangle 37">
            <a:extLst>
              <a:ext uri="{FF2B5EF4-FFF2-40B4-BE49-F238E27FC236}">
                <a16:creationId xmlns:a16="http://schemas.microsoft.com/office/drawing/2014/main" id="{CF5D17D8-095E-4847-A52C-D18603B201F2}"/>
              </a:ext>
            </a:extLst>
          </p:cNvPr>
          <p:cNvSpPr/>
          <p:nvPr/>
        </p:nvSpPr>
        <p:spPr>
          <a:xfrm>
            <a:off x="506533" y="5386350"/>
            <a:ext cx="11436237" cy="682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3200" dirty="0">
                <a:solidFill>
                  <a:srgbClr val="C00000"/>
                </a:solidFill>
                <a:latin typeface="Calibri body"/>
                <a:ea typeface="Cambria" panose="02040503050406030204" pitchFamily="18" charset="0"/>
              </a:rPr>
              <a:t>Coherence Miss: in Multi-core systems, only [not I/O coherence] </a:t>
            </a:r>
          </a:p>
        </p:txBody>
      </p:sp>
    </p:spTree>
    <p:extLst>
      <p:ext uri="{BB962C8B-B14F-4D97-AF65-F5344CB8AC3E}">
        <p14:creationId xmlns:p14="http://schemas.microsoft.com/office/powerpoint/2010/main" val="4226962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15D6-C480-4FF5-99AE-165AE3C6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a Miss, Replace a block, which block?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F5284-51DF-4D52-AC3A-B02FBE2F1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EE52C-A9E1-4D2A-8705-B8D90275A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F9260F-BC17-4FE9-B748-BDB84CE86A5C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14313" y="1825625"/>
            <a:ext cx="11739561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sz="3600" dirty="0"/>
              <a:t>Think of each block in a set having a “priority”</a:t>
            </a:r>
          </a:p>
          <a:p>
            <a:pPr marL="344487" lvl="1" indent="0">
              <a:buNone/>
            </a:pPr>
            <a:r>
              <a:rPr lang="en-US" altLang="en-US" sz="3600" dirty="0"/>
              <a:t>Indicating how important it is to keep the block in the cache</a:t>
            </a:r>
          </a:p>
          <a:p>
            <a:pPr marL="344487" lvl="1" indent="0">
              <a:buNone/>
            </a:pPr>
            <a:endParaRPr lang="en-US" altLang="en-US" sz="3600" dirty="0"/>
          </a:p>
          <a:p>
            <a:pPr marL="0" indent="0">
              <a:buNone/>
            </a:pPr>
            <a:r>
              <a:rPr lang="en-US" altLang="en-US" sz="3600" dirty="0"/>
              <a:t>Key issue: How do you determine/adjust block priorities?</a:t>
            </a:r>
          </a:p>
          <a:p>
            <a:pPr marL="0" indent="0">
              <a:buNone/>
            </a:pPr>
            <a:endParaRPr lang="en-US" altLang="en-US" sz="3600" dirty="0"/>
          </a:p>
          <a:p>
            <a:pPr marL="0" indent="0">
              <a:buNone/>
            </a:pPr>
            <a:r>
              <a:rPr lang="en-US" altLang="en-US" sz="3600" dirty="0"/>
              <a:t>Ideally: </a:t>
            </a:r>
            <a:r>
              <a:rPr lang="en-US" altLang="en-US" sz="3600" dirty="0" err="1"/>
              <a:t>Belady’s</a:t>
            </a:r>
            <a:r>
              <a:rPr lang="en-US" altLang="en-US" sz="3600" dirty="0"/>
              <a:t> OPT policy, replace the block that will be used furthest in the future. No one knows the future though </a:t>
            </a:r>
            <a:r>
              <a:rPr lang="en-US" altLang="en-US" sz="3600" dirty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US" altLang="en-US" sz="3600" dirty="0"/>
          </a:p>
          <a:p>
            <a:pPr marL="0" indent="0">
              <a:buNone/>
            </a:pPr>
            <a:r>
              <a:rPr lang="en-US" altLang="en-US" sz="3600" dirty="0"/>
              <a:t>There are three key decisions in a set:</a:t>
            </a:r>
          </a:p>
          <a:p>
            <a:pPr marL="344487" lvl="1" indent="0">
              <a:buNone/>
            </a:pPr>
            <a:r>
              <a:rPr lang="en-US" altLang="en-US" sz="3600" dirty="0">
                <a:solidFill>
                  <a:srgbClr val="0000FF"/>
                </a:solidFill>
              </a:rPr>
              <a:t>Insertion, promotion, eviction (replacement)</a:t>
            </a:r>
            <a:endParaRPr lang="en-US" altLang="en-US" sz="3600" dirty="0"/>
          </a:p>
          <a:p>
            <a:pPr lvl="2"/>
            <a:endParaRPr lang="en-US" altLang="en-US" sz="3600" dirty="0"/>
          </a:p>
          <a:p>
            <a:endParaRPr lang="en-US" altLang="en-US" sz="3600" dirty="0"/>
          </a:p>
          <a:p>
            <a:endParaRPr lang="en-US" altLang="en-US" sz="3600" dirty="0"/>
          </a:p>
          <a:p>
            <a:pPr lvl="2"/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1915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4AAD-3D1A-488A-A8C3-A10A83325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LRU (Least-Recently-Used) Policy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8D36F3-A316-4A00-8D10-FFAB96EC7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2198F0-A00C-4025-AD0A-752D1342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6" name="Rounded Rectangle 26">
            <a:extLst>
              <a:ext uri="{FF2B5EF4-FFF2-40B4-BE49-F238E27FC236}">
                <a16:creationId xmlns:a16="http://schemas.microsoft.com/office/drawing/2014/main" id="{81BC2F22-6E59-4775-BBCD-7BF1C8DDA09B}"/>
              </a:ext>
            </a:extLst>
          </p:cNvPr>
          <p:cNvSpPr/>
          <p:nvPr/>
        </p:nvSpPr>
        <p:spPr>
          <a:xfrm>
            <a:off x="1295400" y="2000259"/>
            <a:ext cx="807720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latin typeface="Calibri body"/>
            </a:endParaRP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9AEF91E9-20AA-438B-972F-F3A3826E711C}"/>
              </a:ext>
            </a:extLst>
          </p:cNvPr>
          <p:cNvSpPr/>
          <p:nvPr/>
        </p:nvSpPr>
        <p:spPr>
          <a:xfrm>
            <a:off x="381000" y="1427182"/>
            <a:ext cx="11277600" cy="5078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alibri body"/>
              </a:rPr>
              <a:t>Cache Eviction Policy: On a miss (block </a:t>
            </a:r>
            <a:r>
              <a:rPr lang="en-US" sz="2400" i="1" dirty="0" err="1">
                <a:solidFill>
                  <a:schemeClr val="tx1"/>
                </a:solidFill>
                <a:latin typeface="Calibri body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alibri body"/>
              </a:rPr>
              <a:t>), which block to evict (replace) ? </a:t>
            </a:r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A18C706A-50AB-4061-95BE-C1F8BE190A49}"/>
              </a:ext>
            </a:extLst>
          </p:cNvPr>
          <p:cNvSpPr/>
          <p:nvPr/>
        </p:nvSpPr>
        <p:spPr>
          <a:xfrm>
            <a:off x="414338" y="3058180"/>
            <a:ext cx="11277600" cy="53657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alibri body"/>
              </a:rPr>
              <a:t>Cache Insertion Policy: New block </a:t>
            </a:r>
            <a:r>
              <a:rPr lang="en-US" sz="2400" i="1" dirty="0" err="1">
                <a:solidFill>
                  <a:schemeClr val="tx1"/>
                </a:solidFill>
                <a:latin typeface="Calibri body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alibri body"/>
              </a:rPr>
              <a:t> inserted into MRU.</a:t>
            </a:r>
          </a:p>
        </p:txBody>
      </p:sp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667881F5-A135-4889-B7F7-CAFFB0F0C00E}"/>
              </a:ext>
            </a:extLst>
          </p:cNvPr>
          <p:cNvSpPr/>
          <p:nvPr/>
        </p:nvSpPr>
        <p:spPr>
          <a:xfrm>
            <a:off x="381000" y="4884739"/>
            <a:ext cx="11277600" cy="5263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alibri body"/>
              </a:rPr>
              <a:t>Cache Promotion Policy: On a future hit (block </a:t>
            </a:r>
            <a:r>
              <a:rPr lang="en-US" sz="2400" i="1" dirty="0" err="1">
                <a:solidFill>
                  <a:schemeClr val="tx1"/>
                </a:solidFill>
                <a:latin typeface="Calibri body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alibri body"/>
              </a:rPr>
              <a:t>), promote to MRU 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8BF3A5FA-8CF2-444A-A1E3-671B5266C7C8}"/>
              </a:ext>
            </a:extLst>
          </p:cNvPr>
          <p:cNvGrpSpPr>
            <a:grpSpLocks/>
          </p:cNvGrpSpPr>
          <p:nvPr/>
        </p:nvGrpSpPr>
        <p:grpSpPr bwMode="auto">
          <a:xfrm>
            <a:off x="2806701" y="2076459"/>
            <a:ext cx="6005513" cy="838200"/>
            <a:chOff x="5061" y="624"/>
            <a:chExt cx="3783" cy="528"/>
          </a:xfrm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64E2C67E-ADE2-435B-BE6C-FBA7954A2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12"/>
              <a:ext cx="336" cy="240"/>
            </a:xfrm>
            <a:prstGeom prst="rect">
              <a:avLst/>
            </a:prstGeom>
            <a:solidFill>
              <a:srgbClr val="92D05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solidFill>
                    <a:srgbClr val="003300"/>
                  </a:solidFill>
                  <a:latin typeface="Calibri body"/>
                </a:rPr>
                <a:t>a</a:t>
              </a:r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6C4B130B-D4D7-41E5-99C6-2FF1A2BD0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6" y="912"/>
              <a:ext cx="336" cy="240"/>
            </a:xfrm>
            <a:prstGeom prst="rect">
              <a:avLst/>
            </a:prstGeom>
            <a:solidFill>
              <a:srgbClr val="92D05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rgbClr val="003300"/>
                  </a:solidFill>
                  <a:latin typeface="Calibri body"/>
                </a:rPr>
                <a:t>b</a:t>
              </a:r>
            </a:p>
          </p:txBody>
        </p:sp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C344C8CB-5C87-4EB4-80FA-C78DBE27B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" y="912"/>
              <a:ext cx="336" cy="240"/>
            </a:xfrm>
            <a:prstGeom prst="rect">
              <a:avLst/>
            </a:prstGeom>
            <a:solidFill>
              <a:srgbClr val="92D05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rgbClr val="003300"/>
                  </a:solidFill>
                  <a:latin typeface="Calibri body"/>
                </a:rPr>
                <a:t>c</a:t>
              </a:r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E415EEB6-2B03-4188-8616-0B10D302D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6" y="912"/>
              <a:ext cx="336" cy="240"/>
            </a:xfrm>
            <a:prstGeom prst="rect">
              <a:avLst/>
            </a:prstGeom>
            <a:solidFill>
              <a:srgbClr val="92D05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rgbClr val="003300"/>
                  </a:solidFill>
                  <a:latin typeface="Calibri body"/>
                </a:rPr>
                <a:t>d</a:t>
              </a:r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A0D8E018-21DC-40F5-9A8D-041FE5A7D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6" y="912"/>
              <a:ext cx="336" cy="240"/>
            </a:xfrm>
            <a:prstGeom prst="rect">
              <a:avLst/>
            </a:prstGeom>
            <a:solidFill>
              <a:srgbClr val="92D05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rgbClr val="003300"/>
                  </a:solidFill>
                  <a:latin typeface="Calibri body"/>
                </a:rPr>
                <a:t>e</a:t>
              </a:r>
            </a:p>
          </p:txBody>
        </p:sp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833F2219-8D63-4A98-BCC8-A372AC14C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6" y="912"/>
              <a:ext cx="336" cy="240"/>
            </a:xfrm>
            <a:prstGeom prst="rect">
              <a:avLst/>
            </a:prstGeom>
            <a:solidFill>
              <a:srgbClr val="92D05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rgbClr val="003300"/>
                  </a:solidFill>
                  <a:latin typeface="Calibri body"/>
                </a:rPr>
                <a:t>f</a:t>
              </a:r>
            </a:p>
          </p:txBody>
        </p:sp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31BD2168-A816-4EB4-A637-4281720A3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6" y="912"/>
              <a:ext cx="336" cy="240"/>
            </a:xfrm>
            <a:prstGeom prst="rect">
              <a:avLst/>
            </a:prstGeom>
            <a:solidFill>
              <a:srgbClr val="92D05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rgbClr val="003300"/>
                  </a:solidFill>
                  <a:latin typeface="Calibri body"/>
                </a:rPr>
                <a:t>g</a:t>
              </a:r>
            </a:p>
          </p:txBody>
        </p:sp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173E6FA4-A8E3-4884-9D50-D1AAF556A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6" y="912"/>
              <a:ext cx="336" cy="240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rgbClr val="003300"/>
                  </a:solidFill>
                  <a:latin typeface="Calibri body"/>
                </a:rPr>
                <a:t>h</a:t>
              </a:r>
            </a:p>
          </p:txBody>
        </p:sp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FA56F22E-E2CC-48E4-965C-3989FD0399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1008"/>
              <a:ext cx="14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400">
                <a:latin typeface="Calibri body"/>
              </a:endParaRPr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id="{784DA943-3901-4082-8B73-2B5B3739E2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2" y="1008"/>
              <a:ext cx="14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400">
                <a:latin typeface="Calibri body"/>
              </a:endParaRPr>
            </a:p>
          </p:txBody>
        </p:sp>
        <p:sp>
          <p:nvSpPr>
            <p:cNvPr id="21" name="Line 15">
              <a:extLst>
                <a:ext uri="{FF2B5EF4-FFF2-40B4-BE49-F238E27FC236}">
                  <a16:creationId xmlns:a16="http://schemas.microsoft.com/office/drawing/2014/main" id="{8A223027-3BD5-479B-8EFD-8C51FAF6B1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2" y="1008"/>
              <a:ext cx="14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400">
                <a:latin typeface="Calibri body"/>
              </a:endParaRPr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8A8CB06A-2046-4053-AA98-7B4B48E7C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12" y="1008"/>
              <a:ext cx="14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400">
                <a:latin typeface="Calibri body"/>
              </a:endParaRPr>
            </a:p>
          </p:txBody>
        </p:sp>
        <p:sp>
          <p:nvSpPr>
            <p:cNvPr id="23" name="Line 17">
              <a:extLst>
                <a:ext uri="{FF2B5EF4-FFF2-40B4-BE49-F238E27FC236}">
                  <a16:creationId xmlns:a16="http://schemas.microsoft.com/office/drawing/2014/main" id="{C8D770CF-0123-4B5A-BDCF-3429043EA4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2" y="1008"/>
              <a:ext cx="14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400">
                <a:latin typeface="Calibri body"/>
              </a:endParaRPr>
            </a:p>
          </p:txBody>
        </p:sp>
        <p:sp>
          <p:nvSpPr>
            <p:cNvPr id="24" name="Line 18">
              <a:extLst>
                <a:ext uri="{FF2B5EF4-FFF2-40B4-BE49-F238E27FC236}">
                  <a16:creationId xmlns:a16="http://schemas.microsoft.com/office/drawing/2014/main" id="{A23BE6E3-6ECD-4DA2-B22C-88D863047C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2" y="1008"/>
              <a:ext cx="14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400">
                <a:latin typeface="Calibri body"/>
              </a:endParaRPr>
            </a:p>
          </p:txBody>
        </p:sp>
        <p:sp>
          <p:nvSpPr>
            <p:cNvPr id="25" name="Line 19">
              <a:extLst>
                <a:ext uri="{FF2B5EF4-FFF2-40B4-BE49-F238E27FC236}">
                  <a16:creationId xmlns:a16="http://schemas.microsoft.com/office/drawing/2014/main" id="{FCD8FD7B-F210-484F-975E-50AAA300C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52" y="1008"/>
              <a:ext cx="14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400">
                <a:latin typeface="Calibri body"/>
              </a:endParaRPr>
            </a:p>
          </p:txBody>
        </p:sp>
        <p:sp>
          <p:nvSpPr>
            <p:cNvPr id="26" name="Text Box 21">
              <a:extLst>
                <a:ext uri="{FF2B5EF4-FFF2-40B4-BE49-F238E27FC236}">
                  <a16:creationId xmlns:a16="http://schemas.microsoft.com/office/drawing/2014/main" id="{6186F8F7-6C94-4DF4-ADCA-F4B872C309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1" y="624"/>
              <a:ext cx="5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AA014C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alibri body"/>
                </a:rPr>
                <a:t>MRU</a:t>
              </a:r>
            </a:p>
          </p:txBody>
        </p:sp>
        <p:sp>
          <p:nvSpPr>
            <p:cNvPr id="27" name="Text Box 22">
              <a:extLst>
                <a:ext uri="{FF2B5EF4-FFF2-40B4-BE49-F238E27FC236}">
                  <a16:creationId xmlns:a16="http://schemas.microsoft.com/office/drawing/2014/main" id="{6CDA1189-ECD6-435D-959A-4C657FF260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7" y="624"/>
              <a:ext cx="4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AA014C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Calibri body"/>
                </a:rPr>
                <a:t>LRU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6062D55-4B7D-4325-983E-DDD100B37E78}"/>
              </a:ext>
            </a:extLst>
          </p:cNvPr>
          <p:cNvSpPr txBox="1"/>
          <p:nvPr/>
        </p:nvSpPr>
        <p:spPr>
          <a:xfrm>
            <a:off x="1447800" y="2391439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Calibri body"/>
              </a:rPr>
              <a:t>SET A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582C152-6171-45A2-A67B-6EE4E85A991A}"/>
              </a:ext>
            </a:extLst>
          </p:cNvPr>
          <p:cNvSpPr/>
          <p:nvPr/>
        </p:nvSpPr>
        <p:spPr>
          <a:xfrm>
            <a:off x="1295400" y="3733800"/>
            <a:ext cx="807720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latin typeface="Calibri body"/>
            </a:endParaRPr>
          </a:p>
        </p:txBody>
      </p:sp>
      <p:grpSp>
        <p:nvGrpSpPr>
          <p:cNvPr id="30" name="Group 4">
            <a:extLst>
              <a:ext uri="{FF2B5EF4-FFF2-40B4-BE49-F238E27FC236}">
                <a16:creationId xmlns:a16="http://schemas.microsoft.com/office/drawing/2014/main" id="{0A440D8C-BFAB-4D1C-8456-80BDD2595101}"/>
              </a:ext>
            </a:extLst>
          </p:cNvPr>
          <p:cNvGrpSpPr>
            <a:grpSpLocks/>
          </p:cNvGrpSpPr>
          <p:nvPr/>
        </p:nvGrpSpPr>
        <p:grpSpPr bwMode="auto">
          <a:xfrm>
            <a:off x="2806701" y="3733800"/>
            <a:ext cx="6005513" cy="838200"/>
            <a:chOff x="5061" y="624"/>
            <a:chExt cx="3783" cy="528"/>
          </a:xfrm>
        </p:grpSpPr>
        <p:sp>
          <p:nvSpPr>
            <p:cNvPr id="31" name="Rectangle 5">
              <a:extLst>
                <a:ext uri="{FF2B5EF4-FFF2-40B4-BE49-F238E27FC236}">
                  <a16:creationId xmlns:a16="http://schemas.microsoft.com/office/drawing/2014/main" id="{2B1B858B-58FB-4A7E-B895-A494289B9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12"/>
              <a:ext cx="336" cy="2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solidFill>
                    <a:srgbClr val="003300"/>
                  </a:solidFill>
                  <a:latin typeface="Calibri body"/>
                </a:rPr>
                <a:t>i</a:t>
              </a:r>
            </a:p>
          </p:txBody>
        </p:sp>
        <p:sp>
          <p:nvSpPr>
            <p:cNvPr id="32" name="Rectangle 6">
              <a:extLst>
                <a:ext uri="{FF2B5EF4-FFF2-40B4-BE49-F238E27FC236}">
                  <a16:creationId xmlns:a16="http://schemas.microsoft.com/office/drawing/2014/main" id="{7E357CA5-5BDE-4A2B-9825-F38452EAF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6" y="912"/>
              <a:ext cx="336" cy="240"/>
            </a:xfrm>
            <a:prstGeom prst="rect">
              <a:avLst/>
            </a:prstGeom>
            <a:solidFill>
              <a:srgbClr val="92D05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solidFill>
                    <a:srgbClr val="003300"/>
                  </a:solidFill>
                  <a:latin typeface="Calibri body"/>
                </a:rPr>
                <a:t>a</a:t>
              </a: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CF627338-847E-4B72-B073-697FA800F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" y="912"/>
              <a:ext cx="336" cy="240"/>
            </a:xfrm>
            <a:prstGeom prst="rect">
              <a:avLst/>
            </a:prstGeom>
            <a:solidFill>
              <a:srgbClr val="92D05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solidFill>
                    <a:srgbClr val="003300"/>
                  </a:solidFill>
                  <a:latin typeface="Calibri body"/>
                </a:rPr>
                <a:t>b</a:t>
              </a:r>
            </a:p>
          </p:txBody>
        </p:sp>
        <p:sp>
          <p:nvSpPr>
            <p:cNvPr id="34" name="Rectangle 8">
              <a:extLst>
                <a:ext uri="{FF2B5EF4-FFF2-40B4-BE49-F238E27FC236}">
                  <a16:creationId xmlns:a16="http://schemas.microsoft.com/office/drawing/2014/main" id="{972C314E-A2AB-4536-BCF6-1D240308F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6" y="912"/>
              <a:ext cx="336" cy="240"/>
            </a:xfrm>
            <a:prstGeom prst="rect">
              <a:avLst/>
            </a:prstGeom>
            <a:solidFill>
              <a:srgbClr val="92D05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solidFill>
                    <a:srgbClr val="003300"/>
                  </a:solidFill>
                  <a:latin typeface="Calibri body"/>
                </a:rPr>
                <a:t>c</a:t>
              </a: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05056804-B673-4819-A491-111A54EB9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6" y="912"/>
              <a:ext cx="336" cy="240"/>
            </a:xfrm>
            <a:prstGeom prst="rect">
              <a:avLst/>
            </a:prstGeom>
            <a:solidFill>
              <a:srgbClr val="92D05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solidFill>
                    <a:srgbClr val="003300"/>
                  </a:solidFill>
                  <a:latin typeface="Calibri body"/>
                </a:rPr>
                <a:t>d</a:t>
              </a: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0BCBCFB2-5B87-4296-9192-458FDDCD3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6" y="912"/>
              <a:ext cx="336" cy="240"/>
            </a:xfrm>
            <a:prstGeom prst="rect">
              <a:avLst/>
            </a:prstGeom>
            <a:solidFill>
              <a:srgbClr val="92D05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solidFill>
                    <a:srgbClr val="003300"/>
                  </a:solidFill>
                  <a:latin typeface="Calibri body"/>
                </a:rPr>
                <a:t>e</a:t>
              </a:r>
            </a:p>
          </p:txBody>
        </p:sp>
        <p:sp>
          <p:nvSpPr>
            <p:cNvPr id="37" name="Rectangle 11">
              <a:extLst>
                <a:ext uri="{FF2B5EF4-FFF2-40B4-BE49-F238E27FC236}">
                  <a16:creationId xmlns:a16="http://schemas.microsoft.com/office/drawing/2014/main" id="{53ED316C-4899-4AC8-8268-0873EFB29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6" y="912"/>
              <a:ext cx="336" cy="240"/>
            </a:xfrm>
            <a:prstGeom prst="rect">
              <a:avLst/>
            </a:prstGeom>
            <a:solidFill>
              <a:srgbClr val="92D05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solidFill>
                    <a:srgbClr val="003300"/>
                  </a:solidFill>
                  <a:latin typeface="Calibri body"/>
                </a:rPr>
                <a:t>f</a:t>
              </a:r>
            </a:p>
          </p:txBody>
        </p:sp>
        <p:sp>
          <p:nvSpPr>
            <p:cNvPr id="38" name="Rectangle 12">
              <a:extLst>
                <a:ext uri="{FF2B5EF4-FFF2-40B4-BE49-F238E27FC236}">
                  <a16:creationId xmlns:a16="http://schemas.microsoft.com/office/drawing/2014/main" id="{C718AD73-0C15-4171-9CAD-27AEFC82C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6" y="912"/>
              <a:ext cx="336" cy="240"/>
            </a:xfrm>
            <a:prstGeom prst="rect">
              <a:avLst/>
            </a:prstGeom>
            <a:solidFill>
              <a:srgbClr val="92D05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solidFill>
                    <a:srgbClr val="003300"/>
                  </a:solidFill>
                  <a:latin typeface="Calibri body"/>
                </a:rPr>
                <a:t>g</a:t>
              </a:r>
            </a:p>
          </p:txBody>
        </p:sp>
        <p:sp>
          <p:nvSpPr>
            <p:cNvPr id="39" name="Line 13">
              <a:extLst>
                <a:ext uri="{FF2B5EF4-FFF2-40B4-BE49-F238E27FC236}">
                  <a16:creationId xmlns:a16="http://schemas.microsoft.com/office/drawing/2014/main" id="{0621BCB4-623B-4313-94D0-0C70BFCDB9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1008"/>
              <a:ext cx="14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400">
                <a:latin typeface="Calibri body"/>
              </a:endParaRPr>
            </a:p>
          </p:txBody>
        </p:sp>
        <p:sp>
          <p:nvSpPr>
            <p:cNvPr id="40" name="Line 14">
              <a:extLst>
                <a:ext uri="{FF2B5EF4-FFF2-40B4-BE49-F238E27FC236}">
                  <a16:creationId xmlns:a16="http://schemas.microsoft.com/office/drawing/2014/main" id="{F4C60E00-493A-4B5B-A157-E3CB801C05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2" y="1008"/>
              <a:ext cx="14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400">
                <a:latin typeface="Calibri body"/>
              </a:endParaRPr>
            </a:p>
          </p:txBody>
        </p:sp>
        <p:sp>
          <p:nvSpPr>
            <p:cNvPr id="41" name="Line 15">
              <a:extLst>
                <a:ext uri="{FF2B5EF4-FFF2-40B4-BE49-F238E27FC236}">
                  <a16:creationId xmlns:a16="http://schemas.microsoft.com/office/drawing/2014/main" id="{CCAFE800-1DD5-43F9-B3B3-2B07CF45C1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2" y="1008"/>
              <a:ext cx="14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400">
                <a:latin typeface="Calibri body"/>
              </a:endParaRPr>
            </a:p>
          </p:txBody>
        </p:sp>
        <p:sp>
          <p:nvSpPr>
            <p:cNvPr id="42" name="Line 16">
              <a:extLst>
                <a:ext uri="{FF2B5EF4-FFF2-40B4-BE49-F238E27FC236}">
                  <a16:creationId xmlns:a16="http://schemas.microsoft.com/office/drawing/2014/main" id="{7A879463-A6AC-4BAF-A2CB-DE38F1C188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12" y="1008"/>
              <a:ext cx="14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400">
                <a:latin typeface="Calibri body"/>
              </a:endParaRPr>
            </a:p>
          </p:txBody>
        </p:sp>
        <p:sp>
          <p:nvSpPr>
            <p:cNvPr id="43" name="Line 17">
              <a:extLst>
                <a:ext uri="{FF2B5EF4-FFF2-40B4-BE49-F238E27FC236}">
                  <a16:creationId xmlns:a16="http://schemas.microsoft.com/office/drawing/2014/main" id="{1112B8C9-2615-4DCB-B154-263910787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2" y="1008"/>
              <a:ext cx="14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400">
                <a:latin typeface="Calibri body"/>
              </a:endParaRPr>
            </a:p>
          </p:txBody>
        </p:sp>
        <p:sp>
          <p:nvSpPr>
            <p:cNvPr id="44" name="Line 18">
              <a:extLst>
                <a:ext uri="{FF2B5EF4-FFF2-40B4-BE49-F238E27FC236}">
                  <a16:creationId xmlns:a16="http://schemas.microsoft.com/office/drawing/2014/main" id="{55806041-C1DC-4196-84C2-04030C938A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2" y="1008"/>
              <a:ext cx="14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400">
                <a:latin typeface="Calibri body"/>
              </a:endParaRPr>
            </a:p>
          </p:txBody>
        </p:sp>
        <p:sp>
          <p:nvSpPr>
            <p:cNvPr id="45" name="Line 19">
              <a:extLst>
                <a:ext uri="{FF2B5EF4-FFF2-40B4-BE49-F238E27FC236}">
                  <a16:creationId xmlns:a16="http://schemas.microsoft.com/office/drawing/2014/main" id="{FF285421-E51A-4156-9E2E-DBDCCCE8DB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52" y="1008"/>
              <a:ext cx="14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400">
                <a:latin typeface="Calibri body"/>
              </a:endParaRPr>
            </a:p>
          </p:txBody>
        </p:sp>
        <p:sp>
          <p:nvSpPr>
            <p:cNvPr id="46" name="Text Box 21">
              <a:extLst>
                <a:ext uri="{FF2B5EF4-FFF2-40B4-BE49-F238E27FC236}">
                  <a16:creationId xmlns:a16="http://schemas.microsoft.com/office/drawing/2014/main" id="{113C3E74-4C6F-48DD-8386-1C7593E041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1" y="624"/>
              <a:ext cx="5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AA014C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alibri body"/>
                </a:rPr>
                <a:t>MRU</a:t>
              </a:r>
            </a:p>
          </p:txBody>
        </p:sp>
        <p:sp>
          <p:nvSpPr>
            <p:cNvPr id="47" name="Text Box 22">
              <a:extLst>
                <a:ext uri="{FF2B5EF4-FFF2-40B4-BE49-F238E27FC236}">
                  <a16:creationId xmlns:a16="http://schemas.microsoft.com/office/drawing/2014/main" id="{A7946E07-365E-49D4-885D-4B98BFF886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7" y="624"/>
              <a:ext cx="4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AA014C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defTabSz="13065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Calibri body"/>
                </a:rPr>
                <a:t>LRU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4FD07AFB-A6AF-4262-A4D8-E5B44D303382}"/>
              </a:ext>
            </a:extLst>
          </p:cNvPr>
          <p:cNvSpPr txBox="1"/>
          <p:nvPr/>
        </p:nvSpPr>
        <p:spPr>
          <a:xfrm>
            <a:off x="1447800" y="4048780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Calibri body"/>
              </a:rPr>
              <a:t>SET A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D5F5C35-3DC7-4CF0-8BBA-0B119B90C5AB}"/>
              </a:ext>
            </a:extLst>
          </p:cNvPr>
          <p:cNvSpPr/>
          <p:nvPr/>
        </p:nvSpPr>
        <p:spPr>
          <a:xfrm>
            <a:off x="276226" y="5494803"/>
            <a:ext cx="11477624" cy="7778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rgbClr val="C00000"/>
                </a:solidFill>
                <a:latin typeface="Calibri body"/>
              </a:rPr>
              <a:t>We need priority bits per block. For example, a 16-way cache will need four bit/block LRU causes thrashing when working set &gt; cache size</a:t>
            </a:r>
          </a:p>
        </p:txBody>
      </p:sp>
    </p:spTree>
    <p:extLst>
      <p:ext uri="{BB962C8B-B14F-4D97-AF65-F5344CB8AC3E}">
        <p14:creationId xmlns:p14="http://schemas.microsoft.com/office/powerpoint/2010/main" val="2360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allAtOnce" animBg="1"/>
      <p:bldP spid="8" grpId="0" build="allAtOnce" animBg="1"/>
      <p:bldP spid="9" grpId="0" build="allAtOnce" animBg="1"/>
      <p:bldP spid="28" grpId="0"/>
      <p:bldP spid="29" grpId="0" animBg="1"/>
      <p:bldP spid="48" grpId="0"/>
      <p:bldP spid="49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1FBE5-A213-4B87-B04C-422F23A4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Applications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850B3-79FA-474E-8FBB-A296ABD09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ACF0D-DD44-4EDA-81B5-6156DD075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F83838-A42F-46D1-A583-612A0B48A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12191999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837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7C1BA-3D85-4A01-9AD9-115734329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redefine cache misses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704D6-B0A4-4779-A8BC-D5FD1AF9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BD49D-D07B-4D61-91D4-6C16C75E6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5AC2831-3160-43C6-8A0B-BDA4BE3923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0025" y="1604963"/>
            <a:ext cx="11882438" cy="51784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C00000"/>
                </a:solidFill>
              </a:rPr>
              <a:t>Compulsory: </a:t>
            </a:r>
            <a:r>
              <a:rPr lang="en-US" altLang="ko-KR" dirty="0"/>
              <a:t>first reference to a line (a.k.a. cold start misses)</a:t>
            </a:r>
          </a:p>
          <a:p>
            <a:pPr lvl="1"/>
            <a:r>
              <a:rPr lang="en-US" altLang="ko-KR" sz="3600" i="1" dirty="0"/>
              <a:t>misses that would occur even with infinite cache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C00000"/>
                </a:solidFill>
              </a:rPr>
              <a:t>Capacity: </a:t>
            </a:r>
            <a:r>
              <a:rPr lang="en-US" altLang="ko-KR" dirty="0"/>
              <a:t>cache is too small to hold all data </a:t>
            </a:r>
          </a:p>
          <a:p>
            <a:pPr lvl="1"/>
            <a:r>
              <a:rPr lang="en-US" altLang="ko-KR" sz="3600" i="1" dirty="0"/>
              <a:t>misses that would occur even under perfect (</a:t>
            </a:r>
            <a:r>
              <a:rPr lang="en-US" altLang="ko-KR" sz="3600" i="1" dirty="0" err="1"/>
              <a:t>Belady’s</a:t>
            </a:r>
            <a:r>
              <a:rPr lang="en-US" altLang="ko-KR" sz="3600" i="1" dirty="0"/>
              <a:t>) replacement policy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C00000"/>
                </a:solidFill>
              </a:rPr>
              <a:t>Conflict: </a:t>
            </a:r>
            <a:r>
              <a:rPr lang="en-US" altLang="ko-KR" dirty="0"/>
              <a:t>misses that occur because of collisions due to line-placement strategy</a:t>
            </a:r>
          </a:p>
          <a:p>
            <a:pPr lvl="1"/>
            <a:r>
              <a:rPr lang="en-US" altLang="ko-KR" sz="3600" i="1" dirty="0"/>
              <a:t>misses that would not occur with ideal full associativity</a:t>
            </a:r>
          </a:p>
        </p:txBody>
      </p:sp>
    </p:spTree>
    <p:extLst>
      <p:ext uri="{BB962C8B-B14F-4D97-AF65-F5344CB8AC3E}">
        <p14:creationId xmlns:p14="http://schemas.microsoft.com/office/powerpoint/2010/main" val="178310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AFF2-762C-4B78-9F4C-843AD3B81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knobs and Misses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5A92A0-2549-49EB-B03B-5C672A388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130E7-34F3-4BB7-8A4C-C1A89A1E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306FB18-F796-43CB-BFD5-F57F0D57C8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3237" y="1645727"/>
            <a:ext cx="11960226" cy="50757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dirty="0">
                <a:latin typeface="Calibri"/>
                <a:cs typeface="Calibri"/>
              </a:rPr>
              <a:t>Larger cache size</a:t>
            </a:r>
          </a:p>
          <a:p>
            <a:pPr marL="403225" lvl="1" indent="-231775" algn="l">
              <a:spcBef>
                <a:spcPct val="0"/>
              </a:spcBef>
              <a:buFontTx/>
              <a:buChar char="+"/>
            </a:pPr>
            <a:r>
              <a:rPr lang="en-US" sz="3600" dirty="0">
                <a:latin typeface="Calibri"/>
                <a:cs typeface="Calibri"/>
              </a:rPr>
              <a:t>reduces capacity and conflict misses? </a:t>
            </a:r>
          </a:p>
          <a:p>
            <a:pPr marL="403225" lvl="1" indent="-231775" algn="l">
              <a:spcBef>
                <a:spcPct val="0"/>
              </a:spcBef>
              <a:buFontTx/>
              <a:buChar char="-"/>
            </a:pPr>
            <a:r>
              <a:rPr lang="en-US" sz="3600" dirty="0">
                <a:solidFill>
                  <a:srgbClr val="C00000"/>
                </a:solidFill>
                <a:latin typeface="Calibri"/>
                <a:cs typeface="Calibri"/>
              </a:rPr>
              <a:t>hit time will increase</a:t>
            </a:r>
            <a:endParaRPr lang="en-US" dirty="0">
              <a:solidFill>
                <a:srgbClr val="C00000"/>
              </a:solidFill>
              <a:latin typeface="Calibri"/>
              <a:cs typeface="Calibri"/>
            </a:endParaRPr>
          </a:p>
          <a:p>
            <a:pPr algn="l">
              <a:spcBef>
                <a:spcPct val="0"/>
              </a:spcBef>
            </a:pPr>
            <a:r>
              <a:rPr lang="en-US" dirty="0">
                <a:latin typeface="Calibri"/>
                <a:cs typeface="Calibri"/>
              </a:rPr>
              <a:t>Higher associativity</a:t>
            </a:r>
          </a:p>
          <a:p>
            <a:pPr marL="403225" lvl="1" indent="-231775" algn="l">
              <a:spcBef>
                <a:spcPct val="0"/>
              </a:spcBef>
              <a:buFontTx/>
              <a:buChar char="+"/>
            </a:pPr>
            <a:r>
              <a:rPr lang="en-US" sz="3600" dirty="0">
                <a:latin typeface="Calibri"/>
                <a:cs typeface="Calibri"/>
              </a:rPr>
              <a:t>reduces conflict misses</a:t>
            </a:r>
          </a:p>
          <a:p>
            <a:pPr marL="171450" lvl="1" indent="0" algn="l">
              <a:spcBef>
                <a:spcPct val="0"/>
              </a:spcBef>
              <a:buNone/>
            </a:pPr>
            <a:r>
              <a:rPr lang="en-US" sz="3600" dirty="0">
                <a:solidFill>
                  <a:srgbClr val="C00000"/>
                </a:solidFill>
                <a:latin typeface="Calibri"/>
                <a:cs typeface="Calibri"/>
              </a:rPr>
              <a:t>- increase hit time</a:t>
            </a:r>
          </a:p>
          <a:p>
            <a:pPr algn="l">
              <a:spcBef>
                <a:spcPct val="0"/>
              </a:spcBef>
            </a:pPr>
            <a:r>
              <a:rPr lang="en-US" dirty="0">
                <a:latin typeface="Calibri"/>
                <a:cs typeface="Calibri"/>
              </a:rPr>
              <a:t>Larger line size</a:t>
            </a:r>
          </a:p>
          <a:p>
            <a:pPr marL="403225" lvl="1" indent="-231775" algn="l">
              <a:spcBef>
                <a:spcPct val="0"/>
              </a:spcBef>
              <a:buFontTx/>
              <a:buChar char="+"/>
            </a:pPr>
            <a:r>
              <a:rPr lang="en-US" sz="3600" dirty="0">
                <a:latin typeface="Calibri"/>
                <a:cs typeface="Calibri"/>
              </a:rPr>
              <a:t>reduces compulsory misses</a:t>
            </a:r>
          </a:p>
          <a:p>
            <a:pPr marL="403225" lvl="1" indent="-231775" algn="l">
              <a:spcBef>
                <a:spcPct val="0"/>
              </a:spcBef>
              <a:buFontTx/>
              <a:buChar char="-"/>
            </a:pPr>
            <a:r>
              <a:rPr lang="en-US" sz="3600" dirty="0">
                <a:solidFill>
                  <a:srgbClr val="C00000"/>
                </a:solidFill>
                <a:latin typeface="Calibri"/>
                <a:cs typeface="Calibri"/>
              </a:rPr>
              <a:t>increases conflict misses and miss penalty</a:t>
            </a:r>
          </a:p>
          <a:p>
            <a:pPr marL="403225" lvl="1" indent="-231775" algn="l">
              <a:spcBef>
                <a:spcPct val="0"/>
              </a:spcBef>
            </a:pPr>
            <a:endParaRPr lang="en-US"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319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5B40-779C-4D45-9D02-7646320A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size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08E90-3716-47EB-B95B-1EE485FB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45FF0-971D-4936-80B7-4B9F87E1A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677951-CD5A-4621-8330-8EE3DBF9FE8C}"/>
              </a:ext>
            </a:extLst>
          </p:cNvPr>
          <p:cNvSpPr>
            <a:spLocks noGrp="1"/>
          </p:cNvSpPr>
          <p:nvPr/>
        </p:nvSpPr>
        <p:spPr bwMode="auto">
          <a:xfrm>
            <a:off x="304800" y="953770"/>
            <a:ext cx="11120438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3600" dirty="0"/>
          </a:p>
          <a:p>
            <a:pPr marL="0" indent="0">
              <a:buNone/>
            </a:pPr>
            <a:r>
              <a:rPr lang="en-US" altLang="en-US" sz="3600" dirty="0"/>
              <a:t>Too small blocks:</a:t>
            </a:r>
          </a:p>
          <a:p>
            <a:pPr marL="344487" lvl="1" indent="0">
              <a:buNone/>
            </a:pPr>
            <a:r>
              <a:rPr lang="en-US" altLang="en-US" sz="3600" dirty="0">
                <a:solidFill>
                  <a:srgbClr val="C00000"/>
                </a:solidFill>
              </a:rPr>
              <a:t>don’t exploit spatial locality well</a:t>
            </a:r>
          </a:p>
          <a:p>
            <a:pPr marL="344487" lvl="1" indent="0">
              <a:buNone/>
            </a:pPr>
            <a:r>
              <a:rPr lang="en-US" altLang="en-US" sz="3600" dirty="0">
                <a:solidFill>
                  <a:srgbClr val="C00000"/>
                </a:solidFill>
              </a:rPr>
              <a:t>have larger tag overhead</a:t>
            </a:r>
          </a:p>
          <a:p>
            <a:pPr marL="0" indent="0">
              <a:buNone/>
            </a:pPr>
            <a:r>
              <a:rPr lang="en-US" altLang="en-US" sz="3600" dirty="0"/>
              <a:t>Too large blocks:</a:t>
            </a:r>
          </a:p>
          <a:p>
            <a:pPr marL="344487" lvl="1" indent="0">
              <a:buNone/>
            </a:pPr>
            <a:r>
              <a:rPr lang="en-US" altLang="en-US" sz="3600" dirty="0"/>
              <a:t>too few total # of blocks</a:t>
            </a:r>
          </a:p>
          <a:p>
            <a:pPr marL="671512" lvl="2" indent="0">
              <a:buNone/>
            </a:pPr>
            <a:r>
              <a:rPr lang="en-US" altLang="en-US" sz="3600" dirty="0">
                <a:solidFill>
                  <a:srgbClr val="C00000"/>
                </a:solidFill>
              </a:rPr>
              <a:t>likely-useless data transferred</a:t>
            </a:r>
          </a:p>
          <a:p>
            <a:pPr marL="671512" lvl="2" indent="0">
              <a:buNone/>
            </a:pPr>
            <a:r>
              <a:rPr lang="en-US" altLang="en-US" sz="3600" dirty="0">
                <a:solidFill>
                  <a:srgbClr val="C00000"/>
                </a:solidFill>
              </a:rPr>
              <a:t>Extra bandwidth/energy consumed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11E61E32-55F6-4C78-B985-9B1384A0FBA7}"/>
              </a:ext>
            </a:extLst>
          </p:cNvPr>
          <p:cNvSpPr>
            <a:spLocks/>
          </p:cNvSpPr>
          <p:nvPr/>
        </p:nvSpPr>
        <p:spPr bwMode="auto">
          <a:xfrm>
            <a:off x="8093076" y="2663508"/>
            <a:ext cx="2863850" cy="2270125"/>
          </a:xfrm>
          <a:custGeom>
            <a:avLst/>
            <a:gdLst>
              <a:gd name="T0" fmla="*/ 0 w 1804"/>
              <a:gd name="T1" fmla="*/ 2147483647 h 1430"/>
              <a:gd name="T2" fmla="*/ 2147483647 w 1804"/>
              <a:gd name="T3" fmla="*/ 2147483647 h 1430"/>
              <a:gd name="T4" fmla="*/ 2147483647 w 1804"/>
              <a:gd name="T5" fmla="*/ 2147483647 h 1430"/>
              <a:gd name="T6" fmla="*/ 2147483647 w 1804"/>
              <a:gd name="T7" fmla="*/ 2147483647 h 1430"/>
              <a:gd name="T8" fmla="*/ 2147483647 w 1804"/>
              <a:gd name="T9" fmla="*/ 2147483647 h 14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4"/>
              <a:gd name="T16" fmla="*/ 0 h 1430"/>
              <a:gd name="T17" fmla="*/ 1804 w 1804"/>
              <a:gd name="T18" fmla="*/ 1430 h 14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4" h="1430">
                <a:moveTo>
                  <a:pt x="0" y="1430"/>
                </a:moveTo>
                <a:cubicBezTo>
                  <a:pt x="36" y="1210"/>
                  <a:pt x="52" y="1027"/>
                  <a:pt x="144" y="806"/>
                </a:cubicBezTo>
                <a:cubicBezTo>
                  <a:pt x="236" y="585"/>
                  <a:pt x="384" y="212"/>
                  <a:pt x="551" y="106"/>
                </a:cubicBezTo>
                <a:cubicBezTo>
                  <a:pt x="718" y="0"/>
                  <a:pt x="937" y="45"/>
                  <a:pt x="1146" y="169"/>
                </a:cubicBezTo>
                <a:cubicBezTo>
                  <a:pt x="1355" y="293"/>
                  <a:pt x="1667" y="710"/>
                  <a:pt x="1804" y="8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A2D62D1C-8EE3-43FF-A85F-765F95282EA3}"/>
              </a:ext>
            </a:extLst>
          </p:cNvPr>
          <p:cNvSpPr>
            <a:spLocks/>
          </p:cNvSpPr>
          <p:nvPr/>
        </p:nvSpPr>
        <p:spPr bwMode="auto">
          <a:xfrm>
            <a:off x="8093076" y="2663508"/>
            <a:ext cx="3048000" cy="2286000"/>
          </a:xfrm>
          <a:custGeom>
            <a:avLst/>
            <a:gdLst>
              <a:gd name="T0" fmla="*/ 0 w 1920"/>
              <a:gd name="T1" fmla="*/ 0 h 1440"/>
              <a:gd name="T2" fmla="*/ 0 w 1920"/>
              <a:gd name="T3" fmla="*/ 2147483647 h 1440"/>
              <a:gd name="T4" fmla="*/ 2147483647 w 1920"/>
              <a:gd name="T5" fmla="*/ 2147483647 h 1440"/>
              <a:gd name="T6" fmla="*/ 0 60000 65536"/>
              <a:gd name="T7" fmla="*/ 0 60000 65536"/>
              <a:gd name="T8" fmla="*/ 0 60000 65536"/>
              <a:gd name="T9" fmla="*/ 0 w 1920"/>
              <a:gd name="T10" fmla="*/ 0 h 1440"/>
              <a:gd name="T11" fmla="*/ 1920 w 1920"/>
              <a:gd name="T12" fmla="*/ 1440 h 1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0" h="1440">
                <a:moveTo>
                  <a:pt x="0" y="0"/>
                </a:moveTo>
                <a:lnTo>
                  <a:pt x="0" y="1440"/>
                </a:lnTo>
                <a:lnTo>
                  <a:pt x="1920" y="144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7174B5FD-FFFE-42DE-A7B3-A4EA53A08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7477" y="4994791"/>
            <a:ext cx="15938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altLang="en-US" sz="2800" dirty="0">
                <a:cs typeface="Arial" panose="020B0604020202020204" pitchFamily="34" charset="0"/>
              </a:rPr>
              <a:t>Line size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558249D3-2459-4321-8EB1-E8EE2CBB34F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969141" y="3489841"/>
            <a:ext cx="15938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altLang="en-US" sz="2800" dirty="0">
                <a:cs typeface="Arial" panose="020B0604020202020204" pitchFamily="34" charset="0"/>
              </a:rPr>
              <a:t>Hits</a:t>
            </a:r>
          </a:p>
        </p:txBody>
      </p:sp>
    </p:spTree>
    <p:extLst>
      <p:ext uri="{BB962C8B-B14F-4D97-AF65-F5344CB8AC3E}">
        <p14:creationId xmlns:p14="http://schemas.microsoft.com/office/powerpoint/2010/main" val="3270559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30216</TotalTime>
  <Words>571</Words>
  <Application>Microsoft Office PowerPoint</Application>
  <PresentationFormat>Widescreen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body</vt:lpstr>
      <vt:lpstr>Calibri Light</vt:lpstr>
      <vt:lpstr>Cambria</vt:lpstr>
      <vt:lpstr>Wingdings</vt:lpstr>
      <vt:lpstr>Office Theme</vt:lpstr>
      <vt:lpstr>CS230: Digital Logic Design and Computer Architecture</vt:lpstr>
      <vt:lpstr>Knobs of interest</vt:lpstr>
      <vt:lpstr>Cache misses</vt:lpstr>
      <vt:lpstr>On a Miss, Replace a block, which block?</vt:lpstr>
      <vt:lpstr>A simple LRU (Least-Recently-Used) Policy</vt:lpstr>
      <vt:lpstr>Types of Applications</vt:lpstr>
      <vt:lpstr>Let’s redefine cache misses</vt:lpstr>
      <vt:lpstr>Cache knobs and Misses</vt:lpstr>
      <vt:lpstr>Line size</vt:lpstr>
      <vt:lpstr>Cache size</vt:lpstr>
      <vt:lpstr>Associativity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Biswabandan</dc:creator>
  <cp:lastModifiedBy>Biswabandan</cp:lastModifiedBy>
  <cp:revision>618</cp:revision>
  <dcterms:created xsi:type="dcterms:W3CDTF">2021-05-31T06:57:48Z</dcterms:created>
  <dcterms:modified xsi:type="dcterms:W3CDTF">2023-10-20T01:46:35Z</dcterms:modified>
</cp:coreProperties>
</file>