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1030" r:id="rId3"/>
    <p:sldId id="1031" r:id="rId4"/>
    <p:sldId id="1032" r:id="rId5"/>
    <p:sldId id="1033" r:id="rId6"/>
    <p:sldId id="1013" r:id="rId7"/>
    <p:sldId id="1014" r:id="rId8"/>
    <p:sldId id="1015" r:id="rId9"/>
    <p:sldId id="1080" r:id="rId10"/>
    <p:sldId id="1081" r:id="rId11"/>
    <p:sldId id="1016" r:id="rId12"/>
    <p:sldId id="1017" r:id="rId13"/>
    <p:sldId id="1018" r:id="rId14"/>
    <p:sldId id="1019" r:id="rId15"/>
    <p:sldId id="1021" r:id="rId16"/>
    <p:sldId id="1022" r:id="rId17"/>
    <p:sldId id="1023" r:id="rId18"/>
    <p:sldId id="1036" r:id="rId19"/>
    <p:sldId id="1025" r:id="rId20"/>
    <p:sldId id="1026" r:id="rId21"/>
    <p:sldId id="1027" r:id="rId22"/>
    <p:sldId id="1024" r:id="rId23"/>
    <p:sldId id="1101" r:id="rId24"/>
    <p:sldId id="7311" r:id="rId25"/>
    <p:sldId id="1079" r:id="rId26"/>
    <p:sldId id="7308" r:id="rId27"/>
    <p:sldId id="7309" r:id="rId28"/>
    <p:sldId id="7310" r:id="rId29"/>
    <p:sldId id="1083" r:id="rId30"/>
    <p:sldId id="1084" r:id="rId31"/>
    <p:sldId id="7312" r:id="rId32"/>
    <p:sldId id="1085" r:id="rId33"/>
    <p:sldId id="108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5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9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00273-A75A-40C8-A1BF-43497AA16139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DD372-930E-48E8-B3B2-DE0E135E2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707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cse.iitb.ac.in/~biswa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64CB-0AC2-496D-B597-B1F243F5B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3777" y="1122363"/>
            <a:ext cx="1020376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CS305: Computer Architecture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45455-008C-4FEE-A9C6-8894363DC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190CD-44DD-4170-8E27-65C897B7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B8651ABE-1138-46C6-9A43-7FCD4EB2550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C8CE0C-3100-4BD4-A909-E56C192401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67446" y="71035"/>
            <a:ext cx="2841820" cy="865176"/>
          </a:xfrm>
          <a:prstGeom prst="rect">
            <a:avLst/>
          </a:prstGeom>
        </p:spPr>
      </p:pic>
      <p:pic>
        <p:nvPicPr>
          <p:cNvPr id="1026" name="Picture 2" descr="IIT Bombay | IIT Bombay">
            <a:extLst>
              <a:ext uri="{FF2B5EF4-FFF2-40B4-BE49-F238E27FC236}">
                <a16:creationId xmlns:a16="http://schemas.microsoft.com/office/drawing/2014/main" id="{17C6F939-4954-4EA5-BA91-2B9038A795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2" y="26560"/>
            <a:ext cx="1130218" cy="110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6242A2-99C7-43EF-9FF6-5F0AFFFDA1DF}"/>
              </a:ext>
            </a:extLst>
          </p:cNvPr>
          <p:cNvSpPr txBox="1"/>
          <p:nvPr userDrawn="1"/>
        </p:nvSpPr>
        <p:spPr>
          <a:xfrm>
            <a:off x="0" y="6354386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i="1" dirty="0">
                <a:hlinkClick r:id="rId4"/>
              </a:rPr>
              <a:t>https://www.cse.iitb.ac.in/~biswa/</a:t>
            </a:r>
            <a:endParaRPr lang="en-IN" sz="2800" i="1" dirty="0"/>
          </a:p>
          <a:p>
            <a:endParaRPr lang="en-IN" sz="2800" i="1" dirty="0"/>
          </a:p>
        </p:txBody>
      </p:sp>
    </p:spTree>
    <p:extLst>
      <p:ext uri="{BB962C8B-B14F-4D97-AF65-F5344CB8AC3E}">
        <p14:creationId xmlns:p14="http://schemas.microsoft.com/office/powerpoint/2010/main" val="16792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7915-0F56-4288-8471-3449AA53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A509-FC2C-413C-8D9B-6E84963AD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42D7E-424B-47EC-A6D1-6B6B1784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Computer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FB26-2A3A-4BC7-9A52-336ED922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B8651ABE-1138-46C6-9A43-7FCD4EB2550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543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39DFA-22D9-4774-B6B2-CF85A485D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A882D-3562-4909-BF1E-D5DED9766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BA480-B9BD-4D87-8604-BB9D03C40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26BC3-8D20-4FAA-A821-14CAB47B0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Computer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480A1-8C5A-4D78-A697-18D4DCC3C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1ABE-1138-46C6-9A43-7FCD4EB25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06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9D94-0FEA-4DBE-86DF-3FB8852D3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CS230: Digital Logic Design and Computer Architecture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676AF-9222-4BBF-BBA7-BED9C767C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Lecture 20: Caches-III</a:t>
            </a:r>
          </a:p>
          <a:p>
            <a:r>
              <a:rPr lang="en-US" dirty="0">
                <a:solidFill>
                  <a:srgbClr val="C00000"/>
                </a:solidFill>
              </a:rPr>
              <a:t>https://www.cse.iitb.ac.in/~biswa/courses/CS230/autumn23/main.html</a:t>
            </a:r>
          </a:p>
          <a:p>
            <a:endParaRPr lang="en-IN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78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2842-13EC-4C74-B5BC-6B2FFE83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a miss: Early Restart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AA441-AAA8-4A23-AA63-1B3F588B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A7B79-3F54-409A-BDB0-9F8C06AC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6" name="Rounded Rectangle 31">
            <a:extLst>
              <a:ext uri="{FF2B5EF4-FFF2-40B4-BE49-F238E27FC236}">
                <a16:creationId xmlns:a16="http://schemas.microsoft.com/office/drawing/2014/main" id="{12085B54-43F7-4DCE-9A18-70AE482B842A}"/>
              </a:ext>
            </a:extLst>
          </p:cNvPr>
          <p:cNvSpPr/>
          <p:nvPr/>
        </p:nvSpPr>
        <p:spPr>
          <a:xfrm rot="16200000">
            <a:off x="1936150" y="3595897"/>
            <a:ext cx="1292040" cy="6858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Core</a:t>
            </a:r>
          </a:p>
        </p:txBody>
      </p:sp>
      <p:sp>
        <p:nvSpPr>
          <p:cNvPr id="7" name="Rounded Rectangle 12">
            <a:extLst>
              <a:ext uri="{FF2B5EF4-FFF2-40B4-BE49-F238E27FC236}">
                <a16:creationId xmlns:a16="http://schemas.microsoft.com/office/drawing/2014/main" id="{8449711C-33D8-472D-9704-F0BFF27CD1E0}"/>
              </a:ext>
            </a:extLst>
          </p:cNvPr>
          <p:cNvSpPr/>
          <p:nvPr/>
        </p:nvSpPr>
        <p:spPr>
          <a:xfrm>
            <a:off x="4912685" y="3612574"/>
            <a:ext cx="1786700" cy="734602"/>
          </a:xfrm>
          <a:prstGeom prst="roundRect">
            <a:avLst/>
          </a:prstGeom>
          <a:solidFill>
            <a:schemeClr val="tx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$</a:t>
            </a:r>
          </a:p>
        </p:txBody>
      </p:sp>
      <p:pic>
        <p:nvPicPr>
          <p:cNvPr id="8" name="Picture 2" descr="Samsung 4GB DDR3-1600MHz ECC Registered CL11 DIMM Dual Rank Memory Module (M393B5273DH0-CK0)">
            <a:extLst>
              <a:ext uri="{FF2B5EF4-FFF2-40B4-BE49-F238E27FC236}">
                <a16:creationId xmlns:a16="http://schemas.microsoft.com/office/drawing/2014/main" id="{FC08B6B0-B744-4647-9AC4-E2948D3C5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801071" y="3694311"/>
            <a:ext cx="1764801" cy="57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727AF2-EAF3-4B79-A5DD-6BF392E8DC4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925070" y="3979875"/>
            <a:ext cx="198761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A1C022-0360-4D85-9613-F918A6C0AFB5}"/>
              </a:ext>
            </a:extLst>
          </p:cNvPr>
          <p:cNvCxnSpPr>
            <a:cxnSpLocks/>
          </p:cNvCxnSpPr>
          <p:nvPr/>
        </p:nvCxnSpPr>
        <p:spPr>
          <a:xfrm>
            <a:off x="6750226" y="3979875"/>
            <a:ext cx="198761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1E57102-2C5A-4625-98AC-422F97141D21}"/>
              </a:ext>
            </a:extLst>
          </p:cNvPr>
          <p:cNvSpPr txBox="1"/>
          <p:nvPr/>
        </p:nvSpPr>
        <p:spPr>
          <a:xfrm>
            <a:off x="3165119" y="3512924"/>
            <a:ext cx="242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LOAD 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A683CD-5DA3-44D5-B3D6-5D4C243FFB4E}"/>
              </a:ext>
            </a:extLst>
          </p:cNvPr>
          <p:cNvSpPr txBox="1"/>
          <p:nvPr/>
        </p:nvSpPr>
        <p:spPr>
          <a:xfrm>
            <a:off x="3272400" y="3979875"/>
            <a:ext cx="242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Data</a:t>
            </a:r>
          </a:p>
        </p:txBody>
      </p:sp>
      <p:sp>
        <p:nvSpPr>
          <p:cNvPr id="14" name="Rounded Rectangle 37">
            <a:extLst>
              <a:ext uri="{FF2B5EF4-FFF2-40B4-BE49-F238E27FC236}">
                <a16:creationId xmlns:a16="http://schemas.microsoft.com/office/drawing/2014/main" id="{7EC94CB7-CABD-4CDB-A2EC-4F0C4BA50EA5}"/>
              </a:ext>
            </a:extLst>
          </p:cNvPr>
          <p:cNvSpPr/>
          <p:nvPr/>
        </p:nvSpPr>
        <p:spPr>
          <a:xfrm>
            <a:off x="622729" y="4814128"/>
            <a:ext cx="11269234" cy="1104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3200" dirty="0">
                <a:solidFill>
                  <a:schemeClr val="tx1"/>
                </a:solidFill>
                <a:latin typeface="Cailbri"/>
              </a:rPr>
              <a:t>On a miss, fetch the words/bytes in normal order, </a:t>
            </a:r>
            <a:r>
              <a:rPr lang="en-US" altLang="en-US" sz="3200" dirty="0">
                <a:solidFill>
                  <a:srgbClr val="C00000"/>
                </a:solidFill>
                <a:latin typeface="Cailbri"/>
              </a:rPr>
              <a:t>but as soon as the requested word/byte</a:t>
            </a:r>
            <a:r>
              <a:rPr lang="en-US" altLang="en-US" sz="3200" dirty="0">
                <a:solidFill>
                  <a:schemeClr val="tx1"/>
                </a:solidFill>
                <a:latin typeface="Cailbri"/>
              </a:rPr>
              <a:t> of the block arrives, send it to the core.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3BB568-31B3-4205-B05D-52F09F15B2EA}"/>
              </a:ext>
            </a:extLst>
          </p:cNvPr>
          <p:cNvSpPr txBox="1"/>
          <p:nvPr/>
        </p:nvSpPr>
        <p:spPr>
          <a:xfrm>
            <a:off x="5173496" y="3145622"/>
            <a:ext cx="242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Miss</a:t>
            </a:r>
          </a:p>
        </p:txBody>
      </p:sp>
    </p:spTree>
    <p:extLst>
      <p:ext uri="{BB962C8B-B14F-4D97-AF65-F5344CB8AC3E}">
        <p14:creationId xmlns:p14="http://schemas.microsoft.com/office/powerpoint/2010/main" val="2065728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D04E0-B00F-4F74-A924-8404A114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Core, cache, DRAM interaction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A9ED9-1B85-4374-9577-01CA07A89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18404-CA16-40C3-9552-8036CEB7F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6" name="Rounded Rectangle 31">
            <a:extLst>
              <a:ext uri="{FF2B5EF4-FFF2-40B4-BE49-F238E27FC236}">
                <a16:creationId xmlns:a16="http://schemas.microsoft.com/office/drawing/2014/main" id="{39CA7451-0F7D-4377-9694-9F8ABFC5F5AD}"/>
              </a:ext>
            </a:extLst>
          </p:cNvPr>
          <p:cNvSpPr/>
          <p:nvPr/>
        </p:nvSpPr>
        <p:spPr>
          <a:xfrm rot="16200000">
            <a:off x="1740887" y="2490997"/>
            <a:ext cx="1292040" cy="6858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Core</a:t>
            </a:r>
          </a:p>
        </p:txBody>
      </p:sp>
      <p:sp>
        <p:nvSpPr>
          <p:cNvPr id="7" name="Rounded Rectangle 12">
            <a:extLst>
              <a:ext uri="{FF2B5EF4-FFF2-40B4-BE49-F238E27FC236}">
                <a16:creationId xmlns:a16="http://schemas.microsoft.com/office/drawing/2014/main" id="{2C4005C7-651A-4FF4-933D-D01EDDA08B83}"/>
              </a:ext>
            </a:extLst>
          </p:cNvPr>
          <p:cNvSpPr/>
          <p:nvPr/>
        </p:nvSpPr>
        <p:spPr>
          <a:xfrm>
            <a:off x="4717422" y="2507674"/>
            <a:ext cx="1786700" cy="734602"/>
          </a:xfrm>
          <a:prstGeom prst="roundRect">
            <a:avLst/>
          </a:prstGeom>
          <a:solidFill>
            <a:schemeClr val="tx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$</a:t>
            </a:r>
          </a:p>
        </p:txBody>
      </p:sp>
      <p:pic>
        <p:nvPicPr>
          <p:cNvPr id="8" name="Picture 2" descr="Samsung 4GB DDR3-1600MHz ECC Registered CL11 DIMM Dual Rank Memory Module (M393B5273DH0-CK0)">
            <a:extLst>
              <a:ext uri="{FF2B5EF4-FFF2-40B4-BE49-F238E27FC236}">
                <a16:creationId xmlns:a16="http://schemas.microsoft.com/office/drawing/2014/main" id="{74670263-3162-4E4F-B20D-498629176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605808" y="2589411"/>
            <a:ext cx="1764801" cy="57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DF7F13-F87D-4D3B-860F-F9F05CEF29D9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729807" y="2874975"/>
            <a:ext cx="198761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0B28EA-CB00-43A6-961C-04B02DE554D0}"/>
              </a:ext>
            </a:extLst>
          </p:cNvPr>
          <p:cNvCxnSpPr>
            <a:cxnSpLocks/>
          </p:cNvCxnSpPr>
          <p:nvPr/>
        </p:nvCxnSpPr>
        <p:spPr>
          <a:xfrm>
            <a:off x="6554963" y="2874975"/>
            <a:ext cx="198761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6A6650-3286-42E3-9C5A-28E267D3A3AF}"/>
              </a:ext>
            </a:extLst>
          </p:cNvPr>
          <p:cNvSpPr txBox="1"/>
          <p:nvPr/>
        </p:nvSpPr>
        <p:spPr>
          <a:xfrm>
            <a:off x="2969856" y="2408024"/>
            <a:ext cx="242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LOAD 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3F3910-691F-4A8B-8095-09B35312E6FA}"/>
              </a:ext>
            </a:extLst>
          </p:cNvPr>
          <p:cNvSpPr txBox="1"/>
          <p:nvPr/>
        </p:nvSpPr>
        <p:spPr>
          <a:xfrm>
            <a:off x="5116346" y="2040320"/>
            <a:ext cx="242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B0B24-7C8C-45C2-9054-74E7A997DDB1}"/>
              </a:ext>
            </a:extLst>
          </p:cNvPr>
          <p:cNvSpPr txBox="1"/>
          <p:nvPr/>
        </p:nvSpPr>
        <p:spPr>
          <a:xfrm>
            <a:off x="3077137" y="2874975"/>
            <a:ext cx="242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Data</a:t>
            </a:r>
          </a:p>
        </p:txBody>
      </p:sp>
      <p:sp>
        <p:nvSpPr>
          <p:cNvPr id="14" name="Rounded Rectangle 37">
            <a:extLst>
              <a:ext uri="{FF2B5EF4-FFF2-40B4-BE49-F238E27FC236}">
                <a16:creationId xmlns:a16="http://schemas.microsoft.com/office/drawing/2014/main" id="{478EA10B-3714-414B-A2BD-0065DC4E196E}"/>
              </a:ext>
            </a:extLst>
          </p:cNvPr>
          <p:cNvSpPr/>
          <p:nvPr/>
        </p:nvSpPr>
        <p:spPr>
          <a:xfrm>
            <a:off x="427466" y="4361292"/>
            <a:ext cx="2822690" cy="4521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3200" dirty="0">
                <a:solidFill>
                  <a:schemeClr val="tx1"/>
                </a:solidFill>
                <a:latin typeface="Calibri body"/>
              </a:rPr>
              <a:t>100s of cycles</a:t>
            </a:r>
          </a:p>
        </p:txBody>
      </p:sp>
      <p:pic>
        <p:nvPicPr>
          <p:cNvPr id="15" name="Picture 2" descr="143. Remove Disappointment from Your Heart! | Emoji images, Funny emoticons,  Smiley emoji">
            <a:extLst>
              <a:ext uri="{FF2B5EF4-FFF2-40B4-BE49-F238E27FC236}">
                <a16:creationId xmlns:a16="http://schemas.microsoft.com/office/drawing/2014/main" id="{CFDF4A63-7172-4143-B5E1-BE2075584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482" y="4753059"/>
            <a:ext cx="1020355" cy="83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37">
            <a:extLst>
              <a:ext uri="{FF2B5EF4-FFF2-40B4-BE49-F238E27FC236}">
                <a16:creationId xmlns:a16="http://schemas.microsoft.com/office/drawing/2014/main" id="{ECA54979-EC34-4266-B1B9-FA99AEF2C968}"/>
              </a:ext>
            </a:extLst>
          </p:cNvPr>
          <p:cNvSpPr/>
          <p:nvPr/>
        </p:nvSpPr>
        <p:spPr>
          <a:xfrm>
            <a:off x="427466" y="5056287"/>
            <a:ext cx="4688880" cy="4521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3200" dirty="0">
                <a:solidFill>
                  <a:schemeClr val="tx1"/>
                </a:solidFill>
                <a:latin typeface="Calibri body"/>
              </a:rPr>
              <a:t>I am an out-of-order core</a:t>
            </a:r>
          </a:p>
        </p:txBody>
      </p:sp>
      <p:sp>
        <p:nvSpPr>
          <p:cNvPr id="17" name="Rounded Rectangle 37">
            <a:extLst>
              <a:ext uri="{FF2B5EF4-FFF2-40B4-BE49-F238E27FC236}">
                <a16:creationId xmlns:a16="http://schemas.microsoft.com/office/drawing/2014/main" id="{0BD93524-4CE6-4D49-BB96-51F54B97AF85}"/>
              </a:ext>
            </a:extLst>
          </p:cNvPr>
          <p:cNvSpPr/>
          <p:nvPr/>
        </p:nvSpPr>
        <p:spPr>
          <a:xfrm>
            <a:off x="6554963" y="4548221"/>
            <a:ext cx="4688880" cy="9602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3200" dirty="0">
                <a:solidFill>
                  <a:schemeClr val="tx1"/>
                </a:solidFill>
                <a:latin typeface="Calibri body"/>
              </a:rPr>
              <a:t>One cache miss and can’t handle anymore misses</a:t>
            </a:r>
          </a:p>
        </p:txBody>
      </p:sp>
    </p:spTree>
    <p:extLst>
      <p:ext uri="{BB962C8B-B14F-4D97-AF65-F5344CB8AC3E}">
        <p14:creationId xmlns:p14="http://schemas.microsoft.com/office/powerpoint/2010/main" val="2424128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0DB2-0BAC-48F6-B73A-69846132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MSHRS (Miss-status holding registers)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6D2CB-91F9-4E2A-891B-E7C78F76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41A19-5C5A-4462-AB46-27EB8F9A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19" name="Rounded Rectangle 31">
            <a:extLst>
              <a:ext uri="{FF2B5EF4-FFF2-40B4-BE49-F238E27FC236}">
                <a16:creationId xmlns:a16="http://schemas.microsoft.com/office/drawing/2014/main" id="{7AF84457-2242-498F-B047-E5FF2227C90F}"/>
              </a:ext>
            </a:extLst>
          </p:cNvPr>
          <p:cNvSpPr/>
          <p:nvPr/>
        </p:nvSpPr>
        <p:spPr>
          <a:xfrm rot="16200000">
            <a:off x="1936150" y="3595897"/>
            <a:ext cx="1292040" cy="6858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Core</a:t>
            </a:r>
          </a:p>
        </p:txBody>
      </p:sp>
      <p:sp>
        <p:nvSpPr>
          <p:cNvPr id="20" name="Rounded Rectangle 12">
            <a:extLst>
              <a:ext uri="{FF2B5EF4-FFF2-40B4-BE49-F238E27FC236}">
                <a16:creationId xmlns:a16="http://schemas.microsoft.com/office/drawing/2014/main" id="{A1AA7531-E53D-4117-9293-0E6FE878C254}"/>
              </a:ext>
            </a:extLst>
          </p:cNvPr>
          <p:cNvSpPr/>
          <p:nvPr/>
        </p:nvSpPr>
        <p:spPr>
          <a:xfrm>
            <a:off x="4912685" y="3612574"/>
            <a:ext cx="1786700" cy="734602"/>
          </a:xfrm>
          <a:prstGeom prst="roundRect">
            <a:avLst/>
          </a:prstGeom>
          <a:solidFill>
            <a:schemeClr val="tx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$</a:t>
            </a:r>
          </a:p>
        </p:txBody>
      </p:sp>
      <p:pic>
        <p:nvPicPr>
          <p:cNvPr id="21" name="Picture 2" descr="Samsung 4GB DDR3-1600MHz ECC Registered CL11 DIMM Dual Rank Memory Module (M393B5273DH0-CK0)">
            <a:extLst>
              <a:ext uri="{FF2B5EF4-FFF2-40B4-BE49-F238E27FC236}">
                <a16:creationId xmlns:a16="http://schemas.microsoft.com/office/drawing/2014/main" id="{9C96203D-60AA-49B2-B47E-4CA11642F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801071" y="3694311"/>
            <a:ext cx="1764801" cy="57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FD87C6-07B6-498F-A5BF-059A6118154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925070" y="3979875"/>
            <a:ext cx="198761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7E3E59-920E-4A07-BA0B-1F0F59C3C215}"/>
              </a:ext>
            </a:extLst>
          </p:cNvPr>
          <p:cNvCxnSpPr>
            <a:cxnSpLocks/>
          </p:cNvCxnSpPr>
          <p:nvPr/>
        </p:nvCxnSpPr>
        <p:spPr>
          <a:xfrm>
            <a:off x="6750226" y="3979875"/>
            <a:ext cx="198761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90FB940-DC83-4800-8E63-139D96C4E4B6}"/>
              </a:ext>
            </a:extLst>
          </p:cNvPr>
          <p:cNvSpPr txBox="1"/>
          <p:nvPr/>
        </p:nvSpPr>
        <p:spPr>
          <a:xfrm>
            <a:off x="3165119" y="3512924"/>
            <a:ext cx="242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LOAD 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9D571D-9DFD-499B-BE52-BDDB023E7DF9}"/>
              </a:ext>
            </a:extLst>
          </p:cNvPr>
          <p:cNvSpPr txBox="1"/>
          <p:nvPr/>
        </p:nvSpPr>
        <p:spPr>
          <a:xfrm>
            <a:off x="5311609" y="3145220"/>
            <a:ext cx="242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BAF030-E77D-4F57-A05C-BF73887D9122}"/>
              </a:ext>
            </a:extLst>
          </p:cNvPr>
          <p:cNvSpPr txBox="1"/>
          <p:nvPr/>
        </p:nvSpPr>
        <p:spPr>
          <a:xfrm>
            <a:off x="3272400" y="3979875"/>
            <a:ext cx="242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Data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05714C-99B7-4990-88B8-A2675F7EC9BB}"/>
              </a:ext>
            </a:extLst>
          </p:cNvPr>
          <p:cNvSpPr/>
          <p:nvPr/>
        </p:nvSpPr>
        <p:spPr>
          <a:xfrm>
            <a:off x="6750226" y="2826472"/>
            <a:ext cx="2181914" cy="5232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841947-7420-4B71-A671-A0D61AA095BD}"/>
              </a:ext>
            </a:extLst>
          </p:cNvPr>
          <p:cNvCxnSpPr>
            <a:stCxn id="27" idx="0"/>
            <a:endCxn id="27" idx="2"/>
          </p:cNvCxnSpPr>
          <p:nvPr/>
        </p:nvCxnSpPr>
        <p:spPr>
          <a:xfrm>
            <a:off x="7841183" y="2826472"/>
            <a:ext cx="0" cy="5232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0B5D868-C922-469B-ABC7-05980E961B36}"/>
              </a:ext>
            </a:extLst>
          </p:cNvPr>
          <p:cNvCxnSpPr/>
          <p:nvPr/>
        </p:nvCxnSpPr>
        <p:spPr>
          <a:xfrm>
            <a:off x="7276208" y="2820127"/>
            <a:ext cx="0" cy="5232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A45B32D-F59B-4EA7-82D7-DBE9F98D2DFB}"/>
              </a:ext>
            </a:extLst>
          </p:cNvPr>
          <p:cNvCxnSpPr/>
          <p:nvPr/>
        </p:nvCxnSpPr>
        <p:spPr>
          <a:xfrm>
            <a:off x="8428050" y="2820127"/>
            <a:ext cx="0" cy="5232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65C3FA1-E062-42E5-801C-37923E30D2E4}"/>
              </a:ext>
            </a:extLst>
          </p:cNvPr>
          <p:cNvSpPr txBox="1"/>
          <p:nvPr/>
        </p:nvSpPr>
        <p:spPr>
          <a:xfrm>
            <a:off x="6833322" y="2897071"/>
            <a:ext cx="32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B6BE47-E10D-4024-8CDD-D59720A5E720}"/>
              </a:ext>
            </a:extLst>
          </p:cNvPr>
          <p:cNvSpPr txBox="1"/>
          <p:nvPr/>
        </p:nvSpPr>
        <p:spPr>
          <a:xfrm>
            <a:off x="4162425" y="5165584"/>
            <a:ext cx="3451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Non-blocking cache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67680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5BD49-8768-400E-9DE0-1F739B299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MSHRS (Miss-status holding registers)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5450E-F053-4E47-A712-AD637EA4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C4D70-50F0-4274-A663-A5A870F58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6" name="Rounded Rectangle 31">
            <a:extLst>
              <a:ext uri="{FF2B5EF4-FFF2-40B4-BE49-F238E27FC236}">
                <a16:creationId xmlns:a16="http://schemas.microsoft.com/office/drawing/2014/main" id="{1B38A8E7-AEF6-4447-904E-0D95190FE010}"/>
              </a:ext>
            </a:extLst>
          </p:cNvPr>
          <p:cNvSpPr/>
          <p:nvPr/>
        </p:nvSpPr>
        <p:spPr>
          <a:xfrm rot="16200000">
            <a:off x="1936150" y="3595897"/>
            <a:ext cx="1292040" cy="6858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Core</a:t>
            </a:r>
          </a:p>
        </p:txBody>
      </p:sp>
      <p:sp>
        <p:nvSpPr>
          <p:cNvPr id="7" name="Rounded Rectangle 12">
            <a:extLst>
              <a:ext uri="{FF2B5EF4-FFF2-40B4-BE49-F238E27FC236}">
                <a16:creationId xmlns:a16="http://schemas.microsoft.com/office/drawing/2014/main" id="{F53EF8DE-FCA4-4120-96F1-FD25BD8F845C}"/>
              </a:ext>
            </a:extLst>
          </p:cNvPr>
          <p:cNvSpPr/>
          <p:nvPr/>
        </p:nvSpPr>
        <p:spPr>
          <a:xfrm>
            <a:off x="4912685" y="3612574"/>
            <a:ext cx="1786700" cy="734602"/>
          </a:xfrm>
          <a:prstGeom prst="roundRect">
            <a:avLst/>
          </a:prstGeom>
          <a:solidFill>
            <a:schemeClr val="tx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$</a:t>
            </a:r>
          </a:p>
        </p:txBody>
      </p:sp>
      <p:pic>
        <p:nvPicPr>
          <p:cNvPr id="8" name="Picture 2" descr="Samsung 4GB DDR3-1600MHz ECC Registered CL11 DIMM Dual Rank Memory Module (M393B5273DH0-CK0)">
            <a:extLst>
              <a:ext uri="{FF2B5EF4-FFF2-40B4-BE49-F238E27FC236}">
                <a16:creationId xmlns:a16="http://schemas.microsoft.com/office/drawing/2014/main" id="{00D9E08F-8948-4E87-A3E2-3ADA979D1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801071" y="3694311"/>
            <a:ext cx="1764801" cy="57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5E2CB4-96DE-4E1B-8579-62003D93FFE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925070" y="3979875"/>
            <a:ext cx="198761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16761E-FD5C-4C1C-B483-2041D16268E0}"/>
              </a:ext>
            </a:extLst>
          </p:cNvPr>
          <p:cNvCxnSpPr>
            <a:cxnSpLocks/>
          </p:cNvCxnSpPr>
          <p:nvPr/>
        </p:nvCxnSpPr>
        <p:spPr>
          <a:xfrm>
            <a:off x="6750226" y="3979875"/>
            <a:ext cx="198761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2DF7139-8C3F-45C2-8093-86B69F8CC0BC}"/>
              </a:ext>
            </a:extLst>
          </p:cNvPr>
          <p:cNvSpPr txBox="1"/>
          <p:nvPr/>
        </p:nvSpPr>
        <p:spPr>
          <a:xfrm>
            <a:off x="3165119" y="3512924"/>
            <a:ext cx="242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LOAD 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631257-1773-417B-84C1-DC0D00B052FF}"/>
              </a:ext>
            </a:extLst>
          </p:cNvPr>
          <p:cNvSpPr txBox="1"/>
          <p:nvPr/>
        </p:nvSpPr>
        <p:spPr>
          <a:xfrm>
            <a:off x="5311609" y="3145220"/>
            <a:ext cx="242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DD9394-1DDE-4BFB-B26D-7F25CCAC79F4}"/>
              </a:ext>
            </a:extLst>
          </p:cNvPr>
          <p:cNvSpPr txBox="1"/>
          <p:nvPr/>
        </p:nvSpPr>
        <p:spPr>
          <a:xfrm>
            <a:off x="3272400" y="3979875"/>
            <a:ext cx="242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20ACC2-0456-4974-BD5D-D70A9050524D}"/>
              </a:ext>
            </a:extLst>
          </p:cNvPr>
          <p:cNvSpPr/>
          <p:nvPr/>
        </p:nvSpPr>
        <p:spPr>
          <a:xfrm>
            <a:off x="6750226" y="2826472"/>
            <a:ext cx="2181914" cy="5232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01AB70-B1C1-4ACF-82BF-B35EB294D663}"/>
              </a:ext>
            </a:extLst>
          </p:cNvPr>
          <p:cNvCxnSpPr>
            <a:stCxn id="14" idx="0"/>
            <a:endCxn id="14" idx="2"/>
          </p:cNvCxnSpPr>
          <p:nvPr/>
        </p:nvCxnSpPr>
        <p:spPr>
          <a:xfrm>
            <a:off x="7841183" y="2826472"/>
            <a:ext cx="0" cy="5232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6DC5612-A56D-4B94-B908-177EA2D210EA}"/>
              </a:ext>
            </a:extLst>
          </p:cNvPr>
          <p:cNvCxnSpPr/>
          <p:nvPr/>
        </p:nvCxnSpPr>
        <p:spPr>
          <a:xfrm>
            <a:off x="7276208" y="2820127"/>
            <a:ext cx="0" cy="5232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1CB1E0D-3CE0-4A2D-95A4-5D8463690EDF}"/>
              </a:ext>
            </a:extLst>
          </p:cNvPr>
          <p:cNvCxnSpPr/>
          <p:nvPr/>
        </p:nvCxnSpPr>
        <p:spPr>
          <a:xfrm>
            <a:off x="8428050" y="2820127"/>
            <a:ext cx="0" cy="5232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7B81372-06DE-4274-9866-7EFAB079F0EB}"/>
              </a:ext>
            </a:extLst>
          </p:cNvPr>
          <p:cNvSpPr txBox="1"/>
          <p:nvPr/>
        </p:nvSpPr>
        <p:spPr>
          <a:xfrm>
            <a:off x="6833322" y="2897071"/>
            <a:ext cx="32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97EF28-015D-456D-BBF3-739ADCEE1EA1}"/>
              </a:ext>
            </a:extLst>
          </p:cNvPr>
          <p:cNvSpPr txBox="1"/>
          <p:nvPr/>
        </p:nvSpPr>
        <p:spPr>
          <a:xfrm>
            <a:off x="7367854" y="2886735"/>
            <a:ext cx="32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546910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07EB-4E14-465A-856C-70B502C9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MSHRS (Miss-status holding registers)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BE170-3EE6-4B24-A0D9-53B3B403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A12B7-FC9C-4DCC-808B-AB57ED3F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6" name="Rounded Rectangle 31">
            <a:extLst>
              <a:ext uri="{FF2B5EF4-FFF2-40B4-BE49-F238E27FC236}">
                <a16:creationId xmlns:a16="http://schemas.microsoft.com/office/drawing/2014/main" id="{F810BC72-E02B-4E14-AE3D-7FDB6F0B0E01}"/>
              </a:ext>
            </a:extLst>
          </p:cNvPr>
          <p:cNvSpPr/>
          <p:nvPr/>
        </p:nvSpPr>
        <p:spPr>
          <a:xfrm rot="16200000">
            <a:off x="1883763" y="3000584"/>
            <a:ext cx="1292040" cy="6858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Core</a:t>
            </a:r>
          </a:p>
        </p:txBody>
      </p:sp>
      <p:sp>
        <p:nvSpPr>
          <p:cNvPr id="7" name="Rounded Rectangle 12">
            <a:extLst>
              <a:ext uri="{FF2B5EF4-FFF2-40B4-BE49-F238E27FC236}">
                <a16:creationId xmlns:a16="http://schemas.microsoft.com/office/drawing/2014/main" id="{0CA2A2E3-2008-4672-B7B9-345767B90B98}"/>
              </a:ext>
            </a:extLst>
          </p:cNvPr>
          <p:cNvSpPr/>
          <p:nvPr/>
        </p:nvSpPr>
        <p:spPr>
          <a:xfrm>
            <a:off x="4860298" y="3017261"/>
            <a:ext cx="1786700" cy="734602"/>
          </a:xfrm>
          <a:prstGeom prst="roundRect">
            <a:avLst/>
          </a:prstGeom>
          <a:solidFill>
            <a:schemeClr val="tx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$</a:t>
            </a:r>
          </a:p>
        </p:txBody>
      </p:sp>
      <p:pic>
        <p:nvPicPr>
          <p:cNvPr id="8" name="Picture 2" descr="Samsung 4GB DDR3-1600MHz ECC Registered CL11 DIMM Dual Rank Memory Module (M393B5273DH0-CK0)">
            <a:extLst>
              <a:ext uri="{FF2B5EF4-FFF2-40B4-BE49-F238E27FC236}">
                <a16:creationId xmlns:a16="http://schemas.microsoft.com/office/drawing/2014/main" id="{BD92CA47-DBDC-4698-8457-8CCA9CFD3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748684" y="3098998"/>
            <a:ext cx="1764801" cy="57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216E29-7851-48F0-97E8-FE0883453F0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872683" y="3384562"/>
            <a:ext cx="198761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7D3958-DA11-49C1-A3D9-B20802581533}"/>
              </a:ext>
            </a:extLst>
          </p:cNvPr>
          <p:cNvCxnSpPr>
            <a:cxnSpLocks/>
          </p:cNvCxnSpPr>
          <p:nvPr/>
        </p:nvCxnSpPr>
        <p:spPr>
          <a:xfrm>
            <a:off x="6697839" y="3384562"/>
            <a:ext cx="198761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62591C-1642-44A1-B528-11F55CA8700D}"/>
              </a:ext>
            </a:extLst>
          </p:cNvPr>
          <p:cNvSpPr txBox="1"/>
          <p:nvPr/>
        </p:nvSpPr>
        <p:spPr>
          <a:xfrm>
            <a:off x="3112732" y="2917611"/>
            <a:ext cx="242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LOAD Z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981461-1396-4164-9948-E6FACD4FE959}"/>
              </a:ext>
            </a:extLst>
          </p:cNvPr>
          <p:cNvSpPr txBox="1"/>
          <p:nvPr/>
        </p:nvSpPr>
        <p:spPr>
          <a:xfrm>
            <a:off x="5259222" y="2549907"/>
            <a:ext cx="242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5533B-D7E8-4CE1-8827-EE024D6AF933}"/>
              </a:ext>
            </a:extLst>
          </p:cNvPr>
          <p:cNvSpPr txBox="1"/>
          <p:nvPr/>
        </p:nvSpPr>
        <p:spPr>
          <a:xfrm>
            <a:off x="3220013" y="3384562"/>
            <a:ext cx="242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1F6F99-CE45-415C-AB9B-2303F8974A5B}"/>
              </a:ext>
            </a:extLst>
          </p:cNvPr>
          <p:cNvSpPr/>
          <p:nvPr/>
        </p:nvSpPr>
        <p:spPr>
          <a:xfrm>
            <a:off x="6697839" y="2231159"/>
            <a:ext cx="2181914" cy="5232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9DA1CA-DD21-48B1-A58F-403B8290A4A9}"/>
              </a:ext>
            </a:extLst>
          </p:cNvPr>
          <p:cNvCxnSpPr>
            <a:stCxn id="14" idx="0"/>
            <a:endCxn id="14" idx="2"/>
          </p:cNvCxnSpPr>
          <p:nvPr/>
        </p:nvCxnSpPr>
        <p:spPr>
          <a:xfrm>
            <a:off x="7788796" y="2231159"/>
            <a:ext cx="0" cy="5232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59E3F0-1166-466A-8964-221DC868E93A}"/>
              </a:ext>
            </a:extLst>
          </p:cNvPr>
          <p:cNvCxnSpPr/>
          <p:nvPr/>
        </p:nvCxnSpPr>
        <p:spPr>
          <a:xfrm>
            <a:off x="7223821" y="2224814"/>
            <a:ext cx="0" cy="5232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89B15F5-D0AD-4D62-803E-EE03AFD51C40}"/>
              </a:ext>
            </a:extLst>
          </p:cNvPr>
          <p:cNvCxnSpPr/>
          <p:nvPr/>
        </p:nvCxnSpPr>
        <p:spPr>
          <a:xfrm>
            <a:off x="8375663" y="2224814"/>
            <a:ext cx="0" cy="5232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980AD12-EC27-481B-B320-03087A1C1DD0}"/>
              </a:ext>
            </a:extLst>
          </p:cNvPr>
          <p:cNvSpPr txBox="1"/>
          <p:nvPr/>
        </p:nvSpPr>
        <p:spPr>
          <a:xfrm>
            <a:off x="6780935" y="2301758"/>
            <a:ext cx="32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962117-7A25-4028-A69F-F9F02A8B7B9E}"/>
              </a:ext>
            </a:extLst>
          </p:cNvPr>
          <p:cNvSpPr txBox="1"/>
          <p:nvPr/>
        </p:nvSpPr>
        <p:spPr>
          <a:xfrm>
            <a:off x="7315467" y="2291422"/>
            <a:ext cx="32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E755EE-09DA-4A9F-902E-56F39B8272D8}"/>
              </a:ext>
            </a:extLst>
          </p:cNvPr>
          <p:cNvSpPr txBox="1"/>
          <p:nvPr/>
        </p:nvSpPr>
        <p:spPr>
          <a:xfrm>
            <a:off x="7915414" y="2286370"/>
            <a:ext cx="32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Z</a:t>
            </a:r>
          </a:p>
        </p:txBody>
      </p:sp>
      <p:sp>
        <p:nvSpPr>
          <p:cNvPr id="21" name="Rounded Rectangle 37">
            <a:extLst>
              <a:ext uri="{FF2B5EF4-FFF2-40B4-BE49-F238E27FC236}">
                <a16:creationId xmlns:a16="http://schemas.microsoft.com/office/drawing/2014/main" id="{8057A692-D401-47B4-B413-5E69D9790DE1}"/>
              </a:ext>
            </a:extLst>
          </p:cNvPr>
          <p:cNvSpPr/>
          <p:nvPr/>
        </p:nvSpPr>
        <p:spPr>
          <a:xfrm>
            <a:off x="570342" y="4870879"/>
            <a:ext cx="11037134" cy="10649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3200" dirty="0">
                <a:solidFill>
                  <a:schemeClr val="tx1"/>
                </a:solidFill>
                <a:latin typeface="Calibri body"/>
              </a:rPr>
              <a:t>K-entry MSHR allows K outstanding misses: provides memory-level parallelism </a:t>
            </a:r>
          </a:p>
        </p:txBody>
      </p:sp>
      <p:pic>
        <p:nvPicPr>
          <p:cNvPr id="22" name="Picture 2" descr="Amazing Facebook Chat Smileys | Happy smiley face, Love smiley, Face  stickers">
            <a:extLst>
              <a:ext uri="{FF2B5EF4-FFF2-40B4-BE49-F238E27FC236}">
                <a16:creationId xmlns:a16="http://schemas.microsoft.com/office/drawing/2014/main" id="{0F83C1B2-4C21-4C72-839E-7667631A3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637" y="3646172"/>
            <a:ext cx="1144525" cy="11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19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07EB-4E14-465A-856C-70B502C9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MSHRS (Miss-status holding registers)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BE170-3EE6-4B24-A0D9-53B3B403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A12B7-FC9C-4DCC-808B-AB57ED3F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6" name="Rounded Rectangle 31">
            <a:extLst>
              <a:ext uri="{FF2B5EF4-FFF2-40B4-BE49-F238E27FC236}">
                <a16:creationId xmlns:a16="http://schemas.microsoft.com/office/drawing/2014/main" id="{F810BC72-E02B-4E14-AE3D-7FDB6F0B0E01}"/>
              </a:ext>
            </a:extLst>
          </p:cNvPr>
          <p:cNvSpPr/>
          <p:nvPr/>
        </p:nvSpPr>
        <p:spPr>
          <a:xfrm rot="16200000">
            <a:off x="1883763" y="3000584"/>
            <a:ext cx="1292040" cy="6858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Core</a:t>
            </a:r>
          </a:p>
        </p:txBody>
      </p:sp>
      <p:sp>
        <p:nvSpPr>
          <p:cNvPr id="7" name="Rounded Rectangle 12">
            <a:extLst>
              <a:ext uri="{FF2B5EF4-FFF2-40B4-BE49-F238E27FC236}">
                <a16:creationId xmlns:a16="http://schemas.microsoft.com/office/drawing/2014/main" id="{0CA2A2E3-2008-4672-B7B9-345767B90B98}"/>
              </a:ext>
            </a:extLst>
          </p:cNvPr>
          <p:cNvSpPr/>
          <p:nvPr/>
        </p:nvSpPr>
        <p:spPr>
          <a:xfrm>
            <a:off x="4860298" y="3017261"/>
            <a:ext cx="1786700" cy="734602"/>
          </a:xfrm>
          <a:prstGeom prst="roundRect">
            <a:avLst/>
          </a:prstGeom>
          <a:solidFill>
            <a:schemeClr val="tx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$</a:t>
            </a:r>
          </a:p>
        </p:txBody>
      </p:sp>
      <p:pic>
        <p:nvPicPr>
          <p:cNvPr id="8" name="Picture 2" descr="Samsung 4GB DDR3-1600MHz ECC Registered CL11 DIMM Dual Rank Memory Module (M393B5273DH0-CK0)">
            <a:extLst>
              <a:ext uri="{FF2B5EF4-FFF2-40B4-BE49-F238E27FC236}">
                <a16:creationId xmlns:a16="http://schemas.microsoft.com/office/drawing/2014/main" id="{BD92CA47-DBDC-4698-8457-8CCA9CFD3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748684" y="3098998"/>
            <a:ext cx="1764801" cy="57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216E29-7851-48F0-97E8-FE0883453F0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872683" y="3384562"/>
            <a:ext cx="198761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7D3958-DA11-49C1-A3D9-B20802581533}"/>
              </a:ext>
            </a:extLst>
          </p:cNvPr>
          <p:cNvCxnSpPr>
            <a:cxnSpLocks/>
          </p:cNvCxnSpPr>
          <p:nvPr/>
        </p:nvCxnSpPr>
        <p:spPr>
          <a:xfrm>
            <a:off x="6697839" y="3384562"/>
            <a:ext cx="198761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62591C-1642-44A1-B528-11F55CA8700D}"/>
              </a:ext>
            </a:extLst>
          </p:cNvPr>
          <p:cNvSpPr txBox="1"/>
          <p:nvPr/>
        </p:nvSpPr>
        <p:spPr>
          <a:xfrm>
            <a:off x="3112732" y="2917611"/>
            <a:ext cx="242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LOAD Z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981461-1396-4164-9948-E6FACD4FE959}"/>
              </a:ext>
            </a:extLst>
          </p:cNvPr>
          <p:cNvSpPr txBox="1"/>
          <p:nvPr/>
        </p:nvSpPr>
        <p:spPr>
          <a:xfrm>
            <a:off x="5259222" y="2549907"/>
            <a:ext cx="242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5533B-D7E8-4CE1-8827-EE024D6AF933}"/>
              </a:ext>
            </a:extLst>
          </p:cNvPr>
          <p:cNvSpPr txBox="1"/>
          <p:nvPr/>
        </p:nvSpPr>
        <p:spPr>
          <a:xfrm>
            <a:off x="3220013" y="3384562"/>
            <a:ext cx="242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1F6F99-CE45-415C-AB9B-2303F8974A5B}"/>
              </a:ext>
            </a:extLst>
          </p:cNvPr>
          <p:cNvSpPr/>
          <p:nvPr/>
        </p:nvSpPr>
        <p:spPr>
          <a:xfrm>
            <a:off x="6697839" y="2231159"/>
            <a:ext cx="2181914" cy="5232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9DA1CA-DD21-48B1-A58F-403B8290A4A9}"/>
              </a:ext>
            </a:extLst>
          </p:cNvPr>
          <p:cNvCxnSpPr>
            <a:stCxn id="14" idx="0"/>
            <a:endCxn id="14" idx="2"/>
          </p:cNvCxnSpPr>
          <p:nvPr/>
        </p:nvCxnSpPr>
        <p:spPr>
          <a:xfrm>
            <a:off x="7788796" y="2231159"/>
            <a:ext cx="0" cy="5232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59E3F0-1166-466A-8964-221DC868E93A}"/>
              </a:ext>
            </a:extLst>
          </p:cNvPr>
          <p:cNvCxnSpPr/>
          <p:nvPr/>
        </p:nvCxnSpPr>
        <p:spPr>
          <a:xfrm>
            <a:off x="7223821" y="2224814"/>
            <a:ext cx="0" cy="5232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89B15F5-D0AD-4D62-803E-EE03AFD51C40}"/>
              </a:ext>
            </a:extLst>
          </p:cNvPr>
          <p:cNvCxnSpPr/>
          <p:nvPr/>
        </p:nvCxnSpPr>
        <p:spPr>
          <a:xfrm>
            <a:off x="8375663" y="2224814"/>
            <a:ext cx="0" cy="5232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980AD12-EC27-481B-B320-03087A1C1DD0}"/>
              </a:ext>
            </a:extLst>
          </p:cNvPr>
          <p:cNvSpPr txBox="1"/>
          <p:nvPr/>
        </p:nvSpPr>
        <p:spPr>
          <a:xfrm>
            <a:off x="6780935" y="2301758"/>
            <a:ext cx="32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962117-7A25-4028-A69F-F9F02A8B7B9E}"/>
              </a:ext>
            </a:extLst>
          </p:cNvPr>
          <p:cNvSpPr txBox="1"/>
          <p:nvPr/>
        </p:nvSpPr>
        <p:spPr>
          <a:xfrm>
            <a:off x="7315467" y="2291422"/>
            <a:ext cx="32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E755EE-09DA-4A9F-902E-56F39B8272D8}"/>
              </a:ext>
            </a:extLst>
          </p:cNvPr>
          <p:cNvSpPr txBox="1"/>
          <p:nvPr/>
        </p:nvSpPr>
        <p:spPr>
          <a:xfrm>
            <a:off x="7915414" y="2286370"/>
            <a:ext cx="32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Z</a:t>
            </a:r>
          </a:p>
        </p:txBody>
      </p:sp>
      <p:pic>
        <p:nvPicPr>
          <p:cNvPr id="22" name="Picture 2" descr="Amazing Facebook Chat Smileys | Happy smiley face, Love smiley, Face  stickers">
            <a:extLst>
              <a:ext uri="{FF2B5EF4-FFF2-40B4-BE49-F238E27FC236}">
                <a16:creationId xmlns:a16="http://schemas.microsoft.com/office/drawing/2014/main" id="{0F83C1B2-4C21-4C72-839E-7667631A3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637" y="3646172"/>
            <a:ext cx="1144525" cy="11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37">
            <a:extLst>
              <a:ext uri="{FF2B5EF4-FFF2-40B4-BE49-F238E27FC236}">
                <a16:creationId xmlns:a16="http://schemas.microsoft.com/office/drawing/2014/main" id="{C673E2DC-C372-4A83-8403-8099E9507929}"/>
              </a:ext>
            </a:extLst>
          </p:cNvPr>
          <p:cNvSpPr/>
          <p:nvPr/>
        </p:nvSpPr>
        <p:spPr>
          <a:xfrm>
            <a:off x="532241" y="4887066"/>
            <a:ext cx="11037134" cy="10649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3200" dirty="0">
                <a:solidFill>
                  <a:schemeClr val="tx1"/>
                </a:solidFill>
                <a:latin typeface="Calibri body"/>
              </a:rPr>
              <a:t>DRAM response time is not constant: can take from 60 cycles to 1000s of cycles (on a multi-core system). </a:t>
            </a:r>
          </a:p>
        </p:txBody>
      </p:sp>
    </p:spTree>
    <p:extLst>
      <p:ext uri="{BB962C8B-B14F-4D97-AF65-F5344CB8AC3E}">
        <p14:creationId xmlns:p14="http://schemas.microsoft.com/office/powerpoint/2010/main" val="72003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07EB-4E14-465A-856C-70B502C9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MSHRS (Miss-status holding registers)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BE170-3EE6-4B24-A0D9-53B3B403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A12B7-FC9C-4DCC-808B-AB57ED3F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6" name="Rounded Rectangle 31">
            <a:extLst>
              <a:ext uri="{FF2B5EF4-FFF2-40B4-BE49-F238E27FC236}">
                <a16:creationId xmlns:a16="http://schemas.microsoft.com/office/drawing/2014/main" id="{F810BC72-E02B-4E14-AE3D-7FDB6F0B0E01}"/>
              </a:ext>
            </a:extLst>
          </p:cNvPr>
          <p:cNvSpPr/>
          <p:nvPr/>
        </p:nvSpPr>
        <p:spPr>
          <a:xfrm rot="16200000">
            <a:off x="1883763" y="3000584"/>
            <a:ext cx="1292040" cy="6858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Core</a:t>
            </a:r>
          </a:p>
        </p:txBody>
      </p:sp>
      <p:sp>
        <p:nvSpPr>
          <p:cNvPr id="7" name="Rounded Rectangle 12">
            <a:extLst>
              <a:ext uri="{FF2B5EF4-FFF2-40B4-BE49-F238E27FC236}">
                <a16:creationId xmlns:a16="http://schemas.microsoft.com/office/drawing/2014/main" id="{0CA2A2E3-2008-4672-B7B9-345767B90B98}"/>
              </a:ext>
            </a:extLst>
          </p:cNvPr>
          <p:cNvSpPr/>
          <p:nvPr/>
        </p:nvSpPr>
        <p:spPr>
          <a:xfrm>
            <a:off x="4860298" y="3017261"/>
            <a:ext cx="1786700" cy="734602"/>
          </a:xfrm>
          <a:prstGeom prst="roundRect">
            <a:avLst/>
          </a:prstGeom>
          <a:solidFill>
            <a:schemeClr val="tx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$</a:t>
            </a:r>
          </a:p>
        </p:txBody>
      </p:sp>
      <p:pic>
        <p:nvPicPr>
          <p:cNvPr id="8" name="Picture 2" descr="Samsung 4GB DDR3-1600MHz ECC Registered CL11 DIMM Dual Rank Memory Module (M393B5273DH0-CK0)">
            <a:extLst>
              <a:ext uri="{FF2B5EF4-FFF2-40B4-BE49-F238E27FC236}">
                <a16:creationId xmlns:a16="http://schemas.microsoft.com/office/drawing/2014/main" id="{BD92CA47-DBDC-4698-8457-8CCA9CFD3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748684" y="3098998"/>
            <a:ext cx="1764801" cy="57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216E29-7851-48F0-97E8-FE0883453F0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872683" y="3384562"/>
            <a:ext cx="198761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7D3958-DA11-49C1-A3D9-B20802581533}"/>
              </a:ext>
            </a:extLst>
          </p:cNvPr>
          <p:cNvCxnSpPr>
            <a:cxnSpLocks/>
          </p:cNvCxnSpPr>
          <p:nvPr/>
        </p:nvCxnSpPr>
        <p:spPr>
          <a:xfrm>
            <a:off x="6697839" y="3384562"/>
            <a:ext cx="198761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62591C-1642-44A1-B528-11F55CA8700D}"/>
              </a:ext>
            </a:extLst>
          </p:cNvPr>
          <p:cNvSpPr txBox="1"/>
          <p:nvPr/>
        </p:nvSpPr>
        <p:spPr>
          <a:xfrm>
            <a:off x="3112732" y="2917611"/>
            <a:ext cx="242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LOAD Z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981461-1396-4164-9948-E6FACD4FE959}"/>
              </a:ext>
            </a:extLst>
          </p:cNvPr>
          <p:cNvSpPr txBox="1"/>
          <p:nvPr/>
        </p:nvSpPr>
        <p:spPr>
          <a:xfrm>
            <a:off x="5259222" y="2549907"/>
            <a:ext cx="242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5533B-D7E8-4CE1-8827-EE024D6AF933}"/>
              </a:ext>
            </a:extLst>
          </p:cNvPr>
          <p:cNvSpPr txBox="1"/>
          <p:nvPr/>
        </p:nvSpPr>
        <p:spPr>
          <a:xfrm>
            <a:off x="3220013" y="3384562"/>
            <a:ext cx="242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1F6F99-CE45-415C-AB9B-2303F8974A5B}"/>
              </a:ext>
            </a:extLst>
          </p:cNvPr>
          <p:cNvSpPr/>
          <p:nvPr/>
        </p:nvSpPr>
        <p:spPr>
          <a:xfrm>
            <a:off x="6697839" y="2231159"/>
            <a:ext cx="2181914" cy="5232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9DA1CA-DD21-48B1-A58F-403B8290A4A9}"/>
              </a:ext>
            </a:extLst>
          </p:cNvPr>
          <p:cNvCxnSpPr>
            <a:stCxn id="14" idx="0"/>
            <a:endCxn id="14" idx="2"/>
          </p:cNvCxnSpPr>
          <p:nvPr/>
        </p:nvCxnSpPr>
        <p:spPr>
          <a:xfrm>
            <a:off x="7788796" y="2231159"/>
            <a:ext cx="0" cy="5232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59E3F0-1166-466A-8964-221DC868E93A}"/>
              </a:ext>
            </a:extLst>
          </p:cNvPr>
          <p:cNvCxnSpPr/>
          <p:nvPr/>
        </p:nvCxnSpPr>
        <p:spPr>
          <a:xfrm>
            <a:off x="7223821" y="2224814"/>
            <a:ext cx="0" cy="5232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89B15F5-D0AD-4D62-803E-EE03AFD51C40}"/>
              </a:ext>
            </a:extLst>
          </p:cNvPr>
          <p:cNvCxnSpPr/>
          <p:nvPr/>
        </p:nvCxnSpPr>
        <p:spPr>
          <a:xfrm>
            <a:off x="8375663" y="2224814"/>
            <a:ext cx="0" cy="5232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980AD12-EC27-481B-B320-03087A1C1DD0}"/>
              </a:ext>
            </a:extLst>
          </p:cNvPr>
          <p:cNvSpPr txBox="1"/>
          <p:nvPr/>
        </p:nvSpPr>
        <p:spPr>
          <a:xfrm>
            <a:off x="6780935" y="2301758"/>
            <a:ext cx="32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962117-7A25-4028-A69F-F9F02A8B7B9E}"/>
              </a:ext>
            </a:extLst>
          </p:cNvPr>
          <p:cNvSpPr txBox="1"/>
          <p:nvPr/>
        </p:nvSpPr>
        <p:spPr>
          <a:xfrm>
            <a:off x="7315467" y="2291422"/>
            <a:ext cx="32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E755EE-09DA-4A9F-902E-56F39B8272D8}"/>
              </a:ext>
            </a:extLst>
          </p:cNvPr>
          <p:cNvSpPr txBox="1"/>
          <p:nvPr/>
        </p:nvSpPr>
        <p:spPr>
          <a:xfrm>
            <a:off x="7915414" y="2286370"/>
            <a:ext cx="32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Z</a:t>
            </a:r>
          </a:p>
        </p:txBody>
      </p:sp>
      <p:pic>
        <p:nvPicPr>
          <p:cNvPr id="22" name="Picture 2" descr="Amazing Facebook Chat Smileys | Happy smiley face, Love smiley, Face  stickers">
            <a:extLst>
              <a:ext uri="{FF2B5EF4-FFF2-40B4-BE49-F238E27FC236}">
                <a16:creationId xmlns:a16="http://schemas.microsoft.com/office/drawing/2014/main" id="{0F83C1B2-4C21-4C72-839E-7667631A3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637" y="3646172"/>
            <a:ext cx="1144525" cy="11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37">
            <a:extLst>
              <a:ext uri="{FF2B5EF4-FFF2-40B4-BE49-F238E27FC236}">
                <a16:creationId xmlns:a16="http://schemas.microsoft.com/office/drawing/2014/main" id="{C673E2DC-C372-4A83-8403-8099E9507929}"/>
              </a:ext>
            </a:extLst>
          </p:cNvPr>
          <p:cNvSpPr/>
          <p:nvPr/>
        </p:nvSpPr>
        <p:spPr>
          <a:xfrm>
            <a:off x="532241" y="4887066"/>
            <a:ext cx="11037134" cy="10649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3200" dirty="0">
                <a:solidFill>
                  <a:schemeClr val="tx1"/>
                </a:solidFill>
                <a:latin typeface="Calibri body"/>
              </a:rPr>
              <a:t>DRAM response time is not constant: can take from 60 cycles to 1000s of cycles (on a multi-core system). </a:t>
            </a:r>
          </a:p>
        </p:txBody>
      </p:sp>
    </p:spTree>
    <p:extLst>
      <p:ext uri="{BB962C8B-B14F-4D97-AF65-F5344CB8AC3E}">
        <p14:creationId xmlns:p14="http://schemas.microsoft.com/office/powerpoint/2010/main" val="2101557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07EB-4E14-465A-856C-70B502C9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MSHRS (Miss-status holding registers)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BE170-3EE6-4B24-A0D9-53B3B403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A12B7-FC9C-4DCC-808B-AB57ED3F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6" name="Rounded Rectangle 31">
            <a:extLst>
              <a:ext uri="{FF2B5EF4-FFF2-40B4-BE49-F238E27FC236}">
                <a16:creationId xmlns:a16="http://schemas.microsoft.com/office/drawing/2014/main" id="{F810BC72-E02B-4E14-AE3D-7FDB6F0B0E01}"/>
              </a:ext>
            </a:extLst>
          </p:cNvPr>
          <p:cNvSpPr/>
          <p:nvPr/>
        </p:nvSpPr>
        <p:spPr>
          <a:xfrm rot="16200000">
            <a:off x="1883763" y="3000584"/>
            <a:ext cx="1292040" cy="6858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Core</a:t>
            </a:r>
          </a:p>
        </p:txBody>
      </p:sp>
      <p:sp>
        <p:nvSpPr>
          <p:cNvPr id="7" name="Rounded Rectangle 12">
            <a:extLst>
              <a:ext uri="{FF2B5EF4-FFF2-40B4-BE49-F238E27FC236}">
                <a16:creationId xmlns:a16="http://schemas.microsoft.com/office/drawing/2014/main" id="{0CA2A2E3-2008-4672-B7B9-345767B90B98}"/>
              </a:ext>
            </a:extLst>
          </p:cNvPr>
          <p:cNvSpPr/>
          <p:nvPr/>
        </p:nvSpPr>
        <p:spPr>
          <a:xfrm>
            <a:off x="4860298" y="3017261"/>
            <a:ext cx="1786700" cy="734602"/>
          </a:xfrm>
          <a:prstGeom prst="roundRect">
            <a:avLst/>
          </a:prstGeom>
          <a:solidFill>
            <a:schemeClr val="tx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$</a:t>
            </a:r>
          </a:p>
        </p:txBody>
      </p:sp>
      <p:pic>
        <p:nvPicPr>
          <p:cNvPr id="8" name="Picture 2" descr="Samsung 4GB DDR3-1600MHz ECC Registered CL11 DIMM Dual Rank Memory Module (M393B5273DH0-CK0)">
            <a:extLst>
              <a:ext uri="{FF2B5EF4-FFF2-40B4-BE49-F238E27FC236}">
                <a16:creationId xmlns:a16="http://schemas.microsoft.com/office/drawing/2014/main" id="{BD92CA47-DBDC-4698-8457-8CCA9CFD3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748684" y="3098998"/>
            <a:ext cx="1764801" cy="57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216E29-7851-48F0-97E8-FE0883453F0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872683" y="3384562"/>
            <a:ext cx="198761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7D3958-DA11-49C1-A3D9-B20802581533}"/>
              </a:ext>
            </a:extLst>
          </p:cNvPr>
          <p:cNvCxnSpPr>
            <a:cxnSpLocks/>
          </p:cNvCxnSpPr>
          <p:nvPr/>
        </p:nvCxnSpPr>
        <p:spPr>
          <a:xfrm>
            <a:off x="6697839" y="3384562"/>
            <a:ext cx="198761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62591C-1642-44A1-B528-11F55CA8700D}"/>
              </a:ext>
            </a:extLst>
          </p:cNvPr>
          <p:cNvSpPr txBox="1"/>
          <p:nvPr/>
        </p:nvSpPr>
        <p:spPr>
          <a:xfrm>
            <a:off x="3112732" y="2917611"/>
            <a:ext cx="242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LOAD Z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981461-1396-4164-9948-E6FACD4FE959}"/>
              </a:ext>
            </a:extLst>
          </p:cNvPr>
          <p:cNvSpPr txBox="1"/>
          <p:nvPr/>
        </p:nvSpPr>
        <p:spPr>
          <a:xfrm>
            <a:off x="5259222" y="2549907"/>
            <a:ext cx="242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5533B-D7E8-4CE1-8827-EE024D6AF933}"/>
              </a:ext>
            </a:extLst>
          </p:cNvPr>
          <p:cNvSpPr txBox="1"/>
          <p:nvPr/>
        </p:nvSpPr>
        <p:spPr>
          <a:xfrm>
            <a:off x="3220013" y="3384562"/>
            <a:ext cx="242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1F6F99-CE45-415C-AB9B-2303F8974A5B}"/>
              </a:ext>
            </a:extLst>
          </p:cNvPr>
          <p:cNvSpPr/>
          <p:nvPr/>
        </p:nvSpPr>
        <p:spPr>
          <a:xfrm>
            <a:off x="6697839" y="2231159"/>
            <a:ext cx="2181914" cy="5232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9DA1CA-DD21-48B1-A58F-403B8290A4A9}"/>
              </a:ext>
            </a:extLst>
          </p:cNvPr>
          <p:cNvCxnSpPr>
            <a:stCxn id="14" idx="0"/>
            <a:endCxn id="14" idx="2"/>
          </p:cNvCxnSpPr>
          <p:nvPr/>
        </p:nvCxnSpPr>
        <p:spPr>
          <a:xfrm>
            <a:off x="7788796" y="2231159"/>
            <a:ext cx="0" cy="5232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59E3F0-1166-466A-8964-221DC868E93A}"/>
              </a:ext>
            </a:extLst>
          </p:cNvPr>
          <p:cNvCxnSpPr/>
          <p:nvPr/>
        </p:nvCxnSpPr>
        <p:spPr>
          <a:xfrm>
            <a:off x="7223821" y="2224814"/>
            <a:ext cx="0" cy="5232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89B15F5-D0AD-4D62-803E-EE03AFD51C40}"/>
              </a:ext>
            </a:extLst>
          </p:cNvPr>
          <p:cNvCxnSpPr/>
          <p:nvPr/>
        </p:nvCxnSpPr>
        <p:spPr>
          <a:xfrm>
            <a:off x="8375663" y="2224814"/>
            <a:ext cx="0" cy="5232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980AD12-EC27-481B-B320-03087A1C1DD0}"/>
              </a:ext>
            </a:extLst>
          </p:cNvPr>
          <p:cNvSpPr txBox="1"/>
          <p:nvPr/>
        </p:nvSpPr>
        <p:spPr>
          <a:xfrm>
            <a:off x="6780935" y="2301758"/>
            <a:ext cx="32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E755EE-09DA-4A9F-902E-56F39B8272D8}"/>
              </a:ext>
            </a:extLst>
          </p:cNvPr>
          <p:cNvSpPr txBox="1"/>
          <p:nvPr/>
        </p:nvSpPr>
        <p:spPr>
          <a:xfrm>
            <a:off x="7915414" y="2286370"/>
            <a:ext cx="32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Z</a:t>
            </a:r>
          </a:p>
        </p:txBody>
      </p:sp>
      <p:pic>
        <p:nvPicPr>
          <p:cNvPr id="22" name="Picture 2" descr="Amazing Facebook Chat Smileys | Happy smiley face, Love smiley, Face  stickers">
            <a:extLst>
              <a:ext uri="{FF2B5EF4-FFF2-40B4-BE49-F238E27FC236}">
                <a16:creationId xmlns:a16="http://schemas.microsoft.com/office/drawing/2014/main" id="{0F83C1B2-4C21-4C72-839E-7667631A3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637" y="3646172"/>
            <a:ext cx="1144525" cy="11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37">
            <a:extLst>
              <a:ext uri="{FF2B5EF4-FFF2-40B4-BE49-F238E27FC236}">
                <a16:creationId xmlns:a16="http://schemas.microsoft.com/office/drawing/2014/main" id="{C673E2DC-C372-4A83-8403-8099E9507929}"/>
              </a:ext>
            </a:extLst>
          </p:cNvPr>
          <p:cNvSpPr/>
          <p:nvPr/>
        </p:nvSpPr>
        <p:spPr>
          <a:xfrm>
            <a:off x="532241" y="4887066"/>
            <a:ext cx="11037134" cy="10649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3200" dirty="0">
                <a:solidFill>
                  <a:schemeClr val="tx1"/>
                </a:solidFill>
                <a:latin typeface="Calibri body"/>
              </a:rPr>
              <a:t>DRAM response time is not constant: can take from 60 cycles to 1000s of cycles (on a multi-core system). </a:t>
            </a:r>
          </a:p>
        </p:txBody>
      </p:sp>
    </p:spTree>
    <p:extLst>
      <p:ext uri="{BB962C8B-B14F-4D97-AF65-F5344CB8AC3E}">
        <p14:creationId xmlns:p14="http://schemas.microsoft.com/office/powerpoint/2010/main" val="3949542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476EF-4BA3-4931-A93D-C7B69AEB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writes (stores)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5E64D-05BC-4303-86FB-AE99F437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C49D8-4DEA-48E0-809F-E1168D53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18</a:t>
            </a:fld>
            <a:endParaRPr lang="en-IN" dirty="0"/>
          </a:p>
        </p:txBody>
      </p:sp>
      <p:sp>
        <p:nvSpPr>
          <p:cNvPr id="19" name="Rounded Rectangle 37">
            <a:extLst>
              <a:ext uri="{FF2B5EF4-FFF2-40B4-BE49-F238E27FC236}">
                <a16:creationId xmlns:a16="http://schemas.microsoft.com/office/drawing/2014/main" id="{92541990-3E8A-4B44-B4BE-17CA67B681FF}"/>
              </a:ext>
            </a:extLst>
          </p:cNvPr>
          <p:cNvSpPr/>
          <p:nvPr/>
        </p:nvSpPr>
        <p:spPr>
          <a:xfrm>
            <a:off x="422704" y="1734291"/>
            <a:ext cx="11037134" cy="14470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3200" dirty="0">
                <a:solidFill>
                  <a:schemeClr val="tx1"/>
                </a:solidFill>
                <a:latin typeface="Calibribody"/>
              </a:rPr>
              <a:t>On a hit: Update the cache block. We need an additional bit in tag-store, named </a:t>
            </a:r>
            <a:r>
              <a:rPr lang="en-US" altLang="en-US" sz="3200" i="1" dirty="0">
                <a:solidFill>
                  <a:srgbClr val="C00000"/>
                </a:solidFill>
                <a:latin typeface="Calibribody"/>
              </a:rPr>
              <a:t>dirty bit along with the valid bit and replacement priority bits</a:t>
            </a:r>
            <a:r>
              <a:rPr lang="en-US" altLang="en-US" sz="3200" dirty="0">
                <a:solidFill>
                  <a:schemeClr val="tx1"/>
                </a:solidFill>
                <a:latin typeface="Calibribody"/>
              </a:rPr>
              <a:t>. </a:t>
            </a:r>
          </a:p>
        </p:txBody>
      </p:sp>
      <p:sp>
        <p:nvSpPr>
          <p:cNvPr id="20" name="Rounded Rectangle 37">
            <a:extLst>
              <a:ext uri="{FF2B5EF4-FFF2-40B4-BE49-F238E27FC236}">
                <a16:creationId xmlns:a16="http://schemas.microsoft.com/office/drawing/2014/main" id="{2DDE7D3B-B7D3-4589-953C-643C0FE2769C}"/>
              </a:ext>
            </a:extLst>
          </p:cNvPr>
          <p:cNvSpPr/>
          <p:nvPr/>
        </p:nvSpPr>
        <p:spPr>
          <a:xfrm>
            <a:off x="422704" y="3265661"/>
            <a:ext cx="11037134" cy="10649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3200" dirty="0">
                <a:solidFill>
                  <a:srgbClr val="C00000"/>
                </a:solidFill>
                <a:latin typeface="Calibribody"/>
              </a:rPr>
              <a:t>Write-through</a:t>
            </a:r>
            <a:r>
              <a:rPr lang="en-US" altLang="en-US" sz="3200" dirty="0">
                <a:solidFill>
                  <a:schemeClr val="tx1"/>
                </a:solidFill>
                <a:latin typeface="Calibribody"/>
              </a:rPr>
              <a:t> cache: On a hit, write into a cache block and also into the next-level in the memory hierarchy </a:t>
            </a:r>
          </a:p>
        </p:txBody>
      </p:sp>
      <p:sp>
        <p:nvSpPr>
          <p:cNvPr id="21" name="Rounded Rectangle 37">
            <a:extLst>
              <a:ext uri="{FF2B5EF4-FFF2-40B4-BE49-F238E27FC236}">
                <a16:creationId xmlns:a16="http://schemas.microsoft.com/office/drawing/2014/main" id="{A0D5CF47-E3D5-49C8-ADBA-32310365E2F3}"/>
              </a:ext>
            </a:extLst>
          </p:cNvPr>
          <p:cNvSpPr/>
          <p:nvPr/>
        </p:nvSpPr>
        <p:spPr>
          <a:xfrm>
            <a:off x="422704" y="4506066"/>
            <a:ext cx="11037134" cy="10649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3200" dirty="0">
                <a:solidFill>
                  <a:srgbClr val="C00000"/>
                </a:solidFill>
                <a:latin typeface="Calibribody"/>
              </a:rPr>
              <a:t>Write-back</a:t>
            </a:r>
            <a:r>
              <a:rPr lang="en-US" altLang="en-US" sz="3200" dirty="0">
                <a:solidFill>
                  <a:schemeClr val="tx1"/>
                </a:solidFill>
                <a:latin typeface="Calibribody"/>
              </a:rPr>
              <a:t> cache: On a hit, write into a cache block only, and during replacement update the next-level</a:t>
            </a:r>
          </a:p>
        </p:txBody>
      </p:sp>
    </p:spTree>
    <p:extLst>
      <p:ext uri="{BB962C8B-B14F-4D97-AF65-F5344CB8AC3E}">
        <p14:creationId xmlns:p14="http://schemas.microsoft.com/office/powerpoint/2010/main" val="1138804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D9B79-6C66-42F8-B081-A63B79CD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writes: Writeback cache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C72B7-C2F4-4026-895C-B4DB2B006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908AA-D246-43D7-B4AE-1863F3AA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19</a:t>
            </a:fld>
            <a:endParaRPr lang="en-IN" dirty="0"/>
          </a:p>
        </p:txBody>
      </p:sp>
      <p:sp>
        <p:nvSpPr>
          <p:cNvPr id="6" name="Rounded Rectangle 31">
            <a:extLst>
              <a:ext uri="{FF2B5EF4-FFF2-40B4-BE49-F238E27FC236}">
                <a16:creationId xmlns:a16="http://schemas.microsoft.com/office/drawing/2014/main" id="{FFB7EEA5-A82A-48EC-B7A0-775705B02AD7}"/>
              </a:ext>
            </a:extLst>
          </p:cNvPr>
          <p:cNvSpPr/>
          <p:nvPr/>
        </p:nvSpPr>
        <p:spPr>
          <a:xfrm rot="16200000">
            <a:off x="1936150" y="3595897"/>
            <a:ext cx="1292040" cy="6858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Core</a:t>
            </a:r>
          </a:p>
        </p:txBody>
      </p:sp>
      <p:sp>
        <p:nvSpPr>
          <p:cNvPr id="7" name="Rounded Rectangle 12">
            <a:extLst>
              <a:ext uri="{FF2B5EF4-FFF2-40B4-BE49-F238E27FC236}">
                <a16:creationId xmlns:a16="http://schemas.microsoft.com/office/drawing/2014/main" id="{B42B95C5-88CA-4398-8205-347EF0AB3100}"/>
              </a:ext>
            </a:extLst>
          </p:cNvPr>
          <p:cNvSpPr/>
          <p:nvPr/>
        </p:nvSpPr>
        <p:spPr>
          <a:xfrm>
            <a:off x="4912685" y="3612574"/>
            <a:ext cx="1786700" cy="734602"/>
          </a:xfrm>
          <a:prstGeom prst="roundRect">
            <a:avLst/>
          </a:prstGeom>
          <a:solidFill>
            <a:schemeClr val="tx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$</a:t>
            </a:r>
          </a:p>
        </p:txBody>
      </p:sp>
      <p:pic>
        <p:nvPicPr>
          <p:cNvPr id="8" name="Picture 2" descr="Samsung 4GB DDR3-1600MHz ECC Registered CL11 DIMM Dual Rank Memory Module (M393B5273DH0-CK0)">
            <a:extLst>
              <a:ext uri="{FF2B5EF4-FFF2-40B4-BE49-F238E27FC236}">
                <a16:creationId xmlns:a16="http://schemas.microsoft.com/office/drawing/2014/main" id="{27867A2E-9A02-4E9B-AE41-AD2D57FA4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801071" y="3694311"/>
            <a:ext cx="1764801" cy="57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2CC0A9-FA5E-42A6-B85B-35E8F6D557C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925070" y="3979875"/>
            <a:ext cx="198761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C03C25-7CCF-4A28-BE32-F33504AF89D5}"/>
              </a:ext>
            </a:extLst>
          </p:cNvPr>
          <p:cNvCxnSpPr>
            <a:cxnSpLocks/>
          </p:cNvCxnSpPr>
          <p:nvPr/>
        </p:nvCxnSpPr>
        <p:spPr>
          <a:xfrm>
            <a:off x="6750226" y="3979875"/>
            <a:ext cx="198761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E40F8AE-C6A6-4C65-A51A-6A1BF48CC9B4}"/>
              </a:ext>
            </a:extLst>
          </p:cNvPr>
          <p:cNvSpPr txBox="1"/>
          <p:nvPr/>
        </p:nvSpPr>
        <p:spPr>
          <a:xfrm>
            <a:off x="3165119" y="3512924"/>
            <a:ext cx="242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STORE 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7A675C-E33D-4D56-96E0-598D3F8EE15F}"/>
              </a:ext>
            </a:extLst>
          </p:cNvPr>
          <p:cNvSpPr/>
          <p:nvPr/>
        </p:nvSpPr>
        <p:spPr>
          <a:xfrm>
            <a:off x="6750226" y="2826472"/>
            <a:ext cx="2181914" cy="5232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D5F959-D7F1-4B39-8AE7-9F7DB9CAF647}"/>
              </a:ext>
            </a:extLst>
          </p:cNvPr>
          <p:cNvCxnSpPr>
            <a:stCxn id="13" idx="0"/>
            <a:endCxn id="13" idx="2"/>
          </p:cNvCxnSpPr>
          <p:nvPr/>
        </p:nvCxnSpPr>
        <p:spPr>
          <a:xfrm>
            <a:off x="7841183" y="2826472"/>
            <a:ext cx="0" cy="5232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4199CF-226A-4DB3-A96E-B3FB9759223E}"/>
              </a:ext>
            </a:extLst>
          </p:cNvPr>
          <p:cNvCxnSpPr/>
          <p:nvPr/>
        </p:nvCxnSpPr>
        <p:spPr>
          <a:xfrm>
            <a:off x="7276208" y="2820127"/>
            <a:ext cx="0" cy="5232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C72A4E-A4BF-4E5E-8779-7FBC11482B67}"/>
              </a:ext>
            </a:extLst>
          </p:cNvPr>
          <p:cNvCxnSpPr/>
          <p:nvPr/>
        </p:nvCxnSpPr>
        <p:spPr>
          <a:xfrm>
            <a:off x="8428050" y="2820127"/>
            <a:ext cx="0" cy="5232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596044B-981F-42F9-AB70-E65D7EEA4B41}"/>
              </a:ext>
            </a:extLst>
          </p:cNvPr>
          <p:cNvSpPr txBox="1"/>
          <p:nvPr/>
        </p:nvSpPr>
        <p:spPr>
          <a:xfrm>
            <a:off x="5123693" y="3677187"/>
            <a:ext cx="972307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C000"/>
                </a:solidFill>
              </a:rPr>
              <a:t>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42121E-B4D8-4FF3-8624-C3D3D770B194}"/>
              </a:ext>
            </a:extLst>
          </p:cNvPr>
          <p:cNvSpPr txBox="1"/>
          <p:nvPr/>
        </p:nvSpPr>
        <p:spPr>
          <a:xfrm>
            <a:off x="6102511" y="3677187"/>
            <a:ext cx="360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C000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58942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5D68-446E-4DD4-B846-53485912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Performance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4D0A-B4E0-4E82-BF63-B07F54068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BD6C0B-A7AA-4500-A2A7-44F8D836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6" name="Rounded Rectangle 37">
            <a:extLst>
              <a:ext uri="{FF2B5EF4-FFF2-40B4-BE49-F238E27FC236}">
                <a16:creationId xmlns:a16="http://schemas.microsoft.com/office/drawing/2014/main" id="{0275755B-C8BC-423A-8D6C-9AEFEA0BC0FF}"/>
              </a:ext>
            </a:extLst>
          </p:cNvPr>
          <p:cNvSpPr/>
          <p:nvPr/>
        </p:nvSpPr>
        <p:spPr>
          <a:xfrm>
            <a:off x="506535" y="1869214"/>
            <a:ext cx="8304037" cy="57086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3200" dirty="0">
                <a:solidFill>
                  <a:schemeClr val="tx1"/>
                </a:solidFill>
                <a:latin typeface="Calibri body"/>
                <a:ea typeface="Cambria" panose="02040503050406030204" pitchFamily="18" charset="0"/>
              </a:rPr>
              <a:t>How good is the cache for a given application?</a:t>
            </a:r>
          </a:p>
        </p:txBody>
      </p:sp>
      <p:sp>
        <p:nvSpPr>
          <p:cNvPr id="7" name="Rounded Rectangle 37">
            <a:extLst>
              <a:ext uri="{FF2B5EF4-FFF2-40B4-BE49-F238E27FC236}">
                <a16:creationId xmlns:a16="http://schemas.microsoft.com/office/drawing/2014/main" id="{C5A48584-6D92-4492-8073-2A3C08EA2262}"/>
              </a:ext>
            </a:extLst>
          </p:cNvPr>
          <p:cNvSpPr/>
          <p:nvPr/>
        </p:nvSpPr>
        <p:spPr>
          <a:xfrm>
            <a:off x="506536" y="2940744"/>
            <a:ext cx="1670847" cy="57086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3200" dirty="0">
                <a:solidFill>
                  <a:schemeClr val="tx1"/>
                </a:solidFill>
                <a:latin typeface="Calibri body"/>
                <a:ea typeface="Cambria" panose="02040503050406030204" pitchFamily="18" charset="0"/>
              </a:rPr>
              <a:t>Hit rate</a:t>
            </a:r>
          </a:p>
        </p:txBody>
      </p:sp>
      <p:sp>
        <p:nvSpPr>
          <p:cNvPr id="8" name="Rounded Rectangle 37">
            <a:extLst>
              <a:ext uri="{FF2B5EF4-FFF2-40B4-BE49-F238E27FC236}">
                <a16:creationId xmlns:a16="http://schemas.microsoft.com/office/drawing/2014/main" id="{48223E66-30A9-4CB6-951D-3E37162B2B7B}"/>
              </a:ext>
            </a:extLst>
          </p:cNvPr>
          <p:cNvSpPr/>
          <p:nvPr/>
        </p:nvSpPr>
        <p:spPr>
          <a:xfrm>
            <a:off x="506536" y="4132483"/>
            <a:ext cx="1958808" cy="57086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3200" dirty="0">
                <a:solidFill>
                  <a:schemeClr val="tx1"/>
                </a:solidFill>
                <a:latin typeface="Calibri body"/>
                <a:ea typeface="Cambria" panose="02040503050406030204" pitchFamily="18" charset="0"/>
              </a:rPr>
              <a:t>Miss rate</a:t>
            </a:r>
          </a:p>
        </p:txBody>
      </p:sp>
      <p:sp>
        <p:nvSpPr>
          <p:cNvPr id="9" name="Rounded Rectangle 37">
            <a:extLst>
              <a:ext uri="{FF2B5EF4-FFF2-40B4-BE49-F238E27FC236}">
                <a16:creationId xmlns:a16="http://schemas.microsoft.com/office/drawing/2014/main" id="{B1460C96-8AA6-4D8E-9BE6-8D4BD995F552}"/>
              </a:ext>
            </a:extLst>
          </p:cNvPr>
          <p:cNvSpPr/>
          <p:nvPr/>
        </p:nvSpPr>
        <p:spPr>
          <a:xfrm>
            <a:off x="506535" y="5204013"/>
            <a:ext cx="6414613" cy="57086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3200" dirty="0">
                <a:solidFill>
                  <a:schemeClr val="tx1"/>
                </a:solidFill>
                <a:latin typeface="Calibri body"/>
                <a:ea typeface="Cambria" panose="02040503050406030204" pitchFamily="18" charset="0"/>
              </a:rPr>
              <a:t>Misses per kilo instructions (MPKI)</a:t>
            </a:r>
          </a:p>
        </p:txBody>
      </p:sp>
      <p:sp>
        <p:nvSpPr>
          <p:cNvPr id="10" name="Rounded Rectangle 37">
            <a:extLst>
              <a:ext uri="{FF2B5EF4-FFF2-40B4-BE49-F238E27FC236}">
                <a16:creationId xmlns:a16="http://schemas.microsoft.com/office/drawing/2014/main" id="{E98DE8A2-1E08-49C2-ADA3-6F6F505EC3A5}"/>
              </a:ext>
            </a:extLst>
          </p:cNvPr>
          <p:cNvSpPr/>
          <p:nvPr/>
        </p:nvSpPr>
        <p:spPr>
          <a:xfrm>
            <a:off x="7196137" y="5204013"/>
            <a:ext cx="1952915" cy="57086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3200" dirty="0">
                <a:solidFill>
                  <a:schemeClr val="tx1"/>
                </a:solidFill>
                <a:latin typeface="Calibri body"/>
                <a:ea typeface="Cambria" panose="02040503050406030204" pitchFamily="18" charset="0"/>
              </a:rPr>
              <a:t>But Why?</a:t>
            </a:r>
          </a:p>
        </p:txBody>
      </p:sp>
    </p:spTree>
    <p:extLst>
      <p:ext uri="{BB962C8B-B14F-4D97-AF65-F5344CB8AC3E}">
        <p14:creationId xmlns:p14="http://schemas.microsoft.com/office/powerpoint/2010/main" val="36922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1623-E76D-4966-AD8F-87CC7B610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writes: On replacement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7168A-53CB-4397-AA9C-E37962A3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A4C21-121B-4948-9429-B170EFE1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20</a:t>
            </a:fld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EA58CD-C6D8-4835-B7C6-10575D2B83B8}"/>
              </a:ext>
            </a:extLst>
          </p:cNvPr>
          <p:cNvSpPr/>
          <p:nvPr/>
        </p:nvSpPr>
        <p:spPr>
          <a:xfrm>
            <a:off x="6924777" y="4200406"/>
            <a:ext cx="2181914" cy="5232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52AF5C-D467-4314-9103-B46E11660A97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8015734" y="4200406"/>
            <a:ext cx="0" cy="5232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CB4AA9-8A0F-49A4-8744-3563D76AE1A9}"/>
              </a:ext>
            </a:extLst>
          </p:cNvPr>
          <p:cNvCxnSpPr/>
          <p:nvPr/>
        </p:nvCxnSpPr>
        <p:spPr>
          <a:xfrm>
            <a:off x="7450759" y="4194061"/>
            <a:ext cx="0" cy="5232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91B0CC-7AC8-428E-A048-8756C57CA737}"/>
              </a:ext>
            </a:extLst>
          </p:cNvPr>
          <p:cNvCxnSpPr/>
          <p:nvPr/>
        </p:nvCxnSpPr>
        <p:spPr>
          <a:xfrm>
            <a:off x="8602601" y="4194061"/>
            <a:ext cx="0" cy="5232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31">
            <a:extLst>
              <a:ext uri="{FF2B5EF4-FFF2-40B4-BE49-F238E27FC236}">
                <a16:creationId xmlns:a16="http://schemas.microsoft.com/office/drawing/2014/main" id="{0610D22F-D1B8-4E97-B3F9-8D2CEABF5E7D}"/>
              </a:ext>
            </a:extLst>
          </p:cNvPr>
          <p:cNvSpPr/>
          <p:nvPr/>
        </p:nvSpPr>
        <p:spPr>
          <a:xfrm rot="16200000">
            <a:off x="1936150" y="3595897"/>
            <a:ext cx="1292040" cy="6858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Core</a:t>
            </a:r>
          </a:p>
        </p:txBody>
      </p:sp>
      <p:sp>
        <p:nvSpPr>
          <p:cNvPr id="11" name="Rounded Rectangle 12">
            <a:extLst>
              <a:ext uri="{FF2B5EF4-FFF2-40B4-BE49-F238E27FC236}">
                <a16:creationId xmlns:a16="http://schemas.microsoft.com/office/drawing/2014/main" id="{E85DC1C9-D0B9-448B-8409-C596418DF397}"/>
              </a:ext>
            </a:extLst>
          </p:cNvPr>
          <p:cNvSpPr/>
          <p:nvPr/>
        </p:nvSpPr>
        <p:spPr>
          <a:xfrm>
            <a:off x="4912685" y="3612574"/>
            <a:ext cx="1786700" cy="734602"/>
          </a:xfrm>
          <a:prstGeom prst="roundRect">
            <a:avLst/>
          </a:prstGeom>
          <a:solidFill>
            <a:schemeClr val="tx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$</a:t>
            </a:r>
          </a:p>
        </p:txBody>
      </p:sp>
      <p:pic>
        <p:nvPicPr>
          <p:cNvPr id="12" name="Picture 2" descr="Samsung 4GB DDR3-1600MHz ECC Registered CL11 DIMM Dual Rank Memory Module (M393B5273DH0-CK0)">
            <a:extLst>
              <a:ext uri="{FF2B5EF4-FFF2-40B4-BE49-F238E27FC236}">
                <a16:creationId xmlns:a16="http://schemas.microsoft.com/office/drawing/2014/main" id="{F3D18887-F16D-4066-83F2-2BFEF32AA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801071" y="3694311"/>
            <a:ext cx="1764801" cy="57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BA3A24-F7C8-44BC-812E-33CC8AC145E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925070" y="3979875"/>
            <a:ext cx="198761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1124D0-1D3E-463B-AF2C-D684ACADD16B}"/>
              </a:ext>
            </a:extLst>
          </p:cNvPr>
          <p:cNvCxnSpPr>
            <a:cxnSpLocks/>
          </p:cNvCxnSpPr>
          <p:nvPr/>
        </p:nvCxnSpPr>
        <p:spPr>
          <a:xfrm>
            <a:off x="6750226" y="3979875"/>
            <a:ext cx="198761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275D6F0-64C8-4E5C-A773-D25C47D79283}"/>
              </a:ext>
            </a:extLst>
          </p:cNvPr>
          <p:cNvSpPr txBox="1"/>
          <p:nvPr/>
        </p:nvSpPr>
        <p:spPr>
          <a:xfrm>
            <a:off x="3165119" y="3512924"/>
            <a:ext cx="242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STORE Z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FE930E-323F-4C7A-BAD0-390A58A11527}"/>
              </a:ext>
            </a:extLst>
          </p:cNvPr>
          <p:cNvSpPr/>
          <p:nvPr/>
        </p:nvSpPr>
        <p:spPr>
          <a:xfrm>
            <a:off x="6750226" y="2826472"/>
            <a:ext cx="2181914" cy="5232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F673A27-9E21-49B6-9FD5-C839A6394F91}"/>
              </a:ext>
            </a:extLst>
          </p:cNvPr>
          <p:cNvCxnSpPr>
            <a:stCxn id="17" idx="0"/>
            <a:endCxn id="17" idx="2"/>
          </p:cNvCxnSpPr>
          <p:nvPr/>
        </p:nvCxnSpPr>
        <p:spPr>
          <a:xfrm>
            <a:off x="7841183" y="2826472"/>
            <a:ext cx="0" cy="5232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B5787E-75FD-42D0-9BB9-4662F73F7430}"/>
              </a:ext>
            </a:extLst>
          </p:cNvPr>
          <p:cNvCxnSpPr/>
          <p:nvPr/>
        </p:nvCxnSpPr>
        <p:spPr>
          <a:xfrm>
            <a:off x="7276208" y="2820127"/>
            <a:ext cx="0" cy="5232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CA7945-071B-459B-8768-CCDC63064F31}"/>
              </a:ext>
            </a:extLst>
          </p:cNvPr>
          <p:cNvCxnSpPr/>
          <p:nvPr/>
        </p:nvCxnSpPr>
        <p:spPr>
          <a:xfrm>
            <a:off x="8428050" y="2820127"/>
            <a:ext cx="0" cy="5232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3BFD2C-8429-4B07-AF8C-711F36C8922E}"/>
              </a:ext>
            </a:extLst>
          </p:cNvPr>
          <p:cNvSpPr txBox="1"/>
          <p:nvPr/>
        </p:nvSpPr>
        <p:spPr>
          <a:xfrm>
            <a:off x="7043427" y="4200407"/>
            <a:ext cx="972307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C000"/>
                </a:solidFill>
              </a:rPr>
              <a:t>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6DDA7A-2543-4817-9C7A-F49EA5C121AA}"/>
              </a:ext>
            </a:extLst>
          </p:cNvPr>
          <p:cNvSpPr txBox="1"/>
          <p:nvPr/>
        </p:nvSpPr>
        <p:spPr>
          <a:xfrm>
            <a:off x="6847807" y="4669857"/>
            <a:ext cx="2391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Write-back Buffer</a:t>
            </a:r>
          </a:p>
        </p:txBody>
      </p:sp>
    </p:spTree>
    <p:extLst>
      <p:ext uri="{BB962C8B-B14F-4D97-AF65-F5344CB8AC3E}">
        <p14:creationId xmlns:p14="http://schemas.microsoft.com/office/powerpoint/2010/main" val="3956286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A4D0-FFB0-4E4C-82D5-05BAD6EC7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Write-back cache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9B441-9A42-49BD-9901-A3C0374C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5DF5F-9ADE-44DC-96C4-F275B7DA4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21</a:t>
            </a:fld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4643DC-20B5-48CC-A57A-0048FABB7C26}"/>
              </a:ext>
            </a:extLst>
          </p:cNvPr>
          <p:cNvSpPr/>
          <p:nvPr/>
        </p:nvSpPr>
        <p:spPr>
          <a:xfrm>
            <a:off x="6924777" y="4200406"/>
            <a:ext cx="2181914" cy="5232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D7C402-3367-4406-A89F-B7EACD67D91E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8015734" y="4200406"/>
            <a:ext cx="0" cy="5232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E82DE8-DB79-4E01-9B48-0F933077CD55}"/>
              </a:ext>
            </a:extLst>
          </p:cNvPr>
          <p:cNvCxnSpPr/>
          <p:nvPr/>
        </p:nvCxnSpPr>
        <p:spPr>
          <a:xfrm>
            <a:off x="7450759" y="4194061"/>
            <a:ext cx="0" cy="5232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CF2E89-F21C-4043-A82D-23F318FC114C}"/>
              </a:ext>
            </a:extLst>
          </p:cNvPr>
          <p:cNvCxnSpPr/>
          <p:nvPr/>
        </p:nvCxnSpPr>
        <p:spPr>
          <a:xfrm>
            <a:off x="8602601" y="4194061"/>
            <a:ext cx="0" cy="5232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31">
            <a:extLst>
              <a:ext uri="{FF2B5EF4-FFF2-40B4-BE49-F238E27FC236}">
                <a16:creationId xmlns:a16="http://schemas.microsoft.com/office/drawing/2014/main" id="{1F4650A6-6D9E-43B5-947F-945E476F4ED1}"/>
              </a:ext>
            </a:extLst>
          </p:cNvPr>
          <p:cNvSpPr/>
          <p:nvPr/>
        </p:nvSpPr>
        <p:spPr>
          <a:xfrm rot="16200000">
            <a:off x="1936150" y="3595897"/>
            <a:ext cx="1292040" cy="6858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Core</a:t>
            </a:r>
          </a:p>
        </p:txBody>
      </p:sp>
      <p:sp>
        <p:nvSpPr>
          <p:cNvPr id="11" name="Rounded Rectangle 12">
            <a:extLst>
              <a:ext uri="{FF2B5EF4-FFF2-40B4-BE49-F238E27FC236}">
                <a16:creationId xmlns:a16="http://schemas.microsoft.com/office/drawing/2014/main" id="{058B4328-9950-496C-9CA5-1B96BB8D7AA8}"/>
              </a:ext>
            </a:extLst>
          </p:cNvPr>
          <p:cNvSpPr/>
          <p:nvPr/>
        </p:nvSpPr>
        <p:spPr>
          <a:xfrm>
            <a:off x="4912685" y="3612574"/>
            <a:ext cx="1786700" cy="734602"/>
          </a:xfrm>
          <a:prstGeom prst="roundRect">
            <a:avLst/>
          </a:prstGeom>
          <a:solidFill>
            <a:schemeClr val="tx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$</a:t>
            </a:r>
          </a:p>
        </p:txBody>
      </p:sp>
      <p:pic>
        <p:nvPicPr>
          <p:cNvPr id="12" name="Picture 2" descr="Samsung 4GB DDR3-1600MHz ECC Registered CL11 DIMM Dual Rank Memory Module (M393B5273DH0-CK0)">
            <a:extLst>
              <a:ext uri="{FF2B5EF4-FFF2-40B4-BE49-F238E27FC236}">
                <a16:creationId xmlns:a16="http://schemas.microsoft.com/office/drawing/2014/main" id="{EBC93594-CBD2-470A-8BAD-A8EA35355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801071" y="3694311"/>
            <a:ext cx="1764801" cy="57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8EB02E-3F5C-486C-B85D-A03D6F84184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925070" y="3979875"/>
            <a:ext cx="198761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73E0C5-9D82-43A1-BA7D-6997C5D67CF9}"/>
              </a:ext>
            </a:extLst>
          </p:cNvPr>
          <p:cNvCxnSpPr>
            <a:cxnSpLocks/>
          </p:cNvCxnSpPr>
          <p:nvPr/>
        </p:nvCxnSpPr>
        <p:spPr>
          <a:xfrm>
            <a:off x="6750226" y="3979875"/>
            <a:ext cx="198761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0EC2889-8D2C-4ED6-BCFC-9A5A0510B063}"/>
              </a:ext>
            </a:extLst>
          </p:cNvPr>
          <p:cNvSpPr txBox="1"/>
          <p:nvPr/>
        </p:nvSpPr>
        <p:spPr>
          <a:xfrm>
            <a:off x="3165119" y="3512924"/>
            <a:ext cx="242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STORE Z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6A69F3-7B13-46BB-8E73-EADFA0A38ED0}"/>
              </a:ext>
            </a:extLst>
          </p:cNvPr>
          <p:cNvSpPr/>
          <p:nvPr/>
        </p:nvSpPr>
        <p:spPr>
          <a:xfrm>
            <a:off x="6750226" y="2826472"/>
            <a:ext cx="2181914" cy="5232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5583AE-BE18-4414-9B5F-DA2E304D3BE1}"/>
              </a:ext>
            </a:extLst>
          </p:cNvPr>
          <p:cNvCxnSpPr>
            <a:stCxn id="17" idx="0"/>
            <a:endCxn id="17" idx="2"/>
          </p:cNvCxnSpPr>
          <p:nvPr/>
        </p:nvCxnSpPr>
        <p:spPr>
          <a:xfrm>
            <a:off x="7841183" y="2826472"/>
            <a:ext cx="0" cy="5232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B11F6F-5F9B-4B24-9A3F-C00DFEAFC5DA}"/>
              </a:ext>
            </a:extLst>
          </p:cNvPr>
          <p:cNvCxnSpPr/>
          <p:nvPr/>
        </p:nvCxnSpPr>
        <p:spPr>
          <a:xfrm>
            <a:off x="7276208" y="2820127"/>
            <a:ext cx="0" cy="5232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D4A9D6-9EE0-41D4-A2A0-FEBB0A1AC247}"/>
              </a:ext>
            </a:extLst>
          </p:cNvPr>
          <p:cNvCxnSpPr/>
          <p:nvPr/>
        </p:nvCxnSpPr>
        <p:spPr>
          <a:xfrm>
            <a:off x="8428050" y="2820127"/>
            <a:ext cx="0" cy="5232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2F117F-2E44-4E8C-8713-85D5AE946DED}"/>
              </a:ext>
            </a:extLst>
          </p:cNvPr>
          <p:cNvSpPr txBox="1"/>
          <p:nvPr/>
        </p:nvSpPr>
        <p:spPr>
          <a:xfrm>
            <a:off x="9332083" y="3774534"/>
            <a:ext cx="972307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C000"/>
                </a:solidFill>
              </a:rPr>
              <a:t>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9C2E18-B540-499A-BBD9-A245EE10A7CE}"/>
              </a:ext>
            </a:extLst>
          </p:cNvPr>
          <p:cNvSpPr txBox="1"/>
          <p:nvPr/>
        </p:nvSpPr>
        <p:spPr>
          <a:xfrm>
            <a:off x="6847807" y="4669857"/>
            <a:ext cx="2391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Write-back Buffer</a:t>
            </a:r>
          </a:p>
        </p:txBody>
      </p:sp>
      <p:sp>
        <p:nvSpPr>
          <p:cNvPr id="23" name="Rounded Rectangle 37">
            <a:extLst>
              <a:ext uri="{FF2B5EF4-FFF2-40B4-BE49-F238E27FC236}">
                <a16:creationId xmlns:a16="http://schemas.microsoft.com/office/drawing/2014/main" id="{DB5F4F64-B9DB-44B5-B2BE-3DF971ACF7D4}"/>
              </a:ext>
            </a:extLst>
          </p:cNvPr>
          <p:cNvSpPr/>
          <p:nvPr/>
        </p:nvSpPr>
        <p:spPr>
          <a:xfrm>
            <a:off x="622729" y="5466193"/>
            <a:ext cx="3297572" cy="682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3200" dirty="0">
                <a:solidFill>
                  <a:schemeClr val="tx1"/>
                </a:solidFill>
                <a:latin typeface="Calibri body"/>
              </a:rPr>
              <a:t>Write-back cache</a:t>
            </a:r>
          </a:p>
        </p:txBody>
      </p:sp>
      <p:sp>
        <p:nvSpPr>
          <p:cNvPr id="24" name="Rounded Rectangle 37">
            <a:extLst>
              <a:ext uri="{FF2B5EF4-FFF2-40B4-BE49-F238E27FC236}">
                <a16:creationId xmlns:a16="http://schemas.microsoft.com/office/drawing/2014/main" id="{4DFA8F20-3AD4-4235-89BF-5EADED24A527}"/>
              </a:ext>
            </a:extLst>
          </p:cNvPr>
          <p:cNvSpPr/>
          <p:nvPr/>
        </p:nvSpPr>
        <p:spPr>
          <a:xfrm>
            <a:off x="4912685" y="5466192"/>
            <a:ext cx="6595620" cy="95481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3200" dirty="0">
                <a:solidFill>
                  <a:schemeClr val="tx1"/>
                </a:solidFill>
                <a:latin typeface="Calibri body"/>
              </a:rPr>
              <a:t>In general, STOREs are not critical for performance. But why?</a:t>
            </a:r>
          </a:p>
        </p:txBody>
      </p:sp>
    </p:spTree>
    <p:extLst>
      <p:ext uri="{BB962C8B-B14F-4D97-AF65-F5344CB8AC3E}">
        <p14:creationId xmlns:p14="http://schemas.microsoft.com/office/powerpoint/2010/main" val="337657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476EF-4BA3-4931-A93D-C7B69AEB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a write miss?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5E64D-05BC-4303-86FB-AE99F437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C49D8-4DEA-48E0-809F-E1168D53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22</a:t>
            </a:fld>
            <a:endParaRPr lang="en-IN" dirty="0"/>
          </a:p>
        </p:txBody>
      </p:sp>
      <p:sp>
        <p:nvSpPr>
          <p:cNvPr id="6" name="Rounded Rectangle 31">
            <a:extLst>
              <a:ext uri="{FF2B5EF4-FFF2-40B4-BE49-F238E27FC236}">
                <a16:creationId xmlns:a16="http://schemas.microsoft.com/office/drawing/2014/main" id="{7676B59E-08D0-4E47-B304-56A8A31B35AC}"/>
              </a:ext>
            </a:extLst>
          </p:cNvPr>
          <p:cNvSpPr/>
          <p:nvPr/>
        </p:nvSpPr>
        <p:spPr>
          <a:xfrm rot="16200000">
            <a:off x="1936150" y="3595897"/>
            <a:ext cx="1292040" cy="6858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Core</a:t>
            </a:r>
          </a:p>
        </p:txBody>
      </p:sp>
      <p:sp>
        <p:nvSpPr>
          <p:cNvPr id="7" name="Rounded Rectangle 12">
            <a:extLst>
              <a:ext uri="{FF2B5EF4-FFF2-40B4-BE49-F238E27FC236}">
                <a16:creationId xmlns:a16="http://schemas.microsoft.com/office/drawing/2014/main" id="{C2DE5D17-F0E9-4BEA-A86D-5F60195FDCEE}"/>
              </a:ext>
            </a:extLst>
          </p:cNvPr>
          <p:cNvSpPr/>
          <p:nvPr/>
        </p:nvSpPr>
        <p:spPr>
          <a:xfrm>
            <a:off x="4912685" y="3612574"/>
            <a:ext cx="1786700" cy="734602"/>
          </a:xfrm>
          <a:prstGeom prst="roundRect">
            <a:avLst/>
          </a:prstGeom>
          <a:solidFill>
            <a:schemeClr val="tx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$</a:t>
            </a:r>
          </a:p>
        </p:txBody>
      </p:sp>
      <p:pic>
        <p:nvPicPr>
          <p:cNvPr id="8" name="Picture 2" descr="Samsung 4GB DDR3-1600MHz ECC Registered CL11 DIMM Dual Rank Memory Module (M393B5273DH0-CK0)">
            <a:extLst>
              <a:ext uri="{FF2B5EF4-FFF2-40B4-BE49-F238E27FC236}">
                <a16:creationId xmlns:a16="http://schemas.microsoft.com/office/drawing/2014/main" id="{17101FBC-7FD0-46E5-B0AE-D5747D622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801071" y="3694311"/>
            <a:ext cx="1764801" cy="57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E0C03E-CFF8-411A-AC47-6BF9AF5279D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925070" y="3979875"/>
            <a:ext cx="198761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73F7A2-3EC8-45C4-8DEC-8A86C14E0797}"/>
              </a:ext>
            </a:extLst>
          </p:cNvPr>
          <p:cNvCxnSpPr>
            <a:cxnSpLocks/>
          </p:cNvCxnSpPr>
          <p:nvPr/>
        </p:nvCxnSpPr>
        <p:spPr>
          <a:xfrm>
            <a:off x="6750226" y="3979875"/>
            <a:ext cx="198761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B75F3D-D55D-485E-B77C-29942157E996}"/>
              </a:ext>
            </a:extLst>
          </p:cNvPr>
          <p:cNvSpPr txBox="1"/>
          <p:nvPr/>
        </p:nvSpPr>
        <p:spPr>
          <a:xfrm>
            <a:off x="3165119" y="3512924"/>
            <a:ext cx="242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STORE Z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BC6350-3A60-4CFA-9496-16ACA88E7392}"/>
              </a:ext>
            </a:extLst>
          </p:cNvPr>
          <p:cNvSpPr txBox="1"/>
          <p:nvPr/>
        </p:nvSpPr>
        <p:spPr>
          <a:xfrm>
            <a:off x="5311609" y="3145220"/>
            <a:ext cx="242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24C735-C3C9-4CF2-AE01-36BCEAC5A976}"/>
              </a:ext>
            </a:extLst>
          </p:cNvPr>
          <p:cNvSpPr/>
          <p:nvPr/>
        </p:nvSpPr>
        <p:spPr>
          <a:xfrm>
            <a:off x="6750226" y="2826472"/>
            <a:ext cx="2181914" cy="5232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663DAE-F1B8-44F0-9F78-C22BB0F0EB72}"/>
              </a:ext>
            </a:extLst>
          </p:cNvPr>
          <p:cNvCxnSpPr>
            <a:stCxn id="13" idx="0"/>
            <a:endCxn id="13" idx="2"/>
          </p:cNvCxnSpPr>
          <p:nvPr/>
        </p:nvCxnSpPr>
        <p:spPr>
          <a:xfrm>
            <a:off x="7841183" y="2826472"/>
            <a:ext cx="0" cy="5232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EFDCCC-5995-4226-BB3B-5A134AD292D9}"/>
              </a:ext>
            </a:extLst>
          </p:cNvPr>
          <p:cNvCxnSpPr/>
          <p:nvPr/>
        </p:nvCxnSpPr>
        <p:spPr>
          <a:xfrm>
            <a:off x="7276208" y="2820127"/>
            <a:ext cx="0" cy="5232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94C8D5F-1458-4FDC-A2AF-D194A327D6A0}"/>
              </a:ext>
            </a:extLst>
          </p:cNvPr>
          <p:cNvCxnSpPr/>
          <p:nvPr/>
        </p:nvCxnSpPr>
        <p:spPr>
          <a:xfrm>
            <a:off x="8428050" y="2820127"/>
            <a:ext cx="0" cy="5232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307EA7-58E8-4803-8A3D-8163B51837E9}"/>
              </a:ext>
            </a:extLst>
          </p:cNvPr>
          <p:cNvSpPr txBox="1"/>
          <p:nvPr/>
        </p:nvSpPr>
        <p:spPr>
          <a:xfrm>
            <a:off x="6833322" y="2897071"/>
            <a:ext cx="32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</a:rPr>
              <a:t>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F4E2E2-CCBB-45C3-87F5-6FF475E823C7}"/>
              </a:ext>
            </a:extLst>
          </p:cNvPr>
          <p:cNvSpPr txBox="1"/>
          <p:nvPr/>
        </p:nvSpPr>
        <p:spPr>
          <a:xfrm>
            <a:off x="7045846" y="4013057"/>
            <a:ext cx="242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LOAD Z</a:t>
            </a:r>
          </a:p>
        </p:txBody>
      </p:sp>
      <p:sp>
        <p:nvSpPr>
          <p:cNvPr id="19" name="Rounded Rectangle 37">
            <a:extLst>
              <a:ext uri="{FF2B5EF4-FFF2-40B4-BE49-F238E27FC236}">
                <a16:creationId xmlns:a16="http://schemas.microsoft.com/office/drawing/2014/main" id="{D3578E12-4315-4DB2-8B0E-5786B2CCC99A}"/>
              </a:ext>
            </a:extLst>
          </p:cNvPr>
          <p:cNvSpPr/>
          <p:nvPr/>
        </p:nvSpPr>
        <p:spPr>
          <a:xfrm>
            <a:off x="189730" y="4666325"/>
            <a:ext cx="5744345" cy="152057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3200" dirty="0">
                <a:solidFill>
                  <a:schemeClr val="tx1"/>
                </a:solidFill>
                <a:latin typeface="Calibri body"/>
                <a:ea typeface="Cambria" panose="02040503050406030204" pitchFamily="18" charset="0"/>
              </a:rPr>
              <a:t>STORE gets converted to a LOAD, </a:t>
            </a:r>
          </a:p>
          <a:p>
            <a:r>
              <a:rPr lang="en-US" altLang="en-US" sz="3200" dirty="0">
                <a:solidFill>
                  <a:schemeClr val="tx1"/>
                </a:solidFill>
                <a:latin typeface="Calibri body"/>
                <a:ea typeface="Cambria" panose="02040503050406030204" pitchFamily="18" charset="0"/>
              </a:rPr>
              <a:t>and data is allocated into the cache (write-allocate policy). </a:t>
            </a:r>
          </a:p>
        </p:txBody>
      </p:sp>
      <p:sp>
        <p:nvSpPr>
          <p:cNvPr id="20" name="Rounded Rectangle 37">
            <a:extLst>
              <a:ext uri="{FF2B5EF4-FFF2-40B4-BE49-F238E27FC236}">
                <a16:creationId xmlns:a16="http://schemas.microsoft.com/office/drawing/2014/main" id="{385E0607-78B9-4C6E-9C9B-E85CCB35253A}"/>
              </a:ext>
            </a:extLst>
          </p:cNvPr>
          <p:cNvSpPr/>
          <p:nvPr/>
        </p:nvSpPr>
        <p:spPr>
          <a:xfrm>
            <a:off x="6095237" y="5178809"/>
            <a:ext cx="5744345" cy="99837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3200" dirty="0">
                <a:solidFill>
                  <a:schemeClr val="tx1"/>
                </a:solidFill>
                <a:latin typeface="Calibri body"/>
                <a:ea typeface="Cambria" panose="02040503050406030204" pitchFamily="18" charset="0"/>
              </a:rPr>
              <a:t>Usually write-allocate is used with the write-back caches. </a:t>
            </a:r>
          </a:p>
        </p:txBody>
      </p:sp>
    </p:spTree>
    <p:extLst>
      <p:ext uri="{BB962C8B-B14F-4D97-AF65-F5344CB8AC3E}">
        <p14:creationId xmlns:p14="http://schemas.microsoft.com/office/powerpoint/2010/main" val="3549964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7CDB-BB3D-422A-8E42-717C98EC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Bigger Picture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9E154-9F7F-4D7F-8006-11930F5C6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29975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CPU time = CPU execution cycles + Memory-stall cycles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i="1" dirty="0">
                <a:solidFill>
                  <a:srgbClr val="C00000"/>
                </a:solidFill>
              </a:rPr>
              <a:t>Clock cycle time may be different </a:t>
            </a:r>
          </a:p>
          <a:p>
            <a:pPr marL="0" indent="0">
              <a:buNone/>
            </a:pPr>
            <a:r>
              <a:rPr lang="en-IN" dirty="0"/>
              <a:t>Memory-stall cycles = Read-stalls + Write-stalls </a:t>
            </a:r>
          </a:p>
          <a:p>
            <a:pPr marL="0" indent="0">
              <a:buNone/>
            </a:pPr>
            <a:endParaRPr lang="en-IN" i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i="1" dirty="0">
                <a:solidFill>
                  <a:srgbClr val="C00000"/>
                </a:solidFill>
              </a:rPr>
              <a:t>Read/Write stalls = </a:t>
            </a:r>
          </a:p>
          <a:p>
            <a:pPr marL="0" indent="0">
              <a:buNone/>
            </a:pPr>
            <a:r>
              <a:rPr lang="en-IN" i="1" dirty="0">
                <a:solidFill>
                  <a:srgbClr val="C00000"/>
                </a:solidFill>
              </a:rPr>
              <a:t>#Reads/writes X Read/Write miss-rate X Read/write miss-penalty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A3EFB-0CE0-4806-B9FB-F4D792D51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76D18-FEA8-432B-850C-E8224649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9535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D830-43E6-217F-4150-2471E71BF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Latency Hiding Technique</a:t>
            </a:r>
          </a:p>
        </p:txBody>
      </p:sp>
      <p:pic>
        <p:nvPicPr>
          <p:cNvPr id="9" name="Graphic 8" descr="Warning">
            <a:extLst>
              <a:ext uri="{FF2B5EF4-FFF2-40B4-BE49-F238E27FC236}">
                <a16:creationId xmlns:a16="http://schemas.microsoft.com/office/drawing/2014/main" id="{6739AA7D-D480-3DE6-303C-A0C50E9A2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761D9-57F3-7C67-7358-5D737E60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1D02-BF69-21FB-72AA-DE676908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651ABE-1138-46C6-9A43-7FCD4EB2550C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686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5FDD-D955-4BEE-BE70-73197CF96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Prefetching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EA2BB-CB34-4DF0-8DC4-9D9CCB8F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25</a:t>
            </a:fld>
            <a:endParaRPr lang="en-IN" dirty="0"/>
          </a:p>
        </p:txBody>
      </p:sp>
      <p:pic>
        <p:nvPicPr>
          <p:cNvPr id="6" name="Picture 2" descr="Samsung 4GB DDR3-1600MHz ECC Registered CL11 DIMM Dual Rank Memory Module (M393B5273DH0-CK0)">
            <a:extLst>
              <a:ext uri="{FF2B5EF4-FFF2-40B4-BE49-F238E27FC236}">
                <a16:creationId xmlns:a16="http://schemas.microsoft.com/office/drawing/2014/main" id="{AE83779F-324D-471C-B6B5-5E85379E1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626310" y="2482971"/>
            <a:ext cx="2746642" cy="115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CA8BDC86-0F4D-4E27-8D92-EDF792A05D31}"/>
              </a:ext>
            </a:extLst>
          </p:cNvPr>
          <p:cNvSpPr/>
          <p:nvPr/>
        </p:nvSpPr>
        <p:spPr>
          <a:xfrm rot="16200000">
            <a:off x="4672054" y="2472725"/>
            <a:ext cx="1524000" cy="899160"/>
          </a:xfrm>
          <a:prstGeom prst="roundRect">
            <a:avLst/>
          </a:prstGeom>
          <a:solidFill>
            <a:schemeClr val="tx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 $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688F4F-D54C-4FD1-9DE1-A2FD11F6F64C}"/>
              </a:ext>
            </a:extLst>
          </p:cNvPr>
          <p:cNvCxnSpPr/>
          <p:nvPr/>
        </p:nvCxnSpPr>
        <p:spPr>
          <a:xfrm>
            <a:off x="2546075" y="3027668"/>
            <a:ext cx="2438399" cy="0"/>
          </a:xfrm>
          <a:prstGeom prst="straightConnector1">
            <a:avLst/>
          </a:prstGeom>
          <a:ln w="57150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801512-EA32-4207-839A-40B2EA528640}"/>
              </a:ext>
            </a:extLst>
          </p:cNvPr>
          <p:cNvCxnSpPr>
            <a:endCxn id="6" idx="2"/>
          </p:cNvCxnSpPr>
          <p:nvPr/>
        </p:nvCxnSpPr>
        <p:spPr>
          <a:xfrm>
            <a:off x="5877457" y="3058300"/>
            <a:ext cx="2546845" cy="0"/>
          </a:xfrm>
          <a:prstGeom prst="straightConnector1">
            <a:avLst/>
          </a:prstGeom>
          <a:ln w="57150" cmpd="sng">
            <a:solidFill>
              <a:srgbClr val="8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AB61924A-5EC8-4EC3-8A33-E047D992F2B2}"/>
              </a:ext>
            </a:extLst>
          </p:cNvPr>
          <p:cNvSpPr/>
          <p:nvPr/>
        </p:nvSpPr>
        <p:spPr>
          <a:xfrm>
            <a:off x="4527275" y="5436906"/>
            <a:ext cx="2844800" cy="990600"/>
          </a:xfrm>
          <a:prstGeom prst="roundRect">
            <a:avLst/>
          </a:prstGeom>
          <a:solidFill>
            <a:srgbClr val="C0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Prefetcher</a:t>
            </a:r>
          </a:p>
        </p:txBody>
      </p:sp>
      <p:cxnSp>
        <p:nvCxnSpPr>
          <p:cNvPr id="11" name="Elbow Connector 9">
            <a:extLst>
              <a:ext uri="{FF2B5EF4-FFF2-40B4-BE49-F238E27FC236}">
                <a16:creationId xmlns:a16="http://schemas.microsoft.com/office/drawing/2014/main" id="{FB1B5F7C-FFF1-4161-A215-EC3DCBE70CE6}"/>
              </a:ext>
            </a:extLst>
          </p:cNvPr>
          <p:cNvCxnSpPr>
            <a:endCxn id="10" idx="1"/>
          </p:cNvCxnSpPr>
          <p:nvPr/>
        </p:nvCxnSpPr>
        <p:spPr>
          <a:xfrm rot="16200000" flipH="1">
            <a:off x="2797128" y="4202057"/>
            <a:ext cx="2857497" cy="602800"/>
          </a:xfrm>
          <a:prstGeom prst="bentConnector2">
            <a:avLst/>
          </a:prstGeom>
          <a:ln w="571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0">
            <a:extLst>
              <a:ext uri="{FF2B5EF4-FFF2-40B4-BE49-F238E27FC236}">
                <a16:creationId xmlns:a16="http://schemas.microsoft.com/office/drawing/2014/main" id="{EEE70F8D-751B-4652-8C1C-BE19D188938C}"/>
              </a:ext>
            </a:extLst>
          </p:cNvPr>
          <p:cNvCxnSpPr>
            <a:stCxn id="10" idx="3"/>
            <a:endCxn id="7" idx="1"/>
          </p:cNvCxnSpPr>
          <p:nvPr/>
        </p:nvCxnSpPr>
        <p:spPr>
          <a:xfrm flipH="1" flipV="1">
            <a:off x="5434054" y="3684306"/>
            <a:ext cx="1938021" cy="2247901"/>
          </a:xfrm>
          <a:prstGeom prst="bentConnector4">
            <a:avLst>
              <a:gd name="adj1" fmla="val -15727"/>
              <a:gd name="adj2" fmla="val 70466"/>
            </a:avLst>
          </a:prstGeom>
          <a:ln w="571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22212E-3E14-4394-A3C4-90BAEE7D2E3D}"/>
              </a:ext>
            </a:extLst>
          </p:cNvPr>
          <p:cNvSpPr txBox="1"/>
          <p:nvPr/>
        </p:nvSpPr>
        <p:spPr>
          <a:xfrm>
            <a:off x="2705730" y="3205195"/>
            <a:ext cx="2322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X+2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F5CA9-3D08-460C-9E63-86A48530823A}"/>
              </a:ext>
            </a:extLst>
          </p:cNvPr>
          <p:cNvSpPr txBox="1"/>
          <p:nvPr/>
        </p:nvSpPr>
        <p:spPr>
          <a:xfrm>
            <a:off x="6073218" y="4359689"/>
            <a:ext cx="4144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X+3</a:t>
            </a:r>
          </a:p>
        </p:txBody>
      </p:sp>
      <p:sp>
        <p:nvSpPr>
          <p:cNvPr id="15" name="Rounded Rectangle 13">
            <a:extLst>
              <a:ext uri="{FF2B5EF4-FFF2-40B4-BE49-F238E27FC236}">
                <a16:creationId xmlns:a16="http://schemas.microsoft.com/office/drawing/2014/main" id="{949BD58D-1451-46CC-907B-448F9998F5DE}"/>
              </a:ext>
            </a:extLst>
          </p:cNvPr>
          <p:cNvSpPr/>
          <p:nvPr/>
        </p:nvSpPr>
        <p:spPr>
          <a:xfrm rot="16200000">
            <a:off x="1212492" y="2426924"/>
            <a:ext cx="1752764" cy="9144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1D300E-BA9F-451E-848B-0F5BE7A4BE65}"/>
              </a:ext>
            </a:extLst>
          </p:cNvPr>
          <p:cNvSpPr txBox="1"/>
          <p:nvPr/>
        </p:nvSpPr>
        <p:spPr>
          <a:xfrm>
            <a:off x="3224516" y="2302288"/>
            <a:ext cx="21663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X+3</a:t>
            </a:r>
          </a:p>
          <a:p>
            <a:endParaRPr lang="en-US" sz="3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6C7B97-5A54-4EDE-B57C-92B6BF3401C6}"/>
              </a:ext>
            </a:extLst>
          </p:cNvPr>
          <p:cNvSpPr txBox="1"/>
          <p:nvPr/>
        </p:nvSpPr>
        <p:spPr>
          <a:xfrm>
            <a:off x="3031623" y="5493426"/>
            <a:ext cx="729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❶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1F4274-65BC-41F0-85B9-27628746D364}"/>
              </a:ext>
            </a:extLst>
          </p:cNvPr>
          <p:cNvSpPr txBox="1"/>
          <p:nvPr/>
        </p:nvSpPr>
        <p:spPr>
          <a:xfrm>
            <a:off x="7659135" y="4937342"/>
            <a:ext cx="729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❷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A7C834-66A0-4D22-9330-E86CB1592CDB}"/>
              </a:ext>
            </a:extLst>
          </p:cNvPr>
          <p:cNvSpPr txBox="1"/>
          <p:nvPr/>
        </p:nvSpPr>
        <p:spPr>
          <a:xfrm>
            <a:off x="6353616" y="2398157"/>
            <a:ext cx="729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D273EC-E9D2-4E15-9C97-9042A865032E}"/>
              </a:ext>
            </a:extLst>
          </p:cNvPr>
          <p:cNvSpPr txBox="1"/>
          <p:nvPr/>
        </p:nvSpPr>
        <p:spPr>
          <a:xfrm>
            <a:off x="6365713" y="3428536"/>
            <a:ext cx="729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❹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5C392-DB94-45E6-98B2-9FFE1EB7B1E4}"/>
              </a:ext>
            </a:extLst>
          </p:cNvPr>
          <p:cNvSpPr txBox="1"/>
          <p:nvPr/>
        </p:nvSpPr>
        <p:spPr>
          <a:xfrm>
            <a:off x="3224516" y="1778407"/>
            <a:ext cx="729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❺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B48CB2-A928-40E9-B258-1D9ACBEA361D}"/>
              </a:ext>
            </a:extLst>
          </p:cNvPr>
          <p:cNvCxnSpPr/>
          <p:nvPr/>
        </p:nvCxnSpPr>
        <p:spPr>
          <a:xfrm>
            <a:off x="5850877" y="3412676"/>
            <a:ext cx="2617557" cy="0"/>
          </a:xfrm>
          <a:prstGeom prst="straightConnector1">
            <a:avLst/>
          </a:prstGeom>
          <a:ln w="57150" cmpd="sng">
            <a:solidFill>
              <a:srgbClr val="8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Explosion 2 21">
            <a:extLst>
              <a:ext uri="{FF2B5EF4-FFF2-40B4-BE49-F238E27FC236}">
                <a16:creationId xmlns:a16="http://schemas.microsoft.com/office/drawing/2014/main" id="{EE3D3F91-29D1-4AAE-AC9A-5054957E79D3}"/>
              </a:ext>
            </a:extLst>
          </p:cNvPr>
          <p:cNvSpPr/>
          <p:nvPr/>
        </p:nvSpPr>
        <p:spPr>
          <a:xfrm>
            <a:off x="4527277" y="1275066"/>
            <a:ext cx="1826339" cy="938611"/>
          </a:xfrm>
          <a:prstGeom prst="irregularSeal2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FB5700-2C7F-4A6E-8267-99B9FD835A15}"/>
              </a:ext>
            </a:extLst>
          </p:cNvPr>
          <p:cNvSpPr txBox="1"/>
          <p:nvPr/>
        </p:nvSpPr>
        <p:spPr>
          <a:xfrm>
            <a:off x="4948082" y="1461230"/>
            <a:ext cx="756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4FAD4C-3181-4018-9A81-F3FCCC04B005}"/>
              </a:ext>
            </a:extLst>
          </p:cNvPr>
          <p:cNvSpPr txBox="1"/>
          <p:nvPr/>
        </p:nvSpPr>
        <p:spPr>
          <a:xfrm>
            <a:off x="2705730" y="3890076"/>
            <a:ext cx="2322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X+1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B9C42A-1B7E-4998-B699-0EC1692F1C56}"/>
              </a:ext>
            </a:extLst>
          </p:cNvPr>
          <p:cNvSpPr txBox="1"/>
          <p:nvPr/>
        </p:nvSpPr>
        <p:spPr>
          <a:xfrm>
            <a:off x="2756169" y="4524095"/>
            <a:ext cx="2322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106A2173-A6C7-421C-8996-1A662DA2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24116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/>
      <p:bldP spid="14" grpId="0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3" grpId="0" animBg="1"/>
      <p:bldP spid="24" grpId="0"/>
      <p:bldP spid="25" grpId="0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45292-B1A3-4003-BC03-87984180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10K Feet View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42F155-1933-4668-A852-479DCDC04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582CE-AC3E-45F3-B154-0531A5BC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26</a:t>
            </a:fld>
            <a:endParaRPr lang="en-IN" dirty="0"/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EE388AA3-3D17-4C20-AF08-DC85AC10F7EB}"/>
              </a:ext>
            </a:extLst>
          </p:cNvPr>
          <p:cNvSpPr/>
          <p:nvPr/>
        </p:nvSpPr>
        <p:spPr>
          <a:xfrm>
            <a:off x="314326" y="1690688"/>
            <a:ext cx="10896600" cy="123983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82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dirty="0">
                <a:solidFill>
                  <a:srgbClr val="C00000"/>
                </a:solidFill>
                <a:latin typeface="Cambria" panose="02040503050406030204" pitchFamily="18" charset="0"/>
              </a:rPr>
              <a:t>What?</a:t>
            </a:r>
          </a:p>
          <a:p>
            <a:pPr marL="1682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C00000"/>
                </a:solidFill>
                <a:latin typeface="Cambria" panose="02040503050406030204" pitchFamily="18" charset="0"/>
              </a:rPr>
              <a:t>Latency-hiding technique </a:t>
            </a:r>
            <a:r>
              <a:rPr lang="en-US" sz="2800" i="1" dirty="0">
                <a:solidFill>
                  <a:schemeClr val="tx1"/>
                </a:solidFill>
                <a:latin typeface="Cambria" panose="02040503050406030204" pitchFamily="18" charset="0"/>
              </a:rPr>
              <a:t>- </a:t>
            </a: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Fetches data before the core demands.  </a:t>
            </a:r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077D785E-ADCD-4185-A2C9-FB36840DAAAA}"/>
              </a:ext>
            </a:extLst>
          </p:cNvPr>
          <p:cNvSpPr/>
          <p:nvPr/>
        </p:nvSpPr>
        <p:spPr>
          <a:xfrm>
            <a:off x="314325" y="3117850"/>
            <a:ext cx="10668000" cy="123983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82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dirty="0">
                <a:solidFill>
                  <a:srgbClr val="C00000"/>
                </a:solidFill>
                <a:latin typeface="Cambria" panose="02040503050406030204" pitchFamily="18" charset="0"/>
              </a:rPr>
              <a:t>Why? </a:t>
            </a:r>
          </a:p>
          <a:p>
            <a:pPr marL="1682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Off-chip DRAM latency has grown up to 400 to 800 cycles.</a:t>
            </a:r>
          </a:p>
        </p:txBody>
      </p:sp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9F43287B-7C82-4A9E-9D7B-7B9C2E89C607}"/>
              </a:ext>
            </a:extLst>
          </p:cNvPr>
          <p:cNvSpPr/>
          <p:nvPr/>
        </p:nvSpPr>
        <p:spPr>
          <a:xfrm>
            <a:off x="314325" y="5022850"/>
            <a:ext cx="11658600" cy="123983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8275">
              <a:defRPr/>
            </a:pPr>
            <a:endParaRPr lang="en-US" sz="2800" i="1" dirty="0">
              <a:solidFill>
                <a:srgbClr val="C00000"/>
              </a:solidFill>
              <a:latin typeface="Cambria" panose="02040503050406030204" pitchFamily="18" charset="0"/>
            </a:endParaRPr>
          </a:p>
          <a:p>
            <a:pPr marL="168275">
              <a:defRPr/>
            </a:pPr>
            <a:r>
              <a:rPr lang="en-US" sz="2800" i="1" dirty="0">
                <a:solidFill>
                  <a:srgbClr val="C00000"/>
                </a:solidFill>
                <a:latin typeface="Cambria" panose="02040503050406030204" pitchFamily="18" charset="0"/>
              </a:rPr>
              <a:t>How?</a:t>
            </a:r>
          </a:p>
          <a:p>
            <a:pPr marL="168275">
              <a:defRPr/>
            </a:pP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By observing/predicting the demand access (LOAD/STORE) patterns.</a:t>
            </a:r>
          </a:p>
          <a:p>
            <a:pPr marL="16827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8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7910-A97A-4E11-80E9-11CE0D3DC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Prefetch Degree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89E56-1F98-4EC5-8702-4CF895549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1F395-2F26-4319-B4B1-8AC0BF11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27</a:t>
            </a:fld>
            <a:endParaRPr lang="en-IN" dirty="0"/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94FE0542-6381-4810-8FF2-5AC7550E3D6D}"/>
              </a:ext>
            </a:extLst>
          </p:cNvPr>
          <p:cNvSpPr/>
          <p:nvPr/>
        </p:nvSpPr>
        <p:spPr>
          <a:xfrm>
            <a:off x="228600" y="1614487"/>
            <a:ext cx="11734799" cy="990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82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C00000"/>
                </a:solidFill>
                <a:latin typeface="Cambria" panose="02040503050406030204" pitchFamily="18" charset="0"/>
              </a:rPr>
              <a:t>Prefetch Degree: </a:t>
            </a: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Number of prefetch requests to issue at a given time.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5EA2D-2725-4F35-A191-9284207B96F6}"/>
              </a:ext>
            </a:extLst>
          </p:cNvPr>
          <p:cNvSpPr/>
          <p:nvPr/>
        </p:nvSpPr>
        <p:spPr>
          <a:xfrm>
            <a:off x="2024336" y="3064023"/>
            <a:ext cx="1224136" cy="556171"/>
          </a:xfrm>
          <a:prstGeom prst="rect">
            <a:avLst/>
          </a:prstGeom>
          <a:noFill/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2800" dirty="0">
                <a:solidFill>
                  <a:schemeClr val="tx1"/>
                </a:solidFill>
                <a:latin typeface="+mj-lt"/>
              </a:rPr>
              <a:t> L2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9F636E-FBFC-4B32-9025-42E4B8D4740F}"/>
              </a:ext>
            </a:extLst>
          </p:cNvPr>
          <p:cNvSpPr/>
          <p:nvPr/>
        </p:nvSpPr>
        <p:spPr>
          <a:xfrm>
            <a:off x="1592288" y="4495452"/>
            <a:ext cx="2074912" cy="498475"/>
          </a:xfrm>
          <a:prstGeom prst="rect">
            <a:avLst/>
          </a:prstGeom>
          <a:noFill/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2800" dirty="0">
                <a:solidFill>
                  <a:schemeClr val="tx1"/>
                </a:solidFill>
                <a:latin typeface="+mj-lt"/>
              </a:rPr>
              <a:t>L3/DRAM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05BC52-EEE0-4707-9042-72A6B3AC428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2629744" y="3620194"/>
            <a:ext cx="6660" cy="87525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A079668-92DC-4754-A155-BAA5A65DCF72}"/>
              </a:ext>
            </a:extLst>
          </p:cNvPr>
          <p:cNvSpPr/>
          <p:nvPr/>
        </p:nvSpPr>
        <p:spPr>
          <a:xfrm>
            <a:off x="6550968" y="3950642"/>
            <a:ext cx="1882080" cy="395213"/>
          </a:xfrm>
          <a:prstGeom prst="rect">
            <a:avLst/>
          </a:prstGeom>
          <a:noFill/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2800" dirty="0">
                <a:solidFill>
                  <a:schemeClr val="tx1"/>
                </a:solidFill>
                <a:latin typeface="+mj-lt"/>
              </a:rPr>
              <a:t>Prefetcher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0D719659-7E9A-4526-9C1F-2C68444906DC}"/>
              </a:ext>
            </a:extLst>
          </p:cNvPr>
          <p:cNvCxnSpPr>
            <a:endCxn id="7" idx="0"/>
          </p:cNvCxnSpPr>
          <p:nvPr/>
        </p:nvCxnSpPr>
        <p:spPr>
          <a:xfrm rot="10800000">
            <a:off x="2636404" y="3064023"/>
            <a:ext cx="3914564" cy="2289944"/>
          </a:xfrm>
          <a:prstGeom prst="bentConnector4">
            <a:avLst>
              <a:gd name="adj1" fmla="val 42182"/>
              <a:gd name="adj2" fmla="val 109983"/>
            </a:avLst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C297AF7-51CC-4858-9075-CBA615145295}"/>
              </a:ext>
            </a:extLst>
          </p:cNvPr>
          <p:cNvSpPr/>
          <p:nvPr/>
        </p:nvSpPr>
        <p:spPr>
          <a:xfrm>
            <a:off x="6766992" y="3016175"/>
            <a:ext cx="762000" cy="609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07458A-DC99-4187-8CDA-2E6FA9B24899}"/>
              </a:ext>
            </a:extLst>
          </p:cNvPr>
          <p:cNvSpPr/>
          <p:nvPr/>
        </p:nvSpPr>
        <p:spPr>
          <a:xfrm>
            <a:off x="4982834" y="2833687"/>
            <a:ext cx="1734362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2800" dirty="0">
                <a:solidFill>
                  <a:srgbClr val="FF0000"/>
                </a:solidFill>
              </a:rPr>
              <a:t>Demand </a:t>
            </a:r>
          </a:p>
          <a:p>
            <a:pPr algn="ctr">
              <a:lnSpc>
                <a:spcPts val="2000"/>
              </a:lnSpc>
            </a:pPr>
            <a:r>
              <a:rPr lang="en-US" sz="2800" dirty="0">
                <a:solidFill>
                  <a:srgbClr val="FF0000"/>
                </a:solidFill>
              </a:rPr>
              <a:t>Access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509A2E-83A4-46AD-8289-1E0AFA5E0C92}"/>
              </a:ext>
            </a:extLst>
          </p:cNvPr>
          <p:cNvCxnSpPr/>
          <p:nvPr/>
        </p:nvCxnSpPr>
        <p:spPr>
          <a:xfrm>
            <a:off x="7136904" y="3620194"/>
            <a:ext cx="0" cy="31494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296E9E-312C-4F02-9997-579EDD778795}"/>
              </a:ext>
            </a:extLst>
          </p:cNvPr>
          <p:cNvSpPr/>
          <p:nvPr/>
        </p:nvSpPr>
        <p:spPr>
          <a:xfrm>
            <a:off x="6776864" y="4528343"/>
            <a:ext cx="762000" cy="609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X+1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1A21A1-79B5-4679-B397-483843DB0E79}"/>
              </a:ext>
            </a:extLst>
          </p:cNvPr>
          <p:cNvSpPr/>
          <p:nvPr/>
        </p:nvSpPr>
        <p:spPr>
          <a:xfrm>
            <a:off x="7496944" y="5752479"/>
            <a:ext cx="803920" cy="609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X+2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F53038-27D5-4398-BF8A-A1895CE451D6}"/>
              </a:ext>
            </a:extLst>
          </p:cNvPr>
          <p:cNvSpPr/>
          <p:nvPr/>
        </p:nvSpPr>
        <p:spPr>
          <a:xfrm>
            <a:off x="6776864" y="5137943"/>
            <a:ext cx="762000" cy="609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X+1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38FE6B-F7FA-4F56-A365-F64A0A1E8F8C}"/>
              </a:ext>
            </a:extLst>
          </p:cNvPr>
          <p:cNvSpPr/>
          <p:nvPr/>
        </p:nvSpPr>
        <p:spPr>
          <a:xfrm>
            <a:off x="7538864" y="5137943"/>
            <a:ext cx="750168" cy="609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X+2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B1CB38-9C56-481B-BEB3-2DADE21642A3}"/>
              </a:ext>
            </a:extLst>
          </p:cNvPr>
          <p:cNvSpPr/>
          <p:nvPr/>
        </p:nvSpPr>
        <p:spPr>
          <a:xfrm>
            <a:off x="6776864" y="5752479"/>
            <a:ext cx="762000" cy="609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X+1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558305-D439-4424-A642-BED6A628B224}"/>
              </a:ext>
            </a:extLst>
          </p:cNvPr>
          <p:cNvSpPr/>
          <p:nvPr/>
        </p:nvSpPr>
        <p:spPr>
          <a:xfrm>
            <a:off x="8289032" y="5752479"/>
            <a:ext cx="762000" cy="609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X+3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8FA646-6DBD-4CBE-AF57-1C3221CC4E0F}"/>
              </a:ext>
            </a:extLst>
          </p:cNvPr>
          <p:cNvSpPr/>
          <p:nvPr/>
        </p:nvSpPr>
        <p:spPr>
          <a:xfrm>
            <a:off x="9039200" y="5752479"/>
            <a:ext cx="762000" cy="609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X+4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A65087BC-F9DD-426D-A922-10EE5C8579A1}"/>
              </a:ext>
            </a:extLst>
          </p:cNvPr>
          <p:cNvCxnSpPr>
            <a:stCxn id="7" idx="3"/>
          </p:cNvCxnSpPr>
          <p:nvPr/>
        </p:nvCxnSpPr>
        <p:spPr>
          <a:xfrm flipV="1">
            <a:off x="3248472" y="3342108"/>
            <a:ext cx="3468724" cy="1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7422D3-AB4E-421A-B0BD-FD0898085226}"/>
              </a:ext>
            </a:extLst>
          </p:cNvPr>
          <p:cNvCxnSpPr/>
          <p:nvPr/>
        </p:nvCxnSpPr>
        <p:spPr>
          <a:xfrm>
            <a:off x="7136904" y="4318942"/>
            <a:ext cx="0" cy="31494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F74C869-59AE-45A7-94C1-1AD102E42F76}"/>
              </a:ext>
            </a:extLst>
          </p:cNvPr>
          <p:cNvSpPr/>
          <p:nvPr/>
        </p:nvSpPr>
        <p:spPr>
          <a:xfrm>
            <a:off x="6550968" y="4431319"/>
            <a:ext cx="3394248" cy="21467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270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766CB-C9AA-42A5-919F-E0C63A18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Prefetch Distance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50242-1728-4B55-A91B-A39D38CC2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3C397-315B-4E0E-82B8-5ADC0C7E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28</a:t>
            </a:fld>
            <a:endParaRPr lang="en-IN" dirty="0"/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1F0ECFFC-5D18-4B0E-8B2E-84FED644CEDF}"/>
              </a:ext>
            </a:extLst>
          </p:cNvPr>
          <p:cNvSpPr/>
          <p:nvPr/>
        </p:nvSpPr>
        <p:spPr>
          <a:xfrm>
            <a:off x="228600" y="1343025"/>
            <a:ext cx="11734799" cy="990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82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C00000"/>
                </a:solidFill>
                <a:latin typeface="Cambria" panose="02040503050406030204" pitchFamily="18" charset="0"/>
              </a:rPr>
              <a:t>Prefetch Distance: </a:t>
            </a: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How far ahead of the demand access stream are the prefetch requests issued?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F30D8F-D1A8-4977-BB2A-775521CF4C46}"/>
              </a:ext>
            </a:extLst>
          </p:cNvPr>
          <p:cNvSpPr/>
          <p:nvPr/>
        </p:nvSpPr>
        <p:spPr>
          <a:xfrm>
            <a:off x="5943600" y="3811513"/>
            <a:ext cx="2590800" cy="83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9C85E6-9350-49E4-9AB9-B5BDBE1F4AA4}"/>
              </a:ext>
            </a:extLst>
          </p:cNvPr>
          <p:cNvSpPr/>
          <p:nvPr/>
        </p:nvSpPr>
        <p:spPr>
          <a:xfrm>
            <a:off x="2133600" y="3811513"/>
            <a:ext cx="3810000" cy="83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898C29-4E0E-46B9-99B5-49893CD25A48}"/>
              </a:ext>
            </a:extLst>
          </p:cNvPr>
          <p:cNvSpPr/>
          <p:nvPr/>
        </p:nvSpPr>
        <p:spPr>
          <a:xfrm>
            <a:off x="1828800" y="3811513"/>
            <a:ext cx="304800" cy="83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5419CC-BDB9-4A79-ABD6-BAA39588E068}"/>
              </a:ext>
            </a:extLst>
          </p:cNvPr>
          <p:cNvSpPr/>
          <p:nvPr/>
        </p:nvSpPr>
        <p:spPr>
          <a:xfrm>
            <a:off x="3449216" y="2668513"/>
            <a:ext cx="1295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CN" sz="2400" i="1" dirty="0">
                <a:solidFill>
                  <a:srgbClr val="FF0000"/>
                </a:solidFill>
                <a:latin typeface="Cambria" panose="02040503050406030204" pitchFamily="18" charset="0"/>
              </a:rPr>
              <a:t>demand access</a:t>
            </a:r>
            <a:endParaRPr lang="en-US" sz="2400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8F260A-4795-4607-A379-7D41A1B2691A}"/>
              </a:ext>
            </a:extLst>
          </p:cNvPr>
          <p:cNvCxnSpPr/>
          <p:nvPr/>
        </p:nvCxnSpPr>
        <p:spPr>
          <a:xfrm rot="5400000">
            <a:off x="3725465" y="3582120"/>
            <a:ext cx="457202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8">
            <a:extLst>
              <a:ext uri="{FF2B5EF4-FFF2-40B4-BE49-F238E27FC236}">
                <a16:creationId xmlns:a16="http://schemas.microsoft.com/office/drawing/2014/main" id="{EBD354B8-3761-443B-91D7-B8C1EFBD7677}"/>
              </a:ext>
            </a:extLst>
          </p:cNvPr>
          <p:cNvGrpSpPr/>
          <p:nvPr/>
        </p:nvGrpSpPr>
        <p:grpSpPr>
          <a:xfrm>
            <a:off x="3747120" y="3811515"/>
            <a:ext cx="2501280" cy="1524000"/>
            <a:chOff x="3137520" y="4800600"/>
            <a:chExt cx="2501280" cy="1524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C416E4-5C06-476D-8545-0F6D546DC0D8}"/>
                </a:ext>
              </a:extLst>
            </p:cNvPr>
            <p:cNvSpPr/>
            <p:nvPr/>
          </p:nvSpPr>
          <p:spPr>
            <a:xfrm>
              <a:off x="3505200" y="4800600"/>
              <a:ext cx="1828800" cy="8382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57FD9440-351C-488A-8CA0-A72BB55FA35C}"/>
                </a:ext>
              </a:extLst>
            </p:cNvPr>
            <p:cNvSpPr/>
            <p:nvPr/>
          </p:nvSpPr>
          <p:spPr>
            <a:xfrm rot="16200000">
              <a:off x="4267200" y="4724400"/>
              <a:ext cx="228600" cy="2362200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mbria" panose="020405030504060302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863ACE-D2B3-4A67-8BE9-8A815842EC76}"/>
                </a:ext>
              </a:extLst>
            </p:cNvPr>
            <p:cNvSpPr/>
            <p:nvPr/>
          </p:nvSpPr>
          <p:spPr>
            <a:xfrm>
              <a:off x="3137520" y="6019800"/>
              <a:ext cx="24384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i="1" dirty="0">
                  <a:solidFill>
                    <a:srgbClr val="FF0000"/>
                  </a:solidFill>
                  <a:latin typeface="Cambria" panose="02040503050406030204" pitchFamily="18" charset="0"/>
                </a:rPr>
                <a:t>Prefetch-distance</a:t>
              </a:r>
              <a:endParaRPr lang="en-US" sz="2400" i="1" dirty="0">
                <a:solidFill>
                  <a:srgbClr val="FF00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F6F0D46-B4A0-4175-AEE1-99AABDB0BC3E}"/>
                </a:ext>
              </a:extLst>
            </p:cNvPr>
            <p:cNvSpPr/>
            <p:nvPr/>
          </p:nvSpPr>
          <p:spPr>
            <a:xfrm>
              <a:off x="3200400" y="4800600"/>
              <a:ext cx="304800" cy="8382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44EEB46-63C4-4065-8338-C138F2A737FC}"/>
                </a:ext>
              </a:extLst>
            </p:cNvPr>
            <p:cNvSpPr/>
            <p:nvPr/>
          </p:nvSpPr>
          <p:spPr>
            <a:xfrm>
              <a:off x="5334000" y="4800600"/>
              <a:ext cx="304800" cy="8382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7D0F2F2-CFCF-4E01-BB60-9295BC6AC6E3}"/>
              </a:ext>
            </a:extLst>
          </p:cNvPr>
          <p:cNvSpPr txBox="1"/>
          <p:nvPr/>
        </p:nvSpPr>
        <p:spPr>
          <a:xfrm>
            <a:off x="3824330" y="3997285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>
                <a:latin typeface="Cambria" panose="02040503050406030204" pitchFamily="18" charset="0"/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C0077F-8A24-4C56-9C99-B1C132573925}"/>
              </a:ext>
            </a:extLst>
          </p:cNvPr>
          <p:cNvSpPr txBox="1"/>
          <p:nvPr/>
        </p:nvSpPr>
        <p:spPr>
          <a:xfrm>
            <a:off x="6210212" y="3997285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>
                <a:latin typeface="Cambria" panose="02040503050406030204" pitchFamily="18" charset="0"/>
              </a:rPr>
              <a:t>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187E66-A56D-469F-A15E-DE4EA7E7085A}"/>
              </a:ext>
            </a:extLst>
          </p:cNvPr>
          <p:cNvCxnSpPr/>
          <p:nvPr/>
        </p:nvCxnSpPr>
        <p:spPr>
          <a:xfrm>
            <a:off x="6401544" y="3278113"/>
            <a:ext cx="0" cy="5375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D55AE26-BA89-46D7-AA3A-48C8786A1026}"/>
              </a:ext>
            </a:extLst>
          </p:cNvPr>
          <p:cNvSpPr/>
          <p:nvPr/>
        </p:nvSpPr>
        <p:spPr>
          <a:xfrm>
            <a:off x="5753472" y="2638425"/>
            <a:ext cx="1295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2400" i="1" dirty="0">
                <a:solidFill>
                  <a:srgbClr val="FF0000"/>
                </a:solidFill>
                <a:latin typeface="Cambria" panose="02040503050406030204" pitchFamily="18" charset="0"/>
              </a:rPr>
              <a:t>prefetch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12CE2C-15E0-46C9-AEC8-0EB232F7CC30}"/>
              </a:ext>
            </a:extLst>
          </p:cNvPr>
          <p:cNvGrpSpPr/>
          <p:nvPr/>
        </p:nvGrpSpPr>
        <p:grpSpPr>
          <a:xfrm>
            <a:off x="3809256" y="5302721"/>
            <a:ext cx="1256694" cy="461665"/>
            <a:chOff x="3275856" y="5301208"/>
            <a:chExt cx="1256694" cy="46166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E62224-E506-4096-876F-4A3F60AB9786}"/>
                </a:ext>
              </a:extLst>
            </p:cNvPr>
            <p:cNvSpPr txBox="1"/>
            <p:nvPr/>
          </p:nvSpPr>
          <p:spPr>
            <a:xfrm>
              <a:off x="3275856" y="5301208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i="1" dirty="0">
                  <a:latin typeface="Cambria" panose="02040503050406030204" pitchFamily="18" charset="0"/>
                </a:rPr>
                <a:t>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6094909-AB9B-4B6F-AC85-6A2A22D315D0}"/>
                </a:ext>
              </a:extLst>
            </p:cNvPr>
            <p:cNvSpPr txBox="1"/>
            <p:nvPr/>
          </p:nvSpPr>
          <p:spPr>
            <a:xfrm>
              <a:off x="3491880" y="5301208"/>
              <a:ext cx="10406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i="1" dirty="0">
                  <a:latin typeface="Cambria" panose="02040503050406030204" pitchFamily="18" charset="0"/>
                </a:rPr>
                <a:t>= X + 4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5DD43CC-0E37-46AA-850B-393C7755EE5B}"/>
              </a:ext>
            </a:extLst>
          </p:cNvPr>
          <p:cNvGrpSpPr/>
          <p:nvPr/>
        </p:nvGrpSpPr>
        <p:grpSpPr>
          <a:xfrm>
            <a:off x="3809256" y="5633144"/>
            <a:ext cx="1256694" cy="461665"/>
            <a:chOff x="3275856" y="5301208"/>
            <a:chExt cx="1256694" cy="46166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C960927-C73B-4B0F-A04A-1126B892FA36}"/>
                </a:ext>
              </a:extLst>
            </p:cNvPr>
            <p:cNvSpPr txBox="1"/>
            <p:nvPr/>
          </p:nvSpPr>
          <p:spPr>
            <a:xfrm>
              <a:off x="3275856" y="5301208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i="1" dirty="0">
                  <a:latin typeface="Cambria" panose="02040503050406030204" pitchFamily="18" charset="0"/>
                </a:rPr>
                <a:t>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594527B-4D67-4303-A874-46095769D940}"/>
                </a:ext>
              </a:extLst>
            </p:cNvPr>
            <p:cNvSpPr txBox="1"/>
            <p:nvPr/>
          </p:nvSpPr>
          <p:spPr>
            <a:xfrm>
              <a:off x="3491880" y="5301208"/>
              <a:ext cx="10406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i="1" dirty="0">
                  <a:latin typeface="Cambria" panose="02040503050406030204" pitchFamily="18" charset="0"/>
                </a:rPr>
                <a:t>= X + 8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89A6E73-9662-432A-8977-64414012F7C8}"/>
              </a:ext>
            </a:extLst>
          </p:cNvPr>
          <p:cNvGrpSpPr/>
          <p:nvPr/>
        </p:nvGrpSpPr>
        <p:grpSpPr>
          <a:xfrm>
            <a:off x="3790871" y="5950793"/>
            <a:ext cx="1418597" cy="461665"/>
            <a:chOff x="3275856" y="5301208"/>
            <a:chExt cx="1418597" cy="46166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E60EED-EC85-43BA-9DFE-33A06090CF27}"/>
                </a:ext>
              </a:extLst>
            </p:cNvPr>
            <p:cNvSpPr txBox="1"/>
            <p:nvPr/>
          </p:nvSpPr>
          <p:spPr>
            <a:xfrm>
              <a:off x="3275856" y="5301208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i="1" dirty="0">
                  <a:latin typeface="Cambria" panose="02040503050406030204" pitchFamily="18" charset="0"/>
                </a:rPr>
                <a:t>Y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F2B475D-D15C-48D8-B9A8-010412756996}"/>
                </a:ext>
              </a:extLst>
            </p:cNvPr>
            <p:cNvSpPr txBox="1"/>
            <p:nvPr/>
          </p:nvSpPr>
          <p:spPr>
            <a:xfrm>
              <a:off x="3491880" y="5301208"/>
              <a:ext cx="1202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i="1" dirty="0">
                  <a:latin typeface="Cambria" panose="02040503050406030204" pitchFamily="18" charset="0"/>
                </a:rPr>
                <a:t>= X + 16</a:t>
              </a: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8DF2BC-6C04-4861-915B-D7117E5D2C46}"/>
              </a:ext>
            </a:extLst>
          </p:cNvPr>
          <p:cNvCxnSpPr/>
          <p:nvPr/>
        </p:nvCxnSpPr>
        <p:spPr>
          <a:xfrm>
            <a:off x="6545560" y="3815707"/>
            <a:ext cx="0" cy="8340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68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8" grpId="0"/>
      <p:bldP spid="19" grpId="0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6151-ADF3-477F-8714-80CBFBC81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Next-line prefetcher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0382D4-95E8-47E8-9757-6368920C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72399D-4298-4A6B-B2FD-67C8D10A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29</a:t>
            </a:fld>
            <a:endParaRPr lang="en-IN" dirty="0"/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83F34923-2937-4F8E-9A32-3E02DA57748D}"/>
              </a:ext>
            </a:extLst>
          </p:cNvPr>
          <p:cNvSpPr/>
          <p:nvPr/>
        </p:nvSpPr>
        <p:spPr>
          <a:xfrm>
            <a:off x="228600" y="1813719"/>
            <a:ext cx="11734799" cy="990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82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C00000"/>
                </a:solidFill>
                <a:latin typeface="Cambria" panose="02040503050406030204" pitchFamily="18" charset="0"/>
              </a:rPr>
              <a:t>Next Line: </a:t>
            </a: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Miss to cache block  X , prefetch X+1. Degree=1, Distance=1</a:t>
            </a: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BF7B832F-CDFF-4809-9050-10859B7FF587}"/>
              </a:ext>
            </a:extLst>
          </p:cNvPr>
          <p:cNvSpPr/>
          <p:nvPr/>
        </p:nvSpPr>
        <p:spPr>
          <a:xfrm>
            <a:off x="228600" y="3261519"/>
            <a:ext cx="11734799" cy="990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82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Works well for L1 </a:t>
            </a:r>
            <a:r>
              <a:rPr lang="en-US" sz="2800" dirty="0" err="1">
                <a:solidFill>
                  <a:schemeClr val="tx1"/>
                </a:solidFill>
                <a:latin typeface="Cambria" panose="02040503050406030204" pitchFamily="18" charset="0"/>
              </a:rPr>
              <a:t>Icache</a:t>
            </a: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 and L1 </a:t>
            </a:r>
            <a:r>
              <a:rPr lang="en-US" sz="2800" dirty="0" err="1">
                <a:solidFill>
                  <a:schemeClr val="tx1"/>
                </a:solidFill>
                <a:latin typeface="Cambria" panose="02040503050406030204" pitchFamily="18" charset="0"/>
              </a:rPr>
              <a:t>Dcache</a:t>
            </a: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7813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F934-97B4-4FE4-A338-9525842B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Average Access Time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E6809-D374-457D-8142-76E57BDC2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B31FE-3CD3-4C17-A528-9C7551EA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6" name="Rounded Rectangle 37">
            <a:extLst>
              <a:ext uri="{FF2B5EF4-FFF2-40B4-BE49-F238E27FC236}">
                <a16:creationId xmlns:a16="http://schemas.microsoft.com/office/drawing/2014/main" id="{E9C5CFDA-DF61-4961-BD54-2597A9A7E71B}"/>
              </a:ext>
            </a:extLst>
          </p:cNvPr>
          <p:cNvSpPr/>
          <p:nvPr/>
        </p:nvSpPr>
        <p:spPr>
          <a:xfrm>
            <a:off x="506535" y="1414365"/>
            <a:ext cx="10653187" cy="15054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sz="3200" dirty="0">
              <a:solidFill>
                <a:schemeClr val="tx1"/>
              </a:solidFill>
              <a:latin typeface="Calibri body"/>
              <a:ea typeface="Cambria" panose="02040503050406030204" pitchFamily="18" charset="0"/>
            </a:endParaRPr>
          </a:p>
          <a:p>
            <a:r>
              <a:rPr lang="en-US" altLang="en-US" sz="3200" dirty="0">
                <a:solidFill>
                  <a:schemeClr val="tx1"/>
                </a:solidFill>
                <a:latin typeface="Calibri body"/>
                <a:ea typeface="Cambria" panose="02040503050406030204" pitchFamily="18" charset="0"/>
              </a:rPr>
              <a:t>On average, how much time it takes for a LOAD to complete</a:t>
            </a:r>
          </a:p>
          <a:p>
            <a:pPr algn="l">
              <a:spcBef>
                <a:spcPct val="0"/>
              </a:spcBef>
            </a:pPr>
            <a:r>
              <a:rPr lang="en-US" sz="3200" i="1" dirty="0">
                <a:solidFill>
                  <a:srgbClr val="C00000"/>
                </a:solidFill>
                <a:latin typeface="Calibri body"/>
                <a:cs typeface="Calibri"/>
              </a:rPr>
              <a:t>Average memory access time (AMAT) =</a:t>
            </a:r>
          </a:p>
          <a:p>
            <a:pPr algn="l">
              <a:spcBef>
                <a:spcPct val="0"/>
              </a:spcBef>
            </a:pPr>
            <a:r>
              <a:rPr lang="en-US" sz="3200" i="1" dirty="0">
                <a:solidFill>
                  <a:srgbClr val="C00000"/>
                </a:solidFill>
                <a:latin typeface="Calibri body"/>
                <a:cs typeface="Calibri"/>
              </a:rPr>
              <a:t>		</a:t>
            </a:r>
            <a:r>
              <a:rPr lang="en-US" sz="3200" i="1" dirty="0">
                <a:solidFill>
                  <a:schemeClr val="tx1"/>
                </a:solidFill>
                <a:latin typeface="Calibri body"/>
                <a:cs typeface="Calibri"/>
              </a:rPr>
              <a:t>Hit time + Miss rate x Miss penalty</a:t>
            </a:r>
          </a:p>
          <a:p>
            <a:endParaRPr lang="en-US" altLang="en-US" sz="3200" dirty="0">
              <a:solidFill>
                <a:schemeClr val="tx1"/>
              </a:solidFill>
              <a:latin typeface="Calibri body"/>
              <a:ea typeface="Cambria" panose="02040503050406030204" pitchFamily="18" charset="0"/>
            </a:endParaRPr>
          </a:p>
        </p:txBody>
      </p:sp>
      <p:sp>
        <p:nvSpPr>
          <p:cNvPr id="7" name="Rounded Rectangle 37">
            <a:extLst>
              <a:ext uri="{FF2B5EF4-FFF2-40B4-BE49-F238E27FC236}">
                <a16:creationId xmlns:a16="http://schemas.microsoft.com/office/drawing/2014/main" id="{D5EC7F7D-413A-41FE-BB72-2946BF25EA9C}"/>
              </a:ext>
            </a:extLst>
          </p:cNvPr>
          <p:cNvSpPr/>
          <p:nvPr/>
        </p:nvSpPr>
        <p:spPr>
          <a:xfrm>
            <a:off x="506534" y="3132618"/>
            <a:ext cx="10653187" cy="15054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sz="3200" dirty="0">
              <a:solidFill>
                <a:schemeClr val="tx1"/>
              </a:solidFill>
              <a:latin typeface="Calibri body"/>
              <a:ea typeface="Cambria" panose="02040503050406030204" pitchFamily="18" charset="0"/>
            </a:endParaRPr>
          </a:p>
          <a:p>
            <a:r>
              <a:rPr lang="en-US" sz="3200" i="1" dirty="0">
                <a:solidFill>
                  <a:schemeClr val="tx1"/>
                </a:solidFill>
                <a:latin typeface="Calibri body"/>
                <a:cs typeface="Calibri"/>
              </a:rPr>
              <a:t>Hit time-L1 + Miss rate-L1 x Miss penalty-L1</a:t>
            </a:r>
            <a:endParaRPr lang="en-US" altLang="en-US" sz="3200" dirty="0">
              <a:solidFill>
                <a:schemeClr val="tx1"/>
              </a:solidFill>
              <a:latin typeface="Calibri body"/>
              <a:ea typeface="Cambria" panose="02040503050406030204" pitchFamily="18" charset="0"/>
            </a:endParaRPr>
          </a:p>
          <a:p>
            <a:r>
              <a:rPr lang="en-US" altLang="en-US" sz="3200" dirty="0">
                <a:solidFill>
                  <a:schemeClr val="tx1"/>
                </a:solidFill>
                <a:latin typeface="Calibri body"/>
                <a:ea typeface="Cambria" panose="02040503050406030204" pitchFamily="18" charset="0"/>
              </a:rPr>
              <a:t>Miss penalty-L1 = Hit time-L2 + Miss rate-L2 x Miss penalty-L2 </a:t>
            </a:r>
          </a:p>
          <a:p>
            <a:pPr algn="l">
              <a:spcBef>
                <a:spcPct val="0"/>
              </a:spcBef>
            </a:pPr>
            <a:r>
              <a:rPr lang="en-US" sz="3200" i="1" dirty="0">
                <a:solidFill>
                  <a:srgbClr val="C00000"/>
                </a:solidFill>
                <a:latin typeface="Calibri body"/>
                <a:cs typeface="Calibri"/>
              </a:rPr>
              <a:t>Hit time: Low, Miss rate: Low , Miss penalty: Low </a:t>
            </a:r>
          </a:p>
          <a:p>
            <a:endParaRPr lang="en-US" altLang="en-US" sz="3200" dirty="0">
              <a:solidFill>
                <a:schemeClr val="tx1"/>
              </a:solidFill>
              <a:latin typeface="Calibri body"/>
              <a:ea typeface="Cambria" panose="02040503050406030204" pitchFamily="18" charset="0"/>
            </a:endParaRPr>
          </a:p>
        </p:txBody>
      </p:sp>
      <p:sp>
        <p:nvSpPr>
          <p:cNvPr id="8" name="Rounded Rectangle 37">
            <a:extLst>
              <a:ext uri="{FF2B5EF4-FFF2-40B4-BE49-F238E27FC236}">
                <a16:creationId xmlns:a16="http://schemas.microsoft.com/office/drawing/2014/main" id="{C72E4B50-B0F5-4392-80BA-2F3ACE035C3F}"/>
              </a:ext>
            </a:extLst>
          </p:cNvPr>
          <p:cNvSpPr/>
          <p:nvPr/>
        </p:nvSpPr>
        <p:spPr>
          <a:xfrm>
            <a:off x="506534" y="4850872"/>
            <a:ext cx="10653187" cy="15054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sz="3200" dirty="0">
              <a:solidFill>
                <a:schemeClr val="tx1"/>
              </a:solidFill>
              <a:latin typeface="Calibri body"/>
              <a:ea typeface="Cambria" panose="02040503050406030204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sz="3200" i="1" dirty="0">
                <a:solidFill>
                  <a:schemeClr val="tx1"/>
                </a:solidFill>
                <a:latin typeface="Calibri body"/>
                <a:cs typeface="Calibri"/>
              </a:rPr>
              <a:t>Ideally, </a:t>
            </a:r>
            <a:r>
              <a:rPr lang="en-US" sz="3200" i="1" dirty="0">
                <a:solidFill>
                  <a:srgbClr val="C00000"/>
                </a:solidFill>
                <a:latin typeface="Calibri body"/>
                <a:cs typeface="Calibri"/>
              </a:rPr>
              <a:t>miss rate = 0.00% and hit time should be one cycle</a:t>
            </a:r>
            <a:r>
              <a:rPr lang="en-US" sz="3200" i="1" dirty="0">
                <a:solidFill>
                  <a:schemeClr val="tx1"/>
                </a:solidFill>
                <a:latin typeface="Calibri body"/>
                <a:cs typeface="Calibri"/>
              </a:rPr>
              <a:t>, so all LOADs will take just one cycle </a:t>
            </a:r>
            <a:r>
              <a:rPr lang="en-US" sz="3200" i="1" dirty="0">
                <a:solidFill>
                  <a:schemeClr val="tx1"/>
                </a:solidFill>
                <a:latin typeface="Calibri body"/>
                <a:cs typeface="Calibri"/>
                <a:sym typeface="Wingdings" panose="05000000000000000000" pitchFamily="2" charset="2"/>
              </a:rPr>
              <a:t> </a:t>
            </a:r>
            <a:endParaRPr lang="en-US" sz="3200" i="1" dirty="0">
              <a:solidFill>
                <a:schemeClr val="tx1"/>
              </a:solidFill>
              <a:latin typeface="Calibri body"/>
              <a:cs typeface="Calibri"/>
            </a:endParaRPr>
          </a:p>
          <a:p>
            <a:endParaRPr lang="en-US" altLang="en-US" sz="3200" dirty="0">
              <a:solidFill>
                <a:schemeClr val="tx1"/>
              </a:solidFill>
              <a:latin typeface="Calibri body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27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2D177-CB66-4098-9C15-DC745EE20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this?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42751-9681-4242-BBDB-76BFA772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36903-E928-43DE-AC6A-19A6BEC0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30</a:t>
            </a:fld>
            <a:endParaRPr lang="en-I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5894EAB-5CDB-46F0-B747-4B13B56EF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113538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395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BAF7-74F1-AD7C-46C1-5478E801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988DC-C055-66A7-1643-0B1BE4CC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D27D5-F3F3-B7C5-71C8-E049B34B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31</a:t>
            </a:fld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A1048FC-924E-754D-6B17-8406DC794BD9}"/>
              </a:ext>
            </a:extLst>
          </p:cNvPr>
          <p:cNvSpPr/>
          <p:nvPr/>
        </p:nvSpPr>
        <p:spPr>
          <a:xfrm>
            <a:off x="1515659" y="3716066"/>
            <a:ext cx="9938151" cy="47120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B8DEBF-9248-A2B1-DCED-0041DCB4FE48}"/>
              </a:ext>
            </a:extLst>
          </p:cNvPr>
          <p:cNvSpPr txBox="1"/>
          <p:nvPr/>
        </p:nvSpPr>
        <p:spPr>
          <a:xfrm>
            <a:off x="98619" y="1623187"/>
            <a:ext cx="82623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/>
              <a:t>for (i = 0; i &lt; N; i=i+16) </a:t>
            </a:r>
          </a:p>
          <a:p>
            <a:r>
              <a:rPr lang="pt-BR" sz="3600" dirty="0"/>
              <a:t>       sum +=</a:t>
            </a:r>
            <a:r>
              <a:rPr lang="pt-BR" sz="3600" dirty="0">
                <a:solidFill>
                  <a:srgbClr val="C00000"/>
                </a:solidFill>
              </a:rPr>
              <a:t>c[i]</a:t>
            </a:r>
            <a:r>
              <a:rPr lang="pt-BR" sz="3600" dirty="0"/>
              <a:t>;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D446DD-0654-023A-5013-6386908F22CC}"/>
              </a:ext>
            </a:extLst>
          </p:cNvPr>
          <p:cNvSpPr txBox="1"/>
          <p:nvPr/>
        </p:nvSpPr>
        <p:spPr>
          <a:xfrm>
            <a:off x="1547823" y="3583509"/>
            <a:ext cx="9620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C00000"/>
                </a:solidFill>
              </a:rPr>
              <a:t>c[0]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BC09BF-0DD8-EA03-CC27-93C7E4C235B7}"/>
              </a:ext>
            </a:extLst>
          </p:cNvPr>
          <p:cNvSpPr txBox="1"/>
          <p:nvPr/>
        </p:nvSpPr>
        <p:spPr>
          <a:xfrm>
            <a:off x="3876680" y="3601057"/>
            <a:ext cx="12430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C00000"/>
                </a:solidFill>
              </a:rPr>
              <a:t>c[16]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D00151-2D86-0923-48CB-9ED1B1BDE2E6}"/>
              </a:ext>
            </a:extLst>
          </p:cNvPr>
          <p:cNvSpPr txBox="1"/>
          <p:nvPr/>
        </p:nvSpPr>
        <p:spPr>
          <a:xfrm>
            <a:off x="6491296" y="3601056"/>
            <a:ext cx="12239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C00000"/>
                </a:solidFill>
              </a:rPr>
              <a:t>c[32]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E15EC-AB39-A221-AEA1-F92ED0090CC7}"/>
              </a:ext>
            </a:extLst>
          </p:cNvPr>
          <p:cNvSpPr txBox="1"/>
          <p:nvPr/>
        </p:nvSpPr>
        <p:spPr>
          <a:xfrm>
            <a:off x="8903498" y="3603954"/>
            <a:ext cx="11858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C00000"/>
                </a:solidFill>
              </a:rPr>
              <a:t>c[48]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2D8F7B-C544-6A43-F3A4-6E40242E4B35}"/>
              </a:ext>
            </a:extLst>
          </p:cNvPr>
          <p:cNvSpPr txBox="1"/>
          <p:nvPr/>
        </p:nvSpPr>
        <p:spPr>
          <a:xfrm>
            <a:off x="10213983" y="3438063"/>
            <a:ext cx="85724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dirty="0">
                <a:solidFill>
                  <a:srgbClr val="C00000"/>
                </a:solidFill>
              </a:rPr>
              <a:t>...</a:t>
            </a:r>
            <a:endParaRPr lang="en-IN" sz="4400" dirty="0">
              <a:solidFill>
                <a:srgbClr val="C0000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947957-A78E-4972-FED9-2CE018C56802}"/>
              </a:ext>
            </a:extLst>
          </p:cNvPr>
          <p:cNvCxnSpPr>
            <a:cxnSpLocks/>
          </p:cNvCxnSpPr>
          <p:nvPr/>
        </p:nvCxnSpPr>
        <p:spPr>
          <a:xfrm>
            <a:off x="2619383" y="3720828"/>
            <a:ext cx="0" cy="4859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1C760F-B066-6BD7-FF89-AD91B861C59A}"/>
              </a:ext>
            </a:extLst>
          </p:cNvPr>
          <p:cNvCxnSpPr>
            <a:cxnSpLocks/>
          </p:cNvCxnSpPr>
          <p:nvPr/>
        </p:nvCxnSpPr>
        <p:spPr>
          <a:xfrm>
            <a:off x="3833820" y="3716065"/>
            <a:ext cx="0" cy="4859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AC129A-83F6-7D96-12BE-946BCCAC3F46}"/>
              </a:ext>
            </a:extLst>
          </p:cNvPr>
          <p:cNvCxnSpPr>
            <a:cxnSpLocks/>
          </p:cNvCxnSpPr>
          <p:nvPr/>
        </p:nvCxnSpPr>
        <p:spPr>
          <a:xfrm>
            <a:off x="5191133" y="3716065"/>
            <a:ext cx="0" cy="4859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2EB686-AE60-EC57-F12E-7A6EC8393BA0}"/>
              </a:ext>
            </a:extLst>
          </p:cNvPr>
          <p:cNvCxnSpPr>
            <a:cxnSpLocks/>
          </p:cNvCxnSpPr>
          <p:nvPr/>
        </p:nvCxnSpPr>
        <p:spPr>
          <a:xfrm>
            <a:off x="6448430" y="3701367"/>
            <a:ext cx="0" cy="4859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20C1CC-991A-A62B-6A82-8084F9EFCE2E}"/>
              </a:ext>
            </a:extLst>
          </p:cNvPr>
          <p:cNvCxnSpPr>
            <a:cxnSpLocks/>
          </p:cNvCxnSpPr>
          <p:nvPr/>
        </p:nvCxnSpPr>
        <p:spPr>
          <a:xfrm>
            <a:off x="7748593" y="3701367"/>
            <a:ext cx="0" cy="4859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35DC01-EAEC-9A94-4357-AEC62571F1DB}"/>
              </a:ext>
            </a:extLst>
          </p:cNvPr>
          <p:cNvCxnSpPr>
            <a:cxnSpLocks/>
          </p:cNvCxnSpPr>
          <p:nvPr/>
        </p:nvCxnSpPr>
        <p:spPr>
          <a:xfrm>
            <a:off x="8877306" y="3716064"/>
            <a:ext cx="0" cy="4859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B8B278-FC3E-87CD-5553-2014A673112F}"/>
              </a:ext>
            </a:extLst>
          </p:cNvPr>
          <p:cNvCxnSpPr>
            <a:cxnSpLocks/>
          </p:cNvCxnSpPr>
          <p:nvPr/>
        </p:nvCxnSpPr>
        <p:spPr>
          <a:xfrm>
            <a:off x="10053644" y="3702793"/>
            <a:ext cx="0" cy="4859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ADE78BA-E745-77F3-4891-C02C612E8B31}"/>
              </a:ext>
            </a:extLst>
          </p:cNvPr>
          <p:cNvSpPr txBox="1"/>
          <p:nvPr/>
        </p:nvSpPr>
        <p:spPr>
          <a:xfrm>
            <a:off x="6335437" y="2785250"/>
            <a:ext cx="331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Cache line size of 64B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9D0CF3-554E-A147-B0D2-BA8196B53BC2}"/>
              </a:ext>
            </a:extLst>
          </p:cNvPr>
          <p:cNvSpPr txBox="1"/>
          <p:nvPr/>
        </p:nvSpPr>
        <p:spPr>
          <a:xfrm>
            <a:off x="3514715" y="2372677"/>
            <a:ext cx="190829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IP</a:t>
            </a:r>
            <a:r>
              <a:rPr lang="en-IN" sz="2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IN" sz="28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LOAD</a:t>
            </a: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6B8F78-6C19-E4B0-B3EC-775CAD342110}"/>
              </a:ext>
            </a:extLst>
          </p:cNvPr>
          <p:cNvCxnSpPr>
            <a:cxnSpLocks/>
          </p:cNvCxnSpPr>
          <p:nvPr/>
        </p:nvCxnSpPr>
        <p:spPr>
          <a:xfrm>
            <a:off x="2798771" y="2495655"/>
            <a:ext cx="715944" cy="2374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95DFCE-9508-BFAE-EB2D-13ADAC5EF986}"/>
              </a:ext>
            </a:extLst>
          </p:cNvPr>
          <p:cNvSpPr txBox="1"/>
          <p:nvPr/>
        </p:nvSpPr>
        <p:spPr>
          <a:xfrm>
            <a:off x="2956789" y="3249196"/>
            <a:ext cx="566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L1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2DBB9C-8699-E72F-B9B9-5FE2C3D9BB9C}"/>
              </a:ext>
            </a:extLst>
          </p:cNvPr>
          <p:cNvSpPr txBox="1"/>
          <p:nvPr/>
        </p:nvSpPr>
        <p:spPr>
          <a:xfrm>
            <a:off x="1801882" y="3250219"/>
            <a:ext cx="566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L0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381F0B-803A-5B18-1287-D2F36B90944A}"/>
              </a:ext>
            </a:extLst>
          </p:cNvPr>
          <p:cNvSpPr txBox="1"/>
          <p:nvPr/>
        </p:nvSpPr>
        <p:spPr>
          <a:xfrm>
            <a:off x="4135951" y="3240206"/>
            <a:ext cx="566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L2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4301FE-EF36-A9A6-AB28-480B8ECDDD38}"/>
              </a:ext>
            </a:extLst>
          </p:cNvPr>
          <p:cNvSpPr txBox="1"/>
          <p:nvPr/>
        </p:nvSpPr>
        <p:spPr>
          <a:xfrm>
            <a:off x="5457856" y="3243366"/>
            <a:ext cx="566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L3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7656B5-463A-34FF-E438-B1727D048BBC}"/>
              </a:ext>
            </a:extLst>
          </p:cNvPr>
          <p:cNvSpPr txBox="1"/>
          <p:nvPr/>
        </p:nvSpPr>
        <p:spPr>
          <a:xfrm>
            <a:off x="6770681" y="3249195"/>
            <a:ext cx="566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L4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88FAD2-B7FE-5991-6AB0-4FBEC8AA973E}"/>
              </a:ext>
            </a:extLst>
          </p:cNvPr>
          <p:cNvSpPr txBox="1"/>
          <p:nvPr/>
        </p:nvSpPr>
        <p:spPr>
          <a:xfrm>
            <a:off x="8062196" y="3240205"/>
            <a:ext cx="566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L5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A70D78-F10D-5D95-DF7C-6C7994F8CABF}"/>
              </a:ext>
            </a:extLst>
          </p:cNvPr>
          <p:cNvSpPr txBox="1"/>
          <p:nvPr/>
        </p:nvSpPr>
        <p:spPr>
          <a:xfrm>
            <a:off x="9251980" y="3246049"/>
            <a:ext cx="566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L6</a:t>
            </a:r>
          </a:p>
        </p:txBody>
      </p:sp>
    </p:spTree>
    <p:extLst>
      <p:ext uri="{BB962C8B-B14F-4D97-AF65-F5344CB8AC3E}">
        <p14:creationId xmlns:p14="http://schemas.microsoft.com/office/powerpoint/2010/main" val="1977405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CCE8-4950-4691-B4FA-63AD2AB96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IP-stride prefetcher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203D6-2965-4C38-852E-9928FB74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147B5A-EAB9-469E-BB1F-D22B7BC70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32</a:t>
            </a:fld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DB8148-9F96-49C5-B1C0-283EA58683BD}"/>
              </a:ext>
            </a:extLst>
          </p:cNvPr>
          <p:cNvGrpSpPr/>
          <p:nvPr/>
        </p:nvGrpSpPr>
        <p:grpSpPr>
          <a:xfrm>
            <a:off x="687456" y="1620079"/>
            <a:ext cx="10363200" cy="4648200"/>
            <a:chOff x="762000" y="1676400"/>
            <a:chExt cx="6096000" cy="4114800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E2489718-1590-4B0E-9ABE-D4E87A87F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1905000"/>
              <a:ext cx="1981200" cy="3048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400">
                  <a:solidFill>
                    <a:schemeClr val="tx1"/>
                  </a:solidFill>
                  <a:latin typeface="Cambria" panose="02040503050406030204" pitchFamily="18" charset="0"/>
                </a:rPr>
                <a:t>PC</a:t>
              </a:r>
            </a:p>
          </p:txBody>
        </p:sp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8624E8D1-75F2-4951-9041-1D867FDC0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05000"/>
              <a:ext cx="1981200" cy="3048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400">
                  <a:solidFill>
                    <a:schemeClr val="tx1"/>
                  </a:solidFill>
                  <a:latin typeface="Cambria" panose="02040503050406030204" pitchFamily="18" charset="0"/>
                </a:rPr>
                <a:t>effective address </a:t>
              </a:r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175DEC77-40B0-4F84-97F2-A3175445A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3124200"/>
              <a:ext cx="1981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400">
                  <a:solidFill>
                    <a:schemeClr val="tx1"/>
                  </a:solidFill>
                  <a:latin typeface="Cambria" panose="02040503050406030204" pitchFamily="18" charset="0"/>
                </a:rPr>
                <a:t>instruction tag</a:t>
              </a: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D4B64BC7-06C0-41D1-A826-78E239259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3124200"/>
              <a:ext cx="1981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400">
                  <a:solidFill>
                    <a:schemeClr val="tx1"/>
                  </a:solidFill>
                  <a:latin typeface="Cambria" panose="02040503050406030204" pitchFamily="18" charset="0"/>
                </a:rPr>
                <a:t>previous address</a:t>
              </a: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E8B62789-5678-43CA-89E8-6628720C7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3124200"/>
              <a:ext cx="9906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400">
                  <a:solidFill>
                    <a:schemeClr val="tx1"/>
                  </a:solidFill>
                  <a:latin typeface="Cambria" panose="02040503050406030204" pitchFamily="18" charset="0"/>
                </a:rPr>
                <a:t>stride</a:t>
              </a: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48672F81-336F-42E0-BD47-568139F3C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3124200"/>
              <a:ext cx="685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400">
                  <a:solidFill>
                    <a:schemeClr val="tx1"/>
                  </a:solidFill>
                  <a:latin typeface="Cambria" panose="02040503050406030204" pitchFamily="18" charset="0"/>
                </a:rPr>
                <a:t>state</a:t>
              </a:r>
            </a:p>
          </p:txBody>
        </p:sp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EFC85D83-B66A-429A-ACDB-9D5DFC3FD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3429000"/>
              <a:ext cx="1981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240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375F7A76-878F-4D22-A6BC-DD397825F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3429000"/>
              <a:ext cx="1981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240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25AAF4A2-D10A-42C1-99E7-D29B4D83D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3429000"/>
              <a:ext cx="9906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240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E1396AAF-2CD5-4475-A2BF-369BEA685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3429000"/>
              <a:ext cx="685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240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3B594D94-7BFB-49A5-A08B-F8D8D17DE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3733800"/>
              <a:ext cx="1981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240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8" name="Rectangle 14">
              <a:extLst>
                <a:ext uri="{FF2B5EF4-FFF2-40B4-BE49-F238E27FC236}">
                  <a16:creationId xmlns:a16="http://schemas.microsoft.com/office/drawing/2014/main" id="{35D3CBCE-FE0B-4CB3-9C36-ADD450450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3733800"/>
              <a:ext cx="1981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240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9" name="Rectangle 15">
              <a:extLst>
                <a:ext uri="{FF2B5EF4-FFF2-40B4-BE49-F238E27FC236}">
                  <a16:creationId xmlns:a16="http://schemas.microsoft.com/office/drawing/2014/main" id="{0774343B-3D72-4659-9617-09AFE5545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3733800"/>
              <a:ext cx="9906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240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0" name="Rectangle 16">
              <a:extLst>
                <a:ext uri="{FF2B5EF4-FFF2-40B4-BE49-F238E27FC236}">
                  <a16:creationId xmlns:a16="http://schemas.microsoft.com/office/drawing/2014/main" id="{7E0BC361-6858-4A18-9996-D9CCE30BC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3733800"/>
              <a:ext cx="685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240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2DC7133E-02D7-494E-8DC5-AE703F782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4038600"/>
              <a:ext cx="1981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240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2" name="Rectangle 18">
              <a:extLst>
                <a:ext uri="{FF2B5EF4-FFF2-40B4-BE49-F238E27FC236}">
                  <a16:creationId xmlns:a16="http://schemas.microsoft.com/office/drawing/2014/main" id="{B6B38D36-198E-425E-829E-D57C13388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4038600"/>
              <a:ext cx="1981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240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317903CD-AC6A-4E85-95AB-A8D6809DB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4038600"/>
              <a:ext cx="9906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240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4" name="Rectangle 20">
              <a:extLst>
                <a:ext uri="{FF2B5EF4-FFF2-40B4-BE49-F238E27FC236}">
                  <a16:creationId xmlns:a16="http://schemas.microsoft.com/office/drawing/2014/main" id="{E0A70CBF-45C5-447B-ABCC-B304EE010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4038600"/>
              <a:ext cx="685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240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5" name="Line 21">
              <a:extLst>
                <a:ext uri="{FF2B5EF4-FFF2-40B4-BE49-F238E27FC236}">
                  <a16:creationId xmlns:a16="http://schemas.microsoft.com/office/drawing/2014/main" id="{63BCCE58-42A7-4E1A-977E-444C49BC63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3600" y="22098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400">
                <a:latin typeface="Cambria" panose="02040503050406030204" pitchFamily="18" charset="0"/>
              </a:endParaRPr>
            </a:p>
          </p:txBody>
        </p:sp>
        <p:sp>
          <p:nvSpPr>
            <p:cNvPr id="26" name="Line 22">
              <a:extLst>
                <a:ext uri="{FF2B5EF4-FFF2-40B4-BE49-F238E27FC236}">
                  <a16:creationId xmlns:a16="http://schemas.microsoft.com/office/drawing/2014/main" id="{FD7B8857-41B3-487C-AB89-B243042C7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22098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400">
                <a:latin typeface="Cambria" panose="02040503050406030204" pitchFamily="18" charset="0"/>
              </a:endParaRPr>
            </a:p>
          </p:txBody>
        </p:sp>
        <p:sp>
          <p:nvSpPr>
            <p:cNvPr id="27" name="AutoShape 23">
              <a:extLst>
                <a:ext uri="{FF2B5EF4-FFF2-40B4-BE49-F238E27FC236}">
                  <a16:creationId xmlns:a16="http://schemas.microsoft.com/office/drawing/2014/main" id="{C57BC821-E2F9-4DD4-ACC1-C5523BC26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590800"/>
              <a:ext cx="609600" cy="30480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400">
                  <a:solidFill>
                    <a:schemeClr val="tx1"/>
                  </a:solidFill>
                  <a:latin typeface="Cambria" panose="02040503050406030204" pitchFamily="18" charset="0"/>
                </a:rPr>
                <a:t>-</a:t>
              </a:r>
            </a:p>
          </p:txBody>
        </p:sp>
        <p:sp>
          <p:nvSpPr>
            <p:cNvPr id="28" name="Line 24">
              <a:extLst>
                <a:ext uri="{FF2B5EF4-FFF2-40B4-BE49-F238E27FC236}">
                  <a16:creationId xmlns:a16="http://schemas.microsoft.com/office/drawing/2014/main" id="{7DADD9CD-B697-457F-84E3-4A516C901E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24384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400">
                <a:latin typeface="Cambria" panose="02040503050406030204" pitchFamily="18" charset="0"/>
              </a:endParaRPr>
            </a:p>
          </p:txBody>
        </p:sp>
        <p:sp>
          <p:nvSpPr>
            <p:cNvPr id="29" name="Line 25">
              <a:extLst>
                <a:ext uri="{FF2B5EF4-FFF2-40B4-BE49-F238E27FC236}">
                  <a16:creationId xmlns:a16="http://schemas.microsoft.com/office/drawing/2014/main" id="{30468782-46FA-4360-9D75-B0C0E5269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2438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400">
                <a:latin typeface="Cambria" panose="02040503050406030204" pitchFamily="18" charset="0"/>
              </a:endParaRPr>
            </a:p>
          </p:txBody>
        </p:sp>
        <p:sp>
          <p:nvSpPr>
            <p:cNvPr id="30" name="Line 26">
              <a:extLst>
                <a:ext uri="{FF2B5EF4-FFF2-40B4-BE49-F238E27FC236}">
                  <a16:creationId xmlns:a16="http://schemas.microsoft.com/office/drawing/2014/main" id="{EB92C8A0-47BA-45ED-972A-7CA2A08B8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5000" y="2895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400">
                <a:latin typeface="Cambria" panose="02040503050406030204" pitchFamily="18" charset="0"/>
              </a:endParaRPr>
            </a:p>
          </p:txBody>
        </p:sp>
        <p:sp>
          <p:nvSpPr>
            <p:cNvPr id="31" name="AutoShape 27">
              <a:extLst>
                <a:ext uri="{FF2B5EF4-FFF2-40B4-BE49-F238E27FC236}">
                  <a16:creationId xmlns:a16="http://schemas.microsoft.com/office/drawing/2014/main" id="{7C816860-4DDF-4F03-A6AB-3EEC2F5BF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76800"/>
              <a:ext cx="609600" cy="30480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400">
                  <a:solidFill>
                    <a:schemeClr val="tx1"/>
                  </a:solidFill>
                  <a:latin typeface="Cambria" panose="02040503050406030204" pitchFamily="18" charset="0"/>
                </a:rPr>
                <a:t>+</a:t>
              </a:r>
            </a:p>
          </p:txBody>
        </p:sp>
        <p:sp>
          <p:nvSpPr>
            <p:cNvPr id="32" name="Line 28">
              <a:extLst>
                <a:ext uri="{FF2B5EF4-FFF2-40B4-BE49-F238E27FC236}">
                  <a16:creationId xmlns:a16="http://schemas.microsoft.com/office/drawing/2014/main" id="{62F0FB39-C999-4F4E-87FF-A2473D223D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3600" y="4343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400">
                <a:latin typeface="Cambria" panose="02040503050406030204" pitchFamily="18" charset="0"/>
              </a:endParaRPr>
            </a:p>
          </p:txBody>
        </p:sp>
        <p:sp>
          <p:nvSpPr>
            <p:cNvPr id="33" name="Line 29">
              <a:extLst>
                <a:ext uri="{FF2B5EF4-FFF2-40B4-BE49-F238E27FC236}">
                  <a16:creationId xmlns:a16="http://schemas.microsoft.com/office/drawing/2014/main" id="{F7C130EF-F880-4D99-85AF-9173DDD6FB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43434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400">
                <a:latin typeface="Cambria" panose="02040503050406030204" pitchFamily="18" charset="0"/>
              </a:endParaRPr>
            </a:p>
          </p:txBody>
        </p:sp>
        <p:sp>
          <p:nvSpPr>
            <p:cNvPr id="34" name="Line 30">
              <a:extLst>
                <a:ext uri="{FF2B5EF4-FFF2-40B4-BE49-F238E27FC236}">
                  <a16:creationId xmlns:a16="http://schemas.microsoft.com/office/drawing/2014/main" id="{14D9F90A-A111-4E18-BD47-695E66BE85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15000" y="46482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400">
                <a:latin typeface="Cambria" panose="02040503050406030204" pitchFamily="18" charset="0"/>
              </a:endParaRPr>
            </a:p>
          </p:txBody>
        </p:sp>
        <p:sp>
          <p:nvSpPr>
            <p:cNvPr id="35" name="Line 31">
              <a:extLst>
                <a:ext uri="{FF2B5EF4-FFF2-40B4-BE49-F238E27FC236}">
                  <a16:creationId xmlns:a16="http://schemas.microsoft.com/office/drawing/2014/main" id="{97B6F880-D806-4FA0-BEFE-E8DE924F0B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2000" y="4648200"/>
              <a:ext cx="495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400">
                <a:latin typeface="Cambria" panose="02040503050406030204" pitchFamily="18" charset="0"/>
              </a:endParaRPr>
            </a:p>
          </p:txBody>
        </p:sp>
        <p:sp>
          <p:nvSpPr>
            <p:cNvPr id="36" name="Line 32">
              <a:extLst>
                <a:ext uri="{FF2B5EF4-FFF2-40B4-BE49-F238E27FC236}">
                  <a16:creationId xmlns:a16="http://schemas.microsoft.com/office/drawing/2014/main" id="{0DFCD983-EF32-4D3A-91D3-C57E1742A2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2000" y="1676400"/>
              <a:ext cx="0" cy="297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400">
                <a:latin typeface="Cambria" panose="02040503050406030204" pitchFamily="18" charset="0"/>
              </a:endParaRPr>
            </a:p>
          </p:txBody>
        </p:sp>
        <p:sp>
          <p:nvSpPr>
            <p:cNvPr id="37" name="Line 33">
              <a:extLst>
                <a:ext uri="{FF2B5EF4-FFF2-40B4-BE49-F238E27FC236}">
                  <a16:creationId xmlns:a16="http://schemas.microsoft.com/office/drawing/2014/main" id="{C17F15E4-A65E-4A33-80EB-0DE56EC87C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000" y="1676400"/>
              <a:ext cx="502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400">
                <a:latin typeface="Cambria" panose="02040503050406030204" pitchFamily="18" charset="0"/>
              </a:endParaRPr>
            </a:p>
          </p:txBody>
        </p:sp>
        <p:sp>
          <p:nvSpPr>
            <p:cNvPr id="38" name="Line 34">
              <a:extLst>
                <a:ext uri="{FF2B5EF4-FFF2-40B4-BE49-F238E27FC236}">
                  <a16:creationId xmlns:a16="http://schemas.microsoft.com/office/drawing/2014/main" id="{BB754107-568D-4354-84C4-2307E949AD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1200" y="16764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400">
                <a:latin typeface="Cambria" panose="02040503050406030204" pitchFamily="18" charset="0"/>
              </a:endParaRPr>
            </a:p>
          </p:txBody>
        </p:sp>
        <p:sp>
          <p:nvSpPr>
            <p:cNvPr id="39" name="Line 35">
              <a:extLst>
                <a:ext uri="{FF2B5EF4-FFF2-40B4-BE49-F238E27FC236}">
                  <a16:creationId xmlns:a16="http://schemas.microsoft.com/office/drawing/2014/main" id="{C85F9CD5-632C-44AD-B4CE-E426E8AFF7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1200" y="5181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400">
                <a:latin typeface="Cambria" panose="02040503050406030204" pitchFamily="18" charset="0"/>
              </a:endParaRPr>
            </a:p>
          </p:txBody>
        </p:sp>
        <p:sp>
          <p:nvSpPr>
            <p:cNvPr id="40" name="Rectangle 36">
              <a:extLst>
                <a:ext uri="{FF2B5EF4-FFF2-40B4-BE49-F238E27FC236}">
                  <a16:creationId xmlns:a16="http://schemas.microsoft.com/office/drawing/2014/main" id="{5E1B8395-E482-456E-9A2B-45A251257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5486400"/>
              <a:ext cx="1981200" cy="3048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400">
                  <a:solidFill>
                    <a:schemeClr val="tx1"/>
                  </a:solidFill>
                  <a:latin typeface="Cambria" panose="02040503050406030204" pitchFamily="18" charset="0"/>
                </a:rPr>
                <a:t>prefetch address </a:t>
              </a:r>
            </a:p>
          </p:txBody>
        </p:sp>
        <p:sp>
          <p:nvSpPr>
            <p:cNvPr id="41" name="Line 37">
              <a:extLst>
                <a:ext uri="{FF2B5EF4-FFF2-40B4-BE49-F238E27FC236}">
                  <a16:creationId xmlns:a16="http://schemas.microsoft.com/office/drawing/2014/main" id="{5410C1F4-9120-41C9-8162-4182D27CC7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000" y="4343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400">
                <a:latin typeface="Cambria" panose="02040503050406030204" pitchFamily="18" charset="0"/>
              </a:endParaRPr>
            </a:p>
          </p:txBody>
        </p:sp>
        <p:sp>
          <p:nvSpPr>
            <p:cNvPr id="42" name="Line 38">
              <a:extLst>
                <a:ext uri="{FF2B5EF4-FFF2-40B4-BE49-F238E27FC236}">
                  <a16:creationId xmlns:a16="http://schemas.microsoft.com/office/drawing/2014/main" id="{634DF139-A67F-492C-B728-B589EF36F4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19800" y="5029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400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5797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B5DDB-C417-4BFD-90C3-0034F25D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of interest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61C86-0D5A-4650-9CAF-040D3457C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Accuracy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Coverage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Timeliness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9A20B-13C3-4972-9A2C-19FA06CF3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845C21-7841-47DA-8722-A20EB0AD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33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965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2D25-B534-4E16-A1F7-A1C2618D9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Implications of L1-D Hit rate of 100%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6BAE0-CA97-4A0F-94B2-FA8C37DA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FE213-538A-4A2D-A0EA-25540C98F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50534A14-BBBC-41A5-A8AB-D88D342C4571}"/>
              </a:ext>
            </a:extLst>
          </p:cNvPr>
          <p:cNvSpPr/>
          <p:nvPr/>
        </p:nvSpPr>
        <p:spPr>
          <a:xfrm>
            <a:off x="415600" y="2849627"/>
            <a:ext cx="2226629" cy="2000243"/>
          </a:xfrm>
          <a:prstGeom prst="roundRect">
            <a:avLst/>
          </a:prstGeom>
          <a:solidFill>
            <a:schemeClr val="bg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58BA7F-E9F9-4E6B-88DC-F4218D774A06}"/>
              </a:ext>
            </a:extLst>
          </p:cNvPr>
          <p:cNvCxnSpPr>
            <a:cxnSpLocks/>
          </p:cNvCxnSpPr>
          <p:nvPr/>
        </p:nvCxnSpPr>
        <p:spPr>
          <a:xfrm>
            <a:off x="415600" y="3683059"/>
            <a:ext cx="22266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2A3F0D-9166-44C3-8E26-B50182D1305C}"/>
              </a:ext>
            </a:extLst>
          </p:cNvPr>
          <p:cNvCxnSpPr>
            <a:cxnSpLocks/>
          </p:cNvCxnSpPr>
          <p:nvPr/>
        </p:nvCxnSpPr>
        <p:spPr>
          <a:xfrm>
            <a:off x="415600" y="4097398"/>
            <a:ext cx="22266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9327C7-B167-4F54-B166-04BFABE765E4}"/>
              </a:ext>
            </a:extLst>
          </p:cNvPr>
          <p:cNvCxnSpPr>
            <a:cxnSpLocks/>
          </p:cNvCxnSpPr>
          <p:nvPr/>
        </p:nvCxnSpPr>
        <p:spPr>
          <a:xfrm>
            <a:off x="415600" y="3254440"/>
            <a:ext cx="22266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3EA8A-AB06-4DE0-B017-B4A5A2890327}"/>
              </a:ext>
            </a:extLst>
          </p:cNvPr>
          <p:cNvCxnSpPr>
            <a:cxnSpLocks/>
          </p:cNvCxnSpPr>
          <p:nvPr/>
        </p:nvCxnSpPr>
        <p:spPr>
          <a:xfrm>
            <a:off x="415600" y="4473636"/>
            <a:ext cx="22266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6A666A-9C32-4926-86F6-82550C5A4B99}"/>
              </a:ext>
            </a:extLst>
          </p:cNvPr>
          <p:cNvSpPr txBox="1"/>
          <p:nvPr/>
        </p:nvSpPr>
        <p:spPr>
          <a:xfrm>
            <a:off x="429866" y="2776814"/>
            <a:ext cx="1346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1. LOAD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F88083-811B-422B-A2FB-29A66FB41A73}"/>
              </a:ext>
            </a:extLst>
          </p:cNvPr>
          <p:cNvSpPr txBox="1"/>
          <p:nvPr/>
        </p:nvSpPr>
        <p:spPr>
          <a:xfrm>
            <a:off x="429866" y="3624127"/>
            <a:ext cx="1346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3. LOAD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1FB3C8-FA81-47CD-9D9C-0DA0CE9279C2}"/>
              </a:ext>
            </a:extLst>
          </p:cNvPr>
          <p:cNvSpPr txBox="1"/>
          <p:nvPr/>
        </p:nvSpPr>
        <p:spPr>
          <a:xfrm>
            <a:off x="442559" y="4028383"/>
            <a:ext cx="1346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4. LOAD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2D5936-80B4-4905-9837-1FEB5290B56A}"/>
              </a:ext>
            </a:extLst>
          </p:cNvPr>
          <p:cNvSpPr txBox="1"/>
          <p:nvPr/>
        </p:nvSpPr>
        <p:spPr>
          <a:xfrm>
            <a:off x="429866" y="4375443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5. MUL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67714E-FD49-4D24-BA70-AF6F02C7A360}"/>
              </a:ext>
            </a:extLst>
          </p:cNvPr>
          <p:cNvSpPr txBox="1"/>
          <p:nvPr/>
        </p:nvSpPr>
        <p:spPr>
          <a:xfrm>
            <a:off x="415600" y="3195748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2. SUB</a:t>
            </a:r>
          </a:p>
        </p:txBody>
      </p:sp>
      <p:sp>
        <p:nvSpPr>
          <p:cNvPr id="16" name="Rounded Rectangle 12">
            <a:extLst>
              <a:ext uri="{FF2B5EF4-FFF2-40B4-BE49-F238E27FC236}">
                <a16:creationId xmlns:a16="http://schemas.microsoft.com/office/drawing/2014/main" id="{690485E0-C307-497A-9A0E-B17AC039042E}"/>
              </a:ext>
            </a:extLst>
          </p:cNvPr>
          <p:cNvSpPr/>
          <p:nvPr/>
        </p:nvSpPr>
        <p:spPr>
          <a:xfrm>
            <a:off x="9683425" y="2849627"/>
            <a:ext cx="2226629" cy="2000243"/>
          </a:xfrm>
          <a:prstGeom prst="roundRect">
            <a:avLst/>
          </a:prstGeom>
          <a:solidFill>
            <a:schemeClr val="bg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A38472-663F-4A51-898A-DF875836A9F5}"/>
              </a:ext>
            </a:extLst>
          </p:cNvPr>
          <p:cNvCxnSpPr>
            <a:cxnSpLocks/>
          </p:cNvCxnSpPr>
          <p:nvPr/>
        </p:nvCxnSpPr>
        <p:spPr>
          <a:xfrm>
            <a:off x="9683425" y="3683059"/>
            <a:ext cx="22266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D175B0-BF2A-4C0F-9F7A-41145F055BED}"/>
              </a:ext>
            </a:extLst>
          </p:cNvPr>
          <p:cNvCxnSpPr>
            <a:cxnSpLocks/>
          </p:cNvCxnSpPr>
          <p:nvPr/>
        </p:nvCxnSpPr>
        <p:spPr>
          <a:xfrm>
            <a:off x="9683425" y="4097398"/>
            <a:ext cx="22266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FDA8C52-0A77-4344-B820-9B3B2D0F5F8A}"/>
              </a:ext>
            </a:extLst>
          </p:cNvPr>
          <p:cNvCxnSpPr>
            <a:cxnSpLocks/>
          </p:cNvCxnSpPr>
          <p:nvPr/>
        </p:nvCxnSpPr>
        <p:spPr>
          <a:xfrm>
            <a:off x="9683425" y="3254440"/>
            <a:ext cx="22266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30723A-F2E1-449A-B347-A18C5497E222}"/>
              </a:ext>
            </a:extLst>
          </p:cNvPr>
          <p:cNvCxnSpPr>
            <a:cxnSpLocks/>
          </p:cNvCxnSpPr>
          <p:nvPr/>
        </p:nvCxnSpPr>
        <p:spPr>
          <a:xfrm>
            <a:off x="9683425" y="4473636"/>
            <a:ext cx="22266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8E0BF0C-BE31-4133-8823-A89EF2439B9F}"/>
              </a:ext>
            </a:extLst>
          </p:cNvPr>
          <p:cNvSpPr txBox="1"/>
          <p:nvPr/>
        </p:nvSpPr>
        <p:spPr>
          <a:xfrm>
            <a:off x="9697691" y="2776814"/>
            <a:ext cx="1427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1. LOAD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9AD08D-D5CB-4FBC-9477-B1DC19BE4E74}"/>
              </a:ext>
            </a:extLst>
          </p:cNvPr>
          <p:cNvSpPr txBox="1"/>
          <p:nvPr/>
        </p:nvSpPr>
        <p:spPr>
          <a:xfrm>
            <a:off x="9697691" y="3624127"/>
            <a:ext cx="1812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3. LOAD </a:t>
            </a:r>
            <a:r>
              <a:rPr lang="en-IN" sz="2800" dirty="0">
                <a:solidFill>
                  <a:srgbClr val="C00000"/>
                </a:solidFill>
                <a:sym typeface="Wingdings" panose="05000000000000000000" pitchFamily="2" charset="2"/>
              </a:rPr>
              <a:t></a:t>
            </a:r>
            <a:r>
              <a:rPr lang="en-IN" sz="28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FD6860-A7BA-40E6-A385-F3690DBB6733}"/>
              </a:ext>
            </a:extLst>
          </p:cNvPr>
          <p:cNvSpPr txBox="1"/>
          <p:nvPr/>
        </p:nvSpPr>
        <p:spPr>
          <a:xfrm>
            <a:off x="9710384" y="4028383"/>
            <a:ext cx="1730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4. LOAD </a:t>
            </a:r>
            <a:r>
              <a:rPr lang="en-IN" sz="2800" dirty="0">
                <a:solidFill>
                  <a:srgbClr val="C00000"/>
                </a:solidFill>
                <a:sym typeface="Wingdings" panose="05000000000000000000" pitchFamily="2" charset="2"/>
              </a:rPr>
              <a:t>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FF7743-393B-4ACA-8082-5ACCD4333B5F}"/>
              </a:ext>
            </a:extLst>
          </p:cNvPr>
          <p:cNvSpPr txBox="1"/>
          <p:nvPr/>
        </p:nvSpPr>
        <p:spPr>
          <a:xfrm>
            <a:off x="9697691" y="4375443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5. MUL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</a:t>
            </a:r>
            <a:endParaRPr lang="en-IN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E80C83-F5C0-4050-850C-F0287F9D7C3B}"/>
              </a:ext>
            </a:extLst>
          </p:cNvPr>
          <p:cNvSpPr txBox="1"/>
          <p:nvPr/>
        </p:nvSpPr>
        <p:spPr>
          <a:xfrm>
            <a:off x="9683425" y="3195748"/>
            <a:ext cx="1516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2. SUB 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</a:t>
            </a:r>
            <a:endParaRPr lang="en-IN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313688-A41E-4026-BA6E-457B5B49A389}"/>
              </a:ext>
            </a:extLst>
          </p:cNvPr>
          <p:cNvCxnSpPr>
            <a:cxnSpLocks/>
          </p:cNvCxnSpPr>
          <p:nvPr/>
        </p:nvCxnSpPr>
        <p:spPr>
          <a:xfrm>
            <a:off x="2642229" y="3509967"/>
            <a:ext cx="13957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23FE54-F761-4219-BEF3-C0A08476944F}"/>
              </a:ext>
            </a:extLst>
          </p:cNvPr>
          <p:cNvCxnSpPr>
            <a:cxnSpLocks/>
          </p:cNvCxnSpPr>
          <p:nvPr/>
        </p:nvCxnSpPr>
        <p:spPr>
          <a:xfrm>
            <a:off x="2457450" y="4795841"/>
            <a:ext cx="1871663" cy="4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D611EB5-CA66-4061-B091-22325CB22BF8}"/>
              </a:ext>
            </a:extLst>
          </p:cNvPr>
          <p:cNvCxnSpPr>
            <a:cxnSpLocks/>
          </p:cNvCxnSpPr>
          <p:nvPr/>
        </p:nvCxnSpPr>
        <p:spPr>
          <a:xfrm flipV="1">
            <a:off x="2642229" y="3933830"/>
            <a:ext cx="378238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081567-FF87-4911-819E-0865896D598D}"/>
              </a:ext>
            </a:extLst>
          </p:cNvPr>
          <p:cNvCxnSpPr>
            <a:cxnSpLocks/>
          </p:cNvCxnSpPr>
          <p:nvPr/>
        </p:nvCxnSpPr>
        <p:spPr>
          <a:xfrm>
            <a:off x="2586341" y="3005138"/>
            <a:ext cx="68005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FAC5EB7-264E-44A9-9D62-B63FCACBD216}"/>
              </a:ext>
            </a:extLst>
          </p:cNvPr>
          <p:cNvCxnSpPr>
            <a:cxnSpLocks/>
          </p:cNvCxnSpPr>
          <p:nvPr/>
        </p:nvCxnSpPr>
        <p:spPr>
          <a:xfrm>
            <a:off x="2642229" y="4348168"/>
            <a:ext cx="19557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4801A54-9D60-4D56-A864-2D420B8F9217}"/>
              </a:ext>
            </a:extLst>
          </p:cNvPr>
          <p:cNvSpPr txBox="1"/>
          <p:nvPr/>
        </p:nvSpPr>
        <p:spPr>
          <a:xfrm>
            <a:off x="5207946" y="2573091"/>
            <a:ext cx="278819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DRAM: 300 cycles</a:t>
            </a:r>
          </a:p>
          <a:p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33A91C-9C85-4D00-8569-61F248FC0C25}"/>
              </a:ext>
            </a:extLst>
          </p:cNvPr>
          <p:cNvSpPr txBox="1"/>
          <p:nvPr/>
        </p:nvSpPr>
        <p:spPr>
          <a:xfrm>
            <a:off x="3034975" y="3488622"/>
            <a:ext cx="305109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L3 Cache: 30 cycles</a:t>
            </a:r>
          </a:p>
          <a:p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9DDCF9-4EFD-442D-BF18-F2EB8FC8C970}"/>
              </a:ext>
            </a:extLst>
          </p:cNvPr>
          <p:cNvSpPr txBox="1"/>
          <p:nvPr/>
        </p:nvSpPr>
        <p:spPr>
          <a:xfrm>
            <a:off x="3020798" y="3912481"/>
            <a:ext cx="317131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L1 Cache: 5 cycles </a:t>
            </a:r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</a:t>
            </a:r>
            <a:endParaRPr lang="en-US" sz="2800" dirty="0">
              <a:solidFill>
                <a:srgbClr val="C00000"/>
              </a:solidFill>
            </a:endParaRPr>
          </a:p>
          <a:p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300145-D682-48C7-8870-DBD888133077}"/>
              </a:ext>
            </a:extLst>
          </p:cNvPr>
          <p:cNvSpPr txBox="1"/>
          <p:nvPr/>
        </p:nvSpPr>
        <p:spPr>
          <a:xfrm>
            <a:off x="3020798" y="3028757"/>
            <a:ext cx="155549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1 cycle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3F6EC8-A978-49B6-9286-26848414066E}"/>
              </a:ext>
            </a:extLst>
          </p:cNvPr>
          <p:cNvSpPr txBox="1"/>
          <p:nvPr/>
        </p:nvSpPr>
        <p:spPr>
          <a:xfrm>
            <a:off x="2989750" y="4367219"/>
            <a:ext cx="177830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2 cycles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 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B4E9EC5-B155-4B55-9382-50D6F33334D4}"/>
              </a:ext>
            </a:extLst>
          </p:cNvPr>
          <p:cNvCxnSpPr>
            <a:cxnSpLocks/>
          </p:cNvCxnSpPr>
          <p:nvPr/>
        </p:nvCxnSpPr>
        <p:spPr>
          <a:xfrm>
            <a:off x="228600" y="2894040"/>
            <a:ext cx="0" cy="19558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xplosion: 8 Points 36">
            <a:extLst>
              <a:ext uri="{FF2B5EF4-FFF2-40B4-BE49-F238E27FC236}">
                <a16:creationId xmlns:a16="http://schemas.microsoft.com/office/drawing/2014/main" id="{D1531287-6DD8-4C62-AEFF-5F9A6FAE0909}"/>
              </a:ext>
            </a:extLst>
          </p:cNvPr>
          <p:cNvSpPr/>
          <p:nvPr/>
        </p:nvSpPr>
        <p:spPr>
          <a:xfrm>
            <a:off x="8503797" y="1476240"/>
            <a:ext cx="3638376" cy="1408514"/>
          </a:xfrm>
          <a:prstGeom prst="irregularSeal1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rgbClr val="C00000"/>
                </a:solidFill>
              </a:rPr>
              <a:t>Bottleneck</a:t>
            </a:r>
          </a:p>
        </p:txBody>
      </p:sp>
    </p:spTree>
    <p:extLst>
      <p:ext uri="{BB962C8B-B14F-4D97-AF65-F5344CB8AC3E}">
        <p14:creationId xmlns:p14="http://schemas.microsoft.com/office/powerpoint/2010/main" val="365073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AC10D-2ECB-4112-86C0-F5C5ED02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Dreamy World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41A150-794E-4871-B0AF-35CA614E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8D0B5-798D-4785-B2D8-7DE7574F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BCFD73F0-C7F0-4609-B3C5-7DBD7276C177}"/>
              </a:ext>
            </a:extLst>
          </p:cNvPr>
          <p:cNvSpPr/>
          <p:nvPr/>
        </p:nvSpPr>
        <p:spPr>
          <a:xfrm>
            <a:off x="415600" y="2849627"/>
            <a:ext cx="2226629" cy="2000243"/>
          </a:xfrm>
          <a:prstGeom prst="roundRect">
            <a:avLst/>
          </a:prstGeom>
          <a:solidFill>
            <a:schemeClr val="bg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CE36A1-557D-44F0-9080-C23303A03A5D}"/>
              </a:ext>
            </a:extLst>
          </p:cNvPr>
          <p:cNvCxnSpPr>
            <a:cxnSpLocks/>
          </p:cNvCxnSpPr>
          <p:nvPr/>
        </p:nvCxnSpPr>
        <p:spPr>
          <a:xfrm>
            <a:off x="415600" y="3683059"/>
            <a:ext cx="22266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796B89-2700-4C07-9F99-722F9DFC13B0}"/>
              </a:ext>
            </a:extLst>
          </p:cNvPr>
          <p:cNvCxnSpPr>
            <a:cxnSpLocks/>
          </p:cNvCxnSpPr>
          <p:nvPr/>
        </p:nvCxnSpPr>
        <p:spPr>
          <a:xfrm>
            <a:off x="415600" y="4097398"/>
            <a:ext cx="22266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4DDDB2-D07E-4058-8AE3-FAD170A943B3}"/>
              </a:ext>
            </a:extLst>
          </p:cNvPr>
          <p:cNvCxnSpPr>
            <a:cxnSpLocks/>
          </p:cNvCxnSpPr>
          <p:nvPr/>
        </p:nvCxnSpPr>
        <p:spPr>
          <a:xfrm>
            <a:off x="415600" y="3254440"/>
            <a:ext cx="22266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1C9CE9-90DC-4419-9FCA-9F16F3532C4B}"/>
              </a:ext>
            </a:extLst>
          </p:cNvPr>
          <p:cNvCxnSpPr>
            <a:cxnSpLocks/>
          </p:cNvCxnSpPr>
          <p:nvPr/>
        </p:nvCxnSpPr>
        <p:spPr>
          <a:xfrm>
            <a:off x="415600" y="4473636"/>
            <a:ext cx="22266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90EF8FF-5165-43B6-B57E-57653F7F5CAD}"/>
              </a:ext>
            </a:extLst>
          </p:cNvPr>
          <p:cNvSpPr txBox="1"/>
          <p:nvPr/>
        </p:nvSpPr>
        <p:spPr>
          <a:xfrm>
            <a:off x="429866" y="2776814"/>
            <a:ext cx="1346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1. LOAD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78E27C-39BF-4D9F-89F5-B24A27351F7D}"/>
              </a:ext>
            </a:extLst>
          </p:cNvPr>
          <p:cNvSpPr txBox="1"/>
          <p:nvPr/>
        </p:nvSpPr>
        <p:spPr>
          <a:xfrm>
            <a:off x="429866" y="3624127"/>
            <a:ext cx="1346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3. LOAD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F69A2A-EC4D-42D5-AC23-DC48A6319FD6}"/>
              </a:ext>
            </a:extLst>
          </p:cNvPr>
          <p:cNvSpPr txBox="1"/>
          <p:nvPr/>
        </p:nvSpPr>
        <p:spPr>
          <a:xfrm>
            <a:off x="442559" y="4028383"/>
            <a:ext cx="1346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4. LOAD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BA27D5-3F1D-46CF-9F0D-759659E97217}"/>
              </a:ext>
            </a:extLst>
          </p:cNvPr>
          <p:cNvSpPr txBox="1"/>
          <p:nvPr/>
        </p:nvSpPr>
        <p:spPr>
          <a:xfrm>
            <a:off x="429866" y="4375443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5. MUL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3CC3DD-877C-4593-A8D8-4123BDD24BCA}"/>
              </a:ext>
            </a:extLst>
          </p:cNvPr>
          <p:cNvSpPr txBox="1"/>
          <p:nvPr/>
        </p:nvSpPr>
        <p:spPr>
          <a:xfrm>
            <a:off x="415600" y="3195748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2. SUB</a:t>
            </a:r>
          </a:p>
        </p:txBody>
      </p:sp>
      <p:sp>
        <p:nvSpPr>
          <p:cNvPr id="16" name="Rounded Rectangle 12">
            <a:extLst>
              <a:ext uri="{FF2B5EF4-FFF2-40B4-BE49-F238E27FC236}">
                <a16:creationId xmlns:a16="http://schemas.microsoft.com/office/drawing/2014/main" id="{594153AC-D227-444B-8BBD-8965C5460F5E}"/>
              </a:ext>
            </a:extLst>
          </p:cNvPr>
          <p:cNvSpPr/>
          <p:nvPr/>
        </p:nvSpPr>
        <p:spPr>
          <a:xfrm>
            <a:off x="9683425" y="2849627"/>
            <a:ext cx="2226629" cy="2000243"/>
          </a:xfrm>
          <a:prstGeom prst="roundRect">
            <a:avLst/>
          </a:prstGeom>
          <a:solidFill>
            <a:schemeClr val="bg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49E8C93-5262-4AC2-9019-36BB1B7C576B}"/>
              </a:ext>
            </a:extLst>
          </p:cNvPr>
          <p:cNvCxnSpPr>
            <a:cxnSpLocks/>
          </p:cNvCxnSpPr>
          <p:nvPr/>
        </p:nvCxnSpPr>
        <p:spPr>
          <a:xfrm>
            <a:off x="9683425" y="3683059"/>
            <a:ext cx="22266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512A6F-59F8-4774-BD12-A530E46D6C9F}"/>
              </a:ext>
            </a:extLst>
          </p:cNvPr>
          <p:cNvCxnSpPr>
            <a:cxnSpLocks/>
          </p:cNvCxnSpPr>
          <p:nvPr/>
        </p:nvCxnSpPr>
        <p:spPr>
          <a:xfrm>
            <a:off x="9683425" y="4097398"/>
            <a:ext cx="22266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882B47-AC5B-43E0-8243-A95E92DE6B09}"/>
              </a:ext>
            </a:extLst>
          </p:cNvPr>
          <p:cNvCxnSpPr>
            <a:cxnSpLocks/>
          </p:cNvCxnSpPr>
          <p:nvPr/>
        </p:nvCxnSpPr>
        <p:spPr>
          <a:xfrm>
            <a:off x="9683425" y="3254440"/>
            <a:ext cx="22266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3F8B4EB-3FFF-4ED0-932C-F1984626BD60}"/>
              </a:ext>
            </a:extLst>
          </p:cNvPr>
          <p:cNvCxnSpPr>
            <a:cxnSpLocks/>
          </p:cNvCxnSpPr>
          <p:nvPr/>
        </p:nvCxnSpPr>
        <p:spPr>
          <a:xfrm>
            <a:off x="9683425" y="4473636"/>
            <a:ext cx="22266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E944CCD-5514-4E3A-8A52-31F980DC4B24}"/>
              </a:ext>
            </a:extLst>
          </p:cNvPr>
          <p:cNvSpPr txBox="1"/>
          <p:nvPr/>
        </p:nvSpPr>
        <p:spPr>
          <a:xfrm>
            <a:off x="9697691" y="2776814"/>
            <a:ext cx="1812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1. LOAD 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9391BD-CC8E-49B5-A933-D4A630FB07C5}"/>
              </a:ext>
            </a:extLst>
          </p:cNvPr>
          <p:cNvSpPr txBox="1"/>
          <p:nvPr/>
        </p:nvSpPr>
        <p:spPr>
          <a:xfrm>
            <a:off x="9697691" y="3624127"/>
            <a:ext cx="1812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3. LOAD 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E11932-F2AE-42F3-B5F5-A0590AD1F720}"/>
              </a:ext>
            </a:extLst>
          </p:cNvPr>
          <p:cNvSpPr txBox="1"/>
          <p:nvPr/>
        </p:nvSpPr>
        <p:spPr>
          <a:xfrm>
            <a:off x="9710384" y="4028383"/>
            <a:ext cx="1730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4. LOAD 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IN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D19159-245D-4BE6-8ECC-63DE4EE2A239}"/>
              </a:ext>
            </a:extLst>
          </p:cNvPr>
          <p:cNvSpPr txBox="1"/>
          <p:nvPr/>
        </p:nvSpPr>
        <p:spPr>
          <a:xfrm>
            <a:off x="9697691" y="4375443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5. MUL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IN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D3D930-6EEE-4D65-A50A-ABE70A52CF98}"/>
              </a:ext>
            </a:extLst>
          </p:cNvPr>
          <p:cNvSpPr txBox="1"/>
          <p:nvPr/>
        </p:nvSpPr>
        <p:spPr>
          <a:xfrm>
            <a:off x="9683425" y="3195748"/>
            <a:ext cx="1516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2. SUB 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IN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E517E1-3DE9-4A29-BDE0-A0D82B858CDA}"/>
              </a:ext>
            </a:extLst>
          </p:cNvPr>
          <p:cNvCxnSpPr>
            <a:cxnSpLocks/>
          </p:cNvCxnSpPr>
          <p:nvPr/>
        </p:nvCxnSpPr>
        <p:spPr>
          <a:xfrm>
            <a:off x="2642229" y="3509967"/>
            <a:ext cx="13957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C88F0EA-EF53-4B0F-A0A9-A339E7187E40}"/>
              </a:ext>
            </a:extLst>
          </p:cNvPr>
          <p:cNvCxnSpPr>
            <a:cxnSpLocks/>
          </p:cNvCxnSpPr>
          <p:nvPr/>
        </p:nvCxnSpPr>
        <p:spPr>
          <a:xfrm>
            <a:off x="2457450" y="4795841"/>
            <a:ext cx="1871663" cy="4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2FB4F1-598C-4A44-B12D-A12C94A0BDEC}"/>
              </a:ext>
            </a:extLst>
          </p:cNvPr>
          <p:cNvCxnSpPr>
            <a:cxnSpLocks/>
          </p:cNvCxnSpPr>
          <p:nvPr/>
        </p:nvCxnSpPr>
        <p:spPr>
          <a:xfrm flipV="1">
            <a:off x="2642229" y="3933832"/>
            <a:ext cx="184880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6DBAB1-46C5-4629-9794-59A63CA8AC8A}"/>
              </a:ext>
            </a:extLst>
          </p:cNvPr>
          <p:cNvCxnSpPr>
            <a:cxnSpLocks/>
          </p:cNvCxnSpPr>
          <p:nvPr/>
        </p:nvCxnSpPr>
        <p:spPr>
          <a:xfrm>
            <a:off x="2586341" y="3005138"/>
            <a:ext cx="19046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91EDDF-7A14-4E62-84C9-9A6F6883F61D}"/>
              </a:ext>
            </a:extLst>
          </p:cNvPr>
          <p:cNvCxnSpPr>
            <a:cxnSpLocks/>
          </p:cNvCxnSpPr>
          <p:nvPr/>
        </p:nvCxnSpPr>
        <p:spPr>
          <a:xfrm>
            <a:off x="2642229" y="4348168"/>
            <a:ext cx="18488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FCB2713-8018-4172-8D76-08919EA05780}"/>
              </a:ext>
            </a:extLst>
          </p:cNvPr>
          <p:cNvSpPr txBox="1"/>
          <p:nvPr/>
        </p:nvSpPr>
        <p:spPr>
          <a:xfrm>
            <a:off x="3017955" y="2569159"/>
            <a:ext cx="317131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L1 Cache: 5 cycles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873C92-604A-4237-865D-933FBE51FE7C}"/>
              </a:ext>
            </a:extLst>
          </p:cNvPr>
          <p:cNvSpPr txBox="1"/>
          <p:nvPr/>
        </p:nvSpPr>
        <p:spPr>
          <a:xfrm>
            <a:off x="3034975" y="3488622"/>
            <a:ext cx="317131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L1 Cache: 5 cycles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8A39E2-6D9D-4DF1-92C5-7609E0465287}"/>
              </a:ext>
            </a:extLst>
          </p:cNvPr>
          <p:cNvSpPr txBox="1"/>
          <p:nvPr/>
        </p:nvSpPr>
        <p:spPr>
          <a:xfrm>
            <a:off x="3044613" y="3912481"/>
            <a:ext cx="317131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L1 Cache: 5 cycles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FBF038-B484-493C-8778-10D5CFA52965}"/>
              </a:ext>
            </a:extLst>
          </p:cNvPr>
          <p:cNvSpPr txBox="1"/>
          <p:nvPr/>
        </p:nvSpPr>
        <p:spPr>
          <a:xfrm>
            <a:off x="3020798" y="3028757"/>
            <a:ext cx="155549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1 cycle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</a:p>
          <a:p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D0DFA2-4AC6-41A0-958C-191BE4F57338}"/>
              </a:ext>
            </a:extLst>
          </p:cNvPr>
          <p:cNvSpPr txBox="1"/>
          <p:nvPr/>
        </p:nvSpPr>
        <p:spPr>
          <a:xfrm>
            <a:off x="2989750" y="4367219"/>
            <a:ext cx="177830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2 cycles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 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F7EBC4E-8645-4E12-8EB4-D1E2DE6A9F99}"/>
              </a:ext>
            </a:extLst>
          </p:cNvPr>
          <p:cNvCxnSpPr>
            <a:cxnSpLocks/>
          </p:cNvCxnSpPr>
          <p:nvPr/>
        </p:nvCxnSpPr>
        <p:spPr>
          <a:xfrm>
            <a:off x="228600" y="2894040"/>
            <a:ext cx="0" cy="19558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xplosion: 8 Points 36">
            <a:extLst>
              <a:ext uri="{FF2B5EF4-FFF2-40B4-BE49-F238E27FC236}">
                <a16:creationId xmlns:a16="http://schemas.microsoft.com/office/drawing/2014/main" id="{405CB9EF-109B-4122-B7C2-298E914E7CAB}"/>
              </a:ext>
            </a:extLst>
          </p:cNvPr>
          <p:cNvSpPr/>
          <p:nvPr/>
        </p:nvSpPr>
        <p:spPr>
          <a:xfrm>
            <a:off x="8503797" y="1476240"/>
            <a:ext cx="3638376" cy="1408514"/>
          </a:xfrm>
          <a:prstGeom prst="irregularSeal1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accent6">
                    <a:lumMod val="75000"/>
                  </a:schemeClr>
                </a:solidFill>
              </a:rPr>
              <a:t>Yippee</a:t>
            </a:r>
          </a:p>
        </p:txBody>
      </p:sp>
    </p:spTree>
    <p:extLst>
      <p:ext uri="{BB962C8B-B14F-4D97-AF65-F5344CB8AC3E}">
        <p14:creationId xmlns:p14="http://schemas.microsoft.com/office/powerpoint/2010/main" val="79399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D62AC-C552-4104-AA8F-E776B552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Core, cache, DRAM interaction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82DF3-0CB6-4239-A8E3-139E93B3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B8B5B-B534-43C3-A08A-E274C631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6" name="Picture 2" descr="Samsung 4GB DDR3-1600MHz ECC Registered CL11 DIMM Dual Rank Memory Module (M393B5273DH0-CK0)">
            <a:extLst>
              <a:ext uri="{FF2B5EF4-FFF2-40B4-BE49-F238E27FC236}">
                <a16:creationId xmlns:a16="http://schemas.microsoft.com/office/drawing/2014/main" id="{85EAC447-A893-4DED-AE11-64200AF96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053668" y="5568816"/>
            <a:ext cx="1764801" cy="57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7720CE-78B2-4D3B-8882-AD30DCFA8EDE}"/>
              </a:ext>
            </a:extLst>
          </p:cNvPr>
          <p:cNvCxnSpPr>
            <a:cxnSpLocks/>
          </p:cNvCxnSpPr>
          <p:nvPr/>
        </p:nvCxnSpPr>
        <p:spPr>
          <a:xfrm>
            <a:off x="7034213" y="2802113"/>
            <a:ext cx="180975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63D241-5E9D-4DB1-99F3-727A15EBC41B}"/>
              </a:ext>
            </a:extLst>
          </p:cNvPr>
          <p:cNvSpPr txBox="1"/>
          <p:nvPr/>
        </p:nvSpPr>
        <p:spPr>
          <a:xfrm>
            <a:off x="6955971" y="2325054"/>
            <a:ext cx="24269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Back-end</a:t>
            </a:r>
          </a:p>
          <a:p>
            <a:r>
              <a:rPr lang="en-IN" sz="2800" dirty="0"/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68BAEC-A9F6-418C-B051-82DB87457173}"/>
              </a:ext>
            </a:extLst>
          </p:cNvPr>
          <p:cNvSpPr txBox="1"/>
          <p:nvPr/>
        </p:nvSpPr>
        <p:spPr>
          <a:xfrm>
            <a:off x="7641500" y="3361587"/>
            <a:ext cx="55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ea typeface="Cambria" panose="02040503050406030204" pitchFamily="18" charset="0"/>
              </a:rPr>
              <a:t>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09E854-7E79-468A-96BC-CCF583F0D175}"/>
                  </a:ext>
                </a:extLst>
              </p:cNvPr>
              <p:cNvSpPr txBox="1"/>
              <p:nvPr/>
            </p:nvSpPr>
            <p:spPr>
              <a:xfrm>
                <a:off x="8401136" y="2302461"/>
                <a:ext cx="439223" cy="3997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❷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09E854-7E79-468A-96BC-CCF583F0D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136" y="2302461"/>
                <a:ext cx="439223" cy="399725"/>
              </a:xfrm>
              <a:prstGeom prst="rect">
                <a:avLst/>
              </a:prstGeom>
              <a:blipFill>
                <a:blip r:embed="rId3"/>
                <a:stretch>
                  <a:fillRect l="-30556" t="-13846" r="-30556" b="-36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5C19B86-4D65-4F55-B228-3465D66299ED}"/>
              </a:ext>
            </a:extLst>
          </p:cNvPr>
          <p:cNvSpPr txBox="1"/>
          <p:nvPr/>
        </p:nvSpPr>
        <p:spPr>
          <a:xfrm>
            <a:off x="8039004" y="6006023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75D0F7-2CCA-43BC-87A1-460DD9C56C7C}"/>
              </a:ext>
            </a:extLst>
          </p:cNvPr>
          <p:cNvSpPr txBox="1"/>
          <p:nvPr/>
        </p:nvSpPr>
        <p:spPr>
          <a:xfrm>
            <a:off x="6442954" y="2259708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/>
              <a:t>…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401E3E1-52C2-4DB6-B176-30795F2C52D6}"/>
              </a:ext>
            </a:extLst>
          </p:cNvPr>
          <p:cNvCxnSpPr/>
          <p:nvPr/>
        </p:nvCxnSpPr>
        <p:spPr>
          <a:xfrm rot="10800000" flipV="1">
            <a:off x="6292259" y="3223131"/>
            <a:ext cx="2644613" cy="2187487"/>
          </a:xfrm>
          <a:prstGeom prst="bentConnector3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2">
            <a:extLst>
              <a:ext uri="{FF2B5EF4-FFF2-40B4-BE49-F238E27FC236}">
                <a16:creationId xmlns:a16="http://schemas.microsoft.com/office/drawing/2014/main" id="{7D99956B-A4BB-490F-8821-F4DF7F9882A0}"/>
              </a:ext>
            </a:extLst>
          </p:cNvPr>
          <p:cNvSpPr/>
          <p:nvPr/>
        </p:nvSpPr>
        <p:spPr>
          <a:xfrm>
            <a:off x="4581009" y="2059135"/>
            <a:ext cx="1452341" cy="568723"/>
          </a:xfrm>
          <a:prstGeom prst="roundRect">
            <a:avLst/>
          </a:prstGeom>
          <a:solidFill>
            <a:schemeClr val="tx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L1-I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03B5168-9415-4015-9DE0-8464B5EB3946}"/>
              </a:ext>
            </a:extLst>
          </p:cNvPr>
          <p:cNvSpPr/>
          <p:nvPr/>
        </p:nvSpPr>
        <p:spPr>
          <a:xfrm>
            <a:off x="4274047" y="1888590"/>
            <a:ext cx="2247988" cy="183586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31">
            <a:extLst>
              <a:ext uri="{FF2B5EF4-FFF2-40B4-BE49-F238E27FC236}">
                <a16:creationId xmlns:a16="http://schemas.microsoft.com/office/drawing/2014/main" id="{E3203AE7-A8EB-4E19-9226-66C56F9478D3}"/>
              </a:ext>
            </a:extLst>
          </p:cNvPr>
          <p:cNvSpPr/>
          <p:nvPr/>
        </p:nvSpPr>
        <p:spPr>
          <a:xfrm rot="16200000">
            <a:off x="250928" y="2459213"/>
            <a:ext cx="1292040" cy="6858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Core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CA13E42-3D95-45E5-AAF9-080A206FEC52}"/>
              </a:ext>
            </a:extLst>
          </p:cNvPr>
          <p:cNvSpPr/>
          <p:nvPr/>
        </p:nvSpPr>
        <p:spPr>
          <a:xfrm>
            <a:off x="4267693" y="4442770"/>
            <a:ext cx="2247988" cy="1595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26B8BB-67AB-408D-9543-8E965EA32C83}"/>
              </a:ext>
            </a:extLst>
          </p:cNvPr>
          <p:cNvCxnSpPr>
            <a:cxnSpLocks/>
            <a:stCxn id="16" idx="2"/>
            <a:endCxn id="15" idx="1"/>
          </p:cNvCxnSpPr>
          <p:nvPr/>
        </p:nvCxnSpPr>
        <p:spPr>
          <a:xfrm>
            <a:off x="1239848" y="2802113"/>
            <a:ext cx="3034199" cy="440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9E88A9-7276-438C-A384-B2C6BBCD818D}"/>
              </a:ext>
            </a:extLst>
          </p:cNvPr>
          <p:cNvCxnSpPr>
            <a:cxnSpLocks/>
          </p:cNvCxnSpPr>
          <p:nvPr/>
        </p:nvCxnSpPr>
        <p:spPr>
          <a:xfrm flipV="1">
            <a:off x="5307181" y="3730343"/>
            <a:ext cx="5089" cy="63771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5C98DF7-93CD-4581-A85B-ADA6E42A9283}"/>
              </a:ext>
            </a:extLst>
          </p:cNvPr>
          <p:cNvSpPr txBox="1"/>
          <p:nvPr/>
        </p:nvSpPr>
        <p:spPr>
          <a:xfrm>
            <a:off x="1289756" y="2691484"/>
            <a:ext cx="29741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6">
                    <a:lumMod val="50000"/>
                  </a:schemeClr>
                </a:solidFill>
              </a:rPr>
              <a:t>Front-end</a:t>
            </a:r>
          </a:p>
          <a:p>
            <a:r>
              <a:rPr lang="en-IN" sz="2800" dirty="0">
                <a:solidFill>
                  <a:schemeClr val="accent6">
                    <a:lumMod val="50000"/>
                  </a:schemeClr>
                </a:solidFill>
              </a:rPr>
              <a:t>(code)</a:t>
            </a:r>
          </a:p>
          <a:p>
            <a:endParaRPr lang="en-IN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DF1474-FFF4-4B28-8D7A-E5C807A0E7F5}"/>
                  </a:ext>
                </a:extLst>
              </p:cNvPr>
              <p:cNvSpPr txBox="1"/>
              <p:nvPr/>
            </p:nvSpPr>
            <p:spPr>
              <a:xfrm>
                <a:off x="2373392" y="2304031"/>
                <a:ext cx="439223" cy="3997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❶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DF1474-FFF4-4B28-8D7A-E5C807A0E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392" y="2304031"/>
                <a:ext cx="439223" cy="399725"/>
              </a:xfrm>
              <a:prstGeom prst="rect">
                <a:avLst/>
              </a:prstGeom>
              <a:blipFill>
                <a:blip r:embed="rId4"/>
                <a:stretch>
                  <a:fillRect l="-30556" t="-12121" r="-30556" b="-348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ounded Rectangle 12">
            <a:extLst>
              <a:ext uri="{FF2B5EF4-FFF2-40B4-BE49-F238E27FC236}">
                <a16:creationId xmlns:a16="http://schemas.microsoft.com/office/drawing/2014/main" id="{CAE6ECA0-B751-4E36-B433-C35697A55401}"/>
              </a:ext>
            </a:extLst>
          </p:cNvPr>
          <p:cNvSpPr/>
          <p:nvPr/>
        </p:nvSpPr>
        <p:spPr>
          <a:xfrm>
            <a:off x="4413830" y="4900819"/>
            <a:ext cx="1786700" cy="734602"/>
          </a:xfrm>
          <a:prstGeom prst="roundRect">
            <a:avLst/>
          </a:prstGeom>
          <a:solidFill>
            <a:schemeClr val="tx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L2/LLC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7AC6562-DC2D-4AE4-A90A-5F8F76B0967C}"/>
              </a:ext>
            </a:extLst>
          </p:cNvPr>
          <p:cNvCxnSpPr>
            <a:stCxn id="22" idx="2"/>
          </p:cNvCxnSpPr>
          <p:nvPr/>
        </p:nvCxnSpPr>
        <p:spPr>
          <a:xfrm rot="16200000" flipH="1">
            <a:off x="6979457" y="3963143"/>
            <a:ext cx="310705" cy="3655259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12">
            <a:extLst>
              <a:ext uri="{FF2B5EF4-FFF2-40B4-BE49-F238E27FC236}">
                <a16:creationId xmlns:a16="http://schemas.microsoft.com/office/drawing/2014/main" id="{714FD9FD-40F1-4774-89E1-460460D5A2EB}"/>
              </a:ext>
            </a:extLst>
          </p:cNvPr>
          <p:cNvSpPr/>
          <p:nvPr/>
        </p:nvSpPr>
        <p:spPr>
          <a:xfrm>
            <a:off x="9213584" y="2057984"/>
            <a:ext cx="1452341" cy="568723"/>
          </a:xfrm>
          <a:prstGeom prst="roundRect">
            <a:avLst/>
          </a:prstGeom>
          <a:solidFill>
            <a:schemeClr val="tx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L1-D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55E6C8D-D69A-4A0C-9D61-8624614857B3}"/>
              </a:ext>
            </a:extLst>
          </p:cNvPr>
          <p:cNvSpPr/>
          <p:nvPr/>
        </p:nvSpPr>
        <p:spPr>
          <a:xfrm>
            <a:off x="8891300" y="1879772"/>
            <a:ext cx="2096911" cy="184467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93AA47-36AA-4C46-BC4E-7BC18C8A77ED}"/>
              </a:ext>
            </a:extLst>
          </p:cNvPr>
          <p:cNvSpPr txBox="1"/>
          <p:nvPr/>
        </p:nvSpPr>
        <p:spPr>
          <a:xfrm>
            <a:off x="4768936" y="4431585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Unified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6218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3A16C-BCB8-4840-921B-85EF21A3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Core, cache, DRAM interaction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A61AD-9B0B-441A-A075-931646A3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DD4C4-246E-409D-BBE1-8667D0FB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6" name="Rounded Rectangle 31">
            <a:extLst>
              <a:ext uri="{FF2B5EF4-FFF2-40B4-BE49-F238E27FC236}">
                <a16:creationId xmlns:a16="http://schemas.microsoft.com/office/drawing/2014/main" id="{5AFF800F-84B7-4E33-8C55-CE7F2F8895A9}"/>
              </a:ext>
            </a:extLst>
          </p:cNvPr>
          <p:cNvSpPr/>
          <p:nvPr/>
        </p:nvSpPr>
        <p:spPr>
          <a:xfrm rot="16200000">
            <a:off x="1936150" y="3595897"/>
            <a:ext cx="1292040" cy="6858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Core</a:t>
            </a:r>
          </a:p>
        </p:txBody>
      </p:sp>
      <p:sp>
        <p:nvSpPr>
          <p:cNvPr id="7" name="Rounded Rectangle 12">
            <a:extLst>
              <a:ext uri="{FF2B5EF4-FFF2-40B4-BE49-F238E27FC236}">
                <a16:creationId xmlns:a16="http://schemas.microsoft.com/office/drawing/2014/main" id="{A39051D8-0016-4F50-A302-4ACA4AF41D63}"/>
              </a:ext>
            </a:extLst>
          </p:cNvPr>
          <p:cNvSpPr/>
          <p:nvPr/>
        </p:nvSpPr>
        <p:spPr>
          <a:xfrm>
            <a:off x="4912685" y="3612574"/>
            <a:ext cx="1786700" cy="734602"/>
          </a:xfrm>
          <a:prstGeom prst="roundRect">
            <a:avLst/>
          </a:prstGeom>
          <a:solidFill>
            <a:schemeClr val="tx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$</a:t>
            </a:r>
          </a:p>
        </p:txBody>
      </p:sp>
      <p:pic>
        <p:nvPicPr>
          <p:cNvPr id="8" name="Picture 2" descr="Samsung 4GB DDR3-1600MHz ECC Registered CL11 DIMM Dual Rank Memory Module (M393B5273DH0-CK0)">
            <a:extLst>
              <a:ext uri="{FF2B5EF4-FFF2-40B4-BE49-F238E27FC236}">
                <a16:creationId xmlns:a16="http://schemas.microsoft.com/office/drawing/2014/main" id="{95F20FA0-3D97-4FCE-A3F2-FDF4BC940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801071" y="3694311"/>
            <a:ext cx="1764801" cy="57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177894-19EF-4565-BFBC-B2D74EE2FA8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925070" y="3979875"/>
            <a:ext cx="198761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9380DB-8E1B-4D18-AA17-DCC41E51C58C}"/>
              </a:ext>
            </a:extLst>
          </p:cNvPr>
          <p:cNvCxnSpPr>
            <a:cxnSpLocks/>
          </p:cNvCxnSpPr>
          <p:nvPr/>
        </p:nvCxnSpPr>
        <p:spPr>
          <a:xfrm>
            <a:off x="6750226" y="3979875"/>
            <a:ext cx="198761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0625F7-97DB-4009-97FE-50BDA5BD7FFC}"/>
              </a:ext>
            </a:extLst>
          </p:cNvPr>
          <p:cNvSpPr txBox="1"/>
          <p:nvPr/>
        </p:nvSpPr>
        <p:spPr>
          <a:xfrm>
            <a:off x="3165119" y="3512924"/>
            <a:ext cx="242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LOAD X</a:t>
            </a:r>
          </a:p>
        </p:txBody>
      </p:sp>
    </p:spTree>
    <p:extLst>
      <p:ext uri="{BB962C8B-B14F-4D97-AF65-F5344CB8AC3E}">
        <p14:creationId xmlns:p14="http://schemas.microsoft.com/office/powerpoint/2010/main" val="4170713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2842-13EC-4C74-B5BC-6B2FFE83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Core, cache, DRAM interaction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AA441-AAA8-4A23-AA63-1B3F588B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A7B79-3F54-409A-BDB0-9F8C06AC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6" name="Rounded Rectangle 31">
            <a:extLst>
              <a:ext uri="{FF2B5EF4-FFF2-40B4-BE49-F238E27FC236}">
                <a16:creationId xmlns:a16="http://schemas.microsoft.com/office/drawing/2014/main" id="{12085B54-43F7-4DCE-9A18-70AE482B842A}"/>
              </a:ext>
            </a:extLst>
          </p:cNvPr>
          <p:cNvSpPr/>
          <p:nvPr/>
        </p:nvSpPr>
        <p:spPr>
          <a:xfrm rot="16200000">
            <a:off x="1936150" y="3595897"/>
            <a:ext cx="1292040" cy="6858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Core</a:t>
            </a:r>
          </a:p>
        </p:txBody>
      </p:sp>
      <p:sp>
        <p:nvSpPr>
          <p:cNvPr id="7" name="Rounded Rectangle 12">
            <a:extLst>
              <a:ext uri="{FF2B5EF4-FFF2-40B4-BE49-F238E27FC236}">
                <a16:creationId xmlns:a16="http://schemas.microsoft.com/office/drawing/2014/main" id="{8449711C-33D8-472D-9704-F0BFF27CD1E0}"/>
              </a:ext>
            </a:extLst>
          </p:cNvPr>
          <p:cNvSpPr/>
          <p:nvPr/>
        </p:nvSpPr>
        <p:spPr>
          <a:xfrm>
            <a:off x="4912685" y="3612574"/>
            <a:ext cx="1786700" cy="734602"/>
          </a:xfrm>
          <a:prstGeom prst="roundRect">
            <a:avLst/>
          </a:prstGeom>
          <a:solidFill>
            <a:schemeClr val="tx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$</a:t>
            </a:r>
          </a:p>
        </p:txBody>
      </p:sp>
      <p:pic>
        <p:nvPicPr>
          <p:cNvPr id="8" name="Picture 2" descr="Samsung 4GB DDR3-1600MHz ECC Registered CL11 DIMM Dual Rank Memory Module (M393B5273DH0-CK0)">
            <a:extLst>
              <a:ext uri="{FF2B5EF4-FFF2-40B4-BE49-F238E27FC236}">
                <a16:creationId xmlns:a16="http://schemas.microsoft.com/office/drawing/2014/main" id="{FC08B6B0-B744-4647-9AC4-E2948D3C5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801071" y="3694311"/>
            <a:ext cx="1764801" cy="57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727AF2-EAF3-4B79-A5DD-6BF392E8DC4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925070" y="3979875"/>
            <a:ext cx="198761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A1C022-0360-4D85-9613-F918A6C0AFB5}"/>
              </a:ext>
            </a:extLst>
          </p:cNvPr>
          <p:cNvCxnSpPr>
            <a:cxnSpLocks/>
          </p:cNvCxnSpPr>
          <p:nvPr/>
        </p:nvCxnSpPr>
        <p:spPr>
          <a:xfrm>
            <a:off x="6750226" y="3979875"/>
            <a:ext cx="198761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1E57102-2C5A-4625-98AC-422F97141D21}"/>
              </a:ext>
            </a:extLst>
          </p:cNvPr>
          <p:cNvSpPr txBox="1"/>
          <p:nvPr/>
        </p:nvSpPr>
        <p:spPr>
          <a:xfrm>
            <a:off x="3165119" y="3512924"/>
            <a:ext cx="242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LOAD 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FCFED-945C-4391-9FE3-B755074CCF08}"/>
              </a:ext>
            </a:extLst>
          </p:cNvPr>
          <p:cNvSpPr txBox="1"/>
          <p:nvPr/>
        </p:nvSpPr>
        <p:spPr>
          <a:xfrm>
            <a:off x="5311609" y="3145220"/>
            <a:ext cx="242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Hit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A683CD-5DA3-44D5-B3D6-5D4C243FFB4E}"/>
              </a:ext>
            </a:extLst>
          </p:cNvPr>
          <p:cNvSpPr txBox="1"/>
          <p:nvPr/>
        </p:nvSpPr>
        <p:spPr>
          <a:xfrm>
            <a:off x="3272400" y="3979875"/>
            <a:ext cx="242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Data</a:t>
            </a:r>
          </a:p>
        </p:txBody>
      </p:sp>
      <p:sp>
        <p:nvSpPr>
          <p:cNvPr id="14" name="Rounded Rectangle 37">
            <a:extLst>
              <a:ext uri="{FF2B5EF4-FFF2-40B4-BE49-F238E27FC236}">
                <a16:creationId xmlns:a16="http://schemas.microsoft.com/office/drawing/2014/main" id="{7EC94CB7-CABD-4CDB-A2EC-4F0C4BA50EA5}"/>
              </a:ext>
            </a:extLst>
          </p:cNvPr>
          <p:cNvSpPr/>
          <p:nvPr/>
        </p:nvSpPr>
        <p:spPr>
          <a:xfrm>
            <a:off x="622729" y="5466192"/>
            <a:ext cx="2135627" cy="4521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3200" dirty="0">
                <a:solidFill>
                  <a:schemeClr val="tx1"/>
                </a:solidFill>
                <a:latin typeface="Cailbri"/>
              </a:rPr>
              <a:t>Few cycles</a:t>
            </a:r>
          </a:p>
        </p:txBody>
      </p:sp>
    </p:spTree>
    <p:extLst>
      <p:ext uri="{BB962C8B-B14F-4D97-AF65-F5344CB8AC3E}">
        <p14:creationId xmlns:p14="http://schemas.microsoft.com/office/powerpoint/2010/main" val="3387660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2842-13EC-4C74-B5BC-6B2FFE83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a miss: Critical Word first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AA441-AAA8-4A23-AA63-1B3F588B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A7B79-3F54-409A-BDB0-9F8C06AC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6" name="Rounded Rectangle 31">
            <a:extLst>
              <a:ext uri="{FF2B5EF4-FFF2-40B4-BE49-F238E27FC236}">
                <a16:creationId xmlns:a16="http://schemas.microsoft.com/office/drawing/2014/main" id="{12085B54-43F7-4DCE-9A18-70AE482B842A}"/>
              </a:ext>
            </a:extLst>
          </p:cNvPr>
          <p:cNvSpPr/>
          <p:nvPr/>
        </p:nvSpPr>
        <p:spPr>
          <a:xfrm rot="16200000">
            <a:off x="1936150" y="3595897"/>
            <a:ext cx="1292040" cy="6858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Core</a:t>
            </a:r>
          </a:p>
        </p:txBody>
      </p:sp>
      <p:sp>
        <p:nvSpPr>
          <p:cNvPr id="7" name="Rounded Rectangle 12">
            <a:extLst>
              <a:ext uri="{FF2B5EF4-FFF2-40B4-BE49-F238E27FC236}">
                <a16:creationId xmlns:a16="http://schemas.microsoft.com/office/drawing/2014/main" id="{8449711C-33D8-472D-9704-F0BFF27CD1E0}"/>
              </a:ext>
            </a:extLst>
          </p:cNvPr>
          <p:cNvSpPr/>
          <p:nvPr/>
        </p:nvSpPr>
        <p:spPr>
          <a:xfrm>
            <a:off x="4912685" y="3612574"/>
            <a:ext cx="1786700" cy="734602"/>
          </a:xfrm>
          <a:prstGeom prst="roundRect">
            <a:avLst/>
          </a:prstGeom>
          <a:solidFill>
            <a:schemeClr val="tx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$</a:t>
            </a:r>
          </a:p>
        </p:txBody>
      </p:sp>
      <p:pic>
        <p:nvPicPr>
          <p:cNvPr id="8" name="Picture 2" descr="Samsung 4GB DDR3-1600MHz ECC Registered CL11 DIMM Dual Rank Memory Module (M393B5273DH0-CK0)">
            <a:extLst>
              <a:ext uri="{FF2B5EF4-FFF2-40B4-BE49-F238E27FC236}">
                <a16:creationId xmlns:a16="http://schemas.microsoft.com/office/drawing/2014/main" id="{FC08B6B0-B744-4647-9AC4-E2948D3C5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801071" y="3694311"/>
            <a:ext cx="1764801" cy="57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727AF2-EAF3-4B79-A5DD-6BF392E8DC4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925070" y="3979875"/>
            <a:ext cx="198761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A1C022-0360-4D85-9613-F918A6C0AFB5}"/>
              </a:ext>
            </a:extLst>
          </p:cNvPr>
          <p:cNvCxnSpPr>
            <a:cxnSpLocks/>
          </p:cNvCxnSpPr>
          <p:nvPr/>
        </p:nvCxnSpPr>
        <p:spPr>
          <a:xfrm>
            <a:off x="6750226" y="3979875"/>
            <a:ext cx="198761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1E57102-2C5A-4625-98AC-422F97141D21}"/>
              </a:ext>
            </a:extLst>
          </p:cNvPr>
          <p:cNvSpPr txBox="1"/>
          <p:nvPr/>
        </p:nvSpPr>
        <p:spPr>
          <a:xfrm>
            <a:off x="3165119" y="3512924"/>
            <a:ext cx="242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LOAD 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A683CD-5DA3-44D5-B3D6-5D4C243FFB4E}"/>
              </a:ext>
            </a:extLst>
          </p:cNvPr>
          <p:cNvSpPr txBox="1"/>
          <p:nvPr/>
        </p:nvSpPr>
        <p:spPr>
          <a:xfrm>
            <a:off x="3272400" y="3979875"/>
            <a:ext cx="242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Data</a:t>
            </a:r>
          </a:p>
        </p:txBody>
      </p:sp>
      <p:sp>
        <p:nvSpPr>
          <p:cNvPr id="14" name="Rounded Rectangle 37">
            <a:extLst>
              <a:ext uri="{FF2B5EF4-FFF2-40B4-BE49-F238E27FC236}">
                <a16:creationId xmlns:a16="http://schemas.microsoft.com/office/drawing/2014/main" id="{7EC94CB7-CABD-4CDB-A2EC-4F0C4BA50EA5}"/>
              </a:ext>
            </a:extLst>
          </p:cNvPr>
          <p:cNvSpPr/>
          <p:nvPr/>
        </p:nvSpPr>
        <p:spPr>
          <a:xfrm>
            <a:off x="622729" y="4814128"/>
            <a:ext cx="11269234" cy="1104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3200" dirty="0">
                <a:solidFill>
                  <a:schemeClr val="tx1"/>
                </a:solidFill>
                <a:latin typeface="Cailbri"/>
              </a:rPr>
              <a:t>On a miss, respond </a:t>
            </a:r>
            <a:r>
              <a:rPr lang="en-US" altLang="en-US" sz="3200" dirty="0">
                <a:solidFill>
                  <a:srgbClr val="C00000"/>
                </a:solidFill>
                <a:latin typeface="Cailbri"/>
              </a:rPr>
              <a:t>with the word/byte requested </a:t>
            </a:r>
            <a:r>
              <a:rPr lang="en-US" altLang="en-US" sz="3200" dirty="0">
                <a:solidFill>
                  <a:schemeClr val="tx1"/>
                </a:solidFill>
                <a:latin typeface="Cailbri"/>
              </a:rPr>
              <a:t>to the core so that core can continue while fetching the rest of the block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3BB568-31B3-4205-B05D-52F09F15B2EA}"/>
              </a:ext>
            </a:extLst>
          </p:cNvPr>
          <p:cNvSpPr txBox="1"/>
          <p:nvPr/>
        </p:nvSpPr>
        <p:spPr>
          <a:xfrm>
            <a:off x="5173496" y="3145622"/>
            <a:ext cx="242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Miss</a:t>
            </a:r>
          </a:p>
        </p:txBody>
      </p:sp>
    </p:spTree>
    <p:extLst>
      <p:ext uri="{BB962C8B-B14F-4D97-AF65-F5344CB8AC3E}">
        <p14:creationId xmlns:p14="http://schemas.microsoft.com/office/powerpoint/2010/main" val="3445903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30221</TotalTime>
  <Words>1183</Words>
  <Application>Microsoft Office PowerPoint</Application>
  <PresentationFormat>Widescreen</PresentationFormat>
  <Paragraphs>353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Cailbri</vt:lpstr>
      <vt:lpstr>Calibri</vt:lpstr>
      <vt:lpstr>Calibri body</vt:lpstr>
      <vt:lpstr>Calibri Light</vt:lpstr>
      <vt:lpstr>Calibribody</vt:lpstr>
      <vt:lpstr>Cambria</vt:lpstr>
      <vt:lpstr>Cambria Math</vt:lpstr>
      <vt:lpstr>Times New Roman</vt:lpstr>
      <vt:lpstr>Office Theme</vt:lpstr>
      <vt:lpstr>CS230: Digital Logic Design and Computer Architecture</vt:lpstr>
      <vt:lpstr>Cache Performance</vt:lpstr>
      <vt:lpstr>Average Access Time </vt:lpstr>
      <vt:lpstr>The Implications of L1-D Hit rate of 100%</vt:lpstr>
      <vt:lpstr>A Dreamy World</vt:lpstr>
      <vt:lpstr>Core, cache, DRAM interaction</vt:lpstr>
      <vt:lpstr>Core, cache, DRAM interaction</vt:lpstr>
      <vt:lpstr>Core, cache, DRAM interaction</vt:lpstr>
      <vt:lpstr>On a miss: Critical Word first</vt:lpstr>
      <vt:lpstr>On a miss: Early Restart</vt:lpstr>
      <vt:lpstr>Core, cache, DRAM interaction</vt:lpstr>
      <vt:lpstr>MSHRS (Miss-status holding registers)</vt:lpstr>
      <vt:lpstr>MSHRS (Miss-status holding registers)</vt:lpstr>
      <vt:lpstr>MSHRS (Miss-status holding registers)</vt:lpstr>
      <vt:lpstr>MSHRS (Miss-status holding registers)</vt:lpstr>
      <vt:lpstr>MSHRS (Miss-status holding registers)</vt:lpstr>
      <vt:lpstr>MSHRS (Miss-status holding registers)</vt:lpstr>
      <vt:lpstr>What about writes (stores)</vt:lpstr>
      <vt:lpstr>What about writes: Writeback cache</vt:lpstr>
      <vt:lpstr>What about writes: On replacement</vt:lpstr>
      <vt:lpstr>Write-back cache </vt:lpstr>
      <vt:lpstr>What about a write miss?</vt:lpstr>
      <vt:lpstr>The Bigger Picture</vt:lpstr>
      <vt:lpstr>Latency Hiding Technique</vt:lpstr>
      <vt:lpstr>Hardware Prefetching</vt:lpstr>
      <vt:lpstr>10K Feet View</vt:lpstr>
      <vt:lpstr>Prefetch Degree</vt:lpstr>
      <vt:lpstr>Prefetch Distance</vt:lpstr>
      <vt:lpstr>Next-line prefetcher</vt:lpstr>
      <vt:lpstr>What About this?</vt:lpstr>
      <vt:lpstr>Example</vt:lpstr>
      <vt:lpstr>IP-stride prefetcher</vt:lpstr>
      <vt:lpstr>Metrics of interest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Biswabandan</dc:creator>
  <cp:lastModifiedBy>Biswabandan</cp:lastModifiedBy>
  <cp:revision>619</cp:revision>
  <dcterms:created xsi:type="dcterms:W3CDTF">2021-05-31T06:57:48Z</dcterms:created>
  <dcterms:modified xsi:type="dcterms:W3CDTF">2023-10-20T01:47:42Z</dcterms:modified>
</cp:coreProperties>
</file>