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7001" r:id="rId3"/>
    <p:sldId id="6924" r:id="rId4"/>
    <p:sldId id="6941" r:id="rId5"/>
    <p:sldId id="7321" r:id="rId6"/>
    <p:sldId id="6983" r:id="rId7"/>
    <p:sldId id="6943" r:id="rId8"/>
    <p:sldId id="6944" r:id="rId9"/>
    <p:sldId id="6966" r:id="rId10"/>
    <p:sldId id="6967" r:id="rId11"/>
    <p:sldId id="7018" r:id="rId12"/>
    <p:sldId id="6945" r:id="rId13"/>
    <p:sldId id="7017" r:id="rId14"/>
    <p:sldId id="6925" r:id="rId15"/>
    <p:sldId id="6926" r:id="rId16"/>
    <p:sldId id="6927" r:id="rId17"/>
    <p:sldId id="6984" r:id="rId18"/>
    <p:sldId id="6929" r:id="rId19"/>
    <p:sldId id="6930" r:id="rId20"/>
    <p:sldId id="6931" r:id="rId21"/>
    <p:sldId id="6985" r:id="rId22"/>
    <p:sldId id="6986" r:id="rId23"/>
    <p:sldId id="6987" r:id="rId24"/>
    <p:sldId id="6988" r:id="rId25"/>
    <p:sldId id="6936" r:id="rId26"/>
    <p:sldId id="6937" r:id="rId27"/>
    <p:sldId id="693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1160.png"/><Relationship Id="rId3" Type="http://schemas.openxmlformats.org/officeDocument/2006/relationships/image" Target="../media/image1060.png"/><Relationship Id="rId7" Type="http://schemas.openxmlformats.org/officeDocument/2006/relationships/image" Target="../media/image1100.png"/><Relationship Id="rId12" Type="http://schemas.openxmlformats.org/officeDocument/2006/relationships/image" Target="../media/image1150.png"/><Relationship Id="rId2" Type="http://schemas.openxmlformats.org/officeDocument/2006/relationships/image" Target="../media/image1050.png"/><Relationship Id="rId16" Type="http://schemas.openxmlformats.org/officeDocument/2006/relationships/image" Target="../media/image1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0.png"/><Relationship Id="rId11" Type="http://schemas.openxmlformats.org/officeDocument/2006/relationships/image" Target="../media/image1140.png"/><Relationship Id="rId5" Type="http://schemas.openxmlformats.org/officeDocument/2006/relationships/image" Target="../media/image1080.png"/><Relationship Id="rId15" Type="http://schemas.openxmlformats.org/officeDocument/2006/relationships/image" Target="../media/image1180.png"/><Relationship Id="rId10" Type="http://schemas.openxmlformats.org/officeDocument/2006/relationships/image" Target="../media/image1130.png"/><Relationship Id="rId4" Type="http://schemas.openxmlformats.org/officeDocument/2006/relationships/image" Target="../media/image1070.png"/><Relationship Id="rId9" Type="http://schemas.openxmlformats.org/officeDocument/2006/relationships/image" Target="../media/image1120.png"/><Relationship Id="rId14" Type="http://schemas.openxmlformats.org/officeDocument/2006/relationships/image" Target="../media/image11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7" Type="http://schemas.openxmlformats.org/officeDocument/2006/relationships/image" Target="../media/image1250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0.png"/><Relationship Id="rId5" Type="http://schemas.openxmlformats.org/officeDocument/2006/relationships/image" Target="../media/image1230.png"/><Relationship Id="rId4" Type="http://schemas.openxmlformats.org/officeDocument/2006/relationships/image" Target="../media/image12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0.png"/><Relationship Id="rId3" Type="http://schemas.openxmlformats.org/officeDocument/2006/relationships/image" Target="../media/image1290.png"/><Relationship Id="rId7" Type="http://schemas.openxmlformats.org/officeDocument/2006/relationships/image" Target="../media/image1330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0.png"/><Relationship Id="rId5" Type="http://schemas.openxmlformats.org/officeDocument/2006/relationships/image" Target="../media/image1310.png"/><Relationship Id="rId4" Type="http://schemas.openxmlformats.org/officeDocument/2006/relationships/image" Target="../media/image13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Lecture-3: Combinational Circuits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5F4E0-6F3C-DD4A-5C95-A78D8763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more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1086E-79CD-59BA-A1D6-D6B9DEB5F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37639"/>
            <a:ext cx="6780700" cy="478039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9E1C5-F310-3938-3A3E-DD69654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B4F8B-0954-3B35-4615-C5201F13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9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2DE3-DB51-4D5E-87F3-6C06FC84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Why minimize?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F6FD-AC73-4A2E-4BF7-D8D56749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Efficient resource usage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Resource scarcity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7" name="Picture 6" descr="Light bulb on green grass">
            <a:extLst>
              <a:ext uri="{FF2B5EF4-FFF2-40B4-BE49-F238E27FC236}">
                <a16:creationId xmlns:a16="http://schemas.microsoft.com/office/drawing/2014/main" id="{87110A0C-389F-6059-8A90-2A0E7F9B1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77" r="2380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FE2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3E816-BE35-E383-0E0C-FA199F2D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9F345-10D3-0023-9E8D-B0A3FC58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64835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916D-ED0A-8BCB-FB43-FE2A4ACA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EE081-B9BD-DF73-0531-C250C325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37B64-509C-8DD5-FC19-FBD95BC7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FFE1CF-9AB3-B29C-9E98-D2114A48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guideline:</a:t>
            </a:r>
          </a:p>
          <a:p>
            <a:pPr lvl="1"/>
            <a:r>
              <a:rPr lang="en-US" dirty="0"/>
              <a:t>Circle all the rectangular blocks of 1’s in the map, using the fewest possible number of circles</a:t>
            </a:r>
          </a:p>
          <a:p>
            <a:pPr lvl="2"/>
            <a:r>
              <a:rPr lang="en-US" dirty="0"/>
              <a:t>Each circle should be as large as possible</a:t>
            </a:r>
          </a:p>
          <a:p>
            <a:pPr lvl="1"/>
            <a:r>
              <a:rPr lang="en-US" dirty="0"/>
              <a:t>Read off the implicants that were circled</a:t>
            </a:r>
          </a:p>
          <a:p>
            <a:pPr lvl="1"/>
            <a:r>
              <a:rPr lang="en-US" dirty="0"/>
              <a:t>Some of them may be “don’t care” (X) Try it yourself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7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up of coffee">
            <a:extLst>
              <a:ext uri="{FF2B5EF4-FFF2-40B4-BE49-F238E27FC236}">
                <a16:creationId xmlns:a16="http://schemas.microsoft.com/office/drawing/2014/main" id="{B07C0A3C-8369-14EF-0EF4-A6AF6CADD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0112F-8598-F9F6-504E-E9C3D401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PAUSE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B7921-884A-2031-FA47-DE952B27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68DCD-F90A-E26C-2864-6311C0B2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469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8C2D-987D-DD70-68EA-CC6B4FB1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Circuits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F5A60-CB4E-C1CB-3022-9621B12C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B030-1FE9-2539-07F9-274FB61A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395ABA3-C151-B28B-8E0A-E76533395D1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Combinational logic is often grouped into larger building blocks to build more </a:t>
            </a:r>
            <a:r>
              <a:rPr lang="en-US" dirty="0">
                <a:solidFill>
                  <a:srgbClr val="0000FF"/>
                </a:solidFill>
              </a:rPr>
              <a:t>complex systems</a:t>
            </a:r>
          </a:p>
          <a:p>
            <a:endParaRPr lang="en-US" dirty="0"/>
          </a:p>
          <a:p>
            <a:r>
              <a:rPr lang="en-US" dirty="0"/>
              <a:t>Hides the </a:t>
            </a:r>
            <a:r>
              <a:rPr lang="en-US" dirty="0">
                <a:solidFill>
                  <a:srgbClr val="C00000"/>
                </a:solidFill>
              </a:rPr>
              <a:t>unnecessary gate-level details </a:t>
            </a:r>
            <a:r>
              <a:rPr lang="en-US" dirty="0"/>
              <a:t>to emphasize the function of the building block</a:t>
            </a:r>
          </a:p>
          <a:p>
            <a:endParaRPr lang="en-US" dirty="0"/>
          </a:p>
          <a:p>
            <a:r>
              <a:rPr lang="en-US" dirty="0"/>
              <a:t>Output is only dependent on the input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now examine: </a:t>
            </a:r>
          </a:p>
          <a:p>
            <a:pPr lvl="1"/>
            <a:r>
              <a:rPr lang="en-US" dirty="0"/>
              <a:t>Decoder</a:t>
            </a:r>
          </a:p>
          <a:p>
            <a:pPr lvl="1"/>
            <a:r>
              <a:rPr lang="en-US" dirty="0"/>
              <a:t>Multiplexer</a:t>
            </a:r>
          </a:p>
          <a:p>
            <a:pPr lvl="1"/>
            <a:r>
              <a:rPr lang="en-US" dirty="0"/>
              <a:t>Full adder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7EA6F-EA3A-D91B-E5A8-E5B389D2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Decoder</a:t>
            </a:r>
            <a:endParaRPr lang="en-IN" sz="40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5CA29B-C9C5-4601-4639-3C379B2D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“Input pattern detector”</a:t>
            </a:r>
          </a:p>
          <a:p>
            <a:r>
              <a:rPr lang="en-US" sz="2400" dirty="0"/>
              <a:t>n inputs and 2</a:t>
            </a:r>
            <a:r>
              <a:rPr lang="en-US" sz="2400" baseline="30000" dirty="0"/>
              <a:t>n</a:t>
            </a:r>
            <a:r>
              <a:rPr lang="en-US" sz="2400" dirty="0"/>
              <a:t> outputs</a:t>
            </a:r>
          </a:p>
          <a:p>
            <a:r>
              <a:rPr lang="en-US" sz="2400" dirty="0"/>
              <a:t>Exactly one of the outputs is 1 and all the rest are 0s</a:t>
            </a:r>
          </a:p>
          <a:p>
            <a:r>
              <a:rPr lang="en-US" sz="2400" dirty="0"/>
              <a:t>The output that is logically 1 is the output corresponding to the input pattern that the logic circuit is expected to detect</a:t>
            </a:r>
          </a:p>
          <a:p>
            <a:r>
              <a:rPr lang="en-US" sz="2400" dirty="0"/>
              <a:t>Example: 2-to-4 decoder</a:t>
            </a:r>
          </a:p>
          <a:p>
            <a:pPr marL="0" indent="0">
              <a:buNone/>
            </a:pPr>
            <a:r>
              <a:rPr lang="en-US" sz="2400" dirty="0"/>
              <a:t>The complement of a decoder is encoder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5F7496-981A-D095-7FB0-3916E9A6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494145"/>
            <a:ext cx="4042409" cy="191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502403-2AF4-CFCF-9A1B-BFDF7B5CF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070" y="2828925"/>
            <a:ext cx="3829371" cy="33889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4C8A7-322C-1F4F-F153-A169B52E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AF14-CA64-F05B-81A7-6F51C38D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6262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D8123-3433-98A4-E451-A70DD888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Contd.</a:t>
            </a:r>
            <a:endParaRPr lang="en-IN" sz="40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328330-3F6D-8F2F-A96B-2F77F36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n inputs and 2</a:t>
            </a:r>
            <a:r>
              <a:rPr lang="en-US" sz="2400" baseline="30000" dirty="0"/>
              <a:t>n</a:t>
            </a:r>
            <a:r>
              <a:rPr lang="en-US" sz="2400" dirty="0"/>
              <a:t> outputs</a:t>
            </a:r>
          </a:p>
          <a:p>
            <a:r>
              <a:rPr lang="en-US" sz="2400" dirty="0"/>
              <a:t>Exactly one of the outputs is 1 and all the rest are 0s</a:t>
            </a:r>
          </a:p>
          <a:p>
            <a:r>
              <a:rPr lang="en-US" sz="2400" dirty="0"/>
              <a:t>The output that is logically 1 is the output corresponding to the input pattern that the logic circuit is expected to detect</a:t>
            </a:r>
          </a:p>
          <a:p>
            <a:r>
              <a:rPr lang="en-US" sz="2400" dirty="0"/>
              <a:t>Mostly decoders have an enable signal. Output is only generated if the enable is high.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E4628-124E-C8CE-F9EB-F2A1A965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944" y="306909"/>
            <a:ext cx="3119622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6E7733-6B4A-F24A-DC8C-FCDB2D4CE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557" y="2828925"/>
            <a:ext cx="3870398" cy="33889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A4188-D068-732D-22C3-D6E75027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463F0-4CC9-F4E8-E202-805F2E68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0787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7ECD0-5920-FDFA-304D-87914816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5A005-A818-D902-082B-718EC0D7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713B61-2834-7A76-4A3C-14BA56A9D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17DF5-3FBE-6EA7-4401-5A6BED6D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Multiplexer</a:t>
            </a:r>
            <a:endParaRPr lang="en-IN" sz="40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C0B1F0-A419-7BBC-7121-B64BF4FC0BA6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Selects one of the </a:t>
            </a:r>
            <a:r>
              <a:rPr lang="en-US" sz="2400" i="1" dirty="0"/>
              <a:t>N</a:t>
            </a:r>
            <a:r>
              <a:rPr lang="en-US" sz="2400" dirty="0"/>
              <a:t> inputs to connect it to the output</a:t>
            </a:r>
          </a:p>
          <a:p>
            <a:pPr lvl="1"/>
            <a:r>
              <a:rPr lang="en-US" dirty="0"/>
              <a:t>based on the value of a log</a:t>
            </a:r>
            <a:r>
              <a:rPr lang="en-US" baseline="-25000" dirty="0"/>
              <a:t>2</a:t>
            </a:r>
            <a:r>
              <a:rPr lang="en-US" i="1" dirty="0"/>
              <a:t>N</a:t>
            </a:r>
            <a:r>
              <a:rPr lang="en-US" dirty="0"/>
              <a:t>-bit control input called select</a:t>
            </a:r>
          </a:p>
          <a:p>
            <a:r>
              <a:rPr lang="en-US" sz="2400" dirty="0"/>
              <a:t>Example: 2-to-1 MUX</a:t>
            </a:r>
          </a:p>
          <a:p>
            <a:endParaRPr lang="en-US" sz="2400" dirty="0"/>
          </a:p>
          <a:p>
            <a:r>
              <a:rPr lang="en-US" sz="2400" dirty="0"/>
              <a:t>When S is 0, Y is D</a:t>
            </a:r>
            <a:r>
              <a:rPr lang="en-US" sz="2400" baseline="-25000" dirty="0"/>
              <a:t>0  </a:t>
            </a:r>
            <a:r>
              <a:rPr lang="en-US" sz="2400" dirty="0"/>
              <a:t>  and when S is 1, Y is D</a:t>
            </a:r>
            <a:r>
              <a:rPr lang="en-US" sz="2400" baseline="-25000" dirty="0"/>
              <a:t>1</a:t>
            </a:r>
          </a:p>
          <a:p>
            <a:endParaRPr lang="en-US" sz="2400" baseline="-25000" dirty="0"/>
          </a:p>
          <a:p>
            <a:pPr marL="0" indent="0">
              <a:buNone/>
            </a:pPr>
            <a:r>
              <a:rPr lang="en-US" sz="2400" baseline="-250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C7057A-AB44-CD0A-858F-553F65CF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755" y="306909"/>
            <a:ext cx="2286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91BE7-0A8D-1CF8-7478-9BC93EB9A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598" y="2828925"/>
            <a:ext cx="2982315" cy="33889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76EED-EF67-61D9-87E6-9F0B72B7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858FA-2165-0DFE-B7BA-1DF78434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813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D7C00-8E28-98BE-B0DA-81A9DD55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Contd.</a:t>
            </a:r>
            <a:endParaRPr lang="en-IN" sz="40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1D0417-746B-D169-6441-2B49BC9B127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/>
              <a:t>Selects one of the </a:t>
            </a:r>
            <a:r>
              <a:rPr lang="en-US" sz="2400" i="1"/>
              <a:t>N</a:t>
            </a:r>
            <a:r>
              <a:rPr lang="en-US" sz="2400"/>
              <a:t> inputs to connect it to the output</a:t>
            </a:r>
          </a:p>
          <a:p>
            <a:pPr lvl="1"/>
            <a:r>
              <a:rPr lang="en-US" dirty="0"/>
              <a:t>based on the value of a log</a:t>
            </a:r>
            <a:r>
              <a:rPr lang="en-US" baseline="-25000" dirty="0"/>
              <a:t>2</a:t>
            </a:r>
            <a:r>
              <a:rPr lang="en-US" i="1" dirty="0"/>
              <a:t>N</a:t>
            </a:r>
            <a:r>
              <a:rPr lang="en-US" dirty="0"/>
              <a:t>-bit control input called </a:t>
            </a:r>
            <a:r>
              <a:rPr lang="en-US"/>
              <a:t>select</a:t>
            </a:r>
          </a:p>
          <a:p>
            <a:r>
              <a:rPr lang="en-US" sz="2400"/>
              <a:t>Example: 2-to-1 MUX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F2DABE-348C-D634-D2C7-1216EB3AB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945" y="306909"/>
            <a:ext cx="153162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AF7CC2-FFEB-90AA-EE83-376FDC7BD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644" y="2828925"/>
            <a:ext cx="1840223" cy="33889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FB833-E62F-0F06-D13D-EC11A2A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6A7BB-409E-DD8B-47C1-8AF63F6D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67397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wo telephones communicating">
            <a:extLst>
              <a:ext uri="{FF2B5EF4-FFF2-40B4-BE49-F238E27FC236}">
                <a16:creationId xmlns:a16="http://schemas.microsoft.com/office/drawing/2014/main" id="{BF8FA6E8-E896-970B-E2D0-A1077ABF0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BACCB-376E-6474-291A-AA58E62C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03326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Phones (smart/non-smart) on silence </a:t>
            </a:r>
            <a:r>
              <a:rPr lang="en-US" sz="4800" dirty="0" err="1"/>
              <a:t>plz</a:t>
            </a:r>
            <a:r>
              <a:rPr lang="en-US" sz="4800" dirty="0"/>
              <a:t>, Thanks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428F2-7D7B-0C80-71CC-A3CE639A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200" kern="1200"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3615A-9C2B-A026-30D7-B4372A25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30423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454D4-43F1-2247-76B9-3715A03C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From 2 to 4:1 MUX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E6A4BEF-0243-904A-7234-002505DD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09" y="2426818"/>
            <a:ext cx="2648433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8ABAEB8-DEFE-3AB9-6A04-167C9D4F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963" y="2426818"/>
            <a:ext cx="3414197" cy="39976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027EF-7582-A488-2C63-0EAE51B5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E7991-608A-C475-46EB-415284F1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32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4CAF-C3E5-4FDF-6B9A-488E0FC3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E6D43-A11F-3F9B-AA58-0CA6B4EB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28FE7-F8BD-39FD-E492-90DFD8D9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0A2D15-A224-69AA-856D-3C844337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1" y="1221763"/>
            <a:ext cx="9975574" cy="51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59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6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1A5DD-07FF-9F38-6DF6-1AC16F02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Half adder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D059A-4B27-F68D-93C0-53FEA112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537CF-2BB8-AD3B-A4AB-A04C1D4A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rgbClr val="89898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1BD539-6081-99A4-FABF-3C6C2BA2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78" y="1009126"/>
            <a:ext cx="8446093" cy="492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95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8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47431-C391-D321-3BDC-08925B7A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 adder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0B511-7107-FD15-0699-445EB062F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9" y="1144474"/>
            <a:ext cx="8561266" cy="475150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1AD5A-5DC4-9403-CAF1-EF5B81DC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FB0C0-8C82-52E6-0423-F706AEBF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81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F807-6DBB-B636-D54E-A751138C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932B3-7488-4DB6-0D34-EE71439D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2150C-42A0-F8D3-83AC-8D3B3F4F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89B06-AE73-19D9-1B78-585CC1E3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8" y="1376269"/>
            <a:ext cx="9355237" cy="49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45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24C01-0C40-A0EE-2E03-1B9DBE9B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Ripple Carry Adder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5224A4-A63F-F54A-4006-DF515AD11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16207"/>
            <a:ext cx="11496821" cy="342030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C30E9-7E29-CA01-4EB9-50EF731A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26E51-63BB-0ABF-DE7C-6C250ED2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4347C5-C532-EAF6-9854-8F67F05ED490}"/>
              </a:ext>
            </a:extLst>
          </p:cNvPr>
          <p:cNvSpPr/>
          <p:nvPr/>
        </p:nvSpPr>
        <p:spPr>
          <a:xfrm>
            <a:off x="2564296" y="5372100"/>
            <a:ext cx="7007087" cy="815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1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F47F7-9E9A-7BDB-2AD9-8D4AB36D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Comparator (Equality Checker)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E64ADE2-D4A9-05EE-B026-412BE33E6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21" y="2426818"/>
            <a:ext cx="3028209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A6A9459-E0EA-EEFC-5D5E-671CB9FB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236" y="2426818"/>
            <a:ext cx="4787590" cy="39976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39DC4-00B7-9680-5F50-09375147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18867-1BA9-8072-FF1E-AD82924C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7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A8B5-3749-818A-1195-3B90F6EC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(Arithmetic Logic Unit)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5DED-7455-FC57-E393-D3EA73CC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1E67A-DA63-B55C-5C6A-B2F8BAA7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27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6734F-4E16-58B2-7E1B-19D06852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20" y="1941007"/>
            <a:ext cx="267970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475FA-421A-A70D-D23A-25F6E263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718" y="1779083"/>
            <a:ext cx="4011672" cy="41650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EA29A1-DC41-F184-1B94-B91706C9F5C2}"/>
              </a:ext>
            </a:extLst>
          </p:cNvPr>
          <p:cNvSpPr/>
          <p:nvPr/>
        </p:nvSpPr>
        <p:spPr>
          <a:xfrm>
            <a:off x="2268811" y="4089952"/>
            <a:ext cx="1446144" cy="518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29D0F-0C85-A30F-9EE5-D154F7BB916D}"/>
              </a:ext>
            </a:extLst>
          </p:cNvPr>
          <p:cNvSpPr/>
          <p:nvPr/>
        </p:nvSpPr>
        <p:spPr>
          <a:xfrm>
            <a:off x="6783663" y="1690688"/>
            <a:ext cx="1446144" cy="518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4C9E-4FF9-5FCC-BF61-FBF52C69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E57C3-3552-E15B-C206-9E9203A4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3030A-7212-AFBD-396F-4125994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6" name="1.">
            <a:extLst>
              <a:ext uri="{FF2B5EF4-FFF2-40B4-BE49-F238E27FC236}">
                <a16:creationId xmlns:a16="http://schemas.microsoft.com/office/drawing/2014/main" id="{920391E5-DD97-8D52-4D9E-C1E72B3378D9}"/>
              </a:ext>
            </a:extLst>
          </p:cNvPr>
          <p:cNvSpPr txBox="1"/>
          <p:nvPr/>
        </p:nvSpPr>
        <p:spPr>
          <a:xfrm>
            <a:off x="2474913" y="1177861"/>
            <a:ext cx="325410" cy="286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marL="38100" marR="38100" defTabSz="914400">
              <a:lnSpc>
                <a:spcPct val="85000"/>
              </a:lnSpc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b="0">
                <a:latin typeface="Tahoma"/>
              </a:rPr>
              <a:t>1.</a:t>
            </a:r>
          </a:p>
        </p:txBody>
      </p:sp>
      <p:sp>
        <p:nvSpPr>
          <p:cNvPr id="7" name="Minterm to Maxterm conversion:…">
            <a:extLst>
              <a:ext uri="{FF2B5EF4-FFF2-40B4-BE49-F238E27FC236}">
                <a16:creationId xmlns:a16="http://schemas.microsoft.com/office/drawing/2014/main" id="{B8869F21-ABF2-4B1F-899F-40C438B84436}"/>
              </a:ext>
            </a:extLst>
          </p:cNvPr>
          <p:cNvSpPr txBox="1"/>
          <p:nvPr/>
        </p:nvSpPr>
        <p:spPr>
          <a:xfrm>
            <a:off x="2944814" y="1177860"/>
            <a:ext cx="7157409" cy="993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marL="38100" marR="38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62B6B"/>
              </a:buClr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 err="1">
                <a:solidFill>
                  <a:srgbClr val="FF0000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Minterm</a:t>
            </a:r>
            <a:r>
              <a:rPr b="1" dirty="0">
                <a:solidFill>
                  <a:srgbClr val="FF0000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 to Maxterm conversion:</a:t>
            </a:r>
          </a:p>
          <a:p>
            <a:pPr marL="38100" marR="38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62B6B"/>
              </a:buClr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     rewrite </a:t>
            </a:r>
            <a:r>
              <a:rPr b="1" dirty="0" err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minterm</a:t>
            </a:r>
            <a:r>
              <a:rPr b="1" dirty="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 shorthand using maxterm shorthand</a:t>
            </a:r>
          </a:p>
          <a:p>
            <a:pPr marL="38100" marR="38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62B6B"/>
              </a:buClr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     replace </a:t>
            </a:r>
            <a:r>
              <a:rPr b="1" dirty="0" err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minterm</a:t>
            </a:r>
            <a:r>
              <a:rPr b="1" dirty="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 indices with the indices not already used</a:t>
            </a:r>
          </a:p>
          <a:p>
            <a:pPr marL="38100" marR="38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62B6B"/>
              </a:buClr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     </a:t>
            </a:r>
            <a:endParaRPr b="1" dirty="0">
              <a:solidFill>
                <a:srgbClr val="DA273E"/>
              </a:solidFill>
              <a:uFill>
                <a:solidFill>
                  <a:srgbClr val="DA273E"/>
                </a:solidFill>
              </a:uFill>
              <a:latin typeface="Tahoma"/>
              <a:cs typeface="Arial"/>
              <a:sym typeface="Arial"/>
            </a:endParaRPr>
          </a:p>
        </p:txBody>
      </p:sp>
      <p:sp>
        <p:nvSpPr>
          <p:cNvPr id="8" name="2.">
            <a:extLst>
              <a:ext uri="{FF2B5EF4-FFF2-40B4-BE49-F238E27FC236}">
                <a16:creationId xmlns:a16="http://schemas.microsoft.com/office/drawing/2014/main" id="{90A42674-517C-3A07-6FE9-1717A691B560}"/>
              </a:ext>
            </a:extLst>
          </p:cNvPr>
          <p:cNvSpPr txBox="1"/>
          <p:nvPr/>
        </p:nvSpPr>
        <p:spPr>
          <a:xfrm>
            <a:off x="2449513" y="2397061"/>
            <a:ext cx="325410" cy="286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marL="38100" marR="38100" defTabSz="914400">
              <a:lnSpc>
                <a:spcPct val="85000"/>
              </a:lnSpc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b="0">
                <a:latin typeface="Tahoma"/>
              </a:rPr>
              <a:t>2.</a:t>
            </a:r>
          </a:p>
        </p:txBody>
      </p:sp>
      <p:sp>
        <p:nvSpPr>
          <p:cNvPr id="9" name="Maxterm to Minterm conversion:">
            <a:extLst>
              <a:ext uri="{FF2B5EF4-FFF2-40B4-BE49-F238E27FC236}">
                <a16:creationId xmlns:a16="http://schemas.microsoft.com/office/drawing/2014/main" id="{0D3CE9EA-5BAC-DDC6-99ED-ACBD1BA9E55B}"/>
              </a:ext>
            </a:extLst>
          </p:cNvPr>
          <p:cNvSpPr txBox="1"/>
          <p:nvPr/>
        </p:nvSpPr>
        <p:spPr>
          <a:xfrm>
            <a:off x="2906714" y="2397061"/>
            <a:ext cx="3925755" cy="286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marL="38100" marR="38100" defTabSz="914400">
              <a:lnSpc>
                <a:spcPct val="85000"/>
              </a:lnSpc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FF0000"/>
                </a:solidFill>
                <a:latin typeface="Tahoma"/>
              </a:rPr>
              <a:t>Maxterm to </a:t>
            </a:r>
            <a:r>
              <a:rPr err="1">
                <a:solidFill>
                  <a:srgbClr val="FF0000"/>
                </a:solidFill>
                <a:latin typeface="Tahoma"/>
              </a:rPr>
              <a:t>Minterm</a:t>
            </a:r>
            <a:r>
              <a:rPr>
                <a:solidFill>
                  <a:srgbClr val="FF0000"/>
                </a:solidFill>
                <a:latin typeface="Tahoma"/>
              </a:rPr>
              <a:t> conversion:</a:t>
            </a:r>
          </a:p>
        </p:txBody>
      </p:sp>
      <p:sp>
        <p:nvSpPr>
          <p:cNvPr id="10" name="rewrite maxterm shorthand using minterm shorthand…">
            <a:extLst>
              <a:ext uri="{FF2B5EF4-FFF2-40B4-BE49-F238E27FC236}">
                <a16:creationId xmlns:a16="http://schemas.microsoft.com/office/drawing/2014/main" id="{45439053-0C5D-451D-1648-D5DF0642BDF9}"/>
              </a:ext>
            </a:extLst>
          </p:cNvPr>
          <p:cNvSpPr txBox="1"/>
          <p:nvPr/>
        </p:nvSpPr>
        <p:spPr>
          <a:xfrm>
            <a:off x="3249613" y="2638360"/>
            <a:ext cx="6881692" cy="52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marL="38100" marR="38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62B6B"/>
              </a:buClr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rewrite maxterm shorthand using </a:t>
            </a:r>
            <a:r>
              <a:rPr b="1" dirty="0" err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minterm</a:t>
            </a:r>
            <a:r>
              <a:rPr b="1" dirty="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 shorthand</a:t>
            </a:r>
          </a:p>
          <a:p>
            <a:pPr marL="38100" marR="38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62B6B"/>
              </a:buClr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replace maxterm indices with the indices not already used</a:t>
            </a:r>
          </a:p>
        </p:txBody>
      </p:sp>
      <p:sp>
        <p:nvSpPr>
          <p:cNvPr id="11" name="3.">
            <a:extLst>
              <a:ext uri="{FF2B5EF4-FFF2-40B4-BE49-F238E27FC236}">
                <a16:creationId xmlns:a16="http://schemas.microsoft.com/office/drawing/2014/main" id="{92178DF7-003C-E1C9-9173-6E927D8CEEA5}"/>
              </a:ext>
            </a:extLst>
          </p:cNvPr>
          <p:cNvSpPr txBox="1"/>
          <p:nvPr/>
        </p:nvSpPr>
        <p:spPr>
          <a:xfrm>
            <a:off x="2449513" y="3545912"/>
            <a:ext cx="325410" cy="286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marL="38100" marR="38100" defTabSz="914400">
              <a:lnSpc>
                <a:spcPct val="85000"/>
              </a:lnSpc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b="0">
                <a:latin typeface="Tahoma"/>
              </a:rPr>
              <a:t>3.</a:t>
            </a:r>
          </a:p>
        </p:txBody>
      </p:sp>
      <p:sp>
        <p:nvSpPr>
          <p:cNvPr id="12" name="Expansion of ƒ to expansion of ƒ':">
            <a:extLst>
              <a:ext uri="{FF2B5EF4-FFF2-40B4-BE49-F238E27FC236}">
                <a16:creationId xmlns:a16="http://schemas.microsoft.com/office/drawing/2014/main" id="{1A716E14-05FD-7B35-D546-E04CFFB9212D}"/>
              </a:ext>
            </a:extLst>
          </p:cNvPr>
          <p:cNvSpPr txBox="1"/>
          <p:nvPr/>
        </p:nvSpPr>
        <p:spPr>
          <a:xfrm>
            <a:off x="2894014" y="3545912"/>
            <a:ext cx="4029949" cy="286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marL="38100" marR="38100" defTabSz="914400">
              <a:lnSpc>
                <a:spcPct val="85000"/>
              </a:lnSpc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FF0000"/>
                </a:solidFill>
                <a:latin typeface="Tahoma"/>
              </a:rPr>
              <a:t>Expansion of </a:t>
            </a:r>
            <a:r>
              <a:rPr lang="en-US">
                <a:solidFill>
                  <a:srgbClr val="FF0000"/>
                </a:solidFill>
                <a:latin typeface="Tahoma"/>
              </a:rPr>
              <a:t> </a:t>
            </a:r>
            <a:r>
              <a:rPr>
                <a:solidFill>
                  <a:srgbClr val="FF0000"/>
                </a:solidFill>
                <a:latin typeface="Tahoma"/>
              </a:rPr>
              <a:t> </a:t>
            </a:r>
            <a:r>
              <a:rPr lang="en-US">
                <a:solidFill>
                  <a:srgbClr val="FF0000"/>
                </a:solidFill>
                <a:latin typeface="Tahoma"/>
              </a:rPr>
              <a:t> </a:t>
            </a:r>
            <a:r>
              <a:rPr>
                <a:solidFill>
                  <a:srgbClr val="FF0000"/>
                </a:solidFill>
                <a:latin typeface="Tahoma"/>
              </a:rPr>
              <a:t>to expansion of </a:t>
            </a:r>
            <a:r>
              <a:rPr lang="en-US">
                <a:solidFill>
                  <a:srgbClr val="FF0000"/>
                </a:solidFill>
                <a:latin typeface="Tahoma"/>
              </a:rPr>
              <a:t>   </a:t>
            </a:r>
            <a:r>
              <a:rPr>
                <a:solidFill>
                  <a:srgbClr val="FF0000"/>
                </a:solidFill>
                <a:latin typeface="Tahoma"/>
              </a:rPr>
              <a:t>:</a:t>
            </a:r>
          </a:p>
        </p:txBody>
      </p:sp>
      <p:sp>
        <p:nvSpPr>
          <p:cNvPr id="13" name="4.">
            <a:extLst>
              <a:ext uri="{FF2B5EF4-FFF2-40B4-BE49-F238E27FC236}">
                <a16:creationId xmlns:a16="http://schemas.microsoft.com/office/drawing/2014/main" id="{71CE7A33-E154-6D96-104F-754FE156F9B9}"/>
              </a:ext>
            </a:extLst>
          </p:cNvPr>
          <p:cNvSpPr txBox="1"/>
          <p:nvPr/>
        </p:nvSpPr>
        <p:spPr>
          <a:xfrm>
            <a:off x="2462214" y="4968312"/>
            <a:ext cx="323165" cy="286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marL="38100" marR="38100" defTabSz="914400">
              <a:lnSpc>
                <a:spcPct val="85000"/>
              </a:lnSpc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b="0">
                <a:latin typeface="Tahoma"/>
              </a:rPr>
              <a:t>4.</a:t>
            </a:r>
          </a:p>
        </p:txBody>
      </p:sp>
      <p:sp>
        <p:nvSpPr>
          <p:cNvPr id="14" name="Minterm expansion of ƒ to Maxterm expansion of ƒ':">
            <a:extLst>
              <a:ext uri="{FF2B5EF4-FFF2-40B4-BE49-F238E27FC236}">
                <a16:creationId xmlns:a16="http://schemas.microsoft.com/office/drawing/2014/main" id="{BA6B3E38-E89D-13D3-28DD-B2D7E7EC1F13}"/>
              </a:ext>
            </a:extLst>
          </p:cNvPr>
          <p:cNvSpPr txBox="1"/>
          <p:nvPr/>
        </p:nvSpPr>
        <p:spPr>
          <a:xfrm>
            <a:off x="2894014" y="4993712"/>
            <a:ext cx="6115457" cy="286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>
            <a:lvl1pPr marL="38100" marR="38100" defTabSz="914400">
              <a:lnSpc>
                <a:spcPct val="85000"/>
              </a:lnSpc>
              <a:buClr>
                <a:srgbClr val="062B6B"/>
              </a:buClr>
              <a:buFont typeface="Arial"/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err="1">
                <a:solidFill>
                  <a:srgbClr val="FF0000"/>
                </a:solidFill>
                <a:latin typeface="Tahoma"/>
              </a:rPr>
              <a:t>Minterm</a:t>
            </a:r>
            <a:r>
              <a:rPr>
                <a:solidFill>
                  <a:srgbClr val="FF0000"/>
                </a:solidFill>
                <a:latin typeface="Tahoma"/>
              </a:rPr>
              <a:t> expansion of </a:t>
            </a:r>
            <a:r>
              <a:rPr lang="en-US">
                <a:solidFill>
                  <a:srgbClr val="FF0000"/>
                </a:solidFill>
                <a:latin typeface="Tahoma"/>
              </a:rPr>
              <a:t> </a:t>
            </a:r>
            <a:r>
              <a:rPr>
                <a:solidFill>
                  <a:srgbClr val="FF0000"/>
                </a:solidFill>
                <a:latin typeface="Tahoma"/>
              </a:rPr>
              <a:t> </a:t>
            </a:r>
            <a:r>
              <a:rPr lang="en-US">
                <a:solidFill>
                  <a:srgbClr val="FF0000"/>
                </a:solidFill>
                <a:latin typeface="Tahoma"/>
              </a:rPr>
              <a:t> </a:t>
            </a:r>
            <a:r>
              <a:rPr>
                <a:solidFill>
                  <a:srgbClr val="FF0000"/>
                </a:solidFill>
                <a:latin typeface="Tahoma"/>
              </a:rPr>
              <a:t>to Maxterm expansion of </a:t>
            </a:r>
            <a:r>
              <a:rPr lang="en-US">
                <a:solidFill>
                  <a:srgbClr val="FF0000"/>
                </a:solidFill>
                <a:latin typeface="Tahoma"/>
              </a:rPr>
              <a:t>  </a:t>
            </a:r>
            <a:r>
              <a:rPr>
                <a:solidFill>
                  <a:srgbClr val="FF0000"/>
                </a:solidFill>
                <a:latin typeface="Tahoma"/>
              </a:rPr>
              <a:t>: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68386434-7213-BFA9-1804-5B31014CDCD7}"/>
              </a:ext>
            </a:extLst>
          </p:cNvPr>
          <p:cNvSpPr/>
          <p:nvPr/>
        </p:nvSpPr>
        <p:spPr>
          <a:xfrm flipV="1">
            <a:off x="5797361" y="4185515"/>
            <a:ext cx="665353" cy="7"/>
          </a:xfrm>
          <a:prstGeom prst="line">
            <a:avLst/>
          </a:prstGeom>
          <a:ln w="12700">
            <a:solidFill>
              <a:srgbClr val="062B6B"/>
            </a:solidFill>
            <a:tailEnd type="triangle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Tahoma"/>
              <a:ea typeface="ＭＳ Ｐゴシック" panose="020B0600070205080204" pitchFamily="34" charset="-128"/>
            </a:endParaRPr>
          </a:p>
        </p:txBody>
      </p:sp>
      <p:sp>
        <p:nvSpPr>
          <p:cNvPr id="16" name="rewrite in Maxterm form, using the same indices as ƒ…">
            <a:extLst>
              <a:ext uri="{FF2B5EF4-FFF2-40B4-BE49-F238E27FC236}">
                <a16:creationId xmlns:a16="http://schemas.microsoft.com/office/drawing/2014/main" id="{5CB4DABC-27FD-C2CB-8708-82B89C47AE9C}"/>
              </a:ext>
            </a:extLst>
          </p:cNvPr>
          <p:cNvSpPr txBox="1"/>
          <p:nvPr/>
        </p:nvSpPr>
        <p:spPr>
          <a:xfrm>
            <a:off x="2043113" y="5251071"/>
            <a:ext cx="8610600" cy="286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38100" marR="38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062B6B"/>
              </a:buClr>
              <a:defRPr sz="1800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             </a:t>
            </a:r>
            <a:r>
              <a:rPr b="1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ahoma"/>
                <a:cs typeface="Arial"/>
                <a:sym typeface="Arial"/>
              </a:rPr>
              <a:t>rewrite in Maxterm form, using the same indices as </a:t>
            </a:r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2C0E1400-C350-96CE-2AAF-0455ED3813D9}"/>
              </a:ext>
            </a:extLst>
          </p:cNvPr>
          <p:cNvSpPr/>
          <p:nvPr/>
        </p:nvSpPr>
        <p:spPr>
          <a:xfrm flipV="1">
            <a:off x="5797361" y="4732167"/>
            <a:ext cx="665353" cy="7"/>
          </a:xfrm>
          <a:prstGeom prst="line">
            <a:avLst/>
          </a:prstGeom>
          <a:ln w="12700">
            <a:solidFill>
              <a:srgbClr val="062B6B"/>
            </a:solidFill>
            <a:tailEnd type="triangle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Tahoma"/>
              <a:ea typeface="ＭＳ Ｐゴシック" panose="020B0600070205080204" pitchFamily="34" charset="-128"/>
            </a:endParaRP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A7DEE51-1E8D-2107-B864-2F8C88A4B6F6}"/>
              </a:ext>
            </a:extLst>
          </p:cNvPr>
          <p:cNvSpPr/>
          <p:nvPr/>
        </p:nvSpPr>
        <p:spPr>
          <a:xfrm flipV="1">
            <a:off x="5797361" y="5823338"/>
            <a:ext cx="665353" cy="7"/>
          </a:xfrm>
          <a:prstGeom prst="line">
            <a:avLst/>
          </a:prstGeom>
          <a:ln w="12700">
            <a:solidFill>
              <a:srgbClr val="062B6B"/>
            </a:solidFill>
            <a:tailEnd type="triangle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Tahoma"/>
              <a:ea typeface="ＭＳ Ｐゴシック" panose="020B0600070205080204" pitchFamily="34" charset="-128"/>
            </a:endParaRP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E8044C51-CE3B-A7B1-9318-51A428A0C0EC}"/>
              </a:ext>
            </a:extLst>
          </p:cNvPr>
          <p:cNvSpPr/>
          <p:nvPr/>
        </p:nvSpPr>
        <p:spPr>
          <a:xfrm flipV="1">
            <a:off x="5797361" y="6233675"/>
            <a:ext cx="665353" cy="7"/>
          </a:xfrm>
          <a:prstGeom prst="line">
            <a:avLst/>
          </a:prstGeom>
          <a:ln w="12700">
            <a:solidFill>
              <a:srgbClr val="062B6B"/>
            </a:solidFill>
            <a:tailEnd type="triangle"/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Tahoma"/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403FB45-057F-EEDA-4CEF-1CF940DAFBE6}"/>
                  </a:ext>
                </a:extLst>
              </p:cNvPr>
              <p:cNvSpPr/>
              <p:nvPr/>
            </p:nvSpPr>
            <p:spPr>
              <a:xfrm>
                <a:off x="3224901" y="1863660"/>
                <a:ext cx="5155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FF"/>
                    </a:solidFill>
                    <a:uFill>
                      <a:solidFill>
                        <a:srgbClr val="D21C42"/>
                      </a:solidFill>
                    </a:uFill>
                    <a:latin typeface="Arial" panose="020B0604020202020204" pitchFamily="34" charset="0"/>
                    <a:ea typeface="Arial"/>
                    <a:cs typeface="Arial"/>
                    <a:sym typeface="Arial"/>
                  </a:rPr>
                  <a:t>E.g.,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FF"/>
                        </a:solidFill>
                        <a:uFill>
                          <a:solidFill>
                            <a:srgbClr val="D21C42"/>
                          </a:solidFill>
                        </a:u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𝐅</m:t>
                    </m:r>
                    <m:d>
                      <m:dPr>
                        <m:ctrlP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𝑨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𝑩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𝑪</m:t>
                        </m:r>
                      </m:e>
                    </m:d>
                    <m:r>
                      <a:rPr lang="en-US" b="1" i="1">
                        <a:solidFill>
                          <a:srgbClr val="0000FF"/>
                        </a:solidFill>
                        <a:uFill>
                          <a:solidFill>
                            <a:srgbClr val="D21C42"/>
                          </a:solidFill>
                        </a:u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𝒎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𝟒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𝟓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𝟔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𝟕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=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𝑴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403FB45-057F-EEDA-4CEF-1CF940DAF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901" y="1863660"/>
                <a:ext cx="5155579" cy="369332"/>
              </a:xfrm>
              <a:prstGeom prst="rect">
                <a:avLst/>
              </a:prstGeom>
              <a:blipFill>
                <a:blip r:embed="rId2"/>
                <a:stretch>
                  <a:fillRect l="-946" t="-120000" b="-19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5010AF-F60E-F70B-1DE3-DACF5469E532}"/>
                  </a:ext>
                </a:extLst>
              </p:cNvPr>
              <p:cNvSpPr/>
              <p:nvPr/>
            </p:nvSpPr>
            <p:spPr>
              <a:xfrm>
                <a:off x="3258768" y="3088711"/>
                <a:ext cx="5155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FF"/>
                    </a:solidFill>
                    <a:uFill>
                      <a:solidFill>
                        <a:srgbClr val="D21C42"/>
                      </a:solidFill>
                    </a:uFill>
                    <a:latin typeface="Arial" panose="020B0604020202020204" pitchFamily="34" charset="0"/>
                    <a:ea typeface="Arial"/>
                    <a:cs typeface="Arial"/>
                    <a:sym typeface="Arial"/>
                  </a:rPr>
                  <a:t>E.g.,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00FF"/>
                        </a:solidFill>
                        <a:uFill>
                          <a:solidFill>
                            <a:srgbClr val="D21C42"/>
                          </a:solidFill>
                        </a:u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𝐅</m:t>
                    </m:r>
                    <m:d>
                      <m:dPr>
                        <m:ctrlP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𝑨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𝑩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𝑪</m:t>
                        </m:r>
                      </m:e>
                    </m:d>
                    <m:r>
                      <a:rPr lang="en-US" b="1" i="1">
                        <a:solidFill>
                          <a:srgbClr val="0000FF"/>
                        </a:solidFill>
                        <a:uFill>
                          <a:solidFill>
                            <a:srgbClr val="D21C42"/>
                          </a:solidFill>
                        </a:u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𝑴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𝟎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)</m:t>
                        </m:r>
                      </m:e>
                    </m:nary>
                    <m:r>
                      <a:rPr lang="en-US" b="1" i="1">
                        <a:solidFill>
                          <a:srgbClr val="0000FF"/>
                        </a:solidFill>
                        <a:uFill>
                          <a:solidFill>
                            <a:srgbClr val="D21C42"/>
                          </a:solidFill>
                        </a:u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𝒎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𝟒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𝟓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𝟔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𝟕</m:t>
                            </m:r>
                          </m:e>
                        </m:d>
                      </m:e>
                    </m:nary>
                  </m:oMath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55010AF-F60E-F70B-1DE3-DACF5469E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768" y="3088711"/>
                <a:ext cx="5155579" cy="369332"/>
              </a:xfrm>
              <a:prstGeom prst="rect">
                <a:avLst/>
              </a:prstGeom>
              <a:blipFill>
                <a:blip r:embed="rId3"/>
                <a:stretch>
                  <a:fillRect l="-1065" t="-120000" b="-19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3248D95-B4AF-17B8-DD22-F508F8F0F72D}"/>
                  </a:ext>
                </a:extLst>
              </p:cNvPr>
              <p:cNvSpPr/>
              <p:nvPr/>
            </p:nvSpPr>
            <p:spPr>
              <a:xfrm>
                <a:off x="1662113" y="3838792"/>
                <a:ext cx="3980828" cy="763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𝐄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.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𝐠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., 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𝐅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𝑨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𝑩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𝑪</m:t>
                          </m:r>
                        </m:e>
                      </m:d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𝒎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𝟑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𝟓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𝟔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𝟕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3248D95-B4AF-17B8-DD22-F508F8F0F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13" y="3838792"/>
                <a:ext cx="3980828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0990C3-FF81-729F-743B-2D7A1E93BB0E}"/>
                  </a:ext>
                </a:extLst>
              </p:cNvPr>
              <p:cNvSpPr/>
              <p:nvPr/>
            </p:nvSpPr>
            <p:spPr>
              <a:xfrm>
                <a:off x="6546376" y="3777980"/>
                <a:ext cx="3060171" cy="763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𝑭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𝑨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𝑩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𝑪</m:t>
                          </m:r>
                        </m:e>
                      </m:d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0990C3-FF81-729F-743B-2D7A1E93BB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376" y="3777980"/>
                <a:ext cx="3060171" cy="763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5BF26D-9110-8ABC-46B6-860E16BDB606}"/>
                  </a:ext>
                </a:extLst>
              </p:cNvPr>
              <p:cNvSpPr/>
              <p:nvPr/>
            </p:nvSpPr>
            <p:spPr>
              <a:xfrm>
                <a:off x="7696815" y="4313883"/>
                <a:ext cx="2309927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𝑴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𝟑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𝟓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𝟔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𝟕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5BF26D-9110-8ABC-46B6-860E16BDB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815" y="4313883"/>
                <a:ext cx="2309927" cy="763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E778CE5-7B8A-3464-F5CB-05E790BB5162}"/>
                  </a:ext>
                </a:extLst>
              </p:cNvPr>
              <p:cNvSpPr/>
              <p:nvPr/>
            </p:nvSpPr>
            <p:spPr>
              <a:xfrm>
                <a:off x="3286209" y="4350619"/>
                <a:ext cx="1861855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𝑴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E778CE5-7B8A-3464-F5CB-05E790BB5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209" y="4350619"/>
                <a:ext cx="1861855" cy="763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B70F02D-DBBB-1F1B-E705-7A6D85D7C4C7}"/>
                  </a:ext>
                </a:extLst>
              </p:cNvPr>
              <p:cNvSpPr/>
              <p:nvPr/>
            </p:nvSpPr>
            <p:spPr>
              <a:xfrm>
                <a:off x="4375445" y="3446025"/>
                <a:ext cx="4010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𝐅</m:t>
                      </m:r>
                    </m:oMath>
                  </m:oMathPara>
                </a14:m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B70F02D-DBBB-1F1B-E705-7A6D85D7C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45" y="3446025"/>
                <a:ext cx="40107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28D7CA4-C0DD-68C1-2EFB-58A44B9B32BF}"/>
                  </a:ext>
                </a:extLst>
              </p:cNvPr>
              <p:cNvSpPr/>
              <p:nvPr/>
            </p:nvSpPr>
            <p:spPr>
              <a:xfrm>
                <a:off x="6430341" y="3464635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𝑭</m:t>
                          </m:r>
                        </m:e>
                      </m:acc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28D7CA4-C0DD-68C1-2EFB-58A44B9B3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341" y="3464635"/>
                <a:ext cx="3962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684F339-5F0E-4E88-F223-99FDE631DDFB}"/>
                  </a:ext>
                </a:extLst>
              </p:cNvPr>
              <p:cNvSpPr/>
              <p:nvPr/>
            </p:nvSpPr>
            <p:spPr>
              <a:xfrm>
                <a:off x="1662113" y="5402376"/>
                <a:ext cx="3980828" cy="763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𝐄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.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𝐠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., 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𝐅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𝑨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𝑩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ea typeface="Arial"/>
                              <a:cs typeface="Arial"/>
                              <a:sym typeface="Arial"/>
                            </a:rPr>
                            <m:t>𝑪</m:t>
                          </m:r>
                        </m:e>
                      </m:d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𝒎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𝟑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𝟓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𝟔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uFill>
                                    <a:solidFill>
                                      <a:srgbClr val="D21C42"/>
                                    </a:solidFill>
                                  </a:uFill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𝟕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684F339-5F0E-4E88-F223-99FDE631D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13" y="5402376"/>
                <a:ext cx="3980828" cy="763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BF2BFE-2005-740D-659C-B76A68090D76}"/>
                  </a:ext>
                </a:extLst>
              </p:cNvPr>
              <p:cNvSpPr/>
              <p:nvPr/>
            </p:nvSpPr>
            <p:spPr>
              <a:xfrm>
                <a:off x="6740419" y="5560730"/>
                <a:ext cx="368469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𝑭</m:t>
                        </m:r>
                      </m:e>
                    </m:acc>
                    <m:d>
                      <m:dPr>
                        <m:ctrlP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𝑨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𝑩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,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𝑪</m:t>
                        </m:r>
                      </m:e>
                    </m:d>
                  </m:oMath>
                </a14:m>
                <a:r>
                  <a:rPr lang="en-US" b="1">
                    <a:solidFill>
                      <a:srgbClr val="0000FF"/>
                    </a:solidFill>
                    <a:uFill>
                      <a:solidFill>
                        <a:srgbClr val="D21C42"/>
                      </a:solidFill>
                    </a:uFill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FF"/>
                        </a:solidFill>
                        <a:uFill>
                          <a:solidFill>
                            <a:srgbClr val="D21C42"/>
                          </a:solidFill>
                        </a:u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naryPr>
                      <m:sub/>
                      <m:sup/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uFill>
                              <a:solidFill>
                                <a:srgbClr val="D21C42"/>
                              </a:solidFill>
                            </a:u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𝑴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𝟒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𝟓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𝟔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uFill>
                                  <a:solidFill>
                                    <a:srgbClr val="D21C42"/>
                                  </a:solidFill>
                                </a:uFill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𝟕</m:t>
                            </m:r>
                          </m:e>
                        </m:d>
                      </m:e>
                    </m:nary>
                  </m:oMath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BF2BFE-2005-740D-659C-B76A68090D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419" y="5560730"/>
                <a:ext cx="3684694" cy="646331"/>
              </a:xfrm>
              <a:prstGeom prst="rect">
                <a:avLst/>
              </a:prstGeom>
              <a:blipFill>
                <a:blip r:embed="rId11"/>
                <a:stretch>
                  <a:fillRect t="-67925" b="-6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B5D0245-F71A-FB58-6B79-2D5729BB2C72}"/>
                  </a:ext>
                </a:extLst>
              </p:cNvPr>
              <p:cNvSpPr/>
              <p:nvPr/>
            </p:nvSpPr>
            <p:spPr>
              <a:xfrm>
                <a:off x="7762567" y="5901166"/>
                <a:ext cx="1824346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B5D0245-F71A-FB58-6B79-2D5729BB2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567" y="5901166"/>
                <a:ext cx="1824346" cy="7630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341FD99-0B03-D948-79B3-5D7D072D53BB}"/>
                  </a:ext>
                </a:extLst>
              </p:cNvPr>
              <p:cNvSpPr/>
              <p:nvPr/>
            </p:nvSpPr>
            <p:spPr>
              <a:xfrm>
                <a:off x="3262314" y="5958381"/>
                <a:ext cx="1861855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𝑴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341FD99-0B03-D948-79B3-5D7D072D5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14" y="5958381"/>
                <a:ext cx="1861855" cy="7630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95A4ED-4509-8617-3C06-129BCEC39AB6}"/>
                  </a:ext>
                </a:extLst>
              </p:cNvPr>
              <p:cNvSpPr/>
              <p:nvPr/>
            </p:nvSpPr>
            <p:spPr>
              <a:xfrm>
                <a:off x="5396288" y="4910238"/>
                <a:ext cx="4010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𝐅</m:t>
                      </m:r>
                    </m:oMath>
                  </m:oMathPara>
                </a14:m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95A4ED-4509-8617-3C06-129BCEC39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288" y="4910238"/>
                <a:ext cx="401072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0CFE6B-EEC9-2EC2-0FB8-A70A228B6BF0}"/>
                  </a:ext>
                </a:extLst>
              </p:cNvPr>
              <p:cNvSpPr/>
              <p:nvPr/>
            </p:nvSpPr>
            <p:spPr>
              <a:xfrm>
                <a:off x="8504851" y="4923066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ysClr val="windowText" lastClr="000000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ysClr val="windowText" lastClr="000000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𝑭</m:t>
                          </m:r>
                        </m:e>
                      </m:acc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0CFE6B-EEC9-2EC2-0FB8-A70A228B6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851" y="4923066"/>
                <a:ext cx="39626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83717E5-6D24-CDEE-CD4F-3AD9A2295501}"/>
                  </a:ext>
                </a:extLst>
              </p:cNvPr>
              <p:cNvSpPr/>
              <p:nvPr/>
            </p:nvSpPr>
            <p:spPr>
              <a:xfrm>
                <a:off x="8795580" y="5162487"/>
                <a:ext cx="4010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𝐅</m:t>
                      </m:r>
                    </m:oMath>
                  </m:oMathPara>
                </a14:m>
                <a:endParaRPr lang="en-US" sz="2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83717E5-6D24-CDEE-CD4F-3AD9A2295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580" y="5162487"/>
                <a:ext cx="40107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8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1938-D393-56FF-B970-ED3D7FD3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AD94D-D5FA-B174-664B-E80E4713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A0CA2-E21A-041B-3078-23F12EE1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A9F60D-932D-D426-72EE-19CABD2F1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Karnaugh Map (K-map) method</a:t>
            </a:r>
          </a:p>
          <a:p>
            <a:pPr lvl="1"/>
            <a:r>
              <a:rPr lang="en-US" dirty="0"/>
              <a:t>K-map is an alternative method of representing the </a:t>
            </a:r>
            <a:r>
              <a:rPr lang="en-US" dirty="0">
                <a:solidFill>
                  <a:srgbClr val="0000FF"/>
                </a:solidFill>
              </a:rPr>
              <a:t>truth table </a:t>
            </a:r>
            <a:r>
              <a:rPr lang="en-US" dirty="0"/>
              <a:t>that helps </a:t>
            </a:r>
            <a:r>
              <a:rPr lang="en-US" dirty="0">
                <a:solidFill>
                  <a:srgbClr val="FF0000"/>
                </a:solidFill>
              </a:rPr>
              <a:t>visualize adjacencies </a:t>
            </a:r>
            <a:r>
              <a:rPr lang="en-US" dirty="0"/>
              <a:t>in up to 6 dimensions</a:t>
            </a:r>
          </a:p>
          <a:p>
            <a:pPr lvl="1"/>
            <a:r>
              <a:rPr lang="en-US" dirty="0"/>
              <a:t>Physical adjacency ↔ Logical adjacency</a:t>
            </a:r>
          </a:p>
          <a:p>
            <a:endParaRPr lang="en-US" dirty="0"/>
          </a:p>
        </p:txBody>
      </p:sp>
      <p:sp>
        <p:nvSpPr>
          <p:cNvPr id="7" name="2-variable…">
            <a:extLst>
              <a:ext uri="{FF2B5EF4-FFF2-40B4-BE49-F238E27FC236}">
                <a16:creationId xmlns:a16="http://schemas.microsoft.com/office/drawing/2014/main" id="{4172C85C-B26E-2BFC-A36F-35DE66A4040C}"/>
              </a:ext>
            </a:extLst>
          </p:cNvPr>
          <p:cNvSpPr txBox="1"/>
          <p:nvPr/>
        </p:nvSpPr>
        <p:spPr>
          <a:xfrm>
            <a:off x="1166813" y="3436366"/>
            <a:ext cx="3693749" cy="286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square" lIns="25400" tIns="25400" rIns="25400" bIns="254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228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685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1143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1600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38100" marR="38100" algn="ctr" defTabSz="914400" eaLnBrk="0">
              <a:lnSpc>
                <a:spcPct val="85000"/>
              </a:lnSpc>
              <a:buClr>
                <a:srgbClr val="C4237C"/>
              </a:buClr>
              <a:defRPr sz="1800" b="1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1800" b="1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Tahoma"/>
                <a:cs typeface="Arial"/>
                <a:sym typeface="Arial"/>
              </a:rPr>
              <a:t>2-variable</a:t>
            </a:r>
            <a:r>
              <a:rPr lang="en-US" sz="1800" b="1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Tahoma"/>
                <a:cs typeface="Arial"/>
                <a:sym typeface="Arial"/>
              </a:rPr>
              <a:t> </a:t>
            </a:r>
            <a:r>
              <a:rPr sz="1800" b="1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Tahoma"/>
                <a:cs typeface="Arial"/>
                <a:sym typeface="Arial"/>
              </a:rPr>
              <a:t>K-map</a:t>
            </a:r>
          </a:p>
        </p:txBody>
      </p:sp>
      <p:graphicFrame>
        <p:nvGraphicFramePr>
          <p:cNvPr id="9" name="Table">
            <a:extLst>
              <a:ext uri="{FF2B5EF4-FFF2-40B4-BE49-F238E27FC236}">
                <a16:creationId xmlns:a16="http://schemas.microsoft.com/office/drawing/2014/main" id="{3A6209E7-00DF-FA52-EC38-BCE5D20D2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717436"/>
              </p:ext>
            </p:extLst>
          </p:nvPr>
        </p:nvGraphicFramePr>
        <p:xfrm>
          <a:off x="7466012" y="3357636"/>
          <a:ext cx="2540000" cy="24384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2000"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9686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2000"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0000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0001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0011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0010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0100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0101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0111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0110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1100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1101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1111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1110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1000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1001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1011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1010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3-variable…">
            <a:extLst>
              <a:ext uri="{FF2B5EF4-FFF2-40B4-BE49-F238E27FC236}">
                <a16:creationId xmlns:a16="http://schemas.microsoft.com/office/drawing/2014/main" id="{1D17F757-9679-0397-AC55-820439A40468}"/>
              </a:ext>
            </a:extLst>
          </p:cNvPr>
          <p:cNvSpPr txBox="1"/>
          <p:nvPr/>
        </p:nvSpPr>
        <p:spPr>
          <a:xfrm>
            <a:off x="4871501" y="3436366"/>
            <a:ext cx="2135200" cy="286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8100" marR="38100" indent="0" algn="ctr" defTabSz="914400" fontAlgn="auto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4237C"/>
              </a:buClr>
              <a:buSzTx/>
              <a:buFont typeface="Arial"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rgbClr val="DA273E"/>
                </a:solidFill>
                <a:effectLst/>
                <a:uFill>
                  <a:solidFill>
                    <a:srgbClr val="DA273E"/>
                  </a:solidFill>
                </a:uFill>
                <a:latin typeface="+mn-lt"/>
                <a:ea typeface="Arial"/>
                <a:cs typeface="Arial"/>
              </a:defRPr>
            </a:lvl1pPr>
            <a:lvl2pPr marL="0" marR="0" indent="228600" defTabSz="4572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</a:defRPr>
            </a:lvl2pPr>
            <a:lvl3pPr marL="0" marR="0" indent="457200" defTabSz="4572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</a:defRPr>
            </a:lvl3pPr>
            <a:lvl4pPr marL="0" marR="0" indent="685800" defTabSz="4572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</a:defRPr>
            </a:lvl4pPr>
            <a:lvl5pPr marL="0" marR="0" indent="914400" defTabSz="4572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</a:defRPr>
            </a:lvl5pPr>
            <a:lvl6pPr marL="0" marR="0" indent="1143000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</a:defRPr>
            </a:lvl6pPr>
            <a:lvl7pPr marL="0" marR="0" indent="1371600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</a:defRPr>
            </a:lvl7pPr>
            <a:lvl8pPr marL="0" marR="0" indent="1600200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</a:defRPr>
            </a:lvl8pPr>
            <a:lvl9pPr marL="0" marR="0" indent="1828800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</a:defRPr>
            </a:lvl9pPr>
          </a:lstStyle>
          <a:p>
            <a:pPr eaLnBrk="0" hangingPunct="0">
              <a:defRPr/>
            </a:pPr>
            <a:r>
              <a:rPr>
                <a:latin typeface="Tahoma"/>
              </a:rPr>
              <a:t>3-variable</a:t>
            </a:r>
            <a:r>
              <a:rPr lang="en-US">
                <a:latin typeface="Tahoma"/>
              </a:rPr>
              <a:t> </a:t>
            </a:r>
            <a:r>
              <a:rPr>
                <a:latin typeface="Tahoma"/>
              </a:rPr>
              <a:t>K-map</a:t>
            </a:r>
          </a:p>
        </p:txBody>
      </p:sp>
      <p:sp>
        <p:nvSpPr>
          <p:cNvPr id="11" name="4-variable…">
            <a:extLst>
              <a:ext uri="{FF2B5EF4-FFF2-40B4-BE49-F238E27FC236}">
                <a16:creationId xmlns:a16="http://schemas.microsoft.com/office/drawing/2014/main" id="{A3477112-4FF9-0C97-4A08-88A2D7412D13}"/>
              </a:ext>
            </a:extLst>
          </p:cNvPr>
          <p:cNvSpPr txBox="1"/>
          <p:nvPr/>
        </p:nvSpPr>
        <p:spPr>
          <a:xfrm>
            <a:off x="7948613" y="3436366"/>
            <a:ext cx="2087111" cy="286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marL="38100" marR="381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C4237C"/>
              </a:buClr>
              <a:defRPr sz="1800" b="1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Tahoma"/>
                <a:cs typeface="Arial"/>
                <a:sym typeface="Arial"/>
              </a:rPr>
              <a:t>4-variable</a:t>
            </a:r>
            <a:r>
              <a:rPr lang="en-US" b="1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 </a:t>
            </a:r>
            <a:r>
              <a:rPr b="1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K-map</a:t>
            </a:r>
          </a:p>
        </p:txBody>
      </p:sp>
      <p:graphicFrame>
        <p:nvGraphicFramePr>
          <p:cNvPr id="12" name="Table">
            <a:extLst>
              <a:ext uri="{FF2B5EF4-FFF2-40B4-BE49-F238E27FC236}">
                <a16:creationId xmlns:a16="http://schemas.microsoft.com/office/drawing/2014/main" id="{9A2AB4DC-66B1-B883-640D-DEBE74A8F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862130"/>
              </p:ext>
            </p:extLst>
          </p:nvPr>
        </p:nvGraphicFramePr>
        <p:xfrm>
          <a:off x="4276361" y="3400495"/>
          <a:ext cx="2540000" cy="16256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2000"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9686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2000"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5B154B-B70A-3AF0-CE3F-D7C901BE5A1E}"/>
                  </a:ext>
                </a:extLst>
              </p:cNvPr>
              <p:cNvSpPr/>
              <p:nvPr/>
            </p:nvSpPr>
            <p:spPr>
              <a:xfrm>
                <a:off x="7309015" y="3894714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𝑨𝑩</m:t>
                      </m:r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C5B154B-B70A-3AF0-CE3F-D7C901BE5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015" y="3894714"/>
                <a:ext cx="5677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1E72B8-5F71-84A6-E556-250CC4F4514D}"/>
                  </a:ext>
                </a:extLst>
              </p:cNvPr>
              <p:cNvSpPr/>
              <p:nvPr/>
            </p:nvSpPr>
            <p:spPr>
              <a:xfrm>
                <a:off x="7507049" y="3637152"/>
                <a:ext cx="566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𝑪𝑫</m:t>
                      </m:r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1E72B8-5F71-84A6-E556-250CC4F45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049" y="3637152"/>
                <a:ext cx="5661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DAB299-DFBA-63AD-0E4C-98A4F71FF4E8}"/>
                  </a:ext>
                </a:extLst>
              </p:cNvPr>
              <p:cNvSpPr/>
              <p:nvPr/>
            </p:nvSpPr>
            <p:spPr>
              <a:xfrm>
                <a:off x="4286583" y="3934724"/>
                <a:ext cx="401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𝑨</m:t>
                      </m:r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6DAB299-DFBA-63AD-0E4C-98A4F71FF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583" y="3934724"/>
                <a:ext cx="4010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84593C-2BF9-E963-253B-9C30A2D0997D}"/>
                  </a:ext>
                </a:extLst>
              </p:cNvPr>
              <p:cNvSpPr/>
              <p:nvPr/>
            </p:nvSpPr>
            <p:spPr>
              <a:xfrm>
                <a:off x="4349422" y="3678043"/>
                <a:ext cx="559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𝑩𝑪</m:t>
                      </m:r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A84593C-2BF9-E963-253B-9C30A2D09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22" y="3678043"/>
                <a:ext cx="559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">
            <a:extLst>
              <a:ext uri="{FF2B5EF4-FFF2-40B4-BE49-F238E27FC236}">
                <a16:creationId xmlns:a16="http://schemas.microsoft.com/office/drawing/2014/main" id="{70396DC9-92CC-79A9-1E05-EEBE719F39C2}"/>
              </a:ext>
            </a:extLst>
          </p:cNvPr>
          <p:cNvSpPr/>
          <p:nvPr/>
        </p:nvSpPr>
        <p:spPr>
          <a:xfrm>
            <a:off x="4389493" y="3898656"/>
            <a:ext cx="407377" cy="320040"/>
          </a:xfrm>
          <a:prstGeom prst="line">
            <a:avLst/>
          </a:prstGeom>
          <a:noFill/>
          <a:ln w="25400" cap="flat">
            <a:solidFill>
              <a:srgbClr val="062B6B"/>
            </a:solidFill>
            <a:prstDash val="solid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A1C623A4-5646-18B4-1149-26D4DF6BE0FA}"/>
              </a:ext>
            </a:extLst>
          </p:cNvPr>
          <p:cNvSpPr/>
          <p:nvPr/>
        </p:nvSpPr>
        <p:spPr>
          <a:xfrm>
            <a:off x="7566682" y="3848258"/>
            <a:ext cx="407377" cy="320040"/>
          </a:xfrm>
          <a:prstGeom prst="line">
            <a:avLst/>
          </a:prstGeom>
          <a:noFill/>
          <a:ln w="25400" cap="flat">
            <a:solidFill>
              <a:srgbClr val="062B6B"/>
            </a:solidFill>
            <a:prstDash val="solid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21" name="Group">
            <a:extLst>
              <a:ext uri="{FF2B5EF4-FFF2-40B4-BE49-F238E27FC236}">
                <a16:creationId xmlns:a16="http://schemas.microsoft.com/office/drawing/2014/main" id="{E568F377-B5C9-91E3-86B2-A19FA351C8B2}"/>
              </a:ext>
            </a:extLst>
          </p:cNvPr>
          <p:cNvGrpSpPr/>
          <p:nvPr/>
        </p:nvGrpSpPr>
        <p:grpSpPr>
          <a:xfrm>
            <a:off x="2293050" y="3421634"/>
            <a:ext cx="1524000" cy="1625600"/>
            <a:chOff x="1292859" y="568960"/>
            <a:chExt cx="1523999" cy="1625599"/>
          </a:xfrm>
        </p:grpSpPr>
        <p:graphicFrame>
          <p:nvGraphicFramePr>
            <p:cNvPr id="22" name="Table">
              <a:extLst>
                <a:ext uri="{FF2B5EF4-FFF2-40B4-BE49-F238E27FC236}">
                  <a16:creationId xmlns:a16="http://schemas.microsoft.com/office/drawing/2014/main" id="{E2CC3E3A-62F7-0A9D-BCF6-3B801E32473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11894353"/>
                </p:ext>
              </p:extLst>
            </p:nvPr>
          </p:nvGraphicFramePr>
          <p:xfrm>
            <a:off x="1292859" y="568960"/>
            <a:ext cx="1523999" cy="1625599"/>
          </p:xfrm>
          <a:graphic>
            <a:graphicData uri="http://schemas.openxmlformats.org/drawingml/2006/table">
              <a:tbl>
                <a:tblPr/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080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08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28600">
                  <a:tc>
                    <a:txBody>
                      <a:bodyPr/>
                      <a:lstStyle/>
                      <a:p>
                        <a:pPr marR="39686" algn="r" defTabSz="914400">
                          <a:spcBef>
                            <a:spcPts val="600"/>
                          </a:spcBef>
                          <a:tabLst>
                            <a:tab pos="558800" algn="l"/>
                          </a:tabLst>
                          <a:defRPr sz="2000">
                            <a:uFill>
                              <a:solidFill>
                                <a:srgbClr val="2F2F2F"/>
                              </a:solidFill>
                            </a:uFill>
                            <a:sym typeface="Arial"/>
                          </a:defRPr>
                        </a:pPr>
                        <a:endParaRPr/>
                      </a:p>
                    </a:txBody>
                    <a:tcPr marL="50800" marR="50800" marT="50800" marB="5080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R="39686" algn="r" defTabSz="914400">
                          <a:spcBef>
                            <a:spcPts val="600"/>
                          </a:spcBef>
                          <a:tabLst>
                            <a:tab pos="5588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endParaRPr sz="11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endParaRPr>
                      </a:p>
                    </a:txBody>
                    <a:tcPr marL="50800" marR="50800" marT="50800" marB="50800" anchor="b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rowSpan="2">
                    <a:txBody>
                      <a:bodyPr/>
                      <a:lstStyle/>
                      <a:p>
                        <a:pPr marR="39686" algn="ctr" defTabSz="914400">
                          <a:spcBef>
                            <a:spcPts val="600"/>
                          </a:spcBef>
                          <a:tabLst>
                            <a:tab pos="5588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>
                            <a:solidFill>
                              <a:srgbClr val="2F2F2F"/>
                            </a:solidFill>
                            <a:uFill>
                              <a:solidFill>
                                <a:srgbClr val="2F2F2F"/>
                              </a:solidFill>
                            </a:uFill>
                            <a:sym typeface="Arial"/>
                          </a:rPr>
                          <a:t>0</a:t>
                        </a:r>
                      </a:p>
                    </a:txBody>
                    <a:tcPr marL="50800" marR="50800" marT="50800" marB="50800" anchor="b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rgbClr val="062B6B"/>
                        </a:solidFill>
                        <a:miter lim="400000"/>
                      </a:lnB>
                    </a:tcPr>
                  </a:tc>
                  <a:tc rowSpan="2">
                    <a:txBody>
                      <a:bodyPr/>
                      <a:lstStyle/>
                      <a:p>
                        <a:pPr marR="39686" algn="ctr" defTabSz="914400">
                          <a:spcBef>
                            <a:spcPts val="600"/>
                          </a:spcBef>
                          <a:tabLst>
                            <a:tab pos="5588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>
                            <a:solidFill>
                              <a:srgbClr val="2F2F2F"/>
                            </a:solidFill>
                            <a:uFill>
                              <a:solidFill>
                                <a:srgbClr val="2F2F2F"/>
                              </a:solidFill>
                            </a:uFill>
                            <a:sym typeface="Arial"/>
                          </a:rPr>
                          <a:t>1</a:t>
                        </a:r>
                      </a:p>
                    </a:txBody>
                    <a:tcPr marL="50800" marR="50800" marT="50800" marB="50800" anchor="b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25400">
                        <a:solidFill>
                          <a:srgbClr val="062B6B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8600">
                  <a:tc>
                    <a:txBody>
                      <a:bodyPr/>
                      <a:lstStyle/>
                      <a:p>
                        <a:pPr marR="39686" algn="r" defTabSz="914400">
                          <a:spcBef>
                            <a:spcPts val="600"/>
                          </a:spcBef>
                          <a:tabLst>
                            <a:tab pos="5588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endParaRPr sz="11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endParaRPr>
                      </a:p>
                    </a:txBody>
                    <a:tcPr marL="50800" marR="50800" marT="50800" marB="50800" anchor="b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39686" lvl="0" indent="0" algn="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60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>
                            <a:tab pos="558800" algn="l"/>
                          </a:tabLst>
                          <a:defRPr sz="2000">
                            <a:uFill>
                              <a:solidFill>
                                <a:srgbClr val="2F2F2F"/>
                              </a:solidFill>
                            </a:uFill>
                            <a:sym typeface="Arial"/>
                          </a:defRPr>
                        </a:pPr>
                        <a:endPara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endParaRPr>
                      </a:p>
                    </a:txBody>
                    <a:tcPr marL="50800" marR="50800" marT="50800" marB="5080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81000">
                  <a:tc gridSpan="2">
                    <a:txBody>
                      <a:bodyPr/>
                      <a:lstStyle/>
                      <a:p>
                        <a:pPr marR="39686" algn="r" defTabSz="914400">
                          <a:spcBef>
                            <a:spcPts val="600"/>
                          </a:spcBef>
                          <a:tabLst>
                            <a:tab pos="5588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>
                            <a:solidFill>
                              <a:srgbClr val="2F2F2F"/>
                            </a:solidFill>
                            <a:uFill>
                              <a:solidFill>
                                <a:srgbClr val="2F2F2F"/>
                              </a:solidFill>
                            </a:uFill>
                            <a:sym typeface="Arial"/>
                          </a:rPr>
                          <a:t>0</a:t>
                        </a:r>
                      </a:p>
                    </a:txBody>
                    <a:tcPr marL="50800" marR="50800" marT="50800" marB="50800" horzOverflow="overflow">
                      <a:lnL w="0">
                        <a:miter lim="400000"/>
                      </a:lnL>
                      <a:lnR w="25400">
                        <a:solidFill>
                          <a:srgbClr val="062B6B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R="39686" algn="ctr" defTabSz="914400">
                          <a:tabLst>
                            <a:tab pos="5588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200" b="1">
                            <a:solidFill>
                              <a:srgbClr val="2F2F2F"/>
                            </a:solidFill>
                            <a:uFill>
                              <a:solidFill>
                                <a:srgbClr val="2F2F2F"/>
                              </a:solidFill>
                            </a:uFill>
                            <a:sym typeface="Arial"/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lnL w="25400">
                        <a:solidFill>
                          <a:srgbClr val="062B6B"/>
                        </a:solidFill>
                        <a:miter lim="400000"/>
                      </a:lnL>
                      <a:lnR w="25400">
                        <a:solidFill>
                          <a:srgbClr val="062B6B"/>
                        </a:solidFill>
                        <a:miter lim="400000"/>
                      </a:lnR>
                      <a:lnT w="25400">
                        <a:solidFill>
                          <a:srgbClr val="062B6B"/>
                        </a:solidFill>
                        <a:miter lim="400000"/>
                      </a:lnT>
                      <a:lnB w="25400">
                        <a:solidFill>
                          <a:srgbClr val="062B6B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R="39686" algn="ctr" defTabSz="914400">
                          <a:tabLst>
                            <a:tab pos="5588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200" b="1">
                            <a:solidFill>
                              <a:srgbClr val="2F2F2F"/>
                            </a:solidFill>
                            <a:uFill>
                              <a:solidFill>
                                <a:srgbClr val="2F2F2F"/>
                              </a:solidFill>
                            </a:uFill>
                            <a:sym typeface="Arial"/>
                          </a:rPr>
                          <a:t>01</a:t>
                        </a:r>
                      </a:p>
                    </a:txBody>
                    <a:tcPr marL="0" marR="0" marT="0" marB="0" anchor="ctr" horzOverflow="overflow">
                      <a:lnL w="25400">
                        <a:solidFill>
                          <a:srgbClr val="062B6B"/>
                        </a:solidFill>
                        <a:miter lim="400000"/>
                      </a:lnL>
                      <a:lnR w="25400">
                        <a:solidFill>
                          <a:srgbClr val="062B6B"/>
                        </a:solidFill>
                        <a:miter lim="400000"/>
                      </a:lnR>
                      <a:lnT w="25400">
                        <a:solidFill>
                          <a:srgbClr val="062B6B"/>
                        </a:solidFill>
                        <a:miter lim="400000"/>
                      </a:lnT>
                      <a:lnB w="25400">
                        <a:solidFill>
                          <a:srgbClr val="062B6B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81000">
                  <a:tc gridSpan="2">
                    <a:txBody>
                      <a:bodyPr/>
                      <a:lstStyle/>
                      <a:p>
                        <a:pPr marR="39686" algn="r" defTabSz="914400">
                          <a:spcBef>
                            <a:spcPts val="600"/>
                          </a:spcBef>
                          <a:tabLst>
                            <a:tab pos="5588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>
                            <a:solidFill>
                              <a:srgbClr val="2F2F2F"/>
                            </a:solidFill>
                            <a:uFill>
                              <a:solidFill>
                                <a:srgbClr val="2F2F2F"/>
                              </a:solidFill>
                            </a:uFill>
                            <a:sym typeface="Arial"/>
                          </a:rPr>
                          <a:t>1</a:t>
                        </a:r>
                      </a:p>
                    </a:txBody>
                    <a:tcPr marL="50800" marR="50800" marT="50800" marB="50800" horzOverflow="overflow">
                      <a:lnL w="0">
                        <a:miter lim="400000"/>
                      </a:lnL>
                      <a:lnR w="25400">
                        <a:solidFill>
                          <a:srgbClr val="062B6B"/>
                        </a:solidFill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R="39686" algn="ctr" defTabSz="914400">
                          <a:tabLst>
                            <a:tab pos="5588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200" b="1">
                            <a:solidFill>
                              <a:srgbClr val="2F2F2F"/>
                            </a:solidFill>
                            <a:uFill>
                              <a:solidFill>
                                <a:srgbClr val="2F2F2F"/>
                              </a:solidFill>
                            </a:uFill>
                            <a:sym typeface="Arial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lnL w="25400">
                        <a:solidFill>
                          <a:srgbClr val="062B6B"/>
                        </a:solidFill>
                        <a:miter lim="400000"/>
                      </a:lnL>
                      <a:lnR w="25400">
                        <a:solidFill>
                          <a:srgbClr val="062B6B"/>
                        </a:solidFill>
                        <a:miter lim="400000"/>
                      </a:lnR>
                      <a:lnT w="25400">
                        <a:solidFill>
                          <a:srgbClr val="062B6B"/>
                        </a:solidFill>
                        <a:miter lim="400000"/>
                      </a:lnT>
                      <a:lnB w="25400">
                        <a:solidFill>
                          <a:srgbClr val="062B6B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R="39686" algn="ctr" defTabSz="914400">
                          <a:tabLst>
                            <a:tab pos="558800" algn="l"/>
                          </a:tabLst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200" b="1" dirty="0">
                            <a:solidFill>
                              <a:srgbClr val="2F2F2F"/>
                            </a:solidFill>
                            <a:uFill>
                              <a:solidFill>
                                <a:srgbClr val="2F2F2F"/>
                              </a:solidFill>
                            </a:uFill>
                            <a:sym typeface="Arial"/>
                          </a:rPr>
                          <a:t>11</a:t>
                        </a:r>
                      </a:p>
                    </a:txBody>
                    <a:tcPr marL="0" marR="0" marT="0" marB="0" anchor="ctr" horzOverflow="overflow">
                      <a:lnL w="25400">
                        <a:solidFill>
                          <a:srgbClr val="062B6B"/>
                        </a:solidFill>
                        <a:miter lim="400000"/>
                      </a:lnL>
                      <a:lnR w="25400">
                        <a:solidFill>
                          <a:srgbClr val="062B6B"/>
                        </a:solidFill>
                        <a:miter lim="400000"/>
                      </a:lnR>
                      <a:lnT w="25400">
                        <a:solidFill>
                          <a:srgbClr val="062B6B"/>
                        </a:solidFill>
                        <a:miter lim="400000"/>
                      </a:lnT>
                      <a:lnB w="25400">
                        <a:solidFill>
                          <a:srgbClr val="062B6B"/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3" name="Line">
              <a:extLst>
                <a:ext uri="{FF2B5EF4-FFF2-40B4-BE49-F238E27FC236}">
                  <a16:creationId xmlns:a16="http://schemas.microsoft.com/office/drawing/2014/main" id="{710E3474-A482-F9FA-EFA8-71A1FB469F58}"/>
                </a:ext>
              </a:extLst>
            </p:cNvPr>
            <p:cNvSpPr/>
            <p:nvPr/>
          </p:nvSpPr>
          <p:spPr>
            <a:xfrm>
              <a:off x="1369059" y="1026160"/>
              <a:ext cx="407377" cy="320040"/>
            </a:xfrm>
            <a:prstGeom prst="line">
              <a:avLst/>
            </a:prstGeom>
            <a:noFill/>
            <a:ln w="25400" cap="flat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EB1B59-3760-B7DB-150A-EA43AEE488DD}"/>
                  </a:ext>
                </a:extLst>
              </p:cNvPr>
              <p:cNvSpPr/>
              <p:nvPr/>
            </p:nvSpPr>
            <p:spPr>
              <a:xfrm>
                <a:off x="2258698" y="3922410"/>
                <a:ext cx="401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EB1B59-3760-B7DB-150A-EA43AEE48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698" y="3922410"/>
                <a:ext cx="4010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E51319-58F1-1C68-785E-EA586E64AE33}"/>
                  </a:ext>
                </a:extLst>
              </p:cNvPr>
              <p:cNvSpPr/>
              <p:nvPr/>
            </p:nvSpPr>
            <p:spPr>
              <a:xfrm>
                <a:off x="2533275" y="3771814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𝑩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E51319-58F1-1C68-785E-EA586E64A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75" y="3771814"/>
                <a:ext cx="4154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/>
      <p:bldP spid="16" grpId="0"/>
      <p:bldP spid="17" grpId="0"/>
      <p:bldP spid="18" grpId="0"/>
      <p:bldP spid="19" grpId="0" animBg="1"/>
      <p:bldP spid="20" grpId="0" animBg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ffee Machine and Cup">
            <a:extLst>
              <a:ext uri="{FF2B5EF4-FFF2-40B4-BE49-F238E27FC236}">
                <a16:creationId xmlns:a16="http://schemas.microsoft.com/office/drawing/2014/main" id="{3DBAB013-5B9F-A5B8-CEE5-C15F2DE06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267C7C-9740-3659-A0BC-324ED92C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Coffee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ED1F-2B5F-0CB5-A52C-67DA5CE1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Why 11 before 10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77489-23F6-89B4-3817-DFB91AB3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E78A7-C989-BA47-35ED-9DA3B407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560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ffee Machine and Cup">
            <a:extLst>
              <a:ext uri="{FF2B5EF4-FFF2-40B4-BE49-F238E27FC236}">
                <a16:creationId xmlns:a16="http://schemas.microsoft.com/office/drawing/2014/main" id="{3DBAB013-5B9F-A5B8-CEE5-C15F2DE06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67C7C-9740-3659-A0BC-324ED92C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Coffee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ED1F-2B5F-0CB5-A52C-67DA5CE1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Why 11 before 10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77489-23F6-89B4-3817-DFB91AB3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E78A7-C989-BA47-35ED-9DA3B407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Numbering Scheme: 00, 01, 11, 10   is called a…">
            <a:extLst>
              <a:ext uri="{FF2B5EF4-FFF2-40B4-BE49-F238E27FC236}">
                <a16:creationId xmlns:a16="http://schemas.microsoft.com/office/drawing/2014/main" id="{1587C087-22BC-C92C-80F0-DC70E4A2A3C4}"/>
              </a:ext>
            </a:extLst>
          </p:cNvPr>
          <p:cNvSpPr txBox="1"/>
          <p:nvPr/>
        </p:nvSpPr>
        <p:spPr>
          <a:xfrm>
            <a:off x="3339356" y="4783820"/>
            <a:ext cx="6642844" cy="757643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marL="38100" marR="38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C4237C"/>
              </a:buClr>
              <a:defRPr sz="1800" b="1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i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Numbering Scheme: </a:t>
            </a:r>
            <a:r>
              <a:rPr b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00, 01, 11, 10  is called a</a:t>
            </a:r>
          </a:p>
          <a:p>
            <a:pPr marL="38100" marR="38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C4237C"/>
              </a:buClr>
              <a:defRPr sz="1800" b="1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“Gray Code” — only a </a:t>
            </a:r>
            <a:r>
              <a:rPr b="1" i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single </a:t>
            </a:r>
            <a:r>
              <a:rPr lang="en-US" b="1" i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bit (variable)</a:t>
            </a:r>
            <a:r>
              <a:rPr b="1" i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 changes</a:t>
            </a:r>
            <a:r>
              <a:rPr lang="en-US" b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 </a:t>
            </a:r>
          </a:p>
          <a:p>
            <a:pPr marL="38100" marR="38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C4237C"/>
              </a:buClr>
              <a:defRPr sz="1800" b="1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b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                           </a:t>
            </a:r>
            <a:r>
              <a:rPr b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from</a:t>
            </a:r>
            <a:r>
              <a:rPr lang="en-US" b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 one code </a:t>
            </a:r>
            <a:r>
              <a:rPr b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word </a:t>
            </a:r>
            <a:r>
              <a:rPr lang="en-US" b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and</a:t>
            </a:r>
            <a:r>
              <a:rPr b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 </a:t>
            </a:r>
            <a:r>
              <a:rPr lang="en-US" b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the </a:t>
            </a:r>
            <a:r>
              <a:rPr b="1">
                <a:solidFill>
                  <a:srgbClr val="FFFFFF"/>
                </a:solidFill>
                <a:uFill>
                  <a:solidFill>
                    <a:srgbClr val="DA273E"/>
                  </a:solidFill>
                </a:uFill>
                <a:latin typeface="Arial"/>
                <a:cs typeface="Arial"/>
                <a:sym typeface="Arial"/>
              </a:rPr>
              <a:t>next code word</a:t>
            </a:r>
          </a:p>
        </p:txBody>
      </p:sp>
    </p:spTree>
    <p:extLst>
      <p:ext uri="{BB962C8B-B14F-4D97-AF65-F5344CB8AC3E}">
        <p14:creationId xmlns:p14="http://schemas.microsoft.com/office/powerpoint/2010/main" val="10645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D8A7-A390-C6C3-7227-6988C367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 To minimize the Function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4A6A3-18BC-DC69-F004-9FC1B4D1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E3F59-9E9F-EA2C-EFC4-D4082ADB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915068C9-4C54-8A86-0E5B-38CB832B66C7}"/>
              </a:ext>
            </a:extLst>
          </p:cNvPr>
          <p:cNvSpPr/>
          <p:nvPr/>
        </p:nvSpPr>
        <p:spPr>
          <a:xfrm>
            <a:off x="5905929" y="2383061"/>
            <a:ext cx="574064" cy="114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931"/>
                </a:moveTo>
                <a:cubicBezTo>
                  <a:pt x="0" y="2931"/>
                  <a:pt x="617" y="0"/>
                  <a:pt x="9566" y="0"/>
                </a:cubicBezTo>
                <a:cubicBezTo>
                  <a:pt x="18514" y="0"/>
                  <a:pt x="21600" y="3394"/>
                  <a:pt x="21600" y="10029"/>
                </a:cubicBezTo>
                <a:cubicBezTo>
                  <a:pt x="21600" y="16663"/>
                  <a:pt x="18206" y="21600"/>
                  <a:pt x="9566" y="21600"/>
                </a:cubicBezTo>
                <a:cubicBezTo>
                  <a:pt x="926" y="21600"/>
                  <a:pt x="1543" y="20057"/>
                  <a:pt x="617" y="18823"/>
                </a:cubicBezTo>
              </a:path>
            </a:pathLst>
          </a:custGeom>
          <a:ln w="25400">
            <a:solidFill>
              <a:srgbClr val="DA273E"/>
            </a:solidFill>
            <a:tailEnd type="stealth"/>
          </a:ln>
        </p:spPr>
        <p:txBody>
          <a:bodyPr lIns="50800" tIns="50800" rIns="50800" bIns="50800" anchor="ctr"/>
          <a:lstStyle/>
          <a:p>
            <a:pPr marL="39686" marR="3968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400">
              <a:solidFill>
                <a:srgbClr val="062B6B"/>
              </a:solidFill>
              <a:uFill>
                <a:solidFill>
                  <a:srgbClr val="062B6B"/>
                </a:solidFill>
              </a:uFill>
              <a:latin typeface="Times"/>
              <a:sym typeface="Times"/>
            </a:endParaRPr>
          </a:p>
        </p:txBody>
      </p:sp>
      <p:sp>
        <p:nvSpPr>
          <p:cNvPr id="7" name="Adjacent">
            <a:extLst>
              <a:ext uri="{FF2B5EF4-FFF2-40B4-BE49-F238E27FC236}">
                <a16:creationId xmlns:a16="http://schemas.microsoft.com/office/drawing/2014/main" id="{A502757F-A7BE-A7CF-3836-B6722BEAB2B9}"/>
              </a:ext>
            </a:extLst>
          </p:cNvPr>
          <p:cNvSpPr txBox="1"/>
          <p:nvPr/>
        </p:nvSpPr>
        <p:spPr>
          <a:xfrm>
            <a:off x="5557228" y="1075026"/>
            <a:ext cx="1211229" cy="35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DA273E"/>
              </a:buClr>
              <a:buFont typeface="Arial"/>
              <a:defRPr sz="1800" b="1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latin typeface="Tahoma"/>
              </a:rPr>
              <a:t>Adjacent</a:t>
            </a:r>
          </a:p>
        </p:txBody>
      </p:sp>
      <p:sp>
        <p:nvSpPr>
          <p:cNvPr id="8" name="Oval">
            <a:extLst>
              <a:ext uri="{FF2B5EF4-FFF2-40B4-BE49-F238E27FC236}">
                <a16:creationId xmlns:a16="http://schemas.microsoft.com/office/drawing/2014/main" id="{B54ABE48-2BB6-87D6-097A-4D9D12F9C80F}"/>
              </a:ext>
            </a:extLst>
          </p:cNvPr>
          <p:cNvSpPr/>
          <p:nvPr/>
        </p:nvSpPr>
        <p:spPr>
          <a:xfrm>
            <a:off x="5927115" y="2575213"/>
            <a:ext cx="215900" cy="749300"/>
          </a:xfrm>
          <a:prstGeom prst="ellipse">
            <a:avLst/>
          </a:prstGeom>
          <a:solidFill>
            <a:srgbClr val="E1E1E1"/>
          </a:solidFill>
          <a:ln w="25400">
            <a:solidFill>
              <a:srgbClr val="062B6B"/>
            </a:solidFill>
          </a:ln>
        </p:spPr>
        <p:txBody>
          <a:bodyPr lIns="50800" tIns="50800" rIns="50800" bIns="50800" anchor="ctr"/>
          <a:lstStyle/>
          <a:p>
            <a:pPr marL="39686" marR="3968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400">
              <a:solidFill>
                <a:srgbClr val="062B6B"/>
              </a:solidFill>
              <a:uFill>
                <a:solidFill>
                  <a:srgbClr val="062B6B"/>
                </a:solidFill>
              </a:uFill>
              <a:latin typeface="Times"/>
              <a:sym typeface="Times"/>
            </a:endParaRP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E738AC8-758E-FF4F-4645-1041C507FD2C}"/>
              </a:ext>
            </a:extLst>
          </p:cNvPr>
          <p:cNvSpPr/>
          <p:nvPr/>
        </p:nvSpPr>
        <p:spPr>
          <a:xfrm flipH="1">
            <a:off x="4682516" y="2562513"/>
            <a:ext cx="1358901" cy="1588"/>
          </a:xfrm>
          <a:prstGeom prst="line">
            <a:avLst/>
          </a:prstGeom>
          <a:ln w="25400">
            <a:solidFill>
              <a:srgbClr val="062B6B"/>
            </a:solidFill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8007D534-9D4D-D3AB-EF8A-8C0CA19722F5}"/>
              </a:ext>
            </a:extLst>
          </p:cNvPr>
          <p:cNvSpPr/>
          <p:nvPr/>
        </p:nvSpPr>
        <p:spPr>
          <a:xfrm flipH="1">
            <a:off x="4669816" y="3349913"/>
            <a:ext cx="1358901" cy="1588"/>
          </a:xfrm>
          <a:prstGeom prst="line">
            <a:avLst/>
          </a:prstGeom>
          <a:ln w="25400">
            <a:solidFill>
              <a:srgbClr val="062B6B"/>
            </a:solidFill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1" name="Group">
            <a:extLst>
              <a:ext uri="{FF2B5EF4-FFF2-40B4-BE49-F238E27FC236}">
                <a16:creationId xmlns:a16="http://schemas.microsoft.com/office/drawing/2014/main" id="{C11ECF57-BDC7-4B6F-ABE7-50C889A8776D}"/>
              </a:ext>
            </a:extLst>
          </p:cNvPr>
          <p:cNvGrpSpPr/>
          <p:nvPr/>
        </p:nvGrpSpPr>
        <p:grpSpPr>
          <a:xfrm>
            <a:off x="4595203" y="2564091"/>
            <a:ext cx="88901" cy="773123"/>
            <a:chOff x="0" y="0"/>
            <a:chExt cx="88899" cy="773122"/>
          </a:xfrm>
        </p:grpSpPr>
        <p:grpSp>
          <p:nvGrpSpPr>
            <p:cNvPr id="12" name="Group">
              <a:extLst>
                <a:ext uri="{FF2B5EF4-FFF2-40B4-BE49-F238E27FC236}">
                  <a16:creationId xmlns:a16="http://schemas.microsoft.com/office/drawing/2014/main" id="{1FBDD8F8-E80F-264A-01A1-5B182BB1E933}"/>
                </a:ext>
              </a:extLst>
            </p:cNvPr>
            <p:cNvGrpSpPr/>
            <p:nvPr/>
          </p:nvGrpSpPr>
          <p:grpSpPr>
            <a:xfrm>
              <a:off x="0" y="0"/>
              <a:ext cx="88900" cy="381011"/>
              <a:chOff x="0" y="0"/>
              <a:chExt cx="88899" cy="381010"/>
            </a:xfrm>
          </p:grpSpPr>
          <p:sp>
            <p:nvSpPr>
              <p:cNvPr id="16" name="Line">
                <a:extLst>
                  <a:ext uri="{FF2B5EF4-FFF2-40B4-BE49-F238E27FC236}">
                    <a16:creationId xmlns:a16="http://schemas.microsoft.com/office/drawing/2014/main" id="{382FF0E0-9DCA-C337-6EEE-1A7A078EA0CA}"/>
                  </a:ext>
                </a:extLst>
              </p:cNvPr>
              <p:cNvSpPr/>
              <p:nvPr/>
            </p:nvSpPr>
            <p:spPr>
              <a:xfrm>
                <a:off x="0" y="0"/>
                <a:ext cx="87316" cy="381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9819"/>
                      <a:pt x="9609" y="210"/>
                      <a:pt x="21600" y="0"/>
                    </a:cubicBezTo>
                  </a:path>
                </a:pathLst>
              </a:custGeom>
              <a:noFill/>
              <a:ln w="25400" cap="rnd">
                <a:solidFill>
                  <a:srgbClr val="062B6B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  <p:sp>
            <p:nvSpPr>
              <p:cNvPr id="17" name="Shape">
                <a:extLst>
                  <a:ext uri="{FF2B5EF4-FFF2-40B4-BE49-F238E27FC236}">
                    <a16:creationId xmlns:a16="http://schemas.microsoft.com/office/drawing/2014/main" id="{6EF35350-E3A6-72F7-EDBA-0332275FEE83}"/>
                  </a:ext>
                </a:extLst>
              </p:cNvPr>
              <p:cNvSpPr/>
              <p:nvPr/>
            </p:nvSpPr>
            <p:spPr>
              <a:xfrm>
                <a:off x="0" y="0"/>
                <a:ext cx="88900" cy="381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9819"/>
                      <a:pt x="9438" y="210"/>
                      <a:pt x="21215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</p:grpSp>
        <p:grpSp>
          <p:nvGrpSpPr>
            <p:cNvPr id="13" name="Group">
              <a:extLst>
                <a:ext uri="{FF2B5EF4-FFF2-40B4-BE49-F238E27FC236}">
                  <a16:creationId xmlns:a16="http://schemas.microsoft.com/office/drawing/2014/main" id="{433376E9-C596-6501-6531-A663606F644C}"/>
                </a:ext>
              </a:extLst>
            </p:cNvPr>
            <p:cNvGrpSpPr/>
            <p:nvPr/>
          </p:nvGrpSpPr>
          <p:grpSpPr>
            <a:xfrm>
              <a:off x="0" y="366722"/>
              <a:ext cx="76200" cy="406401"/>
              <a:chOff x="0" y="0"/>
              <a:chExt cx="76200" cy="406400"/>
            </a:xfrm>
          </p:grpSpPr>
          <p:sp>
            <p:nvSpPr>
              <p:cNvPr id="14" name="Line">
                <a:extLst>
                  <a:ext uri="{FF2B5EF4-FFF2-40B4-BE49-F238E27FC236}">
                    <a16:creationId xmlns:a16="http://schemas.microsoft.com/office/drawing/2014/main" id="{70F095DD-4F64-DBCB-8223-E17A7277F374}"/>
                  </a:ext>
                </a:extLst>
              </p:cNvPr>
              <p:cNvSpPr/>
              <p:nvPr/>
            </p:nvSpPr>
            <p:spPr>
              <a:xfrm>
                <a:off x="0" y="0"/>
                <a:ext cx="762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1929"/>
                      <a:pt x="0" y="0"/>
                    </a:cubicBezTo>
                  </a:path>
                </a:pathLst>
              </a:custGeom>
              <a:noFill/>
              <a:ln w="25400" cap="rnd">
                <a:solidFill>
                  <a:srgbClr val="062B6B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C4330334-49FA-5030-B158-3B9EC950F451}"/>
                  </a:ext>
                </a:extLst>
              </p:cNvPr>
              <p:cNvSpPr/>
              <p:nvPr/>
            </p:nvSpPr>
            <p:spPr>
              <a:xfrm>
                <a:off x="0" y="0"/>
                <a:ext cx="762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</p:grpSp>
      </p:grpSp>
      <p:grpSp>
        <p:nvGrpSpPr>
          <p:cNvPr id="18" name="Group">
            <a:extLst>
              <a:ext uri="{FF2B5EF4-FFF2-40B4-BE49-F238E27FC236}">
                <a16:creationId xmlns:a16="http://schemas.microsoft.com/office/drawing/2014/main" id="{53531740-B09F-1C14-8C50-25A215649B00}"/>
              </a:ext>
            </a:extLst>
          </p:cNvPr>
          <p:cNvGrpSpPr/>
          <p:nvPr/>
        </p:nvGrpSpPr>
        <p:grpSpPr>
          <a:xfrm>
            <a:off x="4900003" y="2576791"/>
            <a:ext cx="88901" cy="773123"/>
            <a:chOff x="0" y="0"/>
            <a:chExt cx="88899" cy="773122"/>
          </a:xfrm>
        </p:grpSpPr>
        <p:grpSp>
          <p:nvGrpSpPr>
            <p:cNvPr id="19" name="Group">
              <a:extLst>
                <a:ext uri="{FF2B5EF4-FFF2-40B4-BE49-F238E27FC236}">
                  <a16:creationId xmlns:a16="http://schemas.microsoft.com/office/drawing/2014/main" id="{BEE72534-C591-C06F-491A-F68B3310ACA5}"/>
                </a:ext>
              </a:extLst>
            </p:cNvPr>
            <p:cNvGrpSpPr/>
            <p:nvPr/>
          </p:nvGrpSpPr>
          <p:grpSpPr>
            <a:xfrm>
              <a:off x="0" y="0"/>
              <a:ext cx="88900" cy="381011"/>
              <a:chOff x="0" y="0"/>
              <a:chExt cx="88899" cy="381010"/>
            </a:xfrm>
          </p:grpSpPr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AB71C41B-E815-B030-7790-949E7B5C3845}"/>
                  </a:ext>
                </a:extLst>
              </p:cNvPr>
              <p:cNvSpPr/>
              <p:nvPr/>
            </p:nvSpPr>
            <p:spPr>
              <a:xfrm>
                <a:off x="0" y="0"/>
                <a:ext cx="87316" cy="381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9819"/>
                      <a:pt x="9609" y="210"/>
                      <a:pt x="21600" y="0"/>
                    </a:cubicBezTo>
                  </a:path>
                </a:pathLst>
              </a:custGeom>
              <a:noFill/>
              <a:ln w="25400" cap="rnd">
                <a:solidFill>
                  <a:srgbClr val="062B6B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  <p:sp>
            <p:nvSpPr>
              <p:cNvPr id="24" name="Shape">
                <a:extLst>
                  <a:ext uri="{FF2B5EF4-FFF2-40B4-BE49-F238E27FC236}">
                    <a16:creationId xmlns:a16="http://schemas.microsoft.com/office/drawing/2014/main" id="{4E37B57A-25D9-8B9D-F706-EDB92143253D}"/>
                  </a:ext>
                </a:extLst>
              </p:cNvPr>
              <p:cNvSpPr/>
              <p:nvPr/>
            </p:nvSpPr>
            <p:spPr>
              <a:xfrm>
                <a:off x="0" y="0"/>
                <a:ext cx="88900" cy="381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9819"/>
                      <a:pt x="9438" y="210"/>
                      <a:pt x="21215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</p:grpSp>
        <p:grpSp>
          <p:nvGrpSpPr>
            <p:cNvPr id="20" name="Group">
              <a:extLst>
                <a:ext uri="{FF2B5EF4-FFF2-40B4-BE49-F238E27FC236}">
                  <a16:creationId xmlns:a16="http://schemas.microsoft.com/office/drawing/2014/main" id="{7813ED24-EDFA-E6CE-287E-D197E9B2CB6E}"/>
                </a:ext>
              </a:extLst>
            </p:cNvPr>
            <p:cNvGrpSpPr/>
            <p:nvPr/>
          </p:nvGrpSpPr>
          <p:grpSpPr>
            <a:xfrm>
              <a:off x="0" y="366722"/>
              <a:ext cx="76200" cy="406401"/>
              <a:chOff x="0" y="0"/>
              <a:chExt cx="76200" cy="406400"/>
            </a:xfrm>
          </p:grpSpPr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24370E1B-8E9C-C884-03F2-94037305ABFC}"/>
                  </a:ext>
                </a:extLst>
              </p:cNvPr>
              <p:cNvSpPr/>
              <p:nvPr/>
            </p:nvSpPr>
            <p:spPr>
              <a:xfrm>
                <a:off x="0" y="0"/>
                <a:ext cx="762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1929"/>
                      <a:pt x="0" y="0"/>
                    </a:cubicBezTo>
                  </a:path>
                </a:pathLst>
              </a:custGeom>
              <a:noFill/>
              <a:ln w="25400" cap="rnd">
                <a:solidFill>
                  <a:srgbClr val="062B6B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  <p:sp>
            <p:nvSpPr>
              <p:cNvPr id="22" name="Shape">
                <a:extLst>
                  <a:ext uri="{FF2B5EF4-FFF2-40B4-BE49-F238E27FC236}">
                    <a16:creationId xmlns:a16="http://schemas.microsoft.com/office/drawing/2014/main" id="{00B7E125-B563-05EB-55D5-51414205EBAD}"/>
                  </a:ext>
                </a:extLst>
              </p:cNvPr>
              <p:cNvSpPr/>
              <p:nvPr/>
            </p:nvSpPr>
            <p:spPr>
              <a:xfrm>
                <a:off x="0" y="0"/>
                <a:ext cx="762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</p:grpSp>
      </p:grpSp>
      <p:grpSp>
        <p:nvGrpSpPr>
          <p:cNvPr id="25" name="Group">
            <a:extLst>
              <a:ext uri="{FF2B5EF4-FFF2-40B4-BE49-F238E27FC236}">
                <a16:creationId xmlns:a16="http://schemas.microsoft.com/office/drawing/2014/main" id="{65A07722-2D7A-07C7-AF60-07D2FC082B02}"/>
              </a:ext>
            </a:extLst>
          </p:cNvPr>
          <p:cNvGrpSpPr/>
          <p:nvPr/>
        </p:nvGrpSpPr>
        <p:grpSpPr>
          <a:xfrm>
            <a:off x="5217503" y="2564091"/>
            <a:ext cx="88901" cy="773123"/>
            <a:chOff x="0" y="0"/>
            <a:chExt cx="88899" cy="773122"/>
          </a:xfrm>
        </p:grpSpPr>
        <p:grpSp>
          <p:nvGrpSpPr>
            <p:cNvPr id="26" name="Group">
              <a:extLst>
                <a:ext uri="{FF2B5EF4-FFF2-40B4-BE49-F238E27FC236}">
                  <a16:creationId xmlns:a16="http://schemas.microsoft.com/office/drawing/2014/main" id="{98223FAB-C098-E0C0-6FF5-10A0BFEEF578}"/>
                </a:ext>
              </a:extLst>
            </p:cNvPr>
            <p:cNvGrpSpPr/>
            <p:nvPr/>
          </p:nvGrpSpPr>
          <p:grpSpPr>
            <a:xfrm>
              <a:off x="0" y="0"/>
              <a:ext cx="88900" cy="381011"/>
              <a:chOff x="0" y="0"/>
              <a:chExt cx="88899" cy="381010"/>
            </a:xfrm>
          </p:grpSpPr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85C335C0-2A43-DE64-3456-C6940C2E0169}"/>
                  </a:ext>
                </a:extLst>
              </p:cNvPr>
              <p:cNvSpPr/>
              <p:nvPr/>
            </p:nvSpPr>
            <p:spPr>
              <a:xfrm>
                <a:off x="0" y="0"/>
                <a:ext cx="87316" cy="381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9819"/>
                      <a:pt x="9609" y="210"/>
                      <a:pt x="21600" y="0"/>
                    </a:cubicBezTo>
                  </a:path>
                </a:pathLst>
              </a:custGeom>
              <a:noFill/>
              <a:ln w="25400" cap="rnd">
                <a:solidFill>
                  <a:srgbClr val="062B6B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4ED60455-BB25-4D12-79A4-6FA657CD3764}"/>
                  </a:ext>
                </a:extLst>
              </p:cNvPr>
              <p:cNvSpPr/>
              <p:nvPr/>
            </p:nvSpPr>
            <p:spPr>
              <a:xfrm>
                <a:off x="0" y="0"/>
                <a:ext cx="88900" cy="381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9819"/>
                      <a:pt x="9438" y="210"/>
                      <a:pt x="21215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</p:grpSp>
        <p:grpSp>
          <p:nvGrpSpPr>
            <p:cNvPr id="27" name="Group">
              <a:extLst>
                <a:ext uri="{FF2B5EF4-FFF2-40B4-BE49-F238E27FC236}">
                  <a16:creationId xmlns:a16="http://schemas.microsoft.com/office/drawing/2014/main" id="{CD025CDB-114F-E561-C88C-AC37D30E7A47}"/>
                </a:ext>
              </a:extLst>
            </p:cNvPr>
            <p:cNvGrpSpPr/>
            <p:nvPr/>
          </p:nvGrpSpPr>
          <p:grpSpPr>
            <a:xfrm>
              <a:off x="0" y="366722"/>
              <a:ext cx="76200" cy="406401"/>
              <a:chOff x="0" y="0"/>
              <a:chExt cx="76200" cy="406400"/>
            </a:xfrm>
          </p:grpSpPr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C17ACBC-6330-4314-5D8A-0EE5BCBDF4CA}"/>
                  </a:ext>
                </a:extLst>
              </p:cNvPr>
              <p:cNvSpPr/>
              <p:nvPr/>
            </p:nvSpPr>
            <p:spPr>
              <a:xfrm>
                <a:off x="0" y="0"/>
                <a:ext cx="762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1929"/>
                      <a:pt x="0" y="0"/>
                    </a:cubicBezTo>
                  </a:path>
                </a:pathLst>
              </a:custGeom>
              <a:noFill/>
              <a:ln w="25400" cap="rnd">
                <a:solidFill>
                  <a:srgbClr val="062B6B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  <p:sp>
            <p:nvSpPr>
              <p:cNvPr id="29" name="Shape">
                <a:extLst>
                  <a:ext uri="{FF2B5EF4-FFF2-40B4-BE49-F238E27FC236}">
                    <a16:creationId xmlns:a16="http://schemas.microsoft.com/office/drawing/2014/main" id="{A2BEBA53-DF5F-B6E9-5936-C9638DC1A5C0}"/>
                  </a:ext>
                </a:extLst>
              </p:cNvPr>
              <p:cNvSpPr/>
              <p:nvPr/>
            </p:nvSpPr>
            <p:spPr>
              <a:xfrm>
                <a:off x="0" y="0"/>
                <a:ext cx="762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</p:grpSp>
      </p:grpSp>
      <p:grpSp>
        <p:nvGrpSpPr>
          <p:cNvPr id="32" name="Group">
            <a:extLst>
              <a:ext uri="{FF2B5EF4-FFF2-40B4-BE49-F238E27FC236}">
                <a16:creationId xmlns:a16="http://schemas.microsoft.com/office/drawing/2014/main" id="{90D1F1E8-1996-701E-363D-3BC9D2CAA84A}"/>
              </a:ext>
            </a:extLst>
          </p:cNvPr>
          <p:cNvGrpSpPr/>
          <p:nvPr/>
        </p:nvGrpSpPr>
        <p:grpSpPr>
          <a:xfrm>
            <a:off x="5560403" y="2576791"/>
            <a:ext cx="88901" cy="773123"/>
            <a:chOff x="0" y="0"/>
            <a:chExt cx="88899" cy="773122"/>
          </a:xfrm>
        </p:grpSpPr>
        <p:grpSp>
          <p:nvGrpSpPr>
            <p:cNvPr id="33" name="Group">
              <a:extLst>
                <a:ext uri="{FF2B5EF4-FFF2-40B4-BE49-F238E27FC236}">
                  <a16:creationId xmlns:a16="http://schemas.microsoft.com/office/drawing/2014/main" id="{DD975676-6210-75F7-4950-0D7583750F3C}"/>
                </a:ext>
              </a:extLst>
            </p:cNvPr>
            <p:cNvGrpSpPr/>
            <p:nvPr/>
          </p:nvGrpSpPr>
          <p:grpSpPr>
            <a:xfrm>
              <a:off x="0" y="0"/>
              <a:ext cx="88900" cy="381011"/>
              <a:chOff x="0" y="0"/>
              <a:chExt cx="88899" cy="381010"/>
            </a:xfrm>
          </p:grpSpPr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FC414868-1835-8C1C-ED95-0F5DD3FFA7F0}"/>
                  </a:ext>
                </a:extLst>
              </p:cNvPr>
              <p:cNvSpPr/>
              <p:nvPr/>
            </p:nvSpPr>
            <p:spPr>
              <a:xfrm>
                <a:off x="0" y="0"/>
                <a:ext cx="87316" cy="381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9819"/>
                      <a:pt x="9609" y="210"/>
                      <a:pt x="21600" y="0"/>
                    </a:cubicBezTo>
                  </a:path>
                </a:pathLst>
              </a:custGeom>
              <a:noFill/>
              <a:ln w="25400" cap="rnd">
                <a:solidFill>
                  <a:srgbClr val="062B6B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  <p:sp>
            <p:nvSpPr>
              <p:cNvPr id="38" name="Shape">
                <a:extLst>
                  <a:ext uri="{FF2B5EF4-FFF2-40B4-BE49-F238E27FC236}">
                    <a16:creationId xmlns:a16="http://schemas.microsoft.com/office/drawing/2014/main" id="{54A8BA71-C213-613F-B9AB-8ACFD55DC58C}"/>
                  </a:ext>
                </a:extLst>
              </p:cNvPr>
              <p:cNvSpPr/>
              <p:nvPr/>
            </p:nvSpPr>
            <p:spPr>
              <a:xfrm>
                <a:off x="0" y="0"/>
                <a:ext cx="88900" cy="381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9819"/>
                      <a:pt x="9438" y="210"/>
                      <a:pt x="21215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</p:grpSp>
        <p:grpSp>
          <p:nvGrpSpPr>
            <p:cNvPr id="34" name="Group">
              <a:extLst>
                <a:ext uri="{FF2B5EF4-FFF2-40B4-BE49-F238E27FC236}">
                  <a16:creationId xmlns:a16="http://schemas.microsoft.com/office/drawing/2014/main" id="{FE28F497-2D60-6155-0053-407DE1D5E00E}"/>
                </a:ext>
              </a:extLst>
            </p:cNvPr>
            <p:cNvGrpSpPr/>
            <p:nvPr/>
          </p:nvGrpSpPr>
          <p:grpSpPr>
            <a:xfrm>
              <a:off x="0" y="366722"/>
              <a:ext cx="76200" cy="406401"/>
              <a:chOff x="0" y="0"/>
              <a:chExt cx="76200" cy="406400"/>
            </a:xfrm>
          </p:grpSpPr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4C219655-05BA-1D93-DE2E-96657D3ED018}"/>
                  </a:ext>
                </a:extLst>
              </p:cNvPr>
              <p:cNvSpPr/>
              <p:nvPr/>
            </p:nvSpPr>
            <p:spPr>
              <a:xfrm>
                <a:off x="0" y="0"/>
                <a:ext cx="762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1929"/>
                      <a:pt x="0" y="0"/>
                    </a:cubicBezTo>
                  </a:path>
                </a:pathLst>
              </a:custGeom>
              <a:noFill/>
              <a:ln w="25400" cap="rnd">
                <a:solidFill>
                  <a:srgbClr val="062B6B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  <p:sp>
            <p:nvSpPr>
              <p:cNvPr id="36" name="Shape">
                <a:extLst>
                  <a:ext uri="{FF2B5EF4-FFF2-40B4-BE49-F238E27FC236}">
                    <a16:creationId xmlns:a16="http://schemas.microsoft.com/office/drawing/2014/main" id="{DBF586C1-DB36-BC7E-6FEE-3AE6DA2CA9CA}"/>
                  </a:ext>
                </a:extLst>
              </p:cNvPr>
              <p:cNvSpPr/>
              <p:nvPr/>
            </p:nvSpPr>
            <p:spPr>
              <a:xfrm>
                <a:off x="0" y="0"/>
                <a:ext cx="76200" cy="406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671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noFill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39686" marR="39686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62B6B"/>
                    </a:solidFill>
                    <a:uFill>
                      <a:solidFill>
                        <a:srgbClr val="062B6B"/>
                      </a:solidFill>
                    </a:uFill>
                    <a:latin typeface="Times"/>
                    <a:ea typeface="Times"/>
                    <a:cs typeface="Times"/>
                    <a:sym typeface="Times"/>
                  </a:defRPr>
                </a:pPr>
                <a:endPara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sym typeface="Times"/>
                </a:endParaRPr>
              </a:p>
            </p:txBody>
          </p:sp>
        </p:grpSp>
      </p:grpSp>
      <p:sp>
        <p:nvSpPr>
          <p:cNvPr id="39" name="Line">
            <a:extLst>
              <a:ext uri="{FF2B5EF4-FFF2-40B4-BE49-F238E27FC236}">
                <a16:creationId xmlns:a16="http://schemas.microsoft.com/office/drawing/2014/main" id="{543FA5C8-EE94-55E7-EFB1-EBA285828EA7}"/>
              </a:ext>
            </a:extLst>
          </p:cNvPr>
          <p:cNvSpPr/>
          <p:nvPr/>
        </p:nvSpPr>
        <p:spPr>
          <a:xfrm flipH="1">
            <a:off x="4568216" y="2943513"/>
            <a:ext cx="1358901" cy="1588"/>
          </a:xfrm>
          <a:prstGeom prst="line">
            <a:avLst/>
          </a:prstGeom>
          <a:ln w="25400">
            <a:solidFill>
              <a:srgbClr val="062B6B"/>
            </a:solidFill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0" name="000">
            <a:extLst>
              <a:ext uri="{FF2B5EF4-FFF2-40B4-BE49-F238E27FC236}">
                <a16:creationId xmlns:a16="http://schemas.microsoft.com/office/drawing/2014/main" id="{1EEC42C1-D18A-0048-1BD4-21ED5BA3DDAF}"/>
              </a:ext>
            </a:extLst>
          </p:cNvPr>
          <p:cNvSpPr txBox="1"/>
          <p:nvPr/>
        </p:nvSpPr>
        <p:spPr>
          <a:xfrm>
            <a:off x="4582503" y="2667288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41" name="001">
            <a:extLst>
              <a:ext uri="{FF2B5EF4-FFF2-40B4-BE49-F238E27FC236}">
                <a16:creationId xmlns:a16="http://schemas.microsoft.com/office/drawing/2014/main" id="{5366AC83-37A8-6D8D-5227-0FAC688394AE}"/>
              </a:ext>
            </a:extLst>
          </p:cNvPr>
          <p:cNvSpPr txBox="1"/>
          <p:nvPr/>
        </p:nvSpPr>
        <p:spPr>
          <a:xfrm>
            <a:off x="4569803" y="3010188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42" name="010">
            <a:extLst>
              <a:ext uri="{FF2B5EF4-FFF2-40B4-BE49-F238E27FC236}">
                <a16:creationId xmlns:a16="http://schemas.microsoft.com/office/drawing/2014/main" id="{1F8F3D62-20A6-BDE2-59F4-32BF148ED7F9}"/>
              </a:ext>
            </a:extLst>
          </p:cNvPr>
          <p:cNvSpPr txBox="1"/>
          <p:nvPr/>
        </p:nvSpPr>
        <p:spPr>
          <a:xfrm>
            <a:off x="4877778" y="2654588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43" name="011">
            <a:extLst>
              <a:ext uri="{FF2B5EF4-FFF2-40B4-BE49-F238E27FC236}">
                <a16:creationId xmlns:a16="http://schemas.microsoft.com/office/drawing/2014/main" id="{F82BC6A7-B6AE-C5FD-747C-58A62A1F8F71}"/>
              </a:ext>
            </a:extLst>
          </p:cNvPr>
          <p:cNvSpPr txBox="1"/>
          <p:nvPr/>
        </p:nvSpPr>
        <p:spPr>
          <a:xfrm>
            <a:off x="4865078" y="3010188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44" name="110">
            <a:extLst>
              <a:ext uri="{FF2B5EF4-FFF2-40B4-BE49-F238E27FC236}">
                <a16:creationId xmlns:a16="http://schemas.microsoft.com/office/drawing/2014/main" id="{DC01A759-9E37-9122-DB36-49E136BEE891}"/>
              </a:ext>
            </a:extLst>
          </p:cNvPr>
          <p:cNvSpPr txBox="1"/>
          <p:nvPr/>
        </p:nvSpPr>
        <p:spPr>
          <a:xfrm>
            <a:off x="5234966" y="2667288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45" name="111">
            <a:extLst>
              <a:ext uri="{FF2B5EF4-FFF2-40B4-BE49-F238E27FC236}">
                <a16:creationId xmlns:a16="http://schemas.microsoft.com/office/drawing/2014/main" id="{1C77C7BD-52CB-447C-E4D6-A16E2729C0EC}"/>
              </a:ext>
            </a:extLst>
          </p:cNvPr>
          <p:cNvSpPr txBox="1"/>
          <p:nvPr/>
        </p:nvSpPr>
        <p:spPr>
          <a:xfrm>
            <a:off x="5209566" y="3010188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46" name="100">
            <a:extLst>
              <a:ext uri="{FF2B5EF4-FFF2-40B4-BE49-F238E27FC236}">
                <a16:creationId xmlns:a16="http://schemas.microsoft.com/office/drawing/2014/main" id="{17C61764-1B84-100E-B6BD-A1C9A1FB669F}"/>
              </a:ext>
            </a:extLst>
          </p:cNvPr>
          <p:cNvSpPr txBox="1"/>
          <p:nvPr/>
        </p:nvSpPr>
        <p:spPr>
          <a:xfrm>
            <a:off x="5552466" y="2676813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47" name="101">
            <a:extLst>
              <a:ext uri="{FF2B5EF4-FFF2-40B4-BE49-F238E27FC236}">
                <a16:creationId xmlns:a16="http://schemas.microsoft.com/office/drawing/2014/main" id="{DB605839-1268-032B-7724-73BFEDCF1AB7}"/>
              </a:ext>
            </a:extLst>
          </p:cNvPr>
          <p:cNvSpPr txBox="1"/>
          <p:nvPr/>
        </p:nvSpPr>
        <p:spPr>
          <a:xfrm>
            <a:off x="5577866" y="3032413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48" name="Oval">
            <a:extLst>
              <a:ext uri="{FF2B5EF4-FFF2-40B4-BE49-F238E27FC236}">
                <a16:creationId xmlns:a16="http://schemas.microsoft.com/office/drawing/2014/main" id="{9FA23571-AD51-0FBB-8EBA-8BBD5EE91357}"/>
              </a:ext>
            </a:extLst>
          </p:cNvPr>
          <p:cNvSpPr/>
          <p:nvPr/>
        </p:nvSpPr>
        <p:spPr>
          <a:xfrm>
            <a:off x="4699978" y="1530638"/>
            <a:ext cx="1282701" cy="266700"/>
          </a:xfrm>
          <a:prstGeom prst="ellipse">
            <a:avLst/>
          </a:prstGeom>
          <a:solidFill>
            <a:srgbClr val="E1E1E1"/>
          </a:solidFill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marL="39686" marR="3968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400">
              <a:solidFill>
                <a:srgbClr val="062B6B"/>
              </a:solidFill>
              <a:uFill>
                <a:solidFill>
                  <a:srgbClr val="062B6B"/>
                </a:solidFill>
              </a:uFill>
              <a:latin typeface="Times"/>
              <a:sym typeface="Times"/>
            </a:endParaRPr>
          </a:p>
        </p:txBody>
      </p:sp>
      <p:sp>
        <p:nvSpPr>
          <p:cNvPr id="49" name="Line">
            <a:extLst>
              <a:ext uri="{FF2B5EF4-FFF2-40B4-BE49-F238E27FC236}">
                <a16:creationId xmlns:a16="http://schemas.microsoft.com/office/drawing/2014/main" id="{5D5E4A04-F495-2AE6-9F29-B16F060301EC}"/>
              </a:ext>
            </a:extLst>
          </p:cNvPr>
          <p:cNvSpPr/>
          <p:nvPr/>
        </p:nvSpPr>
        <p:spPr>
          <a:xfrm>
            <a:off x="4688865" y="1683038"/>
            <a:ext cx="1588" cy="5715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" name="Line">
            <a:extLst>
              <a:ext uri="{FF2B5EF4-FFF2-40B4-BE49-F238E27FC236}">
                <a16:creationId xmlns:a16="http://schemas.microsoft.com/office/drawing/2014/main" id="{7809BC9D-F72B-74A3-691A-8BA9C585A3CA}"/>
              </a:ext>
            </a:extLst>
          </p:cNvPr>
          <p:cNvSpPr/>
          <p:nvPr/>
        </p:nvSpPr>
        <p:spPr>
          <a:xfrm>
            <a:off x="6000140" y="1714789"/>
            <a:ext cx="1588" cy="56991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" name="Line">
            <a:extLst>
              <a:ext uri="{FF2B5EF4-FFF2-40B4-BE49-F238E27FC236}">
                <a16:creationId xmlns:a16="http://schemas.microsoft.com/office/drawing/2014/main" id="{7255A18A-F0E6-73AB-1E32-CA83EB4B2C74}"/>
              </a:ext>
            </a:extLst>
          </p:cNvPr>
          <p:cNvSpPr/>
          <p:nvPr/>
        </p:nvSpPr>
        <p:spPr>
          <a:xfrm>
            <a:off x="5319102" y="1825913"/>
            <a:ext cx="1588" cy="5715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52" name="Group">
            <a:extLst>
              <a:ext uri="{FF2B5EF4-FFF2-40B4-BE49-F238E27FC236}">
                <a16:creationId xmlns:a16="http://schemas.microsoft.com/office/drawing/2014/main" id="{B129F22A-3432-E86D-FA65-045FE0763A7D}"/>
              </a:ext>
            </a:extLst>
          </p:cNvPr>
          <p:cNvGrpSpPr/>
          <p:nvPr/>
        </p:nvGrpSpPr>
        <p:grpSpPr>
          <a:xfrm>
            <a:off x="4701565" y="1965614"/>
            <a:ext cx="615950" cy="139701"/>
            <a:chOff x="0" y="0"/>
            <a:chExt cx="615950" cy="139700"/>
          </a:xfrm>
        </p:grpSpPr>
        <p:sp>
          <p:nvSpPr>
            <p:cNvPr id="53" name="Line">
              <a:extLst>
                <a:ext uri="{FF2B5EF4-FFF2-40B4-BE49-F238E27FC236}">
                  <a16:creationId xmlns:a16="http://schemas.microsoft.com/office/drawing/2014/main" id="{AE755F51-1579-7151-F1A2-598726BD4CE3}"/>
                </a:ext>
              </a:extLst>
            </p:cNvPr>
            <p:cNvSpPr/>
            <p:nvPr/>
          </p:nvSpPr>
          <p:spPr>
            <a:xfrm>
              <a:off x="0" y="0"/>
              <a:ext cx="61595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2038"/>
                    <a:pt x="0" y="243"/>
                  </a:cubicBezTo>
                  <a:cubicBezTo>
                    <a:pt x="0" y="162"/>
                    <a:pt x="0" y="81"/>
                    <a:pt x="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39686" marR="39686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endPara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sym typeface="Times"/>
              </a:endParaRPr>
            </a:p>
          </p:txBody>
        </p:sp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76A86B78-D511-C45D-1B95-C480D44C53A2}"/>
                </a:ext>
              </a:extLst>
            </p:cNvPr>
            <p:cNvSpPr/>
            <p:nvPr/>
          </p:nvSpPr>
          <p:spPr>
            <a:xfrm>
              <a:off x="0" y="0"/>
              <a:ext cx="61595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2038"/>
                    <a:pt x="0" y="243"/>
                  </a:cubicBezTo>
                  <a:cubicBezTo>
                    <a:pt x="0" y="162"/>
                    <a:pt x="0" y="81"/>
                    <a:pt x="1" y="0"/>
                  </a:cubicBezTo>
                  <a:lnTo>
                    <a:pt x="21600" y="243"/>
                  </a:lnTo>
                  <a:close/>
                </a:path>
              </a:pathLst>
            </a:custGeom>
            <a:noFill/>
            <a:ln w="25400" cap="rnd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39686" marR="39686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endPara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sym typeface="Times"/>
              </a:endParaRPr>
            </a:p>
          </p:txBody>
        </p:sp>
      </p:grpSp>
      <p:grpSp>
        <p:nvGrpSpPr>
          <p:cNvPr id="55" name="Group">
            <a:extLst>
              <a:ext uri="{FF2B5EF4-FFF2-40B4-BE49-F238E27FC236}">
                <a16:creationId xmlns:a16="http://schemas.microsoft.com/office/drawing/2014/main" id="{11CBDD5D-C806-6DCA-992E-FFA54688BBAE}"/>
              </a:ext>
            </a:extLst>
          </p:cNvPr>
          <p:cNvGrpSpPr/>
          <p:nvPr/>
        </p:nvGrpSpPr>
        <p:grpSpPr>
          <a:xfrm>
            <a:off x="5336564" y="1943388"/>
            <a:ext cx="647702" cy="161926"/>
            <a:chOff x="0" y="0"/>
            <a:chExt cx="647700" cy="161925"/>
          </a:xfrm>
        </p:grpSpPr>
        <p:sp>
          <p:nvSpPr>
            <p:cNvPr id="56" name="Line">
              <a:extLst>
                <a:ext uri="{FF2B5EF4-FFF2-40B4-BE49-F238E27FC236}">
                  <a16:creationId xmlns:a16="http://schemas.microsoft.com/office/drawing/2014/main" id="{7DC211FA-46ED-5D82-1D97-4F30649881A8}"/>
                </a:ext>
              </a:extLst>
            </p:cNvPr>
            <p:cNvSpPr/>
            <p:nvPr/>
          </p:nvSpPr>
          <p:spPr>
            <a:xfrm>
              <a:off x="0" y="0"/>
              <a:ext cx="647701" cy="16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21482" y="0"/>
                  </a:moveTo>
                  <a:cubicBezTo>
                    <a:pt x="21600" y="11811"/>
                    <a:pt x="12101" y="21481"/>
                    <a:pt x="266" y="21599"/>
                  </a:cubicBezTo>
                  <a:cubicBezTo>
                    <a:pt x="177" y="21600"/>
                    <a:pt x="89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39686" marR="39686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endPara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sym typeface="Times"/>
              </a:endParaRPr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4D22E22F-C208-59CA-416A-E3625258DBD5}"/>
                </a:ext>
              </a:extLst>
            </p:cNvPr>
            <p:cNvSpPr/>
            <p:nvPr/>
          </p:nvSpPr>
          <p:spPr>
            <a:xfrm>
              <a:off x="0" y="0"/>
              <a:ext cx="647701" cy="16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21482" y="0"/>
                  </a:moveTo>
                  <a:cubicBezTo>
                    <a:pt x="21600" y="11811"/>
                    <a:pt x="12101" y="21481"/>
                    <a:pt x="266" y="21599"/>
                  </a:cubicBezTo>
                  <a:cubicBezTo>
                    <a:pt x="177" y="21600"/>
                    <a:pt x="89" y="21600"/>
                    <a:pt x="0" y="21600"/>
                  </a:cubicBezTo>
                  <a:lnTo>
                    <a:pt x="53" y="213"/>
                  </a:lnTo>
                  <a:close/>
                </a:path>
              </a:pathLst>
            </a:custGeom>
            <a:noFill/>
            <a:ln w="25400" cap="rnd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39686" marR="39686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endPara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sym typeface="Times"/>
              </a:endParaRPr>
            </a:p>
          </p:txBody>
        </p:sp>
      </p:grpSp>
      <p:grpSp>
        <p:nvGrpSpPr>
          <p:cNvPr id="58" name="Group">
            <a:extLst>
              <a:ext uri="{FF2B5EF4-FFF2-40B4-BE49-F238E27FC236}">
                <a16:creationId xmlns:a16="http://schemas.microsoft.com/office/drawing/2014/main" id="{905952D1-D8D1-F1BF-539A-05B9A434DE0D}"/>
              </a:ext>
            </a:extLst>
          </p:cNvPr>
          <p:cNvGrpSpPr/>
          <p:nvPr/>
        </p:nvGrpSpPr>
        <p:grpSpPr>
          <a:xfrm>
            <a:off x="4701565" y="2270414"/>
            <a:ext cx="615950" cy="139701"/>
            <a:chOff x="0" y="0"/>
            <a:chExt cx="615950" cy="139700"/>
          </a:xfrm>
        </p:grpSpPr>
        <p:sp>
          <p:nvSpPr>
            <p:cNvPr id="59" name="Line">
              <a:extLst>
                <a:ext uri="{FF2B5EF4-FFF2-40B4-BE49-F238E27FC236}">
                  <a16:creationId xmlns:a16="http://schemas.microsoft.com/office/drawing/2014/main" id="{9339FEB1-B0E9-4DE5-D3BE-5837003DB761}"/>
                </a:ext>
              </a:extLst>
            </p:cNvPr>
            <p:cNvSpPr/>
            <p:nvPr/>
          </p:nvSpPr>
          <p:spPr>
            <a:xfrm>
              <a:off x="0" y="0"/>
              <a:ext cx="61595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2038"/>
                    <a:pt x="0" y="243"/>
                  </a:cubicBezTo>
                  <a:cubicBezTo>
                    <a:pt x="0" y="162"/>
                    <a:pt x="0" y="81"/>
                    <a:pt x="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39686" marR="39686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endPara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sym typeface="Times"/>
              </a:endParaRPr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16868147-30AB-7159-630F-FCDEA582B83A}"/>
                </a:ext>
              </a:extLst>
            </p:cNvPr>
            <p:cNvSpPr/>
            <p:nvPr/>
          </p:nvSpPr>
          <p:spPr>
            <a:xfrm>
              <a:off x="0" y="0"/>
              <a:ext cx="61595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2038"/>
                    <a:pt x="0" y="243"/>
                  </a:cubicBezTo>
                  <a:cubicBezTo>
                    <a:pt x="0" y="162"/>
                    <a:pt x="0" y="81"/>
                    <a:pt x="1" y="0"/>
                  </a:cubicBezTo>
                  <a:lnTo>
                    <a:pt x="21600" y="243"/>
                  </a:lnTo>
                  <a:close/>
                </a:path>
              </a:pathLst>
            </a:custGeom>
            <a:noFill/>
            <a:ln w="25400" cap="rnd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39686" marR="39686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endPara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sym typeface="Times"/>
              </a:endParaRPr>
            </a:p>
          </p:txBody>
        </p:sp>
      </p:grpSp>
      <p:grpSp>
        <p:nvGrpSpPr>
          <p:cNvPr id="61" name="Group">
            <a:extLst>
              <a:ext uri="{FF2B5EF4-FFF2-40B4-BE49-F238E27FC236}">
                <a16:creationId xmlns:a16="http://schemas.microsoft.com/office/drawing/2014/main" id="{F4957CD8-314C-5F7E-388A-74697A7BBE8C}"/>
              </a:ext>
            </a:extLst>
          </p:cNvPr>
          <p:cNvGrpSpPr/>
          <p:nvPr/>
        </p:nvGrpSpPr>
        <p:grpSpPr>
          <a:xfrm>
            <a:off x="5336564" y="2248188"/>
            <a:ext cx="647702" cy="161926"/>
            <a:chOff x="0" y="0"/>
            <a:chExt cx="647700" cy="161925"/>
          </a:xfrm>
        </p:grpSpPr>
        <p:sp>
          <p:nvSpPr>
            <p:cNvPr id="62" name="Line">
              <a:extLst>
                <a:ext uri="{FF2B5EF4-FFF2-40B4-BE49-F238E27FC236}">
                  <a16:creationId xmlns:a16="http://schemas.microsoft.com/office/drawing/2014/main" id="{FF438DE2-10AC-2AB7-F76A-73AAD565C93E}"/>
                </a:ext>
              </a:extLst>
            </p:cNvPr>
            <p:cNvSpPr/>
            <p:nvPr/>
          </p:nvSpPr>
          <p:spPr>
            <a:xfrm>
              <a:off x="0" y="0"/>
              <a:ext cx="647701" cy="16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21482" y="0"/>
                  </a:moveTo>
                  <a:cubicBezTo>
                    <a:pt x="21600" y="11811"/>
                    <a:pt x="12101" y="21481"/>
                    <a:pt x="266" y="21599"/>
                  </a:cubicBezTo>
                  <a:cubicBezTo>
                    <a:pt x="177" y="21600"/>
                    <a:pt x="89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39686" marR="39686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endPara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sym typeface="Times"/>
              </a:endParaRPr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4CF7C0D6-B9FC-DF74-0AD3-785BE19F2F04}"/>
                </a:ext>
              </a:extLst>
            </p:cNvPr>
            <p:cNvSpPr/>
            <p:nvPr/>
          </p:nvSpPr>
          <p:spPr>
            <a:xfrm>
              <a:off x="0" y="0"/>
              <a:ext cx="647701" cy="16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extrusionOk="0">
                  <a:moveTo>
                    <a:pt x="21482" y="0"/>
                  </a:moveTo>
                  <a:cubicBezTo>
                    <a:pt x="21600" y="11811"/>
                    <a:pt x="12101" y="21481"/>
                    <a:pt x="266" y="21599"/>
                  </a:cubicBezTo>
                  <a:cubicBezTo>
                    <a:pt x="177" y="21600"/>
                    <a:pt x="89" y="21600"/>
                    <a:pt x="0" y="21600"/>
                  </a:cubicBezTo>
                  <a:lnTo>
                    <a:pt x="53" y="213"/>
                  </a:lnTo>
                  <a:close/>
                </a:path>
              </a:pathLst>
            </a:custGeom>
            <a:noFill/>
            <a:ln w="25400" cap="rnd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39686" marR="39686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endPara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sym typeface="Times"/>
              </a:endParaRPr>
            </a:p>
          </p:txBody>
        </p:sp>
      </p:grpSp>
      <p:sp>
        <p:nvSpPr>
          <p:cNvPr id="64" name="000">
            <a:extLst>
              <a:ext uri="{FF2B5EF4-FFF2-40B4-BE49-F238E27FC236}">
                <a16:creationId xmlns:a16="http://schemas.microsoft.com/office/drawing/2014/main" id="{9DB6DDCD-7222-9729-D004-971C255FC045}"/>
              </a:ext>
            </a:extLst>
          </p:cNvPr>
          <p:cNvSpPr txBox="1"/>
          <p:nvPr/>
        </p:nvSpPr>
        <p:spPr>
          <a:xfrm>
            <a:off x="4595203" y="1778288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3223B6B8-FC09-7F29-200E-5BDB6E5BE925}"/>
              </a:ext>
            </a:extLst>
          </p:cNvPr>
          <p:cNvSpPr/>
          <p:nvPr/>
        </p:nvSpPr>
        <p:spPr>
          <a:xfrm>
            <a:off x="5685815" y="1816389"/>
            <a:ext cx="1588" cy="56991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" name="Line">
            <a:extLst>
              <a:ext uri="{FF2B5EF4-FFF2-40B4-BE49-F238E27FC236}">
                <a16:creationId xmlns:a16="http://schemas.microsoft.com/office/drawing/2014/main" id="{DCFEAE64-C003-D229-D1D7-536858FB2205}"/>
              </a:ext>
            </a:extLst>
          </p:cNvPr>
          <p:cNvSpPr/>
          <p:nvPr/>
        </p:nvSpPr>
        <p:spPr>
          <a:xfrm>
            <a:off x="4942865" y="1795751"/>
            <a:ext cx="1588" cy="5715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" name="001">
            <a:extLst>
              <a:ext uri="{FF2B5EF4-FFF2-40B4-BE49-F238E27FC236}">
                <a16:creationId xmlns:a16="http://schemas.microsoft.com/office/drawing/2014/main" id="{EA8BF500-97EE-88F8-C1EB-0137732C697C}"/>
              </a:ext>
            </a:extLst>
          </p:cNvPr>
          <p:cNvSpPr txBox="1"/>
          <p:nvPr/>
        </p:nvSpPr>
        <p:spPr>
          <a:xfrm>
            <a:off x="4595203" y="2083088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68" name="010">
            <a:extLst>
              <a:ext uri="{FF2B5EF4-FFF2-40B4-BE49-F238E27FC236}">
                <a16:creationId xmlns:a16="http://schemas.microsoft.com/office/drawing/2014/main" id="{41EC0131-B6F3-C09C-5CDD-15F3501EDD15}"/>
              </a:ext>
            </a:extLst>
          </p:cNvPr>
          <p:cNvSpPr txBox="1"/>
          <p:nvPr/>
        </p:nvSpPr>
        <p:spPr>
          <a:xfrm>
            <a:off x="4941278" y="1879888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69" name="011">
            <a:extLst>
              <a:ext uri="{FF2B5EF4-FFF2-40B4-BE49-F238E27FC236}">
                <a16:creationId xmlns:a16="http://schemas.microsoft.com/office/drawing/2014/main" id="{79A60BD0-D648-5519-249C-81D67F3F8592}"/>
              </a:ext>
            </a:extLst>
          </p:cNvPr>
          <p:cNvSpPr txBox="1"/>
          <p:nvPr/>
        </p:nvSpPr>
        <p:spPr>
          <a:xfrm>
            <a:off x="4941278" y="2184688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70" name="110">
            <a:extLst>
              <a:ext uri="{FF2B5EF4-FFF2-40B4-BE49-F238E27FC236}">
                <a16:creationId xmlns:a16="http://schemas.microsoft.com/office/drawing/2014/main" id="{AAD9CD85-710D-8C43-E094-8719138FE0F9}"/>
              </a:ext>
            </a:extLst>
          </p:cNvPr>
          <p:cNvSpPr txBox="1"/>
          <p:nvPr/>
        </p:nvSpPr>
        <p:spPr>
          <a:xfrm>
            <a:off x="5285766" y="1879888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71" name="111">
            <a:extLst>
              <a:ext uri="{FF2B5EF4-FFF2-40B4-BE49-F238E27FC236}">
                <a16:creationId xmlns:a16="http://schemas.microsoft.com/office/drawing/2014/main" id="{7437CACB-3E0D-99D1-CAA5-668FCB4CBF63}"/>
              </a:ext>
            </a:extLst>
          </p:cNvPr>
          <p:cNvSpPr txBox="1"/>
          <p:nvPr/>
        </p:nvSpPr>
        <p:spPr>
          <a:xfrm>
            <a:off x="5285766" y="2184688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72" name="100">
            <a:extLst>
              <a:ext uri="{FF2B5EF4-FFF2-40B4-BE49-F238E27FC236}">
                <a16:creationId xmlns:a16="http://schemas.microsoft.com/office/drawing/2014/main" id="{30715E2E-FAF6-54E4-C779-CD120B09FEFE}"/>
              </a:ext>
            </a:extLst>
          </p:cNvPr>
          <p:cNvSpPr txBox="1"/>
          <p:nvPr/>
        </p:nvSpPr>
        <p:spPr>
          <a:xfrm>
            <a:off x="5641366" y="1787813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73" name="101">
            <a:extLst>
              <a:ext uri="{FF2B5EF4-FFF2-40B4-BE49-F238E27FC236}">
                <a16:creationId xmlns:a16="http://schemas.microsoft.com/office/drawing/2014/main" id="{F20B3584-79F7-6589-BEB6-10093446A9EE}"/>
              </a:ext>
            </a:extLst>
          </p:cNvPr>
          <p:cNvSpPr txBox="1"/>
          <p:nvPr/>
        </p:nvSpPr>
        <p:spPr>
          <a:xfrm>
            <a:off x="5641366" y="2092613"/>
            <a:ext cx="417743" cy="254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000000"/>
              </a:buClr>
              <a:buFont typeface="Arial"/>
              <a:defRPr sz="11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74" name="Line">
            <a:extLst>
              <a:ext uri="{FF2B5EF4-FFF2-40B4-BE49-F238E27FC236}">
                <a16:creationId xmlns:a16="http://schemas.microsoft.com/office/drawing/2014/main" id="{F27F83F7-9395-13C9-8793-C842EE830024}"/>
              </a:ext>
            </a:extLst>
          </p:cNvPr>
          <p:cNvSpPr/>
          <p:nvPr/>
        </p:nvSpPr>
        <p:spPr>
          <a:xfrm>
            <a:off x="4502097" y="1363246"/>
            <a:ext cx="1681763" cy="582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166" h="21600" extrusionOk="0">
                <a:moveTo>
                  <a:pt x="1067" y="21296"/>
                </a:moveTo>
                <a:cubicBezTo>
                  <a:pt x="1067" y="21296"/>
                  <a:pt x="-3742" y="0"/>
                  <a:pt x="7058" y="0"/>
                </a:cubicBezTo>
                <a:cubicBezTo>
                  <a:pt x="17858" y="0"/>
                  <a:pt x="16991" y="19470"/>
                  <a:pt x="14784" y="21600"/>
                </a:cubicBezTo>
              </a:path>
            </a:pathLst>
          </a:custGeom>
          <a:ln w="25400">
            <a:solidFill>
              <a:srgbClr val="DA273E"/>
            </a:solidFill>
            <a:tailEnd type="stealth"/>
          </a:ln>
        </p:spPr>
        <p:txBody>
          <a:bodyPr lIns="50800" tIns="50800" rIns="50800" bIns="50800" anchor="ctr"/>
          <a:lstStyle/>
          <a:p>
            <a:pPr marL="39686" marR="3968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400">
              <a:solidFill>
                <a:srgbClr val="062B6B"/>
              </a:solidFill>
              <a:uFill>
                <a:solidFill>
                  <a:srgbClr val="062B6B"/>
                </a:solidFill>
              </a:uFill>
              <a:latin typeface="Times"/>
              <a:sym typeface="Times"/>
            </a:endParaRPr>
          </a:p>
        </p:txBody>
      </p:sp>
      <p:sp>
        <p:nvSpPr>
          <p:cNvPr id="75" name="Adjacent">
            <a:extLst>
              <a:ext uri="{FF2B5EF4-FFF2-40B4-BE49-F238E27FC236}">
                <a16:creationId xmlns:a16="http://schemas.microsoft.com/office/drawing/2014/main" id="{FE1BDED1-A2D2-0F82-93A4-7938643EEBA4}"/>
              </a:ext>
            </a:extLst>
          </p:cNvPr>
          <p:cNvSpPr txBox="1"/>
          <p:nvPr/>
        </p:nvSpPr>
        <p:spPr>
          <a:xfrm>
            <a:off x="6397016" y="3184814"/>
            <a:ext cx="1211229" cy="351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39686" marR="39686" defTabSz="914400">
              <a:lnSpc>
                <a:spcPct val="90000"/>
              </a:lnSpc>
              <a:buClr>
                <a:srgbClr val="DA273E"/>
              </a:buClr>
              <a:buFont typeface="Arial"/>
              <a:defRPr sz="1800" b="1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>
                <a:latin typeface="Tahoma"/>
              </a:rPr>
              <a:t>Adjacent</a:t>
            </a:r>
          </a:p>
        </p:txBody>
      </p:sp>
      <p:sp>
        <p:nvSpPr>
          <p:cNvPr id="76" name="Kmap adjacencies go “around the edges”…">
            <a:extLst>
              <a:ext uri="{FF2B5EF4-FFF2-40B4-BE49-F238E27FC236}">
                <a16:creationId xmlns:a16="http://schemas.microsoft.com/office/drawing/2014/main" id="{350006D9-BA9B-78DD-B734-35CE20EA8472}"/>
              </a:ext>
            </a:extLst>
          </p:cNvPr>
          <p:cNvSpPr txBox="1"/>
          <p:nvPr/>
        </p:nvSpPr>
        <p:spPr>
          <a:xfrm>
            <a:off x="874547" y="3952076"/>
            <a:ext cx="6262236" cy="1179810"/>
          </a:xfrm>
          <a:prstGeom prst="rect">
            <a:avLst/>
          </a:prstGeom>
          <a:solidFill>
            <a:srgbClr val="C00000"/>
          </a:solidFill>
          <a:ln w="12700">
            <a:solidFill>
              <a:srgbClr val="000000"/>
            </a:solidFill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R="39686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62B6B"/>
              </a:buClr>
              <a:defRPr sz="1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Arial"/>
                <a:sym typeface="Arial"/>
              </a:rPr>
              <a:t>K</a:t>
            </a:r>
            <a:r>
              <a:rPr lang="en-US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Arial"/>
                <a:sym typeface="Arial"/>
              </a:rPr>
              <a:t>-</a:t>
            </a:r>
            <a:r>
              <a:rPr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Arial"/>
                <a:sym typeface="Arial"/>
              </a:rPr>
              <a:t>map adjacencies go “around the edges”</a:t>
            </a:r>
          </a:p>
          <a:p>
            <a:pPr marR="39686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62B6B"/>
              </a:buClr>
              <a:defRPr sz="1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Arial"/>
                <a:sym typeface="Arial"/>
              </a:rPr>
              <a:t>Wrap around from first to last column</a:t>
            </a:r>
          </a:p>
          <a:p>
            <a:pPr marR="39686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62B6B"/>
              </a:buClr>
              <a:defRPr sz="1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Arial"/>
                <a:sym typeface="Arial"/>
              </a:rPr>
              <a:t>Wrap around from top row to bottom row</a:t>
            </a:r>
          </a:p>
        </p:txBody>
      </p:sp>
      <p:graphicFrame>
        <p:nvGraphicFramePr>
          <p:cNvPr id="77" name="Table">
            <a:extLst>
              <a:ext uri="{FF2B5EF4-FFF2-40B4-BE49-F238E27FC236}">
                <a16:creationId xmlns:a16="http://schemas.microsoft.com/office/drawing/2014/main" id="{5AB61DF6-8C03-A644-EB1A-A4243AEA0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72059"/>
              </p:ext>
            </p:extLst>
          </p:nvPr>
        </p:nvGraphicFramePr>
        <p:xfrm>
          <a:off x="748847" y="1312862"/>
          <a:ext cx="2540000" cy="16256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2000"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9686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2000"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111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110</a:t>
                      </a: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1F40B5E-C253-1461-7BFB-7186A91AD843}"/>
                  </a:ext>
                </a:extLst>
              </p:cNvPr>
              <p:cNvSpPr/>
              <p:nvPr/>
            </p:nvSpPr>
            <p:spPr>
              <a:xfrm>
                <a:off x="759069" y="1847091"/>
                <a:ext cx="401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𝑨</m:t>
                      </m:r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1F40B5E-C253-1461-7BFB-7186A91AD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69" y="1847091"/>
                <a:ext cx="40107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9AB7E7E-A83E-6042-A29E-C0FDA59F3299}"/>
                  </a:ext>
                </a:extLst>
              </p:cNvPr>
              <p:cNvSpPr/>
              <p:nvPr/>
            </p:nvSpPr>
            <p:spPr>
              <a:xfrm>
                <a:off x="821908" y="1590410"/>
                <a:ext cx="559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𝑩𝑪</m:t>
                      </m:r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9AB7E7E-A83E-6042-A29E-C0FDA59F3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08" y="1590410"/>
                <a:ext cx="5597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Line">
            <a:extLst>
              <a:ext uri="{FF2B5EF4-FFF2-40B4-BE49-F238E27FC236}">
                <a16:creationId xmlns:a16="http://schemas.microsoft.com/office/drawing/2014/main" id="{39D90DC3-7CCC-5597-F716-947A7AFA18D8}"/>
              </a:ext>
            </a:extLst>
          </p:cNvPr>
          <p:cNvSpPr/>
          <p:nvPr/>
        </p:nvSpPr>
        <p:spPr>
          <a:xfrm>
            <a:off x="861979" y="1811023"/>
            <a:ext cx="407377" cy="320040"/>
          </a:xfrm>
          <a:prstGeom prst="line">
            <a:avLst/>
          </a:prstGeom>
          <a:noFill/>
          <a:ln w="25400" cap="flat">
            <a:solidFill>
              <a:srgbClr val="062B6B"/>
            </a:solidFill>
            <a:prstDash val="solid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813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A353-0317-CFC9-578C-C668A766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FC8FE-F669-0497-F32E-D5312879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BEFFC-C932-F7C6-51BA-B74A4CCA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graphicFrame>
        <p:nvGraphicFramePr>
          <p:cNvPr id="6" name="Table">
            <a:extLst>
              <a:ext uri="{FF2B5EF4-FFF2-40B4-BE49-F238E27FC236}">
                <a16:creationId xmlns:a16="http://schemas.microsoft.com/office/drawing/2014/main" id="{6C07320D-E7C1-83B3-79F4-EFA97609A084}"/>
              </a:ext>
            </a:extLst>
          </p:cNvPr>
          <p:cNvGraphicFramePr/>
          <p:nvPr/>
        </p:nvGraphicFramePr>
        <p:xfrm>
          <a:off x="1833397" y="1524000"/>
          <a:ext cx="2540000" cy="2438400"/>
        </p:xfrm>
        <a:graphic>
          <a:graphicData uri="http://schemas.openxmlformats.org/drawingml/2006/table">
            <a:tbl>
              <a:tblPr/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2000"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 rowSpan="2">
                  <a:txBody>
                    <a:bodyPr/>
                    <a:lstStyle/>
                    <a:p>
                      <a:pPr marR="39686" algn="ct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39686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1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2000"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defRPr>
                      </a:pPr>
                      <a:endParaRPr/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00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01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0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11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R="39686" algn="r" defTabSz="914400">
                        <a:spcBef>
                          <a:spcPts val="600"/>
                        </a:spcBef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10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39686" algn="ctr" defTabSz="914400">
                        <a:tabLst>
                          <a:tab pos="5588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rgbClr val="2F2F2F"/>
                          </a:solidFill>
                          <a:uFill>
                            <a:solidFill>
                              <a:srgbClr val="2F2F2F"/>
                            </a:solidFill>
                          </a:uFill>
                          <a:sym typeface="Arial"/>
                        </a:rPr>
                        <a:t>1</a:t>
                      </a:r>
                      <a:endParaRPr sz="2000" b="1">
                        <a:solidFill>
                          <a:srgbClr val="2F2F2F"/>
                        </a:solidFill>
                        <a:uFill>
                          <a:solidFill>
                            <a:srgbClr val="2F2F2F"/>
                          </a:solidFill>
                        </a:uFill>
                        <a:sym typeface="Arial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062B6B"/>
                      </a:solidFill>
                      <a:miter lim="400000"/>
                    </a:lnL>
                    <a:lnR w="25400">
                      <a:solidFill>
                        <a:srgbClr val="062B6B"/>
                      </a:solidFill>
                      <a:miter lim="400000"/>
                    </a:lnR>
                    <a:lnT w="25400">
                      <a:solidFill>
                        <a:srgbClr val="062B6B"/>
                      </a:solidFill>
                      <a:miter lim="400000"/>
                    </a:lnT>
                    <a:lnB w="25400">
                      <a:solidFill>
                        <a:srgbClr val="062B6B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29C5383-098D-0132-BC02-657C35246513}"/>
                  </a:ext>
                </a:extLst>
              </p:cNvPr>
              <p:cNvSpPr/>
              <p:nvPr/>
            </p:nvSpPr>
            <p:spPr>
              <a:xfrm>
                <a:off x="1676400" y="2061078"/>
                <a:ext cx="567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𝑨𝑩</m:t>
                      </m:r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29C5383-098D-0132-BC02-657C35246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061078"/>
                <a:ext cx="5677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939050-98DA-C605-C452-865435449A49}"/>
                  </a:ext>
                </a:extLst>
              </p:cNvPr>
              <p:cNvSpPr/>
              <p:nvPr/>
            </p:nvSpPr>
            <p:spPr>
              <a:xfrm>
                <a:off x="1874434" y="1803516"/>
                <a:ext cx="566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𝑪𝑫</m:t>
                      </m:r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939050-98DA-C605-C452-865435449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434" y="1803516"/>
                <a:ext cx="5661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">
            <a:extLst>
              <a:ext uri="{FF2B5EF4-FFF2-40B4-BE49-F238E27FC236}">
                <a16:creationId xmlns:a16="http://schemas.microsoft.com/office/drawing/2014/main" id="{5548BA57-C6D7-82C2-3BDA-8DE21A707891}"/>
              </a:ext>
            </a:extLst>
          </p:cNvPr>
          <p:cNvSpPr/>
          <p:nvPr/>
        </p:nvSpPr>
        <p:spPr>
          <a:xfrm>
            <a:off x="1934067" y="2014622"/>
            <a:ext cx="407377" cy="320040"/>
          </a:xfrm>
          <a:prstGeom prst="line">
            <a:avLst/>
          </a:prstGeom>
          <a:noFill/>
          <a:ln w="25400" cap="flat">
            <a:solidFill>
              <a:srgbClr val="062B6B"/>
            </a:solidFill>
            <a:prstDash val="solid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4893A356-8360-45C6-2741-7917F192E4A1}"/>
              </a:ext>
            </a:extLst>
          </p:cNvPr>
          <p:cNvSpPr/>
          <p:nvPr/>
        </p:nvSpPr>
        <p:spPr>
          <a:xfrm>
            <a:off x="4908424" y="1499748"/>
            <a:ext cx="5526214" cy="1346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AAAAAA"/>
            </a:solidFill>
            <a:miter lim="400000"/>
          </a:ln>
        </p:spPr>
        <p:txBody>
          <a:bodyPr lIns="50800" tIns="50800" rIns="50800" bIns="50800" anchor="ctr"/>
          <a:lstStyle/>
          <a:p>
            <a:pPr marL="39686" marR="3968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400">
              <a:solidFill>
                <a:srgbClr val="062B6B"/>
              </a:solidFill>
              <a:uFill>
                <a:solidFill>
                  <a:srgbClr val="062B6B"/>
                </a:solidFill>
              </a:uFill>
              <a:latin typeface="Times"/>
              <a:sym typeface="Times"/>
            </a:endParaRPr>
          </a:p>
        </p:txBody>
      </p:sp>
      <p:sp>
        <p:nvSpPr>
          <p:cNvPr id="11" name="Strategy for “circling” rectangles on Kmap:…">
            <a:extLst>
              <a:ext uri="{FF2B5EF4-FFF2-40B4-BE49-F238E27FC236}">
                <a16:creationId xmlns:a16="http://schemas.microsoft.com/office/drawing/2014/main" id="{AD05BCDA-BD81-C592-6E99-FBF247E66CE7}"/>
              </a:ext>
            </a:extLst>
          </p:cNvPr>
          <p:cNvSpPr/>
          <p:nvPr/>
        </p:nvSpPr>
        <p:spPr>
          <a:xfrm>
            <a:off x="4584758" y="3285593"/>
            <a:ext cx="5854643" cy="19112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000000"/>
            </a:solidFill>
            <a:miter lim="400000"/>
          </a:ln>
          <a:effectLst>
            <a:outerShdw blurRad="127000" dist="762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marL="38100" marR="38100" eaLnBrk="0" fontAlgn="base" hangingPunct="0">
              <a:lnSpc>
                <a:spcPct val="85000"/>
              </a:lnSpc>
              <a:spcBef>
                <a:spcPts val="1500"/>
              </a:spcBef>
              <a:spcAft>
                <a:spcPct val="0"/>
              </a:spcAft>
              <a:buClr>
                <a:srgbClr val="062B6B"/>
              </a:buClr>
              <a:defRPr sz="18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Arial"/>
                <a:sym typeface="Arial"/>
              </a:rPr>
              <a:t>Strategy for “circling” rectangles on </a:t>
            </a:r>
            <a:r>
              <a:rPr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Arial"/>
                <a:sym typeface="Arial"/>
              </a:rPr>
              <a:t>Kmap</a:t>
            </a:r>
            <a:r>
              <a:rPr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Arial"/>
                <a:sym typeface="Arial"/>
              </a:rPr>
              <a:t>:</a:t>
            </a:r>
          </a:p>
          <a:p>
            <a:pPr marL="38100" marR="38100" eaLnBrk="0" fontAlgn="base" hangingPunct="0">
              <a:lnSpc>
                <a:spcPct val="85000"/>
              </a:lnSpc>
              <a:spcBef>
                <a:spcPts val="1500"/>
              </a:spcBef>
              <a:spcAft>
                <a:spcPct val="0"/>
              </a:spcAft>
              <a:buClr>
                <a:srgbClr val="062B6B"/>
              </a:buClr>
              <a:defRPr sz="18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Tahoma"/>
                <a:cs typeface="Arial"/>
                <a:sym typeface="Arial"/>
              </a:rPr>
              <a:t>  As </a:t>
            </a:r>
            <a:r>
              <a:rPr sz="3600" b="1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Tahoma"/>
                <a:cs typeface="Arial"/>
                <a:sym typeface="Arial"/>
              </a:rPr>
              <a:t>big</a:t>
            </a:r>
            <a:r>
              <a:rPr b="1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Tahoma"/>
                <a:cs typeface="Arial"/>
                <a:sym typeface="Arial"/>
              </a:rPr>
              <a:t> as possible</a:t>
            </a:r>
          </a:p>
          <a:p>
            <a:pPr marL="38100" marR="38100" eaLnBrk="0" fontAlgn="base" hangingPunct="0">
              <a:lnSpc>
                <a:spcPct val="85000"/>
              </a:lnSpc>
              <a:spcBef>
                <a:spcPts val="1500"/>
              </a:spcBef>
              <a:spcAft>
                <a:spcPct val="0"/>
              </a:spcAft>
              <a:buClr>
                <a:srgbClr val="062B6B"/>
              </a:buClr>
              <a:defRPr sz="18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Arial"/>
                <a:sym typeface="Arial"/>
              </a:rPr>
              <a:t>Biggest “oops!” that people forget:</a:t>
            </a:r>
          </a:p>
          <a:p>
            <a:pPr marL="38100" marR="381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62B6B"/>
              </a:buClr>
              <a:defRPr sz="1800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ahoma"/>
                <a:cs typeface="Arial"/>
                <a:sym typeface="Arial"/>
              </a:rPr>
              <a:t>  Wrap-arounds</a:t>
            </a: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6C368933-DDDA-C3AC-F8E0-9F7286A5BF0F}"/>
              </a:ext>
            </a:extLst>
          </p:cNvPr>
          <p:cNvSpPr/>
          <p:nvPr/>
        </p:nvSpPr>
        <p:spPr>
          <a:xfrm>
            <a:off x="4673600" y="3700605"/>
            <a:ext cx="2717800" cy="5715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5400"/>
        </p:spPr>
        <p:txBody>
          <a:bodyPr lIns="50800" tIns="50800" rIns="50800" bIns="50800" anchor="ctr"/>
          <a:lstStyle/>
          <a:p>
            <a:pPr marL="39686" marR="3968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400">
              <a:solidFill>
                <a:srgbClr val="062B6B"/>
              </a:solidFill>
              <a:uFill>
                <a:solidFill>
                  <a:srgbClr val="062B6B"/>
                </a:solidFill>
              </a:uFill>
              <a:latin typeface="Times"/>
              <a:sym typeface="Times"/>
            </a:endParaRP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A867CF-4165-3C6E-FBFF-A2290ECC93AD}"/>
              </a:ext>
            </a:extLst>
          </p:cNvPr>
          <p:cNvSpPr/>
          <p:nvPr/>
        </p:nvSpPr>
        <p:spPr>
          <a:xfrm>
            <a:off x="4826000" y="4806339"/>
            <a:ext cx="2717800" cy="3429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5400"/>
        </p:spPr>
        <p:txBody>
          <a:bodyPr lIns="50800" tIns="50800" rIns="50800" bIns="50800" anchor="ctr"/>
          <a:lstStyle/>
          <a:p>
            <a:pPr marL="39686" marR="3968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400">
              <a:solidFill>
                <a:srgbClr val="062B6B"/>
              </a:solidFill>
              <a:uFill>
                <a:solidFill>
                  <a:srgbClr val="062B6B"/>
                </a:solidFill>
              </a:uFill>
              <a:latin typeface="Times"/>
              <a:sym typeface="Time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ADEA1F-8C2E-3DF0-AD0C-1F67C2622764}"/>
                  </a:ext>
                </a:extLst>
              </p:cNvPr>
              <p:cNvSpPr/>
              <p:nvPr/>
            </p:nvSpPr>
            <p:spPr>
              <a:xfrm>
                <a:off x="4835981" y="1473599"/>
                <a:ext cx="5706819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𝐅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(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𝐀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,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𝐁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,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𝐂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,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𝐃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)=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𝒎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𝟓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𝟖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𝟗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𝟏𝟎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𝟏𝟏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𝟏𝟐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𝟏𝟑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𝟏𝟒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𝟏𝟓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ADEA1F-8C2E-3DF0-AD0C-1F67C2622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81" y="1473599"/>
                <a:ext cx="5706819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A539BC-D4CC-AF18-ED90-D6AEE1BEF87F}"/>
                  </a:ext>
                </a:extLst>
              </p:cNvPr>
              <p:cNvSpPr/>
              <p:nvPr/>
            </p:nvSpPr>
            <p:spPr>
              <a:xfrm>
                <a:off x="4908424" y="2210577"/>
                <a:ext cx="615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𝐅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=</m:t>
                      </m:r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A539BC-D4CC-AF18-ED90-D6AEE1BE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424" y="2210577"/>
                <a:ext cx="6158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D8C4A0-BD0F-6E9C-512F-51B9C28656EF}"/>
                  </a:ext>
                </a:extLst>
              </p:cNvPr>
              <p:cNvSpPr/>
              <p:nvPr/>
            </p:nvSpPr>
            <p:spPr>
              <a:xfrm>
                <a:off x="5330992" y="2207428"/>
                <a:ext cx="1755609" cy="36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𝐀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𝑫</m:t>
                          </m:r>
                        </m:e>
                      </m:acc>
                      <m:r>
                        <a:rPr lang="en-US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𝐁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𝑪</m:t>
                          </m:r>
                        </m:e>
                      </m:acc>
                      <m:r>
                        <a:rPr lang="en-US" b="1" i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𝑫</m:t>
                      </m:r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0D8C4A0-BD0F-6E9C-512F-51B9C2865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992" y="2207428"/>
                <a:ext cx="1755609" cy="369909"/>
              </a:xfrm>
              <a:prstGeom prst="rect">
                <a:avLst/>
              </a:prstGeom>
              <a:blipFill>
                <a:blip r:embed="rId6"/>
                <a:stretch>
                  <a:fillRect r="-7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943A174-BC31-6395-857A-13555E780274}"/>
                  </a:ext>
                </a:extLst>
              </p:cNvPr>
              <p:cNvSpPr/>
              <p:nvPr/>
            </p:nvSpPr>
            <p:spPr>
              <a:xfrm>
                <a:off x="5325404" y="2211235"/>
                <a:ext cx="1021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𝐀</m:t>
                      </m:r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uFill>
                                <a:solidFill>
                                  <a:srgbClr val="D21C42"/>
                                </a:solidFill>
                              </a:u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943A174-BC31-6395-857A-13555E780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404" y="2211235"/>
                <a:ext cx="1021433" cy="369332"/>
              </a:xfrm>
              <a:prstGeom prst="rect">
                <a:avLst/>
              </a:prstGeom>
              <a:blipFill>
                <a:blip r:embed="rId7"/>
                <a:stretch>
                  <a:fillRect r="-27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F84EAEA-019D-53F6-5DA2-07E0845C7F30}"/>
                  </a:ext>
                </a:extLst>
              </p:cNvPr>
              <p:cNvSpPr/>
              <p:nvPr/>
            </p:nvSpPr>
            <p:spPr>
              <a:xfrm>
                <a:off x="5325403" y="2207716"/>
                <a:ext cx="405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FF"/>
                          </a:solidFill>
                          <a:uFill>
                            <a:solidFill>
                              <a:srgbClr val="D21C42"/>
                            </a:solidFill>
                          </a:uFill>
                          <a:latin typeface="Cambria Math" panose="02040503050406030204" pitchFamily="18" charset="0"/>
                          <a:ea typeface="Arial"/>
                          <a:cs typeface="Arial"/>
                          <a:sym typeface="Arial"/>
                        </a:rPr>
                        <m:t>𝐀</m:t>
                      </m:r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F84EAEA-019D-53F6-5DA2-07E0845C7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403" y="2207716"/>
                <a:ext cx="4058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">
            <a:extLst>
              <a:ext uri="{FF2B5EF4-FFF2-40B4-BE49-F238E27FC236}">
                <a16:creationId xmlns:a16="http://schemas.microsoft.com/office/drawing/2014/main" id="{18580864-A055-D7F3-1011-544DFD563EF3}"/>
              </a:ext>
            </a:extLst>
          </p:cNvPr>
          <p:cNvSpPr/>
          <p:nvPr/>
        </p:nvSpPr>
        <p:spPr>
          <a:xfrm>
            <a:off x="2845929" y="2718010"/>
            <a:ext cx="495300" cy="914400"/>
          </a:xfrm>
          <a:prstGeom prst="ellipse">
            <a:avLst/>
          </a:prstGeom>
          <a:ln w="57150">
            <a:solidFill>
              <a:srgbClr val="DA273E"/>
            </a:solidFill>
          </a:ln>
        </p:spPr>
        <p:txBody>
          <a:bodyPr lIns="50800" tIns="50800" rIns="50800" bIns="50800" anchor="ctr"/>
          <a:lstStyle/>
          <a:p>
            <a:pPr marL="39686" marR="3968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400">
              <a:solidFill>
                <a:srgbClr val="DA273E"/>
              </a:solidFill>
              <a:uFill>
                <a:solidFill>
                  <a:srgbClr val="DA273E"/>
                </a:solidFill>
              </a:uFill>
              <a:latin typeface="Times"/>
              <a:sym typeface="Times"/>
            </a:endParaRPr>
          </a:p>
        </p:txBody>
      </p:sp>
      <p:sp>
        <p:nvSpPr>
          <p:cNvPr id="20" name="Oval">
            <a:extLst>
              <a:ext uri="{FF2B5EF4-FFF2-40B4-BE49-F238E27FC236}">
                <a16:creationId xmlns:a16="http://schemas.microsoft.com/office/drawing/2014/main" id="{50A0F3DE-CCBC-4DD5-F424-F386A3341720}"/>
              </a:ext>
            </a:extLst>
          </p:cNvPr>
          <p:cNvSpPr/>
          <p:nvPr/>
        </p:nvSpPr>
        <p:spPr>
          <a:xfrm>
            <a:off x="2152831" y="3140919"/>
            <a:ext cx="2298700" cy="914400"/>
          </a:xfrm>
          <a:prstGeom prst="ellipse">
            <a:avLst/>
          </a:prstGeom>
          <a:ln w="57150">
            <a:solidFill>
              <a:srgbClr val="DA273E"/>
            </a:solidFill>
          </a:ln>
        </p:spPr>
        <p:txBody>
          <a:bodyPr lIns="50800" tIns="50800" rIns="50800" bIns="50800" anchor="ctr"/>
          <a:lstStyle/>
          <a:p>
            <a:pPr marL="39686" marR="3968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DA273E"/>
                </a:solidFill>
                <a:uFill>
                  <a:solidFill>
                    <a:srgbClr val="DA273E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endParaRPr sz="2400">
              <a:solidFill>
                <a:srgbClr val="DA273E"/>
              </a:solidFill>
              <a:uFill>
                <a:solidFill>
                  <a:srgbClr val="DA273E"/>
                </a:solidFill>
              </a:uFill>
              <a:latin typeface="Times"/>
              <a:sym typeface="Times"/>
            </a:endParaRPr>
          </a:p>
        </p:txBody>
      </p:sp>
      <p:grpSp>
        <p:nvGrpSpPr>
          <p:cNvPr id="21" name="Group">
            <a:extLst>
              <a:ext uri="{FF2B5EF4-FFF2-40B4-BE49-F238E27FC236}">
                <a16:creationId xmlns:a16="http://schemas.microsoft.com/office/drawing/2014/main" id="{CB00CD7D-70A1-B2DC-B8BF-8034720F478D}"/>
              </a:ext>
            </a:extLst>
          </p:cNvPr>
          <p:cNvGrpSpPr/>
          <p:nvPr/>
        </p:nvGrpSpPr>
        <p:grpSpPr>
          <a:xfrm>
            <a:off x="1870345" y="1891377"/>
            <a:ext cx="2941768" cy="2508297"/>
            <a:chOff x="455" y="-2958"/>
            <a:chExt cx="2941766" cy="2508296"/>
          </a:xfrm>
        </p:grpSpPr>
        <p:sp>
          <p:nvSpPr>
            <p:cNvPr id="22" name="Line">
              <a:extLst>
                <a:ext uri="{FF2B5EF4-FFF2-40B4-BE49-F238E27FC236}">
                  <a16:creationId xmlns:a16="http://schemas.microsoft.com/office/drawing/2014/main" id="{9682F92F-DA5B-CF6D-AAF9-46FDF10AD1F5}"/>
                </a:ext>
              </a:extLst>
            </p:cNvPr>
            <p:cNvSpPr/>
            <p:nvPr/>
          </p:nvSpPr>
          <p:spPr>
            <a:xfrm>
              <a:off x="455" y="1423"/>
              <a:ext cx="893698" cy="82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53" h="18296" extrusionOk="0">
                  <a:moveTo>
                    <a:pt x="0" y="12161"/>
                  </a:moveTo>
                  <a:cubicBezTo>
                    <a:pt x="0" y="12161"/>
                    <a:pt x="16602" y="21600"/>
                    <a:pt x="19101" y="17062"/>
                  </a:cubicBezTo>
                  <a:cubicBezTo>
                    <a:pt x="21600" y="12524"/>
                    <a:pt x="9997" y="0"/>
                    <a:pt x="9997" y="0"/>
                  </a:cubicBezTo>
                </a:path>
              </a:pathLst>
            </a:custGeom>
            <a:noFill/>
            <a:ln w="57150" cap="flat">
              <a:solidFill>
                <a:srgbClr val="DA273E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39686" marR="39686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endPara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sym typeface="Times"/>
              </a:endParaRPr>
            </a:p>
          </p:txBody>
        </p:sp>
        <p:sp>
          <p:nvSpPr>
            <p:cNvPr id="23" name="Line">
              <a:extLst>
                <a:ext uri="{FF2B5EF4-FFF2-40B4-BE49-F238E27FC236}">
                  <a16:creationId xmlns:a16="http://schemas.microsoft.com/office/drawing/2014/main" id="{F5A6EEEF-8BC8-144E-C6BF-471A86554769}"/>
                </a:ext>
              </a:extLst>
            </p:cNvPr>
            <p:cNvSpPr/>
            <p:nvPr/>
          </p:nvSpPr>
          <p:spPr>
            <a:xfrm flipH="1">
              <a:off x="2048523" y="-2958"/>
              <a:ext cx="893698" cy="82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53" h="18296" extrusionOk="0">
                  <a:moveTo>
                    <a:pt x="0" y="12161"/>
                  </a:moveTo>
                  <a:cubicBezTo>
                    <a:pt x="0" y="12161"/>
                    <a:pt x="16602" y="21600"/>
                    <a:pt x="19101" y="17062"/>
                  </a:cubicBezTo>
                  <a:cubicBezTo>
                    <a:pt x="21600" y="12524"/>
                    <a:pt x="9997" y="0"/>
                    <a:pt x="9997" y="0"/>
                  </a:cubicBezTo>
                </a:path>
              </a:pathLst>
            </a:custGeom>
            <a:noFill/>
            <a:ln w="57150" cap="flat">
              <a:solidFill>
                <a:srgbClr val="DA273E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39686" marR="39686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endPara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sym typeface="Times"/>
              </a:endParaRPr>
            </a:p>
          </p:txBody>
        </p:sp>
        <p:sp>
          <p:nvSpPr>
            <p:cNvPr id="24" name="Line">
              <a:extLst>
                <a:ext uri="{FF2B5EF4-FFF2-40B4-BE49-F238E27FC236}">
                  <a16:creationId xmlns:a16="http://schemas.microsoft.com/office/drawing/2014/main" id="{BF15755F-F1DD-C612-AF4D-5A89DD221038}"/>
                </a:ext>
              </a:extLst>
            </p:cNvPr>
            <p:cNvSpPr/>
            <p:nvPr/>
          </p:nvSpPr>
          <p:spPr>
            <a:xfrm rot="10800000">
              <a:off x="1980143" y="1662442"/>
              <a:ext cx="893698" cy="82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53" h="18296" extrusionOk="0">
                  <a:moveTo>
                    <a:pt x="0" y="12161"/>
                  </a:moveTo>
                  <a:cubicBezTo>
                    <a:pt x="0" y="12161"/>
                    <a:pt x="16602" y="21600"/>
                    <a:pt x="19101" y="17062"/>
                  </a:cubicBezTo>
                  <a:cubicBezTo>
                    <a:pt x="21600" y="12524"/>
                    <a:pt x="9997" y="0"/>
                    <a:pt x="9997" y="0"/>
                  </a:cubicBezTo>
                </a:path>
              </a:pathLst>
            </a:custGeom>
            <a:noFill/>
            <a:ln w="57150" cap="flat">
              <a:solidFill>
                <a:srgbClr val="DA273E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39686" marR="39686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endPara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sym typeface="Times"/>
              </a:endParaRPr>
            </a:p>
          </p:txBody>
        </p:sp>
        <p:sp>
          <p:nvSpPr>
            <p:cNvPr id="25" name="Line">
              <a:extLst>
                <a:ext uri="{FF2B5EF4-FFF2-40B4-BE49-F238E27FC236}">
                  <a16:creationId xmlns:a16="http://schemas.microsoft.com/office/drawing/2014/main" id="{A1F560E1-D02B-73CB-CFA1-37C3262F0B11}"/>
                </a:ext>
              </a:extLst>
            </p:cNvPr>
            <p:cNvSpPr/>
            <p:nvPr/>
          </p:nvSpPr>
          <p:spPr>
            <a:xfrm rot="10800000" flipH="1">
              <a:off x="17976" y="1678703"/>
              <a:ext cx="893697" cy="826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53" h="18296" extrusionOk="0">
                  <a:moveTo>
                    <a:pt x="0" y="12161"/>
                  </a:moveTo>
                  <a:cubicBezTo>
                    <a:pt x="0" y="12161"/>
                    <a:pt x="16602" y="21600"/>
                    <a:pt x="19101" y="17062"/>
                  </a:cubicBezTo>
                  <a:cubicBezTo>
                    <a:pt x="21600" y="12524"/>
                    <a:pt x="9997" y="0"/>
                    <a:pt x="9997" y="0"/>
                  </a:cubicBezTo>
                </a:path>
              </a:pathLst>
            </a:custGeom>
            <a:noFill/>
            <a:ln w="57150" cap="flat">
              <a:solidFill>
                <a:srgbClr val="DA273E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39686" marR="39686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62B6B"/>
                  </a:solidFill>
                  <a:uFill>
                    <a:solidFill>
                      <a:srgbClr val="062B6B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pPr>
              <a:endParaRPr sz="2400">
                <a:solidFill>
                  <a:srgbClr val="062B6B"/>
                </a:solidFill>
                <a:uFill>
                  <a:solidFill>
                    <a:srgbClr val="062B6B"/>
                  </a:solidFill>
                </a:uFill>
                <a:latin typeface="Times"/>
                <a:sym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69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 advAuto="0"/>
      <p:bldP spid="12" grpId="1" animBg="1"/>
      <p:bldP spid="13" grpId="0" animBg="1" advAuto="0"/>
      <p:bldP spid="13" grpId="1" animBg="1"/>
      <p:bldP spid="14" grpId="0"/>
      <p:bldP spid="15" grpId="0"/>
      <p:bldP spid="16" grpId="0"/>
      <p:bldP spid="17" grpId="0"/>
      <p:bldP spid="18" grpId="0"/>
      <p:bldP spid="19" grpId="0" animBg="1" advAuto="0"/>
      <p:bldP spid="20" grpId="0" animBg="1" advAuto="0"/>
      <p:bldP spid="2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5F4E0-6F3C-DD4A-5C95-A78D8763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more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AA60B-EDD7-8071-4A81-FD995E0B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13922"/>
            <a:ext cx="6780700" cy="462782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9E1C5-F310-3938-3A3E-DD69654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B4F8B-0954-3B35-4615-C5201F13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16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30894</TotalTime>
  <Words>865</Words>
  <Application>Microsoft Office PowerPoint</Application>
  <PresentationFormat>Widescreen</PresentationFormat>
  <Paragraphs>282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Tahoma</vt:lpstr>
      <vt:lpstr>Times</vt:lpstr>
      <vt:lpstr>Office Theme</vt:lpstr>
      <vt:lpstr>CS230: Digital Logic Design and Computer Architecture</vt:lpstr>
      <vt:lpstr>Phones (smart/non-smart) on silence plz, Thanks </vt:lpstr>
      <vt:lpstr>Contd. </vt:lpstr>
      <vt:lpstr>K-Maps</vt:lpstr>
      <vt:lpstr>Coffee points</vt:lpstr>
      <vt:lpstr>Coffee points</vt:lpstr>
      <vt:lpstr>How? To minimize the Function</vt:lpstr>
      <vt:lpstr>How?</vt:lpstr>
      <vt:lpstr>Some more examples</vt:lpstr>
      <vt:lpstr>Some more examples</vt:lpstr>
      <vt:lpstr>Why minimize?</vt:lpstr>
      <vt:lpstr>Summary</vt:lpstr>
      <vt:lpstr>PAUSE</vt:lpstr>
      <vt:lpstr>Combinational Circuits</vt:lpstr>
      <vt:lpstr>Decoder</vt:lpstr>
      <vt:lpstr>Contd.</vt:lpstr>
      <vt:lpstr>PowerPoint Presentation</vt:lpstr>
      <vt:lpstr>Multiplexer</vt:lpstr>
      <vt:lpstr>Contd.</vt:lpstr>
      <vt:lpstr>From 2 to 4:1 MUX</vt:lpstr>
      <vt:lpstr>Adder</vt:lpstr>
      <vt:lpstr>Half adder </vt:lpstr>
      <vt:lpstr>Full adder</vt:lpstr>
      <vt:lpstr>Implementation</vt:lpstr>
      <vt:lpstr>Ripple Carry Adder</vt:lpstr>
      <vt:lpstr>Comparator (Equality Checker)</vt:lpstr>
      <vt:lpstr>ALU (Arithmetic Logic Unit)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637</cp:revision>
  <dcterms:created xsi:type="dcterms:W3CDTF">2021-05-31T06:57:48Z</dcterms:created>
  <dcterms:modified xsi:type="dcterms:W3CDTF">2023-08-09T05:56:40Z</dcterms:modified>
</cp:coreProperties>
</file>