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9" r:id="rId24"/>
    <p:sldId id="277" r:id="rId25"/>
    <p:sldId id="278" r:id="rId26"/>
    <p:sldId id="279" r:id="rId27"/>
    <p:sldId id="280" r:id="rId28"/>
    <p:sldId id="288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MqvGeDdZDAJ03JrT/xTVNCry+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89C082-4305-42F5-9A09-58BCDE6EAB8C}">
  <a:tblStyle styleId="{0B89C082-4305-42F5-9A09-58BCDE6EAB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923777" y="1122363"/>
            <a:ext cx="1020376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67446" y="71035"/>
            <a:ext cx="2841820" cy="8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5" descr="IIT Bombay | IIT Bom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2" y="26560"/>
            <a:ext cx="1130218" cy="11016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5"/>
          <p:cNvSpPr txBox="1"/>
          <p:nvPr/>
        </p:nvSpPr>
        <p:spPr>
          <a:xfrm>
            <a:off x="0" y="6354386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https://www.cse.iitb.ac.in/~biswa/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ctrTitle"/>
          </p:nvPr>
        </p:nvSpPr>
        <p:spPr>
          <a:xfrm>
            <a:off x="923777" y="1122363"/>
            <a:ext cx="1020376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CS230: Digital Logic Design and Computer Architecture</a:t>
            </a:r>
            <a:endParaRPr/>
          </a:p>
        </p:txBody>
      </p:sp>
      <p:sp>
        <p:nvSpPr>
          <p:cNvPr id="43" name="Google Shape;4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</a:pPr>
            <a:r>
              <a:rPr lang="en-US" sz="3600">
                <a:solidFill>
                  <a:srgbClr val="C00000"/>
                </a:solidFill>
              </a:rPr>
              <a:t>Lecture 4: Sequential Circuits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https://www.cse.iitb.ac.in/~biswa/courses/CS230/autumn23/main.html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10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11487148" y="1279726"/>
            <a:ext cx="475423" cy="51534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729" y="1279726"/>
            <a:ext cx="9939129" cy="487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/>
          <p:nvPr/>
        </p:nvSpPr>
        <p:spPr>
          <a:xfrm>
            <a:off x="11534262" y="1017588"/>
            <a:ext cx="614363" cy="5338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05" y="3571875"/>
            <a:ext cx="4887760" cy="1804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/>
          <p:nvPr/>
        </p:nvSpPr>
        <p:spPr>
          <a:xfrm>
            <a:off x="189987" y="3416300"/>
            <a:ext cx="1534038" cy="3122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NAND gates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71512" y="1478539"/>
            <a:ext cx="8763000" cy="519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Cross-coupled </a:t>
            </a:r>
            <a:r>
              <a:rPr lang="en-US" b="1">
                <a:solidFill>
                  <a:srgbClr val="0070C0"/>
                </a:solidFill>
              </a:rPr>
              <a:t>NAND gates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is stored at </a:t>
            </a:r>
            <a:r>
              <a:rPr lang="en-US" b="1"/>
              <a:t>Q</a:t>
            </a:r>
            <a:r>
              <a:rPr lang="en-US"/>
              <a:t> (inverse at </a:t>
            </a:r>
            <a:r>
              <a:rPr lang="en-US" b="1"/>
              <a:t>Q’</a:t>
            </a:r>
            <a:r>
              <a:rPr lang="en-US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S </a:t>
            </a:r>
            <a:r>
              <a:rPr lang="en-US"/>
              <a:t>and </a:t>
            </a:r>
            <a:r>
              <a:rPr lang="en-US" b="1"/>
              <a:t>R</a:t>
            </a:r>
            <a:r>
              <a:rPr lang="en-US"/>
              <a:t> are control inputs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 </a:t>
            </a:r>
            <a:r>
              <a:rPr lang="en-US" i="1"/>
              <a:t>quiescent </a:t>
            </a:r>
            <a:r>
              <a:rPr lang="en-US"/>
              <a:t>(</a:t>
            </a:r>
            <a:r>
              <a:rPr lang="en-US" i="1"/>
              <a:t>idle</a:t>
            </a:r>
            <a:r>
              <a:rPr lang="en-US"/>
              <a:t>) </a:t>
            </a:r>
            <a:r>
              <a:rPr lang="en-US" i="1"/>
              <a:t>state, </a:t>
            </a:r>
            <a:r>
              <a:rPr lang="en-US" b="1"/>
              <a:t>both S and R are held at 1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b="1"/>
              <a:t>S (set):</a:t>
            </a:r>
            <a:r>
              <a:rPr lang="en-US"/>
              <a:t> drive </a:t>
            </a:r>
            <a:r>
              <a:rPr lang="en-US" b="1"/>
              <a:t>S </a:t>
            </a:r>
            <a:r>
              <a:rPr lang="en-US"/>
              <a:t>to 0 (keeping </a:t>
            </a:r>
            <a:r>
              <a:rPr lang="en-US" b="1"/>
              <a:t>R</a:t>
            </a:r>
            <a:r>
              <a:rPr lang="en-US"/>
              <a:t> at 1) to change </a:t>
            </a:r>
            <a:r>
              <a:rPr lang="en-US" b="1"/>
              <a:t>Q</a:t>
            </a:r>
            <a:r>
              <a:rPr lang="en-US"/>
              <a:t> to 1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b="1"/>
              <a:t>R (reset):</a:t>
            </a:r>
            <a:r>
              <a:rPr lang="en-US"/>
              <a:t> drive </a:t>
            </a:r>
            <a:r>
              <a:rPr lang="en-US" b="1"/>
              <a:t>R </a:t>
            </a:r>
            <a:r>
              <a:rPr lang="en-US"/>
              <a:t>to 0 (keeping </a:t>
            </a:r>
            <a:r>
              <a:rPr lang="en-US" b="1"/>
              <a:t>S</a:t>
            </a:r>
            <a:r>
              <a:rPr lang="en-US"/>
              <a:t> at 1) to change </a:t>
            </a:r>
            <a:r>
              <a:rPr lang="en-US" b="1"/>
              <a:t>Q</a:t>
            </a:r>
            <a:r>
              <a:rPr lang="en-US"/>
              <a:t> to 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b="1"/>
              <a:t>S </a:t>
            </a:r>
            <a:r>
              <a:rPr lang="en-US"/>
              <a:t>and</a:t>
            </a:r>
            <a:r>
              <a:rPr lang="en-US" b="1"/>
              <a:t> R </a:t>
            </a:r>
            <a:r>
              <a:rPr lang="en-US"/>
              <a:t>should never </a:t>
            </a:r>
            <a:r>
              <a:rPr lang="en-US" b="1"/>
              <a:t>both</a:t>
            </a:r>
            <a:r>
              <a:rPr lang="en-US"/>
              <a:t> be 0 at the same time</a:t>
            </a:r>
            <a:endParaRPr b="1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b="1">
              <a:solidFill>
                <a:srgbClr val="7030A0"/>
              </a:solidFill>
            </a:endParaRPr>
          </a:p>
        </p:txBody>
      </p:sp>
      <p:grpSp>
        <p:nvGrpSpPr>
          <p:cNvPr id="171" name="Google Shape;171;p11"/>
          <p:cNvGrpSpPr/>
          <p:nvPr/>
        </p:nvGrpSpPr>
        <p:grpSpPr>
          <a:xfrm>
            <a:off x="7436435" y="763858"/>
            <a:ext cx="3996154" cy="2353992"/>
            <a:chOff x="2404646" y="2087380"/>
            <a:chExt cx="3996154" cy="2353992"/>
          </a:xfrm>
        </p:grpSpPr>
        <p:cxnSp>
          <p:nvCxnSpPr>
            <p:cNvPr id="172" name="Google Shape;172;p11"/>
            <p:cNvCxnSpPr/>
            <p:nvPr/>
          </p:nvCxnSpPr>
          <p:spPr>
            <a:xfrm>
              <a:off x="2743200" y="2332936"/>
              <a:ext cx="12192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2743200" y="4221482"/>
              <a:ext cx="12192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4572000" y="2523309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4572000" y="4038600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11"/>
            <p:cNvSpPr/>
            <p:nvPr/>
          </p:nvSpPr>
          <p:spPr>
            <a:xfrm>
              <a:off x="3962400" y="212053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962400" y="3635829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11"/>
            <p:cNvCxnSpPr/>
            <p:nvPr/>
          </p:nvCxnSpPr>
          <p:spPr>
            <a:xfrm>
              <a:off x="3352800" y="3840482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3352800" y="2697482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3352800" y="2697482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3352800" y="3611883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1"/>
            <p:cNvCxnSpPr/>
            <p:nvPr/>
          </p:nvCxnSpPr>
          <p:spPr>
            <a:xfrm rot="10800000">
              <a:off x="3352800" y="2926081"/>
              <a:ext cx="2514600" cy="685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1"/>
            <p:cNvCxnSpPr/>
            <p:nvPr/>
          </p:nvCxnSpPr>
          <p:spPr>
            <a:xfrm rot="10800000" flipH="1">
              <a:off x="3352800" y="2950027"/>
              <a:ext cx="2514600" cy="661855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5867400" y="3611882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5867400" y="2518483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6" name="Google Shape;186;p11"/>
            <p:cNvSpPr/>
            <p:nvPr/>
          </p:nvSpPr>
          <p:spPr>
            <a:xfrm>
              <a:off x="5816600" y="2468882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818746" y="3992186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4575175" y="2468882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577321" y="3992186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 txBox="1"/>
            <p:nvPr/>
          </p:nvSpPr>
          <p:spPr>
            <a:xfrm>
              <a:off x="2422160" y="21617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sp>
          <p:nvSpPr>
            <p:cNvPr id="191" name="Google Shape;191;p11"/>
            <p:cNvSpPr txBox="1"/>
            <p:nvPr/>
          </p:nvSpPr>
          <p:spPr>
            <a:xfrm>
              <a:off x="2404646" y="4038600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</a:t>
              </a:r>
              <a:endParaRPr/>
            </a:p>
          </p:txBody>
        </p:sp>
        <p:sp>
          <p:nvSpPr>
            <p:cNvPr id="192" name="Google Shape;192;p11"/>
            <p:cNvSpPr txBox="1"/>
            <p:nvPr/>
          </p:nvSpPr>
          <p:spPr>
            <a:xfrm>
              <a:off x="5715000" y="4050268"/>
              <a:ext cx="39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Q’</a:t>
              </a:r>
              <a:endParaRPr/>
            </a:p>
          </p:txBody>
        </p:sp>
        <p:sp>
          <p:nvSpPr>
            <p:cNvPr id="193" name="Google Shape;193;p11"/>
            <p:cNvSpPr txBox="1"/>
            <p:nvPr/>
          </p:nvSpPr>
          <p:spPr>
            <a:xfrm>
              <a:off x="5715000" y="2087380"/>
              <a:ext cx="348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</p:grpSp>
      <p:graphicFrame>
        <p:nvGraphicFramePr>
          <p:cNvPr id="194" name="Google Shape;194;p11"/>
          <p:cNvGraphicFramePr/>
          <p:nvPr/>
        </p:nvGraphicFramePr>
        <p:xfrm>
          <a:off x="9178296" y="3396601"/>
          <a:ext cx="2832725" cy="2484180"/>
        </p:xfrm>
        <a:graphic>
          <a:graphicData uri="http://schemas.openxmlformats.org/drawingml/2006/table">
            <a:tbl>
              <a:tblPr firstRow="1" bandRow="1">
                <a:noFill/>
                <a:tableStyleId>{0B89C082-4305-42F5-9A09-58BCDE6EAB8C}</a:tableStyleId>
              </a:tblPr>
              <a:tblGrid>
                <a:gridCol w="8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Output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S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3B8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Q</a:t>
                      </a:r>
                      <a:r>
                        <a:rPr lang="en-US" sz="1800" u="none" strike="noStrike" cap="none" baseline="-25000"/>
                        <a:t>prev</a:t>
                      </a:r>
                      <a:endParaRPr sz="1800" u="none" strike="noStrike" cap="none" baseline="-250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Forbidden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not R=S=0?</a:t>
            </a:r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1066800" y="1524000"/>
            <a:ext cx="4459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742A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rgbClr val="35742A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1078044" y="1524000"/>
            <a:ext cx="4459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490538" y="4090091"/>
            <a:ext cx="8610600" cy="246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If</a:t>
            </a:r>
            <a:r>
              <a:rPr lang="en-US" b="1"/>
              <a:t> R=S=0, Q </a:t>
            </a:r>
            <a:r>
              <a:rPr lang="en-US"/>
              <a:t>and </a:t>
            </a:r>
            <a:r>
              <a:rPr lang="en-US" b="1"/>
              <a:t>Q’</a:t>
            </a:r>
            <a:r>
              <a:rPr lang="en-US"/>
              <a:t> will both settle to 1, which </a:t>
            </a:r>
            <a:r>
              <a:rPr lang="en-US" b="1">
                <a:solidFill>
                  <a:srgbClr val="C00000"/>
                </a:solidFill>
              </a:rPr>
              <a:t>breaks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our invariant that </a:t>
            </a:r>
            <a:r>
              <a:rPr lang="en-US" b="1"/>
              <a:t>Q</a:t>
            </a:r>
            <a:r>
              <a:rPr lang="en-US"/>
              <a:t> = !</a:t>
            </a:r>
            <a:r>
              <a:rPr lang="en-US" b="1"/>
              <a:t>Q’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If </a:t>
            </a:r>
            <a:r>
              <a:rPr lang="en-US" b="1"/>
              <a:t>S</a:t>
            </a:r>
            <a:r>
              <a:rPr lang="en-US"/>
              <a:t> and </a:t>
            </a:r>
            <a:r>
              <a:rPr lang="en-US" b="1"/>
              <a:t>R</a:t>
            </a:r>
            <a:r>
              <a:rPr lang="en-US"/>
              <a:t> transition back to 1 at the same time, </a:t>
            </a:r>
            <a:r>
              <a:rPr lang="en-US" b="1"/>
              <a:t>Q </a:t>
            </a:r>
            <a:r>
              <a:rPr lang="en-US"/>
              <a:t>and </a:t>
            </a:r>
            <a:r>
              <a:rPr lang="en-US" b="1"/>
              <a:t>Q’</a:t>
            </a:r>
            <a:r>
              <a:rPr lang="en-US"/>
              <a:t> begin to oscillate between 1 and 0 because their final values depend on each other (</a:t>
            </a:r>
            <a:r>
              <a:rPr lang="en-US" b="1">
                <a:solidFill>
                  <a:srgbClr val="7030A0"/>
                </a:solidFill>
              </a:rPr>
              <a:t>metastability</a:t>
            </a:r>
            <a:r>
              <a:rPr lang="en-US"/>
              <a:t>)</a:t>
            </a:r>
            <a:endParaRPr/>
          </a:p>
          <a:p>
            <a:pPr marL="78422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0000"/>
              <a:buChar char="•"/>
            </a:pPr>
            <a:r>
              <a:rPr lang="en-US"/>
              <a:t>This eventually settles depending on </a:t>
            </a:r>
            <a:r>
              <a:rPr lang="en-US" b="1">
                <a:solidFill>
                  <a:srgbClr val="7030A0"/>
                </a:solidFill>
              </a:rPr>
              <a:t>variation in the circuits </a:t>
            </a:r>
            <a:endParaRPr/>
          </a:p>
        </p:txBody>
      </p:sp>
      <p:grpSp>
        <p:nvGrpSpPr>
          <p:cNvPr id="205" name="Google Shape;205;p12"/>
          <p:cNvGrpSpPr/>
          <p:nvPr/>
        </p:nvGrpSpPr>
        <p:grpSpPr>
          <a:xfrm>
            <a:off x="563146" y="1075008"/>
            <a:ext cx="3996154" cy="2353992"/>
            <a:chOff x="2404646" y="2087380"/>
            <a:chExt cx="3996154" cy="2353992"/>
          </a:xfrm>
        </p:grpSpPr>
        <p:cxnSp>
          <p:nvCxnSpPr>
            <p:cNvPr id="206" name="Google Shape;206;p12"/>
            <p:cNvCxnSpPr/>
            <p:nvPr/>
          </p:nvCxnSpPr>
          <p:spPr>
            <a:xfrm>
              <a:off x="2743200" y="2332936"/>
              <a:ext cx="12192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12"/>
            <p:cNvCxnSpPr/>
            <p:nvPr/>
          </p:nvCxnSpPr>
          <p:spPr>
            <a:xfrm>
              <a:off x="2743200" y="4221482"/>
              <a:ext cx="12192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12"/>
            <p:cNvCxnSpPr/>
            <p:nvPr/>
          </p:nvCxnSpPr>
          <p:spPr>
            <a:xfrm>
              <a:off x="4572000" y="2523309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12"/>
            <p:cNvCxnSpPr/>
            <p:nvPr/>
          </p:nvCxnSpPr>
          <p:spPr>
            <a:xfrm>
              <a:off x="4572000" y="4038600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0" name="Google Shape;210;p12"/>
            <p:cNvSpPr/>
            <p:nvPr/>
          </p:nvSpPr>
          <p:spPr>
            <a:xfrm>
              <a:off x="3962400" y="212053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3962400" y="3635829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12"/>
            <p:cNvCxnSpPr/>
            <p:nvPr/>
          </p:nvCxnSpPr>
          <p:spPr>
            <a:xfrm>
              <a:off x="3352800" y="3840482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12"/>
            <p:cNvCxnSpPr/>
            <p:nvPr/>
          </p:nvCxnSpPr>
          <p:spPr>
            <a:xfrm>
              <a:off x="3352800" y="2697482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12"/>
            <p:cNvCxnSpPr/>
            <p:nvPr/>
          </p:nvCxnSpPr>
          <p:spPr>
            <a:xfrm>
              <a:off x="3352800" y="2697482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12"/>
            <p:cNvCxnSpPr/>
            <p:nvPr/>
          </p:nvCxnSpPr>
          <p:spPr>
            <a:xfrm>
              <a:off x="3352800" y="3611883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2"/>
            <p:cNvCxnSpPr/>
            <p:nvPr/>
          </p:nvCxnSpPr>
          <p:spPr>
            <a:xfrm rot="10800000">
              <a:off x="3352800" y="2926081"/>
              <a:ext cx="2514600" cy="685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2"/>
            <p:cNvCxnSpPr/>
            <p:nvPr/>
          </p:nvCxnSpPr>
          <p:spPr>
            <a:xfrm rot="10800000" flipH="1">
              <a:off x="3352800" y="2950027"/>
              <a:ext cx="2514600" cy="661855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2"/>
            <p:cNvCxnSpPr/>
            <p:nvPr/>
          </p:nvCxnSpPr>
          <p:spPr>
            <a:xfrm>
              <a:off x="5867400" y="3611882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12"/>
            <p:cNvCxnSpPr/>
            <p:nvPr/>
          </p:nvCxnSpPr>
          <p:spPr>
            <a:xfrm>
              <a:off x="5867400" y="2518483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0" name="Google Shape;220;p12"/>
            <p:cNvSpPr/>
            <p:nvPr/>
          </p:nvSpPr>
          <p:spPr>
            <a:xfrm>
              <a:off x="5816600" y="2468882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5818746" y="3992186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575175" y="2468882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577321" y="3992186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 txBox="1"/>
            <p:nvPr/>
          </p:nvSpPr>
          <p:spPr>
            <a:xfrm>
              <a:off x="2422160" y="21617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sp>
          <p:nvSpPr>
            <p:cNvPr id="225" name="Google Shape;225;p12"/>
            <p:cNvSpPr txBox="1"/>
            <p:nvPr/>
          </p:nvSpPr>
          <p:spPr>
            <a:xfrm>
              <a:off x="2404646" y="4038600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</a:t>
              </a:r>
              <a:endParaRPr/>
            </a:p>
          </p:txBody>
        </p:sp>
        <p:sp>
          <p:nvSpPr>
            <p:cNvPr id="226" name="Google Shape;226;p12"/>
            <p:cNvSpPr txBox="1"/>
            <p:nvPr/>
          </p:nvSpPr>
          <p:spPr>
            <a:xfrm>
              <a:off x="5715000" y="4050268"/>
              <a:ext cx="39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Q’</a:t>
              </a:r>
              <a:endParaRPr/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5715000" y="2087380"/>
              <a:ext cx="348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</p:grpSp>
      <p:graphicFrame>
        <p:nvGraphicFramePr>
          <p:cNvPr id="228" name="Google Shape;228;p12"/>
          <p:cNvGraphicFramePr/>
          <p:nvPr/>
        </p:nvGraphicFramePr>
        <p:xfrm>
          <a:off x="5773108" y="1192348"/>
          <a:ext cx="2832725" cy="2484180"/>
        </p:xfrm>
        <a:graphic>
          <a:graphicData uri="http://schemas.openxmlformats.org/drawingml/2006/table">
            <a:tbl>
              <a:tblPr firstRow="1" bandRow="1">
                <a:noFill/>
                <a:tableStyleId>{0B89C082-4305-42F5-9A09-58BCDE6EAB8C}</a:tableStyleId>
              </a:tblPr>
              <a:tblGrid>
                <a:gridCol w="8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Output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S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3B8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Q</a:t>
                      </a:r>
                      <a:r>
                        <a:rPr lang="en-US" sz="1800" u="none" strike="noStrike" cap="none" baseline="-25000"/>
                        <a:t>prev</a:t>
                      </a:r>
                      <a:endParaRPr sz="1800" u="none" strike="noStrike" cap="none" baseline="-250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Forbidden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9" name="Google Shape;229;p12"/>
          <p:cNvSpPr txBox="1"/>
          <p:nvPr/>
        </p:nvSpPr>
        <p:spPr>
          <a:xfrm>
            <a:off x="1066800" y="2387025"/>
            <a:ext cx="4459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742A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rgbClr val="35742A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1078044" y="2387025"/>
            <a:ext cx="4459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31" name="Google Shape;231;p12"/>
          <p:cNvSpPr txBox="1"/>
          <p:nvPr/>
        </p:nvSpPr>
        <p:spPr>
          <a:xfrm>
            <a:off x="1687644" y="838200"/>
            <a:ext cx="4459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32" name="Google Shape;232;p12"/>
          <p:cNvSpPr txBox="1"/>
          <p:nvPr/>
        </p:nvSpPr>
        <p:spPr>
          <a:xfrm>
            <a:off x="1687644" y="3149025"/>
            <a:ext cx="4459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1687644" y="3149025"/>
            <a:ext cx="4459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742A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rgbClr val="35742A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1676400" y="838200"/>
            <a:ext cx="4459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742A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rgbClr val="35742A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Gated D-latch</a:t>
            </a: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652462" y="1299152"/>
            <a:ext cx="8610600" cy="519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do we </a:t>
            </a:r>
            <a:r>
              <a:rPr lang="en-US" b="1">
                <a:solidFill>
                  <a:srgbClr val="7030A0"/>
                </a:solidFill>
              </a:rPr>
              <a:t>guarantee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correct operation of an S-R Latch?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two more NAND gates!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Q </a:t>
            </a:r>
            <a:r>
              <a:rPr lang="en-US"/>
              <a:t>takes the value of </a:t>
            </a:r>
            <a:r>
              <a:rPr lang="en-US" b="1"/>
              <a:t>D</a:t>
            </a:r>
            <a:r>
              <a:rPr lang="en-US"/>
              <a:t>, when </a:t>
            </a:r>
            <a:r>
              <a:rPr lang="en-US" b="1">
                <a:solidFill>
                  <a:srgbClr val="7030A0"/>
                </a:solidFill>
              </a:rPr>
              <a:t>write enable (WE) </a:t>
            </a:r>
            <a:r>
              <a:rPr lang="en-US"/>
              <a:t>is set to 1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S</a:t>
            </a:r>
            <a:r>
              <a:rPr lang="en-US"/>
              <a:t> and </a:t>
            </a:r>
            <a:r>
              <a:rPr lang="en-US" b="1"/>
              <a:t>R</a:t>
            </a:r>
            <a:r>
              <a:rPr lang="en-US"/>
              <a:t> can never be 0 at the same time!</a:t>
            </a:r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>
            <a:off x="957262" y="2740025"/>
            <a:ext cx="7425154" cy="2685534"/>
            <a:chOff x="533400" y="2438400"/>
            <a:chExt cx="7425154" cy="2685534"/>
          </a:xfrm>
        </p:grpSpPr>
        <p:cxnSp>
          <p:nvCxnSpPr>
            <p:cNvPr id="244" name="Google Shape;244;p13"/>
            <p:cNvCxnSpPr/>
            <p:nvPr/>
          </p:nvCxnSpPr>
          <p:spPr>
            <a:xfrm>
              <a:off x="2895600" y="4496535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3"/>
            <p:cNvCxnSpPr/>
            <p:nvPr/>
          </p:nvCxnSpPr>
          <p:spPr>
            <a:xfrm>
              <a:off x="2895600" y="30480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" name="Google Shape;246;p13"/>
            <p:cNvCxnSpPr/>
            <p:nvPr/>
          </p:nvCxnSpPr>
          <p:spPr>
            <a:xfrm>
              <a:off x="3880022" y="2833816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3"/>
            <p:cNvCxnSpPr/>
            <p:nvPr/>
          </p:nvCxnSpPr>
          <p:spPr>
            <a:xfrm>
              <a:off x="6129754" y="3027658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3"/>
            <p:cNvCxnSpPr/>
            <p:nvPr/>
          </p:nvCxnSpPr>
          <p:spPr>
            <a:xfrm>
              <a:off x="6129754" y="4542949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3"/>
            <p:cNvSpPr/>
            <p:nvPr/>
          </p:nvSpPr>
          <p:spPr>
            <a:xfrm>
              <a:off x="5520154" y="2624887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520154" y="414017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13"/>
            <p:cNvCxnSpPr/>
            <p:nvPr/>
          </p:nvCxnSpPr>
          <p:spPr>
            <a:xfrm>
              <a:off x="4910554" y="4344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3"/>
            <p:cNvCxnSpPr/>
            <p:nvPr/>
          </p:nvCxnSpPr>
          <p:spPr>
            <a:xfrm>
              <a:off x="4910554" y="3201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3"/>
            <p:cNvCxnSpPr/>
            <p:nvPr/>
          </p:nvCxnSpPr>
          <p:spPr>
            <a:xfrm>
              <a:off x="4910554" y="3201831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4" name="Google Shape;254;p13"/>
            <p:cNvCxnSpPr/>
            <p:nvPr/>
          </p:nvCxnSpPr>
          <p:spPr>
            <a:xfrm>
              <a:off x="4910554" y="4116232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3"/>
            <p:cNvCxnSpPr/>
            <p:nvPr/>
          </p:nvCxnSpPr>
          <p:spPr>
            <a:xfrm rot="10800000">
              <a:off x="4910554" y="3430430"/>
              <a:ext cx="2514600" cy="685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13"/>
            <p:cNvCxnSpPr/>
            <p:nvPr/>
          </p:nvCxnSpPr>
          <p:spPr>
            <a:xfrm rot="10800000" flipH="1">
              <a:off x="4910554" y="3454376"/>
              <a:ext cx="2514600" cy="661855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7425154" y="4116231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7425154" y="3022832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9" name="Google Shape;259;p13"/>
            <p:cNvSpPr/>
            <p:nvPr/>
          </p:nvSpPr>
          <p:spPr>
            <a:xfrm>
              <a:off x="7374354" y="2973231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7376500" y="4496535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6132929" y="2973231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135075" y="4496535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4275554" y="248706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sp>
          <p:nvSpPr>
            <p:cNvPr id="264" name="Google Shape;264;p13"/>
            <p:cNvSpPr txBox="1"/>
            <p:nvPr/>
          </p:nvSpPr>
          <p:spPr>
            <a:xfrm>
              <a:off x="4273408" y="4724400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</a:t>
              </a:r>
              <a:endParaRPr/>
            </a:p>
          </p:txBody>
        </p:sp>
        <p:sp>
          <p:nvSpPr>
            <p:cNvPr id="265" name="Google Shape;265;p13"/>
            <p:cNvSpPr txBox="1"/>
            <p:nvPr/>
          </p:nvSpPr>
          <p:spPr>
            <a:xfrm>
              <a:off x="7272754" y="4554617"/>
              <a:ext cx="39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Q’</a:t>
              </a:r>
              <a:endParaRPr/>
            </a:p>
          </p:txBody>
        </p:sp>
        <p:sp>
          <p:nvSpPr>
            <p:cNvPr id="266" name="Google Shape;266;p13"/>
            <p:cNvSpPr txBox="1"/>
            <p:nvPr/>
          </p:nvSpPr>
          <p:spPr>
            <a:xfrm>
              <a:off x="7272754" y="2591729"/>
              <a:ext cx="348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173971" y="2438400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174130" y="4318391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786746" y="278674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789051" y="4674748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1" name="Google Shape;271;p13"/>
            <p:cNvCxnSpPr/>
            <p:nvPr/>
          </p:nvCxnSpPr>
          <p:spPr>
            <a:xfrm>
              <a:off x="3886200" y="4720931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2" name="Google Shape;272;p13"/>
            <p:cNvCxnSpPr/>
            <p:nvPr/>
          </p:nvCxnSpPr>
          <p:spPr>
            <a:xfrm rot="10800000" flipH="1">
              <a:off x="2895600" y="3053751"/>
              <a:ext cx="2875" cy="144205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2590800" y="37338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4" name="Google Shape;274;p13"/>
            <p:cNvSpPr/>
            <p:nvPr/>
          </p:nvSpPr>
          <p:spPr>
            <a:xfrm>
              <a:off x="2842550" y="3680750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 txBox="1"/>
            <p:nvPr/>
          </p:nvSpPr>
          <p:spPr>
            <a:xfrm>
              <a:off x="1807583" y="3409518"/>
              <a:ext cx="8675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Write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Enable</a:t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3070440" y="488692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13"/>
            <p:cNvCxnSpPr/>
            <p:nvPr/>
          </p:nvCxnSpPr>
          <p:spPr>
            <a:xfrm rot="10800000" flipH="1">
              <a:off x="1545931" y="4933750"/>
              <a:ext cx="1522119" cy="432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p13"/>
            <p:cNvCxnSpPr/>
            <p:nvPr/>
          </p:nvCxnSpPr>
          <p:spPr>
            <a:xfrm rot="10800000" flipH="1">
              <a:off x="838200" y="2646948"/>
              <a:ext cx="2352575" cy="1603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p13"/>
            <p:cNvCxnSpPr/>
            <p:nvPr/>
          </p:nvCxnSpPr>
          <p:spPr>
            <a:xfrm rot="10800000">
              <a:off x="1550984" y="2654061"/>
              <a:ext cx="3208" cy="2286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0" name="Google Shape;280;p13"/>
            <p:cNvSpPr txBox="1"/>
            <p:nvPr/>
          </p:nvSpPr>
          <p:spPr>
            <a:xfrm>
              <a:off x="533400" y="2450068"/>
              <a:ext cx="3513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/>
            </a:p>
          </p:txBody>
        </p:sp>
      </p:grpSp>
      <p:graphicFrame>
        <p:nvGraphicFramePr>
          <p:cNvPr id="281" name="Google Shape;281;p13"/>
          <p:cNvGraphicFramePr/>
          <p:nvPr/>
        </p:nvGraphicFramePr>
        <p:xfrm>
          <a:off x="8887241" y="3179240"/>
          <a:ext cx="2832725" cy="2209860"/>
        </p:xfrm>
        <a:graphic>
          <a:graphicData uri="http://schemas.openxmlformats.org/drawingml/2006/table">
            <a:tbl>
              <a:tblPr firstRow="1" bandRow="1">
                <a:noFill/>
                <a:tableStyleId>{0B89C082-4305-42F5-9A09-58BCDE6EAB8C}</a:tableStyleId>
              </a:tblPr>
              <a:tblGrid>
                <a:gridCol w="8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0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Output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WE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B81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3B8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Q</a:t>
                      </a:r>
                      <a:r>
                        <a:rPr lang="en-US" sz="1800" u="none" strike="noStrike" cap="none" baseline="-25000"/>
                        <a:t>prev</a:t>
                      </a:r>
                      <a:endParaRPr sz="1800" u="none" strike="noStrike" cap="none" baseline="-250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Q</a:t>
                      </a:r>
                      <a:r>
                        <a:rPr lang="en-US" sz="1800" u="none" strike="noStrike" cap="none" baseline="-25000"/>
                        <a:t>prev</a:t>
                      </a:r>
                      <a:endParaRPr sz="1800" u="none" strike="noStrike" cap="none" baseline="-250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US" sz="4100"/>
              <a:t>Why are latches not preferred? Coffee points++</a:t>
            </a:r>
            <a:endParaRPr sz="4100"/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 strike="noStrike">
                <a:latin typeface="Arial"/>
                <a:ea typeface="Arial"/>
                <a:cs typeface="Arial"/>
                <a:sym typeface="Arial"/>
              </a:rPr>
              <a:t>The inputs should not change while the gate signal is asserted (otherwise there are multiple state changes which can lead to problems in a circuit).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288" name="Google Shape;288;p14" descr="Coffee Machine and Cup"/>
          <p:cNvPicPr preferRelativeResize="0"/>
          <p:nvPr/>
        </p:nvPicPr>
        <p:blipFill rotWithShape="1">
          <a:blip r:embed="rId3">
            <a:alphaModFix/>
          </a:blip>
          <a:srcRect l="23249" r="3163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14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w="19050" cap="flat" cmpd="sng">
            <a:solidFill>
              <a:srgbClr val="9C7E5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14"/>
          <p:cNvSpPr txBox="1">
            <a:spLocks noGrp="1"/>
          </p:cNvSpPr>
          <p:nvPr>
            <p:ph type="ftr" idx="11"/>
          </p:nvPr>
        </p:nvSpPr>
        <p:spPr>
          <a:xfrm>
            <a:off x="4965430" y="6356350"/>
            <a:ext cx="4139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Computer Architecture</a:t>
            </a:r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sldNum" idx="12"/>
          </p:nvPr>
        </p:nvSpPr>
        <p:spPr>
          <a:xfrm>
            <a:off x="10167042" y="6356350"/>
            <a:ext cx="11867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14</a:t>
            </a:fld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One Solution</a:t>
            </a:r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What if we change our states only on clock edge and call me edge-triggered</a:t>
            </a:r>
            <a:endParaRPr/>
          </a:p>
        </p:txBody>
      </p:sp>
      <p:sp>
        <p:nvSpPr>
          <p:cNvPr id="298" name="Google Shape;29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138113" y="462540"/>
            <a:ext cx="12006262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Triggering Master-slave </a:t>
            </a:r>
            <a:b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Flip-flop with two latches</a:t>
            </a:r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82984"/>
            <a:ext cx="10515599" cy="381190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16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695325" y="5038725"/>
            <a:ext cx="41583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edge triggered flipflop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2200274" y="5591175"/>
            <a:ext cx="83105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 given time, only one latch is alive (either master or slave)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Level/Edge Triggered</a:t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6525" y="1574019"/>
            <a:ext cx="7737349" cy="429422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17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324" name="Google Shape;324;p18"/>
          <p:cNvGrpSpPr/>
          <p:nvPr/>
        </p:nvGrpSpPr>
        <p:grpSpPr>
          <a:xfrm>
            <a:off x="1050535" y="2295515"/>
            <a:ext cx="10090929" cy="3411557"/>
            <a:chOff x="212335" y="469890"/>
            <a:chExt cx="10090929" cy="3411557"/>
          </a:xfrm>
        </p:grpSpPr>
        <p:sp>
          <p:nvSpPr>
            <p:cNvPr id="325" name="Google Shape;325;p18"/>
            <p:cNvSpPr/>
            <p:nvPr/>
          </p:nvSpPr>
          <p:spPr>
            <a:xfrm>
              <a:off x="212335" y="469890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492877" y="750432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 txBox="1"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Gates are building blocks of combinational circuits </a:t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532139" y="469890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812681" y="750432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 txBox="1"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Latches are ………………………....... sequential circuits</a:t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212335" y="2545532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92877" y="2826074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 txBox="1"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Latches are built from gates 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532139" y="2545532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812681" y="2826074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 txBox="1"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Flip-flops are built from latches           </a:t>
              </a:r>
              <a:endParaRPr/>
            </a:p>
          </p:txBody>
        </p:sp>
      </p:grpSp>
      <p:sp>
        <p:nvSpPr>
          <p:cNvPr id="341" name="Google Shape;3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350" name="Google Shape;350;p19"/>
          <p:cNvGrpSpPr/>
          <p:nvPr/>
        </p:nvGrpSpPr>
        <p:grpSpPr>
          <a:xfrm rot="5400000">
            <a:off x="427875" y="3975723"/>
            <a:ext cx="2618810" cy="1066800"/>
            <a:chOff x="838200" y="2438400"/>
            <a:chExt cx="7120354" cy="2685534"/>
          </a:xfrm>
        </p:grpSpPr>
        <p:cxnSp>
          <p:nvCxnSpPr>
            <p:cNvPr id="351" name="Google Shape;351;p19"/>
            <p:cNvCxnSpPr/>
            <p:nvPr/>
          </p:nvCxnSpPr>
          <p:spPr>
            <a:xfrm>
              <a:off x="2895600" y="4496535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19"/>
            <p:cNvCxnSpPr/>
            <p:nvPr/>
          </p:nvCxnSpPr>
          <p:spPr>
            <a:xfrm>
              <a:off x="2895600" y="30480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19"/>
            <p:cNvCxnSpPr/>
            <p:nvPr/>
          </p:nvCxnSpPr>
          <p:spPr>
            <a:xfrm>
              <a:off x="3880022" y="2833816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19"/>
            <p:cNvCxnSpPr/>
            <p:nvPr/>
          </p:nvCxnSpPr>
          <p:spPr>
            <a:xfrm>
              <a:off x="6129754" y="3027658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19"/>
            <p:cNvCxnSpPr/>
            <p:nvPr/>
          </p:nvCxnSpPr>
          <p:spPr>
            <a:xfrm rot="10800000" flipH="1">
              <a:off x="6129755" y="4537806"/>
              <a:ext cx="1292238" cy="5146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6" name="Google Shape;356;p19"/>
            <p:cNvSpPr/>
            <p:nvPr/>
          </p:nvSpPr>
          <p:spPr>
            <a:xfrm>
              <a:off x="5520152" y="2624887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5520154" y="414017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8" name="Google Shape;358;p19"/>
            <p:cNvCxnSpPr/>
            <p:nvPr/>
          </p:nvCxnSpPr>
          <p:spPr>
            <a:xfrm>
              <a:off x="4910554" y="4344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19"/>
            <p:cNvCxnSpPr/>
            <p:nvPr/>
          </p:nvCxnSpPr>
          <p:spPr>
            <a:xfrm>
              <a:off x="4910554" y="3201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19"/>
            <p:cNvCxnSpPr/>
            <p:nvPr/>
          </p:nvCxnSpPr>
          <p:spPr>
            <a:xfrm>
              <a:off x="4910554" y="3201831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19"/>
            <p:cNvCxnSpPr/>
            <p:nvPr/>
          </p:nvCxnSpPr>
          <p:spPr>
            <a:xfrm>
              <a:off x="4910554" y="4116232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19"/>
            <p:cNvCxnSpPr/>
            <p:nvPr/>
          </p:nvCxnSpPr>
          <p:spPr>
            <a:xfrm rot="10800000">
              <a:off x="4910554" y="3430430"/>
              <a:ext cx="2514600" cy="685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19"/>
            <p:cNvCxnSpPr/>
            <p:nvPr/>
          </p:nvCxnSpPr>
          <p:spPr>
            <a:xfrm rot="10800000" flipH="1">
              <a:off x="4910554" y="3454376"/>
              <a:ext cx="2514600" cy="661855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4" name="Google Shape;364;p19"/>
            <p:cNvCxnSpPr/>
            <p:nvPr/>
          </p:nvCxnSpPr>
          <p:spPr>
            <a:xfrm>
              <a:off x="7425154" y="4116231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5" name="Google Shape;365;p19"/>
            <p:cNvCxnSpPr/>
            <p:nvPr/>
          </p:nvCxnSpPr>
          <p:spPr>
            <a:xfrm>
              <a:off x="7425154" y="3022832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6" name="Google Shape;366;p19"/>
            <p:cNvSpPr/>
            <p:nvPr/>
          </p:nvSpPr>
          <p:spPr>
            <a:xfrm>
              <a:off x="7374354" y="2973231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6132929" y="2973231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6135075" y="4496535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3173968" y="2438400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3174130" y="4318391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3786746" y="278674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789051" y="4674748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3" name="Google Shape;373;p19"/>
            <p:cNvCxnSpPr/>
            <p:nvPr/>
          </p:nvCxnSpPr>
          <p:spPr>
            <a:xfrm>
              <a:off x="3886200" y="4720931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p19"/>
            <p:cNvCxnSpPr/>
            <p:nvPr/>
          </p:nvCxnSpPr>
          <p:spPr>
            <a:xfrm rot="10800000" flipH="1">
              <a:off x="2895600" y="3053751"/>
              <a:ext cx="2875" cy="144205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19"/>
            <p:cNvCxnSpPr/>
            <p:nvPr/>
          </p:nvCxnSpPr>
          <p:spPr>
            <a:xfrm>
              <a:off x="2590800" y="37338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6" name="Google Shape;376;p19"/>
            <p:cNvSpPr/>
            <p:nvPr/>
          </p:nvSpPr>
          <p:spPr>
            <a:xfrm>
              <a:off x="2842550" y="3680750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3070440" y="488692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8" name="Google Shape;378;p19"/>
            <p:cNvCxnSpPr/>
            <p:nvPr/>
          </p:nvCxnSpPr>
          <p:spPr>
            <a:xfrm rot="10800000" flipH="1">
              <a:off x="1545931" y="4933750"/>
              <a:ext cx="1522119" cy="432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9" name="Google Shape;379;p19"/>
            <p:cNvCxnSpPr/>
            <p:nvPr/>
          </p:nvCxnSpPr>
          <p:spPr>
            <a:xfrm rot="10800000" flipH="1">
              <a:off x="838200" y="2646948"/>
              <a:ext cx="2352575" cy="1603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19"/>
            <p:cNvCxnSpPr/>
            <p:nvPr/>
          </p:nvCxnSpPr>
          <p:spPr>
            <a:xfrm rot="10800000">
              <a:off x="1550984" y="2654061"/>
              <a:ext cx="3208" cy="2286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1" name="Google Shape;381;p19"/>
          <p:cNvSpPr txBox="1"/>
          <p:nvPr/>
        </p:nvSpPr>
        <p:spPr>
          <a:xfrm>
            <a:off x="2009322" y="2847670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382" name="Google Shape;382;p19"/>
          <p:cNvSpPr txBox="1"/>
          <p:nvPr/>
        </p:nvSpPr>
        <p:spPr>
          <a:xfrm>
            <a:off x="1851058" y="5802186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</p:txBody>
      </p:sp>
      <p:sp>
        <p:nvSpPr>
          <p:cNvPr id="383" name="Google Shape;383;p19"/>
          <p:cNvSpPr txBox="1"/>
          <p:nvPr/>
        </p:nvSpPr>
        <p:spPr>
          <a:xfrm>
            <a:off x="325551" y="1326754"/>
            <a:ext cx="1182147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How can we use D latches to store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more</a:t>
            </a:r>
            <a:r>
              <a:rPr lang="en-US" sz="2400" b="0" i="0" u="none" strike="noStrike" cap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data?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more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 latches!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single WE signal for all latches for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simultaneous writes</a:t>
            </a:r>
            <a:endParaRPr/>
          </a:p>
        </p:txBody>
      </p:sp>
      <p:grpSp>
        <p:nvGrpSpPr>
          <p:cNvPr id="384" name="Google Shape;384;p19"/>
          <p:cNvGrpSpPr/>
          <p:nvPr/>
        </p:nvGrpSpPr>
        <p:grpSpPr>
          <a:xfrm rot="5400000">
            <a:off x="1596549" y="3975723"/>
            <a:ext cx="2618810" cy="1066800"/>
            <a:chOff x="838200" y="2438400"/>
            <a:chExt cx="7120354" cy="2685534"/>
          </a:xfrm>
        </p:grpSpPr>
        <p:cxnSp>
          <p:nvCxnSpPr>
            <p:cNvPr id="385" name="Google Shape;385;p19"/>
            <p:cNvCxnSpPr/>
            <p:nvPr/>
          </p:nvCxnSpPr>
          <p:spPr>
            <a:xfrm>
              <a:off x="2895600" y="4496535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6" name="Google Shape;386;p19"/>
            <p:cNvCxnSpPr/>
            <p:nvPr/>
          </p:nvCxnSpPr>
          <p:spPr>
            <a:xfrm>
              <a:off x="2895600" y="30480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7" name="Google Shape;387;p19"/>
            <p:cNvCxnSpPr/>
            <p:nvPr/>
          </p:nvCxnSpPr>
          <p:spPr>
            <a:xfrm>
              <a:off x="3880022" y="2833816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8" name="Google Shape;388;p19"/>
            <p:cNvCxnSpPr/>
            <p:nvPr/>
          </p:nvCxnSpPr>
          <p:spPr>
            <a:xfrm>
              <a:off x="6129754" y="3027658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9" name="Google Shape;389;p19"/>
            <p:cNvCxnSpPr/>
            <p:nvPr/>
          </p:nvCxnSpPr>
          <p:spPr>
            <a:xfrm rot="10800000" flipH="1">
              <a:off x="6129755" y="4537806"/>
              <a:ext cx="1292238" cy="5146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0" name="Google Shape;390;p19"/>
            <p:cNvSpPr/>
            <p:nvPr/>
          </p:nvSpPr>
          <p:spPr>
            <a:xfrm>
              <a:off x="5520152" y="2624887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5520154" y="414017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2" name="Google Shape;392;p19"/>
            <p:cNvCxnSpPr/>
            <p:nvPr/>
          </p:nvCxnSpPr>
          <p:spPr>
            <a:xfrm>
              <a:off x="4910554" y="4344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3" name="Google Shape;393;p19"/>
            <p:cNvCxnSpPr/>
            <p:nvPr/>
          </p:nvCxnSpPr>
          <p:spPr>
            <a:xfrm>
              <a:off x="4910554" y="3201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4" name="Google Shape;394;p19"/>
            <p:cNvCxnSpPr/>
            <p:nvPr/>
          </p:nvCxnSpPr>
          <p:spPr>
            <a:xfrm>
              <a:off x="4910554" y="3201831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5" name="Google Shape;395;p19"/>
            <p:cNvCxnSpPr/>
            <p:nvPr/>
          </p:nvCxnSpPr>
          <p:spPr>
            <a:xfrm>
              <a:off x="4910554" y="4116232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19"/>
            <p:cNvCxnSpPr/>
            <p:nvPr/>
          </p:nvCxnSpPr>
          <p:spPr>
            <a:xfrm rot="10800000">
              <a:off x="4910554" y="3430430"/>
              <a:ext cx="2514600" cy="685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7" name="Google Shape;397;p19"/>
            <p:cNvCxnSpPr/>
            <p:nvPr/>
          </p:nvCxnSpPr>
          <p:spPr>
            <a:xfrm rot="10800000" flipH="1">
              <a:off x="4910554" y="3454376"/>
              <a:ext cx="2514600" cy="661855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Google Shape;398;p19"/>
            <p:cNvCxnSpPr/>
            <p:nvPr/>
          </p:nvCxnSpPr>
          <p:spPr>
            <a:xfrm>
              <a:off x="7425154" y="4116231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9" name="Google Shape;399;p19"/>
            <p:cNvCxnSpPr/>
            <p:nvPr/>
          </p:nvCxnSpPr>
          <p:spPr>
            <a:xfrm>
              <a:off x="7425154" y="3022832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0" name="Google Shape;400;p19"/>
            <p:cNvSpPr/>
            <p:nvPr/>
          </p:nvSpPr>
          <p:spPr>
            <a:xfrm>
              <a:off x="7374354" y="2973231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6132929" y="2973231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6135075" y="4496535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173968" y="2438400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174130" y="4318391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3786746" y="278674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3789051" y="4674748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Google Shape;407;p19"/>
            <p:cNvCxnSpPr/>
            <p:nvPr/>
          </p:nvCxnSpPr>
          <p:spPr>
            <a:xfrm>
              <a:off x="3886200" y="4720931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19"/>
            <p:cNvCxnSpPr/>
            <p:nvPr/>
          </p:nvCxnSpPr>
          <p:spPr>
            <a:xfrm rot="10800000" flipH="1">
              <a:off x="2895600" y="3053751"/>
              <a:ext cx="2875" cy="144205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9" name="Google Shape;409;p19"/>
            <p:cNvCxnSpPr/>
            <p:nvPr/>
          </p:nvCxnSpPr>
          <p:spPr>
            <a:xfrm>
              <a:off x="2590800" y="37338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0" name="Google Shape;410;p19"/>
            <p:cNvSpPr/>
            <p:nvPr/>
          </p:nvSpPr>
          <p:spPr>
            <a:xfrm>
              <a:off x="2842550" y="3680750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3070440" y="488692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2" name="Google Shape;412;p19"/>
            <p:cNvCxnSpPr/>
            <p:nvPr/>
          </p:nvCxnSpPr>
          <p:spPr>
            <a:xfrm rot="10800000" flipH="1">
              <a:off x="1545931" y="4933750"/>
              <a:ext cx="1522119" cy="432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3" name="Google Shape;413;p19"/>
            <p:cNvCxnSpPr/>
            <p:nvPr/>
          </p:nvCxnSpPr>
          <p:spPr>
            <a:xfrm rot="10800000" flipH="1">
              <a:off x="838200" y="2646948"/>
              <a:ext cx="2352575" cy="1603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4" name="Google Shape;414;p19"/>
            <p:cNvCxnSpPr/>
            <p:nvPr/>
          </p:nvCxnSpPr>
          <p:spPr>
            <a:xfrm rot="10800000">
              <a:off x="1550984" y="2654061"/>
              <a:ext cx="3208" cy="2286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5" name="Google Shape;415;p19"/>
          <p:cNvSpPr txBox="1"/>
          <p:nvPr/>
        </p:nvSpPr>
        <p:spPr>
          <a:xfrm>
            <a:off x="3177996" y="2847670"/>
            <a:ext cx="4363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19"/>
          <p:cNvSpPr txBox="1"/>
          <p:nvPr/>
        </p:nvSpPr>
        <p:spPr>
          <a:xfrm>
            <a:off x="3019732" y="5802186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17" name="Google Shape;417;p19"/>
          <p:cNvGrpSpPr/>
          <p:nvPr/>
        </p:nvGrpSpPr>
        <p:grpSpPr>
          <a:xfrm rot="5400000">
            <a:off x="2713875" y="3975723"/>
            <a:ext cx="2618810" cy="1066800"/>
            <a:chOff x="838200" y="2438400"/>
            <a:chExt cx="7120354" cy="2685534"/>
          </a:xfrm>
        </p:grpSpPr>
        <p:cxnSp>
          <p:nvCxnSpPr>
            <p:cNvPr id="418" name="Google Shape;418;p19"/>
            <p:cNvCxnSpPr/>
            <p:nvPr/>
          </p:nvCxnSpPr>
          <p:spPr>
            <a:xfrm>
              <a:off x="2895600" y="4496535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19"/>
            <p:cNvCxnSpPr/>
            <p:nvPr/>
          </p:nvCxnSpPr>
          <p:spPr>
            <a:xfrm>
              <a:off x="2895600" y="30480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19"/>
            <p:cNvCxnSpPr/>
            <p:nvPr/>
          </p:nvCxnSpPr>
          <p:spPr>
            <a:xfrm>
              <a:off x="3880022" y="2833816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Google Shape;421;p19"/>
            <p:cNvCxnSpPr/>
            <p:nvPr/>
          </p:nvCxnSpPr>
          <p:spPr>
            <a:xfrm>
              <a:off x="6129754" y="3027658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19"/>
            <p:cNvCxnSpPr/>
            <p:nvPr/>
          </p:nvCxnSpPr>
          <p:spPr>
            <a:xfrm rot="10800000" flipH="1">
              <a:off x="6129755" y="4537806"/>
              <a:ext cx="1292238" cy="5146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3" name="Google Shape;423;p19"/>
            <p:cNvSpPr/>
            <p:nvPr/>
          </p:nvSpPr>
          <p:spPr>
            <a:xfrm>
              <a:off x="5520152" y="2624887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5520154" y="414017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5" name="Google Shape;425;p19"/>
            <p:cNvCxnSpPr/>
            <p:nvPr/>
          </p:nvCxnSpPr>
          <p:spPr>
            <a:xfrm>
              <a:off x="4910554" y="4344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19"/>
            <p:cNvCxnSpPr/>
            <p:nvPr/>
          </p:nvCxnSpPr>
          <p:spPr>
            <a:xfrm>
              <a:off x="4910554" y="3201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19"/>
            <p:cNvCxnSpPr/>
            <p:nvPr/>
          </p:nvCxnSpPr>
          <p:spPr>
            <a:xfrm>
              <a:off x="4910554" y="3201831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19"/>
            <p:cNvCxnSpPr/>
            <p:nvPr/>
          </p:nvCxnSpPr>
          <p:spPr>
            <a:xfrm>
              <a:off x="4910554" y="4116232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9" name="Google Shape;429;p19"/>
            <p:cNvCxnSpPr/>
            <p:nvPr/>
          </p:nvCxnSpPr>
          <p:spPr>
            <a:xfrm rot="10800000">
              <a:off x="4910554" y="3430430"/>
              <a:ext cx="2514600" cy="685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0" name="Google Shape;430;p19"/>
            <p:cNvCxnSpPr/>
            <p:nvPr/>
          </p:nvCxnSpPr>
          <p:spPr>
            <a:xfrm rot="10800000" flipH="1">
              <a:off x="4910554" y="3454376"/>
              <a:ext cx="2514600" cy="661855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Google Shape;431;p19"/>
            <p:cNvCxnSpPr/>
            <p:nvPr/>
          </p:nvCxnSpPr>
          <p:spPr>
            <a:xfrm>
              <a:off x="7425154" y="4116231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2" name="Google Shape;432;p19"/>
            <p:cNvCxnSpPr/>
            <p:nvPr/>
          </p:nvCxnSpPr>
          <p:spPr>
            <a:xfrm>
              <a:off x="7425154" y="3022832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3" name="Google Shape;433;p19"/>
            <p:cNvSpPr/>
            <p:nvPr/>
          </p:nvSpPr>
          <p:spPr>
            <a:xfrm>
              <a:off x="7374354" y="2973231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132929" y="2973231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6135075" y="4496535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173968" y="2438400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3174130" y="4318391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3786746" y="278674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3789051" y="4674748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19"/>
            <p:cNvCxnSpPr/>
            <p:nvPr/>
          </p:nvCxnSpPr>
          <p:spPr>
            <a:xfrm>
              <a:off x="3886200" y="4720931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19"/>
            <p:cNvCxnSpPr/>
            <p:nvPr/>
          </p:nvCxnSpPr>
          <p:spPr>
            <a:xfrm rot="10800000" flipH="1">
              <a:off x="2895600" y="3053751"/>
              <a:ext cx="2875" cy="144205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2" name="Google Shape;442;p19"/>
            <p:cNvCxnSpPr/>
            <p:nvPr/>
          </p:nvCxnSpPr>
          <p:spPr>
            <a:xfrm>
              <a:off x="2590800" y="37338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3" name="Google Shape;443;p19"/>
            <p:cNvSpPr/>
            <p:nvPr/>
          </p:nvSpPr>
          <p:spPr>
            <a:xfrm>
              <a:off x="2842550" y="3680750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3070440" y="488692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19"/>
            <p:cNvCxnSpPr/>
            <p:nvPr/>
          </p:nvCxnSpPr>
          <p:spPr>
            <a:xfrm rot="10800000" flipH="1">
              <a:off x="1545931" y="4933750"/>
              <a:ext cx="1522119" cy="432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19"/>
            <p:cNvCxnSpPr/>
            <p:nvPr/>
          </p:nvCxnSpPr>
          <p:spPr>
            <a:xfrm rot="10800000" flipH="1">
              <a:off x="838200" y="2646948"/>
              <a:ext cx="2352575" cy="1603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19"/>
            <p:cNvCxnSpPr/>
            <p:nvPr/>
          </p:nvCxnSpPr>
          <p:spPr>
            <a:xfrm rot="10800000">
              <a:off x="1550984" y="2654061"/>
              <a:ext cx="3208" cy="2286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8" name="Google Shape;448;p19"/>
          <p:cNvSpPr txBox="1"/>
          <p:nvPr/>
        </p:nvSpPr>
        <p:spPr>
          <a:xfrm>
            <a:off x="4366726" y="2847670"/>
            <a:ext cx="4363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4208462" y="5802186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50" name="Google Shape;450;p19"/>
          <p:cNvGrpSpPr/>
          <p:nvPr/>
        </p:nvGrpSpPr>
        <p:grpSpPr>
          <a:xfrm rot="5400000">
            <a:off x="3912317" y="3975723"/>
            <a:ext cx="2618810" cy="1066800"/>
            <a:chOff x="838200" y="2438400"/>
            <a:chExt cx="7120354" cy="2685534"/>
          </a:xfrm>
        </p:grpSpPr>
        <p:cxnSp>
          <p:nvCxnSpPr>
            <p:cNvPr id="451" name="Google Shape;451;p19"/>
            <p:cNvCxnSpPr/>
            <p:nvPr/>
          </p:nvCxnSpPr>
          <p:spPr>
            <a:xfrm>
              <a:off x="2895600" y="4496535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2" name="Google Shape;452;p19"/>
            <p:cNvCxnSpPr/>
            <p:nvPr/>
          </p:nvCxnSpPr>
          <p:spPr>
            <a:xfrm>
              <a:off x="2895600" y="30480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3" name="Google Shape;453;p19"/>
            <p:cNvCxnSpPr/>
            <p:nvPr/>
          </p:nvCxnSpPr>
          <p:spPr>
            <a:xfrm>
              <a:off x="3880022" y="2833816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p19"/>
            <p:cNvCxnSpPr/>
            <p:nvPr/>
          </p:nvCxnSpPr>
          <p:spPr>
            <a:xfrm>
              <a:off x="6129754" y="3027658"/>
              <a:ext cx="1828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19"/>
            <p:cNvCxnSpPr/>
            <p:nvPr/>
          </p:nvCxnSpPr>
          <p:spPr>
            <a:xfrm rot="10800000" flipH="1">
              <a:off x="6129755" y="4537806"/>
              <a:ext cx="1292238" cy="5146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6" name="Google Shape;456;p19"/>
            <p:cNvSpPr/>
            <p:nvPr/>
          </p:nvSpPr>
          <p:spPr>
            <a:xfrm>
              <a:off x="5520152" y="2624887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5520154" y="4140178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19"/>
            <p:cNvCxnSpPr/>
            <p:nvPr/>
          </p:nvCxnSpPr>
          <p:spPr>
            <a:xfrm>
              <a:off x="4910554" y="4344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9" name="Google Shape;459;p19"/>
            <p:cNvCxnSpPr/>
            <p:nvPr/>
          </p:nvCxnSpPr>
          <p:spPr>
            <a:xfrm>
              <a:off x="4910554" y="3201831"/>
              <a:ext cx="6096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0" name="Google Shape;460;p19"/>
            <p:cNvCxnSpPr/>
            <p:nvPr/>
          </p:nvCxnSpPr>
          <p:spPr>
            <a:xfrm>
              <a:off x="4910554" y="3201831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19"/>
            <p:cNvCxnSpPr/>
            <p:nvPr/>
          </p:nvCxnSpPr>
          <p:spPr>
            <a:xfrm>
              <a:off x="4910554" y="4116232"/>
              <a:ext cx="0" cy="22859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Google Shape;462;p19"/>
            <p:cNvCxnSpPr/>
            <p:nvPr/>
          </p:nvCxnSpPr>
          <p:spPr>
            <a:xfrm rot="10800000">
              <a:off x="4910554" y="3430430"/>
              <a:ext cx="2514600" cy="685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3" name="Google Shape;463;p19"/>
            <p:cNvCxnSpPr/>
            <p:nvPr/>
          </p:nvCxnSpPr>
          <p:spPr>
            <a:xfrm rot="10800000" flipH="1">
              <a:off x="4910554" y="3454376"/>
              <a:ext cx="2514600" cy="661855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4" name="Google Shape;464;p19"/>
            <p:cNvCxnSpPr/>
            <p:nvPr/>
          </p:nvCxnSpPr>
          <p:spPr>
            <a:xfrm>
              <a:off x="7425154" y="4116231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5" name="Google Shape;465;p19"/>
            <p:cNvCxnSpPr/>
            <p:nvPr/>
          </p:nvCxnSpPr>
          <p:spPr>
            <a:xfrm>
              <a:off x="7425154" y="3022832"/>
              <a:ext cx="0" cy="426718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6" name="Google Shape;466;p19"/>
            <p:cNvSpPr/>
            <p:nvPr/>
          </p:nvSpPr>
          <p:spPr>
            <a:xfrm>
              <a:off x="7374354" y="2973231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132929" y="2973231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135075" y="4496535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173968" y="2438400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174130" y="4318391"/>
              <a:ext cx="609600" cy="805543"/>
            </a:xfrm>
            <a:prstGeom prst="flowChartDelay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786746" y="278674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789051" y="4674748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19"/>
            <p:cNvCxnSpPr/>
            <p:nvPr/>
          </p:nvCxnSpPr>
          <p:spPr>
            <a:xfrm>
              <a:off x="3886200" y="4720931"/>
              <a:ext cx="1640132" cy="3469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4" name="Google Shape;474;p19"/>
            <p:cNvCxnSpPr/>
            <p:nvPr/>
          </p:nvCxnSpPr>
          <p:spPr>
            <a:xfrm rot="10800000" flipH="1">
              <a:off x="2895600" y="3053751"/>
              <a:ext cx="2875" cy="144205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5" name="Google Shape;475;p19"/>
            <p:cNvCxnSpPr/>
            <p:nvPr/>
          </p:nvCxnSpPr>
          <p:spPr>
            <a:xfrm>
              <a:off x="2590800" y="3733800"/>
              <a:ext cx="3048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6" name="Google Shape;476;p19"/>
            <p:cNvSpPr/>
            <p:nvPr/>
          </p:nvSpPr>
          <p:spPr>
            <a:xfrm>
              <a:off x="2842550" y="3680750"/>
              <a:ext cx="99454" cy="102296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070440" y="4886924"/>
              <a:ext cx="99454" cy="10229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8" name="Google Shape;478;p19"/>
            <p:cNvCxnSpPr/>
            <p:nvPr/>
          </p:nvCxnSpPr>
          <p:spPr>
            <a:xfrm rot="10800000" flipH="1">
              <a:off x="1545931" y="4933750"/>
              <a:ext cx="1522119" cy="432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9" name="Google Shape;479;p19"/>
            <p:cNvCxnSpPr/>
            <p:nvPr/>
          </p:nvCxnSpPr>
          <p:spPr>
            <a:xfrm rot="10800000" flipH="1">
              <a:off x="838200" y="2646948"/>
              <a:ext cx="2352575" cy="1603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0" name="Google Shape;480;p19"/>
            <p:cNvCxnSpPr/>
            <p:nvPr/>
          </p:nvCxnSpPr>
          <p:spPr>
            <a:xfrm rot="10800000">
              <a:off x="1550984" y="2654061"/>
              <a:ext cx="3208" cy="2286802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81" name="Google Shape;481;p19"/>
          <p:cNvSpPr txBox="1"/>
          <p:nvPr/>
        </p:nvSpPr>
        <p:spPr>
          <a:xfrm>
            <a:off x="5493764" y="2847670"/>
            <a:ext cx="4363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19"/>
          <p:cNvSpPr txBox="1"/>
          <p:nvPr/>
        </p:nvSpPr>
        <p:spPr>
          <a:xfrm>
            <a:off x="5335500" y="5802186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19"/>
          <p:cNvSpPr/>
          <p:nvPr/>
        </p:nvSpPr>
        <p:spPr>
          <a:xfrm>
            <a:off x="2176008" y="2851292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9"/>
          <p:cNvSpPr/>
          <p:nvPr/>
        </p:nvSpPr>
        <p:spPr>
          <a:xfrm>
            <a:off x="2042080" y="5795504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9"/>
          <p:cNvSpPr txBox="1"/>
          <p:nvPr/>
        </p:nvSpPr>
        <p:spPr>
          <a:xfrm>
            <a:off x="192589" y="3524566"/>
            <a:ext cx="9523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Write Enable</a:t>
            </a:r>
            <a:endParaRPr/>
          </a:p>
        </p:txBody>
      </p:sp>
      <p:cxnSp>
        <p:nvCxnSpPr>
          <p:cNvPr id="486" name="Google Shape;486;p19"/>
          <p:cNvCxnSpPr/>
          <p:nvPr/>
        </p:nvCxnSpPr>
        <p:spPr>
          <a:xfrm>
            <a:off x="1756096" y="3834743"/>
            <a:ext cx="3490304" cy="3886"/>
          </a:xfrm>
          <a:prstGeom prst="straightConnector1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p19"/>
          <p:cNvCxnSpPr/>
          <p:nvPr/>
        </p:nvCxnSpPr>
        <p:spPr>
          <a:xfrm rot="10800000" flipH="1">
            <a:off x="994010" y="3837474"/>
            <a:ext cx="762085" cy="1"/>
          </a:xfrm>
          <a:prstGeom prst="straightConnector1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19"/>
          <p:cNvSpPr txBox="1"/>
          <p:nvPr/>
        </p:nvSpPr>
        <p:spPr>
          <a:xfrm>
            <a:off x="6300533" y="2286000"/>
            <a:ext cx="584856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Here we have a </a:t>
            </a:r>
            <a:r>
              <a:rPr lang="en-US" sz="2200" b="1" i="0" u="none" strike="noStrike" cap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register,</a:t>
            </a:r>
            <a:r>
              <a:rPr lang="en-US" sz="2200" b="0" i="0" u="none" strike="noStrike" cap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or a structure that stores more than one bit and can be read from and written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This </a:t>
            </a:r>
            <a:r>
              <a:rPr lang="en-US" sz="2200" b="1" i="0" u="none" strike="noStrike" cap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register</a:t>
            </a:r>
            <a:r>
              <a:rPr lang="en-US" sz="2200" b="0" i="0" u="none" strike="noStrike" cap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holds 4 bits, and its data is referenced as Q[3:0]</a:t>
            </a:r>
            <a:endParaRPr/>
          </a:p>
        </p:txBody>
      </p:sp>
      <p:cxnSp>
        <p:nvCxnSpPr>
          <p:cNvPr id="489" name="Google Shape;489;p19"/>
          <p:cNvCxnSpPr/>
          <p:nvPr/>
        </p:nvCxnSpPr>
        <p:spPr>
          <a:xfrm>
            <a:off x="6096000" y="2148293"/>
            <a:ext cx="0" cy="3947707"/>
          </a:xfrm>
          <a:prstGeom prst="straightConnector1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" descr="Two telephones communicating"/>
          <p:cNvPicPr preferRelativeResize="0"/>
          <p:nvPr/>
        </p:nvPicPr>
        <p:blipFill rotWithShape="1">
          <a:blip r:embed="rId3">
            <a:alphaModFix/>
          </a:blip>
          <a:srcRect t="12036" r="9091" b="19782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r>
              <a:rPr lang="en-US" sz="6100"/>
              <a:t>Phones (smart/non-smart) on silence plz, Thanks 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90411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</a:t>
            </a:r>
            <a:endParaRPr/>
          </a:p>
        </p:txBody>
      </p:sp>
      <p:sp>
        <p:nvSpPr>
          <p:cNvPr id="495" name="Google Shape;49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496" name="Google Shape;49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97" name="Google Shape;497;p20"/>
          <p:cNvSpPr txBox="1"/>
          <p:nvPr/>
        </p:nvSpPr>
        <p:spPr>
          <a:xfrm>
            <a:off x="325551" y="1326754"/>
            <a:ext cx="1182147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How can we use D latches to store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more</a:t>
            </a:r>
            <a:r>
              <a:rPr lang="en-US" sz="2400" b="0" i="0" u="none" strike="noStrike" cap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data?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more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 latches!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single WE signal for all latches for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simultaneous writes</a:t>
            </a:r>
            <a:endParaRPr/>
          </a:p>
        </p:txBody>
      </p:sp>
      <p:sp>
        <p:nvSpPr>
          <p:cNvPr id="498" name="Google Shape;498;p20"/>
          <p:cNvSpPr txBox="1"/>
          <p:nvPr/>
        </p:nvSpPr>
        <p:spPr>
          <a:xfrm>
            <a:off x="6300533" y="2286000"/>
            <a:ext cx="584856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Here we have a </a:t>
            </a:r>
            <a:r>
              <a:rPr lang="en-US" sz="2200" b="1" i="0" u="none" strike="noStrike" cap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register,</a:t>
            </a:r>
            <a:r>
              <a:rPr lang="en-US" sz="2200" b="0" i="0" u="none" strike="noStrike" cap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or a structure that stores more than one bit and can be read from and written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This </a:t>
            </a:r>
            <a:r>
              <a:rPr lang="en-US" sz="2200" b="1" i="0" u="none" strike="noStrike" cap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register</a:t>
            </a:r>
            <a:r>
              <a:rPr lang="en-US" sz="2200" b="0" i="0" u="none" strike="noStrike" cap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holds 4 bits, and its data is referenced as Q[3:0]</a:t>
            </a:r>
            <a:endParaRPr/>
          </a:p>
        </p:txBody>
      </p:sp>
      <p:cxnSp>
        <p:nvCxnSpPr>
          <p:cNvPr id="499" name="Google Shape;499;p20"/>
          <p:cNvCxnSpPr/>
          <p:nvPr/>
        </p:nvCxnSpPr>
        <p:spPr>
          <a:xfrm>
            <a:off x="6096000" y="2148293"/>
            <a:ext cx="0" cy="3947707"/>
          </a:xfrm>
          <a:prstGeom prst="straightConnector1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00" name="Google Shape;500;p20"/>
          <p:cNvGrpSpPr/>
          <p:nvPr/>
        </p:nvGrpSpPr>
        <p:grpSpPr>
          <a:xfrm>
            <a:off x="297539" y="2738735"/>
            <a:ext cx="5510733" cy="3509665"/>
            <a:chOff x="297539" y="2738735"/>
            <a:chExt cx="5510733" cy="3509665"/>
          </a:xfrm>
        </p:grpSpPr>
        <p:cxnSp>
          <p:nvCxnSpPr>
            <p:cNvPr id="501" name="Google Shape;501;p20"/>
            <p:cNvCxnSpPr/>
            <p:nvPr/>
          </p:nvCxnSpPr>
          <p:spPr>
            <a:xfrm>
              <a:off x="3429000" y="3272135"/>
              <a:ext cx="0" cy="2590800"/>
            </a:xfrm>
            <a:prstGeom prst="straightConnector1">
              <a:avLst/>
            </a:prstGeom>
            <a:solidFill>
              <a:srgbClr val="C0C0C0"/>
            </a:solidFill>
            <a:ln w="698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2" name="Google Shape;502;p20"/>
            <p:cNvCxnSpPr/>
            <p:nvPr/>
          </p:nvCxnSpPr>
          <p:spPr>
            <a:xfrm>
              <a:off x="914400" y="4495800"/>
              <a:ext cx="1295400" cy="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3" name="Google Shape;503;p20"/>
            <p:cNvSpPr/>
            <p:nvPr/>
          </p:nvSpPr>
          <p:spPr>
            <a:xfrm>
              <a:off x="1295400" y="3886200"/>
              <a:ext cx="4512872" cy="1371600"/>
            </a:xfrm>
            <a:prstGeom prst="rect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ahoma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Register x (Rx)</a:t>
              </a:r>
              <a:endParaRPr/>
            </a:p>
          </p:txBody>
        </p:sp>
        <p:sp>
          <p:nvSpPr>
            <p:cNvPr id="504" name="Google Shape;504;p20"/>
            <p:cNvSpPr txBox="1"/>
            <p:nvPr/>
          </p:nvSpPr>
          <p:spPr>
            <a:xfrm>
              <a:off x="3109644" y="2738735"/>
              <a:ext cx="6896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ahoma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r>
                <a:rPr lang="en-US" sz="2400" b="0" i="0" u="none" strike="noStrike" cap="none" baseline="-25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3:0</a:t>
              </a:r>
              <a:endParaRPr/>
            </a:p>
          </p:txBody>
        </p:sp>
        <p:sp>
          <p:nvSpPr>
            <p:cNvPr id="505" name="Google Shape;505;p20"/>
            <p:cNvSpPr txBox="1"/>
            <p:nvPr/>
          </p:nvSpPr>
          <p:spPr>
            <a:xfrm>
              <a:off x="3096610" y="5786735"/>
              <a:ext cx="6992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ahoma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r>
                <a:rPr lang="en-US" sz="2400" b="0" i="0" u="none" strike="noStrike" cap="none" baseline="-25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3:0</a:t>
              </a: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" name="Google Shape;506;p20"/>
            <p:cNvSpPr txBox="1"/>
            <p:nvPr/>
          </p:nvSpPr>
          <p:spPr>
            <a:xfrm>
              <a:off x="297539" y="4264967"/>
              <a:ext cx="6447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ahoma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WE</a:t>
              </a:r>
              <a:endPara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7" name="Google Shape;507;p20"/>
            <p:cNvCxnSpPr/>
            <p:nvPr/>
          </p:nvCxnSpPr>
          <p:spPr>
            <a:xfrm>
              <a:off x="3200400" y="3429000"/>
              <a:ext cx="457200" cy="22860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8" name="Google Shape;508;p20"/>
            <p:cNvCxnSpPr/>
            <p:nvPr/>
          </p:nvCxnSpPr>
          <p:spPr>
            <a:xfrm>
              <a:off x="3200400" y="5410200"/>
              <a:ext cx="457200" cy="228600"/>
            </a:xfrm>
            <a:prstGeom prst="straightConnector1">
              <a:avLst/>
            </a:pr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9" name="Google Shape;509;p20"/>
            <p:cNvSpPr txBox="1"/>
            <p:nvPr/>
          </p:nvSpPr>
          <p:spPr>
            <a:xfrm>
              <a:off x="3563836" y="3267670"/>
              <a:ext cx="3545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ahoma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sz="24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3537603" y="5257800"/>
              <a:ext cx="3545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ahoma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sz="2400" b="0" i="0" u="none" strike="noStrike" cap="none" baseline="-25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1"/>
          <p:cNvSpPr txBox="1"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Sequential circuit 101 again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17" name="Google Shape;517;p21"/>
          <p:cNvSpPr txBox="1">
            <a:spLocks noGrp="1"/>
          </p:cNvSpPr>
          <p:nvPr>
            <p:ph type="sldNum" idx="12"/>
          </p:nvPr>
        </p:nvSpPr>
        <p:spPr>
          <a:xfrm>
            <a:off x="8737600" y="466933"/>
            <a:ext cx="26352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400">
                <a:solidFill>
                  <a:schemeClr val="lt1"/>
                </a:solidFill>
              </a:rPr>
              <a:t>21</a:t>
            </a:fld>
            <a:endParaRPr sz="4400">
              <a:solidFill>
                <a:schemeClr val="lt1"/>
              </a:solidFill>
            </a:endParaRPr>
          </a:p>
        </p:txBody>
      </p:sp>
      <p:pic>
        <p:nvPicPr>
          <p:cNvPr id="518" name="Google Shape;518;p21" descr="Rob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912" y="1429488"/>
            <a:ext cx="4579200" cy="45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1"/>
          <p:cNvSpPr txBox="1">
            <a:spLocks noGrp="1"/>
          </p:cNvSpPr>
          <p:nvPr>
            <p:ph type="body" idx="1"/>
          </p:nvPr>
        </p:nvSpPr>
        <p:spPr>
          <a:xfrm>
            <a:off x="6326258" y="3146400"/>
            <a:ext cx="5046592" cy="2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Combination of latches/flip-flops and combinational elements (gates).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Flip-flops need a clock 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20" name="Google Shape;520;p21"/>
          <p:cNvSpPr txBox="1">
            <a:spLocks noGrp="1"/>
          </p:cNvSpPr>
          <p:nvPr>
            <p:ph type="ftr" idx="11"/>
          </p:nvPr>
        </p:nvSpPr>
        <p:spPr>
          <a:xfrm>
            <a:off x="7859713" y="6025942"/>
            <a:ext cx="3497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Computer Architecture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7ADD-DDFB-52F3-DD00-D613E49D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Credits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B152-DAA0-1B3C-412C-3BC6D77F0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Shreyas: +1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780C5-2AA9-412F-4DED-D29AFC5A3E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9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  <a:b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(Let’s try it)</a:t>
            </a:r>
            <a:endParaRPr/>
          </a:p>
        </p:txBody>
      </p:sp>
      <p:pic>
        <p:nvPicPr>
          <p:cNvPr id="527" name="Google Shape;5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2609" y="305512"/>
            <a:ext cx="7242764" cy="6120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23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"/>
          <p:cNvSpPr/>
          <p:nvPr/>
        </p:nvSpPr>
        <p:spPr>
          <a:xfrm>
            <a:off x="0" y="5367908"/>
            <a:ext cx="9161029" cy="1490093"/>
          </a:xfrm>
          <a:custGeom>
            <a:avLst/>
            <a:gdLst/>
            <a:ahLst/>
            <a:cxnLst/>
            <a:rect l="l" t="t" r="r" b="b"/>
            <a:pathLst>
              <a:path w="9161029" h="1490093" extrusionOk="0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/>
          <p:nvPr/>
        </p:nvSpPr>
        <p:spPr>
          <a:xfrm>
            <a:off x="8763037" y="5367908"/>
            <a:ext cx="3428963" cy="1490093"/>
          </a:xfrm>
          <a:custGeom>
            <a:avLst/>
            <a:gdLst/>
            <a:ahLst/>
            <a:cxnLst/>
            <a:rect l="l" t="t" r="r" b="b"/>
            <a:pathLst>
              <a:path w="3428963" h="1490093" extrusionOk="0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" name="Google Shape;5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650875"/>
            <a:ext cx="4826000" cy="406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5638" y="650875"/>
            <a:ext cx="5618163" cy="406558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3"/>
          <p:cNvSpPr txBox="1"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 Table</a:t>
            </a:r>
            <a:endParaRPr/>
          </a:p>
        </p:txBody>
      </p:sp>
      <p:sp>
        <p:nvSpPr>
          <p:cNvPr id="539" name="Google Shape;539;p23"/>
          <p:cNvSpPr txBox="1">
            <a:spLocks noGrp="1"/>
          </p:cNvSpPr>
          <p:nvPr>
            <p:ph type="ftr" idx="11"/>
          </p:nvPr>
        </p:nvSpPr>
        <p:spPr>
          <a:xfrm>
            <a:off x="9414844" y="6263640"/>
            <a:ext cx="21279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sldNum" idx="12"/>
          </p:nvPr>
        </p:nvSpPr>
        <p:spPr>
          <a:xfrm>
            <a:off x="10198279" y="5532120"/>
            <a:ext cx="13444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</a:rPr>
              <a:t>24</a:t>
            </a:fld>
            <a:endParaRPr sz="1800">
              <a:solidFill>
                <a:schemeClr val="lt1"/>
              </a:solidFill>
            </a:endParaRPr>
          </a:p>
        </p:txBody>
      </p:sp>
      <p:sp>
        <p:nvSpPr>
          <p:cNvPr id="541" name="Google Shape;541;p23"/>
          <p:cNvSpPr txBox="1"/>
          <p:nvPr/>
        </p:nvSpPr>
        <p:spPr>
          <a:xfrm>
            <a:off x="2995613" y="4836433"/>
            <a:ext cx="58259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(t+1) = Ax + Bx,  B (t+1) = A`x ,  y = Ax` + Bx`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4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b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x/y where x is input and y is output after the transition</a:t>
            </a:r>
            <a:endParaRPr/>
          </a:p>
        </p:txBody>
      </p:sp>
      <p:pic>
        <p:nvPicPr>
          <p:cNvPr id="548" name="Google Shape;5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0588" y="643466"/>
            <a:ext cx="6494156" cy="5568739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4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550" name="Google Shape;550;p24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25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5"/>
          <p:cNvSpPr txBox="1"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Try it for a binary counter ☺ </a:t>
            </a:r>
            <a:endParaRPr sz="5400"/>
          </a:p>
        </p:txBody>
      </p:sp>
      <p:sp>
        <p:nvSpPr>
          <p:cNvPr id="556" name="Google Shape;556;p25"/>
          <p:cNvSpPr txBox="1"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/>
              <a:t>Lab-1 </a:t>
            </a:r>
            <a:endParaRPr dirty="0"/>
          </a:p>
        </p:txBody>
      </p:sp>
      <p:sp>
        <p:nvSpPr>
          <p:cNvPr id="557" name="Google Shape;557;p25"/>
          <p:cNvSpPr/>
          <p:nvPr/>
        </p:nvSpPr>
        <p:spPr>
          <a:xfrm rot="10800000">
            <a:off x="1" y="0"/>
            <a:ext cx="7188051" cy="6858000"/>
          </a:xfrm>
          <a:custGeom>
            <a:avLst/>
            <a:gdLst/>
            <a:ahLst/>
            <a:cxnLst/>
            <a:rect l="l" t="t" r="r" b="b"/>
            <a:pathLst>
              <a:path w="7188051" h="6858000" extrusionOk="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8" name="Google Shape;558;p25" descr="Solution dispensed using electronic pipette"/>
          <p:cNvPicPr preferRelativeResize="0"/>
          <p:nvPr/>
        </p:nvPicPr>
        <p:blipFill rotWithShape="1">
          <a:blip r:embed="rId3">
            <a:alphaModFix/>
          </a:blip>
          <a:srcRect l="5591" r="2599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59" name="Google Shape;559;p25"/>
          <p:cNvSpPr>
            <a:spLocks noGrp="1"/>
          </p:cNvSpPr>
          <p:nvPr>
            <p:ph type="sldNum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62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1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ftr" idx="11"/>
          </p:nvPr>
        </p:nvSpPr>
        <p:spPr>
          <a:xfrm>
            <a:off x="7464612" y="6199631"/>
            <a:ext cx="408730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Textbook Reading </a:t>
            </a:r>
            <a:endParaRPr/>
          </a:p>
        </p:txBody>
      </p:sp>
      <p:sp>
        <p:nvSpPr>
          <p:cNvPr id="719" name="Google Shape;71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H&amp;H, 3.2 and 3.4</a:t>
            </a:r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Sequential Circuit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226689" y="1162627"/>
            <a:ext cx="11596688" cy="519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Combinational circuit output depends </a:t>
            </a:r>
            <a:r>
              <a:rPr lang="en-US" b="1">
                <a:solidFill>
                  <a:srgbClr val="C00000"/>
                </a:solidFill>
              </a:rPr>
              <a:t>only</a:t>
            </a:r>
            <a:r>
              <a:rPr lang="en-US"/>
              <a:t> on </a:t>
            </a:r>
            <a:r>
              <a:rPr lang="en-US">
                <a:solidFill>
                  <a:srgbClr val="FF0000"/>
                </a:solidFill>
              </a:rPr>
              <a:t>current</a:t>
            </a:r>
            <a:r>
              <a:rPr lang="en-US"/>
              <a:t> input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We want circuits that produce output depending on </a:t>
            </a:r>
            <a:r>
              <a:rPr lang="en-US" b="1">
                <a:solidFill>
                  <a:srgbClr val="0070C0"/>
                </a:solidFill>
              </a:rPr>
              <a:t>current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lang="en-US" b="1">
                <a:solidFill>
                  <a:srgbClr val="0070C0"/>
                </a:solidFill>
              </a:rPr>
              <a:t>past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input values – circuits with </a:t>
            </a:r>
            <a:r>
              <a:rPr lang="en-US" b="1">
                <a:solidFill>
                  <a:srgbClr val="323F4F"/>
                </a:solidFill>
              </a:rPr>
              <a:t>memory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How can we design a circuit that </a:t>
            </a:r>
            <a:r>
              <a:rPr lang="en-US" b="1">
                <a:solidFill>
                  <a:srgbClr val="0070C0"/>
                </a:solidFill>
              </a:rPr>
              <a:t>stores information</a:t>
            </a:r>
            <a:r>
              <a:rPr lang="en-US"/>
              <a:t>?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75335" y="3429000"/>
            <a:ext cx="7926530" cy="3387355"/>
            <a:chOff x="3703494" y="2798393"/>
            <a:chExt cx="8052086" cy="3422650"/>
          </a:xfrm>
        </p:grpSpPr>
        <p:grpSp>
          <p:nvGrpSpPr>
            <p:cNvPr id="61" name="Google Shape;61;p3"/>
            <p:cNvGrpSpPr/>
            <p:nvPr/>
          </p:nvGrpSpPr>
          <p:grpSpPr>
            <a:xfrm>
              <a:off x="4914555" y="2798393"/>
              <a:ext cx="5867400" cy="3422650"/>
              <a:chOff x="1692000" y="1656000"/>
              <a:chExt cx="5867400" cy="4536000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1692000" y="1656000"/>
                <a:ext cx="5867400" cy="4536000"/>
              </a:xfrm>
              <a:prstGeom prst="roundRect">
                <a:avLst>
                  <a:gd name="adj" fmla="val 16667"/>
                </a:avLst>
              </a:prstGeom>
              <a:solidFill>
                <a:srgbClr val="DEE9F6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 txBox="1"/>
              <p:nvPr/>
            </p:nvSpPr>
            <p:spPr>
              <a:xfrm>
                <a:off x="2429110" y="1763633"/>
                <a:ext cx="4453714" cy="800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Tahoma"/>
                  <a:buNone/>
                </a:pPr>
                <a:r>
                  <a:rPr lang="en-US" sz="2800" b="1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Sequential Circuit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3703494" y="3220216"/>
              <a:ext cx="8052086" cy="1544401"/>
              <a:chOff x="502624" y="2189399"/>
              <a:chExt cx="8052086" cy="1544401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3250468" y="2462688"/>
                <a:ext cx="2769332" cy="1271112"/>
              </a:xfrm>
              <a:prstGeom prst="roundRect">
                <a:avLst>
                  <a:gd name="adj" fmla="val 16667"/>
                </a:avLst>
              </a:prstGeom>
              <a:solidFill>
                <a:srgbClr val="F8F0BD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Tahoma"/>
                  <a:buNone/>
                </a:pPr>
                <a:r>
                  <a:rPr lang="en-US" sz="2800" b="1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Combinational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Tahoma"/>
                  <a:buNone/>
                </a:pPr>
                <a:r>
                  <a:rPr lang="en-US" sz="2800" b="1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Circuit</a:t>
                </a:r>
                <a:endParaRPr/>
              </a:p>
            </p:txBody>
          </p:sp>
          <p:cxnSp>
            <p:nvCxnSpPr>
              <p:cNvPr id="66" name="Google Shape;66;p3"/>
              <p:cNvCxnSpPr/>
              <p:nvPr/>
            </p:nvCxnSpPr>
            <p:spPr>
              <a:xfrm>
                <a:off x="1219200" y="2743200"/>
                <a:ext cx="203126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1219200" y="3048000"/>
                <a:ext cx="203126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6019800" y="2743200"/>
                <a:ext cx="203126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6019800" y="3048000"/>
                <a:ext cx="203126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70" name="Google Shape;70;p3"/>
              <p:cNvSpPr txBox="1"/>
              <p:nvPr/>
            </p:nvSpPr>
            <p:spPr>
              <a:xfrm rot="-5400000">
                <a:off x="192734" y="2595890"/>
                <a:ext cx="11430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lang="en-US" sz="2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inputs</a:t>
                </a: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"/>
              <p:cNvSpPr txBox="1"/>
              <p:nvPr/>
            </p:nvSpPr>
            <p:spPr>
              <a:xfrm rot="-5400000">
                <a:off x="7601930" y="2618959"/>
                <a:ext cx="138234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lang="en-US" sz="2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outputs</a:t>
                </a:r>
                <a:endParaRPr sz="2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5555108" y="4498224"/>
              <a:ext cx="4501258" cy="1482932"/>
              <a:chOff x="2362200" y="3409951"/>
              <a:chExt cx="4501258" cy="2457449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3976696" y="4114800"/>
                <a:ext cx="1357303" cy="1752600"/>
              </a:xfrm>
              <a:prstGeom prst="rect">
                <a:avLst/>
              </a:prstGeom>
              <a:solidFill>
                <a:srgbClr val="C9DFC9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ahoma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Storage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ahoma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Element</a:t>
                </a:r>
                <a:endParaRPr/>
              </a:p>
            </p:txBody>
          </p:sp>
          <p:cxnSp>
            <p:nvCxnSpPr>
              <p:cNvPr id="74" name="Google Shape;74;p3"/>
              <p:cNvCxnSpPr/>
              <p:nvPr/>
            </p:nvCxnSpPr>
            <p:spPr>
              <a:xfrm rot="5400000">
                <a:off x="5253733" y="3495675"/>
                <a:ext cx="1695449" cy="1524001"/>
              </a:xfrm>
              <a:prstGeom prst="bentConnector2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 rot="-5400000">
                <a:off x="1968134" y="3823066"/>
                <a:ext cx="1676400" cy="888268"/>
              </a:xfrm>
              <a:prstGeom prst="bentConnector3">
                <a:avLst>
                  <a:gd name="adj1" fmla="val 206725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2362200" y="5105400"/>
                <a:ext cx="1614496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6019800" y="3409951"/>
                <a:ext cx="838201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base for any </a:t>
            </a:r>
            <a:r>
              <a:rPr lang="en-US" sz="5400">
                <a:solidFill>
                  <a:schemeClr val="lt1"/>
                </a:solidFill>
              </a:rPr>
              <a:t>storage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757" y="1915064"/>
            <a:ext cx="7623313" cy="38039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4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982110" y="5630103"/>
            <a:ext cx="109098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Q is zero then Q complement is 1. Note that the circuit has no inputs ☺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Clock as some need it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317343"/>
            <a:ext cx="6780700" cy="422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5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2409825" y="5472112"/>
            <a:ext cx="73670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is driven by the slowest combinational circuit/path.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is responsible for triggering a state change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6" descr="A picture of an electromagnetic radiation"/>
          <p:cNvPicPr preferRelativeResize="0"/>
          <p:nvPr/>
        </p:nvPicPr>
        <p:blipFill rotWithShape="1">
          <a:blip r:embed="rId3">
            <a:alphaModFix amt="50000"/>
          </a:blip>
          <a:srcRect t="9752" b="6292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</a:rPr>
              <a:t>Clock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sz="2400">
                <a:solidFill>
                  <a:srgbClr val="FFFFFF"/>
                </a:solidFill>
              </a:rPr>
              <a:t>Logic beat (like heart beat) oscillates between high and low voltage but at a constant frequency  </a:t>
            </a:r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Clock and Storage Elements</a:t>
            </a: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sp>
          <p:nvSpPr>
            <p:cNvPr id="114" name="Google Shape;114;p7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 txBox="1"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Storage elements are affected only at the arrival of a clock pulse. </a:t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Storage elements are usually called as a latch/flip-flop. </a:t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They maintain a binary state until directed by a clock pulse. </a:t>
              </a:r>
              <a:endParaRPr/>
            </a:p>
          </p:txBody>
        </p:sp>
      </p:grpSp>
      <p:sp>
        <p:nvSpPr>
          <p:cNvPr id="126" name="Google Shape;12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S-R Latch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Cross-coupled NOR/NAND</a:t>
            </a:r>
            <a:r>
              <a:rPr lang="en-US" sz="3200" b="1"/>
              <a:t> gates</a:t>
            </a:r>
            <a:endParaRPr sz="32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Data is stored at </a:t>
            </a:r>
            <a:r>
              <a:rPr lang="en-US" sz="3200" b="1"/>
              <a:t>Q</a:t>
            </a:r>
            <a:r>
              <a:rPr lang="en-US" sz="3200"/>
              <a:t> (inverse at </a:t>
            </a:r>
            <a:r>
              <a:rPr lang="en-US" sz="3200" b="1"/>
              <a:t>Q’</a:t>
            </a:r>
            <a:r>
              <a:rPr lang="en-US" sz="3200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b="1"/>
              <a:t>S </a:t>
            </a:r>
            <a:r>
              <a:rPr lang="en-US" sz="3200"/>
              <a:t>and </a:t>
            </a:r>
            <a:r>
              <a:rPr lang="en-US" sz="3200" b="1"/>
              <a:t>R</a:t>
            </a:r>
            <a:r>
              <a:rPr lang="en-US" sz="3200"/>
              <a:t> are control inputs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 = Set, Q=1 -&gt; S=1,  Q=0; S=0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 = Reset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</p:txBody>
      </p:sp>
      <p:pic>
        <p:nvPicPr>
          <p:cNvPr id="134" name="Google Shape;134;p8" descr="Navigational compass on a blue background"/>
          <p:cNvPicPr preferRelativeResize="0"/>
          <p:nvPr/>
        </p:nvPicPr>
        <p:blipFill rotWithShape="1">
          <a:blip r:embed="rId3">
            <a:alphaModFix/>
          </a:blip>
          <a:srcRect l="42542" r="1098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8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w="19050" cap="flat" cmpd="sng">
            <a:solidFill>
              <a:srgbClr val="4B9AD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8"/>
          <p:cNvSpPr txBox="1">
            <a:spLocks noGrp="1"/>
          </p:cNvSpPr>
          <p:nvPr>
            <p:ph type="ftr" idx="11"/>
          </p:nvPr>
        </p:nvSpPr>
        <p:spPr>
          <a:xfrm>
            <a:off x="4965430" y="6356350"/>
            <a:ext cx="4139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Computer Architecture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10167042" y="6356350"/>
            <a:ext cx="11867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8</a:t>
            </a:fld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S-R Latch</a:t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A4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148" y="3393450"/>
            <a:ext cx="4974336" cy="1989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8516" y="3646496"/>
            <a:ext cx="4974336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9</a:t>
            </a:fld>
            <a:endParaRPr sz="1200">
              <a:solidFill>
                <a:srgbClr val="898989"/>
              </a:solidFill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38099" y="1221676"/>
            <a:ext cx="1063466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inputs: Set, Reset, and a proxy clock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works only when the proxy clock is ON        S=Set     R=Reset 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1002</Words>
  <Application>Microsoft Office PowerPoint</Application>
  <PresentationFormat>Widescreen</PresentationFormat>
  <Paragraphs>248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Tahoma</vt:lpstr>
      <vt:lpstr>Arial</vt:lpstr>
      <vt:lpstr>Office Theme</vt:lpstr>
      <vt:lpstr>Office Theme</vt:lpstr>
      <vt:lpstr>CS230: Digital Logic Design and Computer Architecture</vt:lpstr>
      <vt:lpstr>Phones (smart/non-smart) on silence plz, Thanks </vt:lpstr>
      <vt:lpstr>Sequential Circuit</vt:lpstr>
      <vt:lpstr>The base for any storage</vt:lpstr>
      <vt:lpstr>The Clock as some need it</vt:lpstr>
      <vt:lpstr>Clock</vt:lpstr>
      <vt:lpstr>Clock and Storage Elements</vt:lpstr>
      <vt:lpstr>S-R Latch</vt:lpstr>
      <vt:lpstr>S-R Latch</vt:lpstr>
      <vt:lpstr>Contd.</vt:lpstr>
      <vt:lpstr>NAND gates</vt:lpstr>
      <vt:lpstr>Why not R=S=0?</vt:lpstr>
      <vt:lpstr>Gated D-latch</vt:lpstr>
      <vt:lpstr>Why are latches not preferred? Coffee points++</vt:lpstr>
      <vt:lpstr>One Solution</vt:lpstr>
      <vt:lpstr>Edge Triggering Master-slave  D Flip-flop with two latches</vt:lpstr>
      <vt:lpstr>Level/Edge Triggered</vt:lpstr>
      <vt:lpstr>Summary</vt:lpstr>
      <vt:lpstr>Register</vt:lpstr>
      <vt:lpstr>Register</vt:lpstr>
      <vt:lpstr>Sequential circuit 101 again</vt:lpstr>
      <vt:lpstr>Coffee Credits</vt:lpstr>
      <vt:lpstr>An Example  (Let’s try it)</vt:lpstr>
      <vt:lpstr>State Table</vt:lpstr>
      <vt:lpstr>State Diagram  x/y where x is input and y is output after the transition</vt:lpstr>
      <vt:lpstr>Try it for a binary counter ☺ </vt:lpstr>
      <vt:lpstr>Textbook 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CS230: Digital Logic Design and Computer Architecture</dc:title>
  <dc:creator>Biswabandan</dc:creator>
  <cp:lastModifiedBy>Biswabandan</cp:lastModifiedBy>
  <cp:revision>2</cp:revision>
  <dcterms:created xsi:type="dcterms:W3CDTF">2021-05-31T06:57:48Z</dcterms:created>
  <dcterms:modified xsi:type="dcterms:W3CDTF">2023-08-16T16:17:41Z</dcterms:modified>
</cp:coreProperties>
</file>