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7134" r:id="rId2"/>
    <p:sldId id="7135" r:id="rId3"/>
    <p:sldId id="7051" r:id="rId4"/>
    <p:sldId id="7131" r:id="rId5"/>
    <p:sldId id="7130" r:id="rId6"/>
    <p:sldId id="7129" r:id="rId7"/>
    <p:sldId id="7128" r:id="rId8"/>
    <p:sldId id="7052" r:id="rId9"/>
    <p:sldId id="7053" r:id="rId10"/>
    <p:sldId id="7054" r:id="rId11"/>
    <p:sldId id="277" r:id="rId12"/>
    <p:sldId id="7148" r:id="rId13"/>
    <p:sldId id="279" r:id="rId14"/>
    <p:sldId id="7149" r:id="rId15"/>
    <p:sldId id="7150" r:id="rId16"/>
    <p:sldId id="282" r:id="rId17"/>
    <p:sldId id="283" r:id="rId18"/>
    <p:sldId id="284" r:id="rId19"/>
    <p:sldId id="285" r:id="rId20"/>
    <p:sldId id="7142" r:id="rId21"/>
    <p:sldId id="7143" r:id="rId22"/>
    <p:sldId id="7151" r:id="rId23"/>
    <p:sldId id="7132" r:id="rId24"/>
    <p:sldId id="302" r:id="rId25"/>
    <p:sldId id="715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74E77C-7459-4097-B697-F1D2EBC14E2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1318DA-4408-4D45-A432-30EF1B4EC1A1}">
      <dgm:prSet custT="1"/>
      <dgm:spPr/>
      <dgm:t>
        <a:bodyPr/>
        <a:lstStyle/>
        <a:p>
          <a:pPr>
            <a:defRPr cap="all"/>
          </a:pPr>
          <a:r>
            <a:rPr lang="en-US" sz="1800"/>
            <a:t>How can a programmer interact with the processor? </a:t>
          </a:r>
        </a:p>
      </dgm:t>
    </dgm:pt>
    <dgm:pt modelId="{1114FFD4-DBAB-4F3A-A098-2E63E9D01979}" type="parTrans" cxnId="{1F191204-B228-49FB-8FBA-B243B77D1EE5}">
      <dgm:prSet/>
      <dgm:spPr/>
      <dgm:t>
        <a:bodyPr/>
        <a:lstStyle/>
        <a:p>
          <a:endParaRPr lang="en-US" sz="1800"/>
        </a:p>
      </dgm:t>
    </dgm:pt>
    <dgm:pt modelId="{28804820-F1D9-4FA1-893A-7D04E1B0261D}" type="sibTrans" cxnId="{1F191204-B228-49FB-8FBA-B243B77D1EE5}">
      <dgm:prSet/>
      <dgm:spPr/>
      <dgm:t>
        <a:bodyPr/>
        <a:lstStyle/>
        <a:p>
          <a:endParaRPr lang="en-US" sz="1800"/>
        </a:p>
      </dgm:t>
    </dgm:pt>
    <dgm:pt modelId="{8AEFD30C-FD6D-4D7A-8181-AF5D20804F6C}">
      <dgm:prSet custT="1"/>
      <dgm:spPr/>
      <dgm:t>
        <a:bodyPr/>
        <a:lstStyle/>
        <a:p>
          <a:pPr>
            <a:defRPr cap="all"/>
          </a:pPr>
          <a:r>
            <a:rPr lang="en-US" sz="1800"/>
            <a:t>The language of computer: Instructions </a:t>
          </a:r>
        </a:p>
      </dgm:t>
    </dgm:pt>
    <dgm:pt modelId="{AA7EBE61-43FD-46C1-B1A5-C2998453F899}" type="parTrans" cxnId="{1E09957C-AF00-4F7A-B151-2AD4E0173508}">
      <dgm:prSet/>
      <dgm:spPr/>
      <dgm:t>
        <a:bodyPr/>
        <a:lstStyle/>
        <a:p>
          <a:endParaRPr lang="en-US" sz="1800"/>
        </a:p>
      </dgm:t>
    </dgm:pt>
    <dgm:pt modelId="{652AB5C2-F0C1-49D2-97B7-B232F4B5D1DC}" type="sibTrans" cxnId="{1E09957C-AF00-4F7A-B151-2AD4E0173508}">
      <dgm:prSet/>
      <dgm:spPr/>
      <dgm:t>
        <a:bodyPr/>
        <a:lstStyle/>
        <a:p>
          <a:endParaRPr lang="en-US" sz="1800"/>
        </a:p>
      </dgm:t>
    </dgm:pt>
    <dgm:pt modelId="{DF71E383-B987-4453-BB92-335B3884AA43}">
      <dgm:prSet custT="1"/>
      <dgm:spPr/>
      <dgm:t>
        <a:bodyPr/>
        <a:lstStyle/>
        <a:p>
          <a:pPr>
            <a:defRPr cap="all"/>
          </a:pPr>
          <a:r>
            <a:rPr lang="en-US" sz="1800"/>
            <a:t>Instructions have a vocabulary called instruction set </a:t>
          </a:r>
        </a:p>
      </dgm:t>
    </dgm:pt>
    <dgm:pt modelId="{27BADCE0-8B9F-47B0-BEB5-265836086341}" type="parTrans" cxnId="{B857790A-60A5-44DA-808D-6FC7B1641DB7}">
      <dgm:prSet/>
      <dgm:spPr/>
      <dgm:t>
        <a:bodyPr/>
        <a:lstStyle/>
        <a:p>
          <a:endParaRPr lang="en-US" sz="1800"/>
        </a:p>
      </dgm:t>
    </dgm:pt>
    <dgm:pt modelId="{466A2671-56B0-43A7-83B1-CCE50374A21E}" type="sibTrans" cxnId="{B857790A-60A5-44DA-808D-6FC7B1641DB7}">
      <dgm:prSet/>
      <dgm:spPr/>
      <dgm:t>
        <a:bodyPr/>
        <a:lstStyle/>
        <a:p>
          <a:endParaRPr lang="en-US" sz="1800"/>
        </a:p>
      </dgm:t>
    </dgm:pt>
    <dgm:pt modelId="{F5838015-DB9E-43B4-A3D5-BA3658C50967}">
      <dgm:prSet custT="1"/>
      <dgm:spPr/>
      <dgm:t>
        <a:bodyPr/>
        <a:lstStyle/>
        <a:p>
          <a:pPr>
            <a:defRPr cap="all"/>
          </a:pPr>
          <a:r>
            <a:rPr lang="en-US" sz="1800"/>
            <a:t>Driven by instruction set architecture (ISA) </a:t>
          </a:r>
        </a:p>
      </dgm:t>
    </dgm:pt>
    <dgm:pt modelId="{7C34545C-AFF2-48EA-9A92-103676D9435F}" type="parTrans" cxnId="{1B9554E3-A1E3-4996-8BFF-83F415EF858F}">
      <dgm:prSet/>
      <dgm:spPr/>
      <dgm:t>
        <a:bodyPr/>
        <a:lstStyle/>
        <a:p>
          <a:endParaRPr lang="en-US" sz="1800"/>
        </a:p>
      </dgm:t>
    </dgm:pt>
    <dgm:pt modelId="{D3B7339A-A242-4BA2-AE56-17BEC41C6807}" type="sibTrans" cxnId="{1B9554E3-A1E3-4996-8BFF-83F415EF858F}">
      <dgm:prSet/>
      <dgm:spPr/>
      <dgm:t>
        <a:bodyPr/>
        <a:lstStyle/>
        <a:p>
          <a:endParaRPr lang="en-US" sz="1800"/>
        </a:p>
      </dgm:t>
    </dgm:pt>
    <dgm:pt modelId="{E94B7A49-2772-4F28-BB96-19CD70CAF2FC}">
      <dgm:prSet custT="1"/>
      <dgm:spPr/>
      <dgm:t>
        <a:bodyPr/>
        <a:lstStyle/>
        <a:p>
          <a:pPr>
            <a:defRPr cap="all"/>
          </a:pPr>
          <a:r>
            <a:rPr lang="en-US" sz="1800" dirty="0"/>
            <a:t>ISA: x86, Arm, RISC-V, </a:t>
          </a:r>
          <a:r>
            <a:rPr lang="en-US" sz="1800" dirty="0">
              <a:solidFill>
                <a:srgbClr val="C00000"/>
              </a:solidFill>
            </a:rPr>
            <a:t>MIPS</a:t>
          </a:r>
        </a:p>
      </dgm:t>
    </dgm:pt>
    <dgm:pt modelId="{6B112381-DC95-4961-8312-22FCB6BFA069}" type="parTrans" cxnId="{051F5AC8-F58A-4711-A722-3DC3B834936E}">
      <dgm:prSet/>
      <dgm:spPr/>
      <dgm:t>
        <a:bodyPr/>
        <a:lstStyle/>
        <a:p>
          <a:endParaRPr lang="en-US" sz="1800"/>
        </a:p>
      </dgm:t>
    </dgm:pt>
    <dgm:pt modelId="{1985B644-C10B-4E18-981B-4CC166F33F7B}" type="sibTrans" cxnId="{051F5AC8-F58A-4711-A722-3DC3B834936E}">
      <dgm:prSet/>
      <dgm:spPr/>
      <dgm:t>
        <a:bodyPr/>
        <a:lstStyle/>
        <a:p>
          <a:endParaRPr lang="en-US" sz="1800"/>
        </a:p>
      </dgm:t>
    </dgm:pt>
    <dgm:pt modelId="{2CAD7DDE-38DD-420C-80ED-3AAB687C98CB}" type="pres">
      <dgm:prSet presAssocID="{7774E77C-7459-4097-B697-F1D2EBC14E29}" presName="root" presStyleCnt="0">
        <dgm:presLayoutVars>
          <dgm:dir/>
          <dgm:resizeHandles val="exact"/>
        </dgm:presLayoutVars>
      </dgm:prSet>
      <dgm:spPr/>
    </dgm:pt>
    <dgm:pt modelId="{E8F58163-7D00-4F85-BB6B-9753B30A345A}" type="pres">
      <dgm:prSet presAssocID="{B81318DA-4408-4D45-A432-30EF1B4EC1A1}" presName="compNode" presStyleCnt="0"/>
      <dgm:spPr/>
    </dgm:pt>
    <dgm:pt modelId="{8EB1564A-98B8-4555-9A65-D69CC5B55EB0}" type="pres">
      <dgm:prSet presAssocID="{B81318DA-4408-4D45-A432-30EF1B4EC1A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32B2756-7528-44F0-9A7E-FFDD0DA97B09}" type="pres">
      <dgm:prSet presAssocID="{B81318DA-4408-4D45-A432-30EF1B4EC1A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D7415ED-85C4-4A5F-9B56-3497C7947BFB}" type="pres">
      <dgm:prSet presAssocID="{B81318DA-4408-4D45-A432-30EF1B4EC1A1}" presName="spaceRect" presStyleCnt="0"/>
      <dgm:spPr/>
    </dgm:pt>
    <dgm:pt modelId="{AC8F93C1-68B3-48E1-B976-5BEB46873056}" type="pres">
      <dgm:prSet presAssocID="{B81318DA-4408-4D45-A432-30EF1B4EC1A1}" presName="textRect" presStyleLbl="revTx" presStyleIdx="0" presStyleCnt="5">
        <dgm:presLayoutVars>
          <dgm:chMax val="1"/>
          <dgm:chPref val="1"/>
        </dgm:presLayoutVars>
      </dgm:prSet>
      <dgm:spPr/>
    </dgm:pt>
    <dgm:pt modelId="{0A09CE0E-E07B-434F-828D-C6B8BD510350}" type="pres">
      <dgm:prSet presAssocID="{28804820-F1D9-4FA1-893A-7D04E1B0261D}" presName="sibTrans" presStyleCnt="0"/>
      <dgm:spPr/>
    </dgm:pt>
    <dgm:pt modelId="{263BA3B1-CE8A-4BB6-8F74-F8FE5BF17BEB}" type="pres">
      <dgm:prSet presAssocID="{8AEFD30C-FD6D-4D7A-8181-AF5D20804F6C}" presName="compNode" presStyleCnt="0"/>
      <dgm:spPr/>
    </dgm:pt>
    <dgm:pt modelId="{B74B2A58-A850-4BA7-8299-02A3AC464842}" type="pres">
      <dgm:prSet presAssocID="{8AEFD30C-FD6D-4D7A-8181-AF5D20804F6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D9F42A7-F480-4059-B2CC-71021DA38FD2}" type="pres">
      <dgm:prSet presAssocID="{8AEFD30C-FD6D-4D7A-8181-AF5D20804F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1CFD211-0163-4ED8-8B0E-08120D3E4DAE}" type="pres">
      <dgm:prSet presAssocID="{8AEFD30C-FD6D-4D7A-8181-AF5D20804F6C}" presName="spaceRect" presStyleCnt="0"/>
      <dgm:spPr/>
    </dgm:pt>
    <dgm:pt modelId="{1632848A-742A-4363-B88C-7898CB7637E5}" type="pres">
      <dgm:prSet presAssocID="{8AEFD30C-FD6D-4D7A-8181-AF5D20804F6C}" presName="textRect" presStyleLbl="revTx" presStyleIdx="1" presStyleCnt="5">
        <dgm:presLayoutVars>
          <dgm:chMax val="1"/>
          <dgm:chPref val="1"/>
        </dgm:presLayoutVars>
      </dgm:prSet>
      <dgm:spPr/>
    </dgm:pt>
    <dgm:pt modelId="{D9C41ECA-EE0B-42C8-A664-8A560B9E252B}" type="pres">
      <dgm:prSet presAssocID="{652AB5C2-F0C1-49D2-97B7-B232F4B5D1DC}" presName="sibTrans" presStyleCnt="0"/>
      <dgm:spPr/>
    </dgm:pt>
    <dgm:pt modelId="{C27B197F-79AE-438A-8E48-A3E16A0EBDFD}" type="pres">
      <dgm:prSet presAssocID="{DF71E383-B987-4453-BB92-335B3884AA43}" presName="compNode" presStyleCnt="0"/>
      <dgm:spPr/>
    </dgm:pt>
    <dgm:pt modelId="{66D3EB54-F33E-49F8-871D-2789926063AD}" type="pres">
      <dgm:prSet presAssocID="{DF71E383-B987-4453-BB92-335B3884AA4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FA8C894-2482-4C40-8A19-06020C14A0FF}" type="pres">
      <dgm:prSet presAssocID="{DF71E383-B987-4453-BB92-335B3884AA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2766807-AC49-46E5-9961-96C25D8BA080}" type="pres">
      <dgm:prSet presAssocID="{DF71E383-B987-4453-BB92-335B3884AA43}" presName="spaceRect" presStyleCnt="0"/>
      <dgm:spPr/>
    </dgm:pt>
    <dgm:pt modelId="{C92F559E-861C-4CF4-9FF6-DA77386715BF}" type="pres">
      <dgm:prSet presAssocID="{DF71E383-B987-4453-BB92-335B3884AA43}" presName="textRect" presStyleLbl="revTx" presStyleIdx="2" presStyleCnt="5">
        <dgm:presLayoutVars>
          <dgm:chMax val="1"/>
          <dgm:chPref val="1"/>
        </dgm:presLayoutVars>
      </dgm:prSet>
      <dgm:spPr/>
    </dgm:pt>
    <dgm:pt modelId="{274D2295-4BB7-4E8C-B8CA-6BF6480DB1B4}" type="pres">
      <dgm:prSet presAssocID="{466A2671-56B0-43A7-83B1-CCE50374A21E}" presName="sibTrans" presStyleCnt="0"/>
      <dgm:spPr/>
    </dgm:pt>
    <dgm:pt modelId="{EB202FAE-5F35-427D-AD8A-7C03A21C9CDC}" type="pres">
      <dgm:prSet presAssocID="{F5838015-DB9E-43B4-A3D5-BA3658C50967}" presName="compNode" presStyleCnt="0"/>
      <dgm:spPr/>
    </dgm:pt>
    <dgm:pt modelId="{21C3C28F-9B8F-4465-B2E4-96A21F020B91}" type="pres">
      <dgm:prSet presAssocID="{F5838015-DB9E-43B4-A3D5-BA3658C5096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20BB4EE-5AD5-40B9-84CD-9FE9A7212D55}" type="pres">
      <dgm:prSet presAssocID="{F5838015-DB9E-43B4-A3D5-BA3658C509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2FC63C5-9D42-4656-BB21-0B236F895781}" type="pres">
      <dgm:prSet presAssocID="{F5838015-DB9E-43B4-A3D5-BA3658C50967}" presName="spaceRect" presStyleCnt="0"/>
      <dgm:spPr/>
    </dgm:pt>
    <dgm:pt modelId="{329AB300-88B8-44C2-843C-08DCA8FDCBB8}" type="pres">
      <dgm:prSet presAssocID="{F5838015-DB9E-43B4-A3D5-BA3658C50967}" presName="textRect" presStyleLbl="revTx" presStyleIdx="3" presStyleCnt="5">
        <dgm:presLayoutVars>
          <dgm:chMax val="1"/>
          <dgm:chPref val="1"/>
        </dgm:presLayoutVars>
      </dgm:prSet>
      <dgm:spPr/>
    </dgm:pt>
    <dgm:pt modelId="{31F8C86D-8515-420E-930B-FB531B115A8D}" type="pres">
      <dgm:prSet presAssocID="{D3B7339A-A242-4BA2-AE56-17BEC41C6807}" presName="sibTrans" presStyleCnt="0"/>
      <dgm:spPr/>
    </dgm:pt>
    <dgm:pt modelId="{1BD59CB2-8AAF-4F7E-829B-9CC35EDC515C}" type="pres">
      <dgm:prSet presAssocID="{E94B7A49-2772-4F28-BB96-19CD70CAF2FC}" presName="compNode" presStyleCnt="0"/>
      <dgm:spPr/>
    </dgm:pt>
    <dgm:pt modelId="{175ACE83-BA79-4143-8DFB-96F5E832F81A}" type="pres">
      <dgm:prSet presAssocID="{E94B7A49-2772-4F28-BB96-19CD70CAF2F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3493B27-A0F0-46D7-A08E-848053ABBBE7}" type="pres">
      <dgm:prSet presAssocID="{E94B7A49-2772-4F28-BB96-19CD70CAF2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E8DC68C-4B25-4FCA-861A-D4F6547701B6}" type="pres">
      <dgm:prSet presAssocID="{E94B7A49-2772-4F28-BB96-19CD70CAF2FC}" presName="spaceRect" presStyleCnt="0"/>
      <dgm:spPr/>
    </dgm:pt>
    <dgm:pt modelId="{63CAE89A-DDDF-46CF-A2DE-1C5251E86B29}" type="pres">
      <dgm:prSet presAssocID="{E94B7A49-2772-4F28-BB96-19CD70CAF2F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F191204-B228-49FB-8FBA-B243B77D1EE5}" srcId="{7774E77C-7459-4097-B697-F1D2EBC14E29}" destId="{B81318DA-4408-4D45-A432-30EF1B4EC1A1}" srcOrd="0" destOrd="0" parTransId="{1114FFD4-DBAB-4F3A-A098-2E63E9D01979}" sibTransId="{28804820-F1D9-4FA1-893A-7D04E1B0261D}"/>
    <dgm:cxn modelId="{B857790A-60A5-44DA-808D-6FC7B1641DB7}" srcId="{7774E77C-7459-4097-B697-F1D2EBC14E29}" destId="{DF71E383-B987-4453-BB92-335B3884AA43}" srcOrd="2" destOrd="0" parTransId="{27BADCE0-8B9F-47B0-BEB5-265836086341}" sibTransId="{466A2671-56B0-43A7-83B1-CCE50374A21E}"/>
    <dgm:cxn modelId="{283C7C32-0A69-45AA-815A-FC0953A46ECA}" type="presOf" srcId="{8AEFD30C-FD6D-4D7A-8181-AF5D20804F6C}" destId="{1632848A-742A-4363-B88C-7898CB7637E5}" srcOrd="0" destOrd="0" presId="urn:microsoft.com/office/officeart/2018/5/layout/IconLeafLabelList"/>
    <dgm:cxn modelId="{0A6A024A-619C-4668-96B6-81F4CE9EED6A}" type="presOf" srcId="{F5838015-DB9E-43B4-A3D5-BA3658C50967}" destId="{329AB300-88B8-44C2-843C-08DCA8FDCBB8}" srcOrd="0" destOrd="0" presId="urn:microsoft.com/office/officeart/2018/5/layout/IconLeafLabelList"/>
    <dgm:cxn modelId="{1E09957C-AF00-4F7A-B151-2AD4E0173508}" srcId="{7774E77C-7459-4097-B697-F1D2EBC14E29}" destId="{8AEFD30C-FD6D-4D7A-8181-AF5D20804F6C}" srcOrd="1" destOrd="0" parTransId="{AA7EBE61-43FD-46C1-B1A5-C2998453F899}" sibTransId="{652AB5C2-F0C1-49D2-97B7-B232F4B5D1DC}"/>
    <dgm:cxn modelId="{051F5AC8-F58A-4711-A722-3DC3B834936E}" srcId="{7774E77C-7459-4097-B697-F1D2EBC14E29}" destId="{E94B7A49-2772-4F28-BB96-19CD70CAF2FC}" srcOrd="4" destOrd="0" parTransId="{6B112381-DC95-4961-8312-22FCB6BFA069}" sibTransId="{1985B644-C10B-4E18-981B-4CC166F33F7B}"/>
    <dgm:cxn modelId="{2CCD02DB-00E8-45EC-99DF-75FBEC2130DF}" type="presOf" srcId="{E94B7A49-2772-4F28-BB96-19CD70CAF2FC}" destId="{63CAE89A-DDDF-46CF-A2DE-1C5251E86B29}" srcOrd="0" destOrd="0" presId="urn:microsoft.com/office/officeart/2018/5/layout/IconLeafLabelList"/>
    <dgm:cxn modelId="{AD14BEDC-38BC-444A-9EEA-78E4BACE0A9F}" type="presOf" srcId="{B81318DA-4408-4D45-A432-30EF1B4EC1A1}" destId="{AC8F93C1-68B3-48E1-B976-5BEB46873056}" srcOrd="0" destOrd="0" presId="urn:microsoft.com/office/officeart/2018/5/layout/IconLeafLabelList"/>
    <dgm:cxn modelId="{1B9554E3-A1E3-4996-8BFF-83F415EF858F}" srcId="{7774E77C-7459-4097-B697-F1D2EBC14E29}" destId="{F5838015-DB9E-43B4-A3D5-BA3658C50967}" srcOrd="3" destOrd="0" parTransId="{7C34545C-AFF2-48EA-9A92-103676D9435F}" sibTransId="{D3B7339A-A242-4BA2-AE56-17BEC41C6807}"/>
    <dgm:cxn modelId="{EDFA3BE6-6D31-4DF7-81BF-1FB8D4860FE7}" type="presOf" srcId="{DF71E383-B987-4453-BB92-335B3884AA43}" destId="{C92F559E-861C-4CF4-9FF6-DA77386715BF}" srcOrd="0" destOrd="0" presId="urn:microsoft.com/office/officeart/2018/5/layout/IconLeafLabelList"/>
    <dgm:cxn modelId="{72EA0CFC-20A4-4AEC-A462-7B5F3E623817}" type="presOf" srcId="{7774E77C-7459-4097-B697-F1D2EBC14E29}" destId="{2CAD7DDE-38DD-420C-80ED-3AAB687C98CB}" srcOrd="0" destOrd="0" presId="urn:microsoft.com/office/officeart/2018/5/layout/IconLeafLabelList"/>
    <dgm:cxn modelId="{E662494B-A074-4342-AA84-F2DCB6925559}" type="presParOf" srcId="{2CAD7DDE-38DD-420C-80ED-3AAB687C98CB}" destId="{E8F58163-7D00-4F85-BB6B-9753B30A345A}" srcOrd="0" destOrd="0" presId="urn:microsoft.com/office/officeart/2018/5/layout/IconLeafLabelList"/>
    <dgm:cxn modelId="{CE876264-DDB4-417D-A8B5-FECD754D817A}" type="presParOf" srcId="{E8F58163-7D00-4F85-BB6B-9753B30A345A}" destId="{8EB1564A-98B8-4555-9A65-D69CC5B55EB0}" srcOrd="0" destOrd="0" presId="urn:microsoft.com/office/officeart/2018/5/layout/IconLeafLabelList"/>
    <dgm:cxn modelId="{9AEE32A3-EAB2-4C7C-9518-7733DF06114D}" type="presParOf" srcId="{E8F58163-7D00-4F85-BB6B-9753B30A345A}" destId="{B32B2756-7528-44F0-9A7E-FFDD0DA97B09}" srcOrd="1" destOrd="0" presId="urn:microsoft.com/office/officeart/2018/5/layout/IconLeafLabelList"/>
    <dgm:cxn modelId="{B95D4EB8-60A1-4321-B958-821BE6491324}" type="presParOf" srcId="{E8F58163-7D00-4F85-BB6B-9753B30A345A}" destId="{3D7415ED-85C4-4A5F-9B56-3497C7947BFB}" srcOrd="2" destOrd="0" presId="urn:microsoft.com/office/officeart/2018/5/layout/IconLeafLabelList"/>
    <dgm:cxn modelId="{67B7DE03-FA24-4398-8BD7-F0389E7B9561}" type="presParOf" srcId="{E8F58163-7D00-4F85-BB6B-9753B30A345A}" destId="{AC8F93C1-68B3-48E1-B976-5BEB46873056}" srcOrd="3" destOrd="0" presId="urn:microsoft.com/office/officeart/2018/5/layout/IconLeafLabelList"/>
    <dgm:cxn modelId="{2FC32149-538B-4D47-A9B6-BCE6C25A5952}" type="presParOf" srcId="{2CAD7DDE-38DD-420C-80ED-3AAB687C98CB}" destId="{0A09CE0E-E07B-434F-828D-C6B8BD510350}" srcOrd="1" destOrd="0" presId="urn:microsoft.com/office/officeart/2018/5/layout/IconLeafLabelList"/>
    <dgm:cxn modelId="{DA72F5E3-8A92-4ED3-8382-BCFCA6D5DCCF}" type="presParOf" srcId="{2CAD7DDE-38DD-420C-80ED-3AAB687C98CB}" destId="{263BA3B1-CE8A-4BB6-8F74-F8FE5BF17BEB}" srcOrd="2" destOrd="0" presId="urn:microsoft.com/office/officeart/2018/5/layout/IconLeafLabelList"/>
    <dgm:cxn modelId="{DACD08B1-4DF7-4FB1-A9FA-AA8D62FEACEA}" type="presParOf" srcId="{263BA3B1-CE8A-4BB6-8F74-F8FE5BF17BEB}" destId="{B74B2A58-A850-4BA7-8299-02A3AC464842}" srcOrd="0" destOrd="0" presId="urn:microsoft.com/office/officeart/2018/5/layout/IconLeafLabelList"/>
    <dgm:cxn modelId="{09935D9A-00D0-4074-A5C8-03CF951C5159}" type="presParOf" srcId="{263BA3B1-CE8A-4BB6-8F74-F8FE5BF17BEB}" destId="{AD9F42A7-F480-4059-B2CC-71021DA38FD2}" srcOrd="1" destOrd="0" presId="urn:microsoft.com/office/officeart/2018/5/layout/IconLeafLabelList"/>
    <dgm:cxn modelId="{4D5B6B4D-2599-4195-8733-8360031B8BE4}" type="presParOf" srcId="{263BA3B1-CE8A-4BB6-8F74-F8FE5BF17BEB}" destId="{91CFD211-0163-4ED8-8B0E-08120D3E4DAE}" srcOrd="2" destOrd="0" presId="urn:microsoft.com/office/officeart/2018/5/layout/IconLeafLabelList"/>
    <dgm:cxn modelId="{10D6CAFE-09CA-4A32-A4D1-CC8D6D270DF0}" type="presParOf" srcId="{263BA3B1-CE8A-4BB6-8F74-F8FE5BF17BEB}" destId="{1632848A-742A-4363-B88C-7898CB7637E5}" srcOrd="3" destOrd="0" presId="urn:microsoft.com/office/officeart/2018/5/layout/IconLeafLabelList"/>
    <dgm:cxn modelId="{93A629E2-13C3-4DC2-907A-A7880EA1D2CD}" type="presParOf" srcId="{2CAD7DDE-38DD-420C-80ED-3AAB687C98CB}" destId="{D9C41ECA-EE0B-42C8-A664-8A560B9E252B}" srcOrd="3" destOrd="0" presId="urn:microsoft.com/office/officeart/2018/5/layout/IconLeafLabelList"/>
    <dgm:cxn modelId="{A5BA09A1-E79B-485A-8901-D8CC8953A9C6}" type="presParOf" srcId="{2CAD7DDE-38DD-420C-80ED-3AAB687C98CB}" destId="{C27B197F-79AE-438A-8E48-A3E16A0EBDFD}" srcOrd="4" destOrd="0" presId="urn:microsoft.com/office/officeart/2018/5/layout/IconLeafLabelList"/>
    <dgm:cxn modelId="{871F78B3-7437-4B08-A93C-C8563C41415F}" type="presParOf" srcId="{C27B197F-79AE-438A-8E48-A3E16A0EBDFD}" destId="{66D3EB54-F33E-49F8-871D-2789926063AD}" srcOrd="0" destOrd="0" presId="urn:microsoft.com/office/officeart/2018/5/layout/IconLeafLabelList"/>
    <dgm:cxn modelId="{BCD2576A-AABF-47E8-933E-0943208B58B8}" type="presParOf" srcId="{C27B197F-79AE-438A-8E48-A3E16A0EBDFD}" destId="{AFA8C894-2482-4C40-8A19-06020C14A0FF}" srcOrd="1" destOrd="0" presId="urn:microsoft.com/office/officeart/2018/5/layout/IconLeafLabelList"/>
    <dgm:cxn modelId="{CCA08DF0-D45D-45CA-8019-65840E6149F5}" type="presParOf" srcId="{C27B197F-79AE-438A-8E48-A3E16A0EBDFD}" destId="{F2766807-AC49-46E5-9961-96C25D8BA080}" srcOrd="2" destOrd="0" presId="urn:microsoft.com/office/officeart/2018/5/layout/IconLeafLabelList"/>
    <dgm:cxn modelId="{8C15DF11-C7B6-4AAD-A771-EDB2828DD018}" type="presParOf" srcId="{C27B197F-79AE-438A-8E48-A3E16A0EBDFD}" destId="{C92F559E-861C-4CF4-9FF6-DA77386715BF}" srcOrd="3" destOrd="0" presId="urn:microsoft.com/office/officeart/2018/5/layout/IconLeafLabelList"/>
    <dgm:cxn modelId="{F07B5E5F-DEAA-4C58-8FDA-D64CC8184FEA}" type="presParOf" srcId="{2CAD7DDE-38DD-420C-80ED-3AAB687C98CB}" destId="{274D2295-4BB7-4E8C-B8CA-6BF6480DB1B4}" srcOrd="5" destOrd="0" presId="urn:microsoft.com/office/officeart/2018/5/layout/IconLeafLabelList"/>
    <dgm:cxn modelId="{8E213D67-84A7-4431-BECF-926C7015D1AC}" type="presParOf" srcId="{2CAD7DDE-38DD-420C-80ED-3AAB687C98CB}" destId="{EB202FAE-5F35-427D-AD8A-7C03A21C9CDC}" srcOrd="6" destOrd="0" presId="urn:microsoft.com/office/officeart/2018/5/layout/IconLeafLabelList"/>
    <dgm:cxn modelId="{132DA989-0293-486B-9969-BD3F4C88C410}" type="presParOf" srcId="{EB202FAE-5F35-427D-AD8A-7C03A21C9CDC}" destId="{21C3C28F-9B8F-4465-B2E4-96A21F020B91}" srcOrd="0" destOrd="0" presId="urn:microsoft.com/office/officeart/2018/5/layout/IconLeafLabelList"/>
    <dgm:cxn modelId="{DF16F5A8-2B88-4DB6-962B-7448875B2B6D}" type="presParOf" srcId="{EB202FAE-5F35-427D-AD8A-7C03A21C9CDC}" destId="{B20BB4EE-5AD5-40B9-84CD-9FE9A7212D55}" srcOrd="1" destOrd="0" presId="urn:microsoft.com/office/officeart/2018/5/layout/IconLeafLabelList"/>
    <dgm:cxn modelId="{0771F13A-0B88-4FE6-B8B6-17C1E2B78A1C}" type="presParOf" srcId="{EB202FAE-5F35-427D-AD8A-7C03A21C9CDC}" destId="{42FC63C5-9D42-4656-BB21-0B236F895781}" srcOrd="2" destOrd="0" presId="urn:microsoft.com/office/officeart/2018/5/layout/IconLeafLabelList"/>
    <dgm:cxn modelId="{9FB706AA-CAD5-421F-948D-0C4BCFFD4916}" type="presParOf" srcId="{EB202FAE-5F35-427D-AD8A-7C03A21C9CDC}" destId="{329AB300-88B8-44C2-843C-08DCA8FDCBB8}" srcOrd="3" destOrd="0" presId="urn:microsoft.com/office/officeart/2018/5/layout/IconLeafLabelList"/>
    <dgm:cxn modelId="{121A277F-6200-4D57-93D4-50D3FB764F7E}" type="presParOf" srcId="{2CAD7DDE-38DD-420C-80ED-3AAB687C98CB}" destId="{31F8C86D-8515-420E-930B-FB531B115A8D}" srcOrd="7" destOrd="0" presId="urn:microsoft.com/office/officeart/2018/5/layout/IconLeafLabelList"/>
    <dgm:cxn modelId="{DD9E33F8-7DC9-45DB-8282-F68E44CD0915}" type="presParOf" srcId="{2CAD7DDE-38DD-420C-80ED-3AAB687C98CB}" destId="{1BD59CB2-8AAF-4F7E-829B-9CC35EDC515C}" srcOrd="8" destOrd="0" presId="urn:microsoft.com/office/officeart/2018/5/layout/IconLeafLabelList"/>
    <dgm:cxn modelId="{CE8431BE-FB83-407E-AA84-8CC611FA0C00}" type="presParOf" srcId="{1BD59CB2-8AAF-4F7E-829B-9CC35EDC515C}" destId="{175ACE83-BA79-4143-8DFB-96F5E832F81A}" srcOrd="0" destOrd="0" presId="urn:microsoft.com/office/officeart/2018/5/layout/IconLeafLabelList"/>
    <dgm:cxn modelId="{9139112D-7053-4FDC-A0E3-B7A4EC03EADC}" type="presParOf" srcId="{1BD59CB2-8AAF-4F7E-829B-9CC35EDC515C}" destId="{C3493B27-A0F0-46D7-A08E-848053ABBBE7}" srcOrd="1" destOrd="0" presId="urn:microsoft.com/office/officeart/2018/5/layout/IconLeafLabelList"/>
    <dgm:cxn modelId="{D179EEAC-B35D-4434-902C-9168BE705447}" type="presParOf" srcId="{1BD59CB2-8AAF-4F7E-829B-9CC35EDC515C}" destId="{4E8DC68C-4B25-4FCA-861A-D4F6547701B6}" srcOrd="2" destOrd="0" presId="urn:microsoft.com/office/officeart/2018/5/layout/IconLeafLabelList"/>
    <dgm:cxn modelId="{D7413652-7922-437D-8C00-C576484961DC}" type="presParOf" srcId="{1BD59CB2-8AAF-4F7E-829B-9CC35EDC515C}" destId="{63CAE89A-DDDF-46CF-A2DE-1C5251E86B2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564A-98B8-4555-9A65-D69CC5B55EB0}">
      <dsp:nvSpPr>
        <dsp:cNvPr id="0" name=""/>
        <dsp:cNvSpPr/>
      </dsp:nvSpPr>
      <dsp:spPr>
        <a:xfrm>
          <a:off x="262512" y="877545"/>
          <a:ext cx="808488" cy="8084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B2756-7528-44F0-9A7E-FFDD0DA97B09}">
      <dsp:nvSpPr>
        <dsp:cNvPr id="0" name=""/>
        <dsp:cNvSpPr/>
      </dsp:nvSpPr>
      <dsp:spPr>
        <a:xfrm>
          <a:off x="434813" y="1049846"/>
          <a:ext cx="463886" cy="463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F93C1-68B3-48E1-B976-5BEB46873056}">
      <dsp:nvSpPr>
        <dsp:cNvPr id="0" name=""/>
        <dsp:cNvSpPr/>
      </dsp:nvSpPr>
      <dsp:spPr>
        <a:xfrm>
          <a:off x="4061" y="1937858"/>
          <a:ext cx="1325390" cy="9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How can a programmer interact with the processor? </a:t>
          </a:r>
        </a:p>
      </dsp:txBody>
      <dsp:txXfrm>
        <a:off x="4061" y="1937858"/>
        <a:ext cx="1325390" cy="931915"/>
      </dsp:txXfrm>
    </dsp:sp>
    <dsp:sp modelId="{B74B2A58-A850-4BA7-8299-02A3AC464842}">
      <dsp:nvSpPr>
        <dsp:cNvPr id="0" name=""/>
        <dsp:cNvSpPr/>
      </dsp:nvSpPr>
      <dsp:spPr>
        <a:xfrm>
          <a:off x="1819846" y="877545"/>
          <a:ext cx="808488" cy="8084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F42A7-F480-4059-B2CC-71021DA38FD2}">
      <dsp:nvSpPr>
        <dsp:cNvPr id="0" name=""/>
        <dsp:cNvSpPr/>
      </dsp:nvSpPr>
      <dsp:spPr>
        <a:xfrm>
          <a:off x="1992147" y="1049846"/>
          <a:ext cx="463886" cy="463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2848A-742A-4363-B88C-7898CB7637E5}">
      <dsp:nvSpPr>
        <dsp:cNvPr id="0" name=""/>
        <dsp:cNvSpPr/>
      </dsp:nvSpPr>
      <dsp:spPr>
        <a:xfrm>
          <a:off x="1561395" y="1937858"/>
          <a:ext cx="1325390" cy="9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The language of computer: Instructions </a:t>
          </a:r>
        </a:p>
      </dsp:txBody>
      <dsp:txXfrm>
        <a:off x="1561395" y="1937858"/>
        <a:ext cx="1325390" cy="931915"/>
      </dsp:txXfrm>
    </dsp:sp>
    <dsp:sp modelId="{66D3EB54-F33E-49F8-871D-2789926063AD}">
      <dsp:nvSpPr>
        <dsp:cNvPr id="0" name=""/>
        <dsp:cNvSpPr/>
      </dsp:nvSpPr>
      <dsp:spPr>
        <a:xfrm>
          <a:off x="3377180" y="877545"/>
          <a:ext cx="808488" cy="8084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C894-2482-4C40-8A19-06020C14A0FF}">
      <dsp:nvSpPr>
        <dsp:cNvPr id="0" name=""/>
        <dsp:cNvSpPr/>
      </dsp:nvSpPr>
      <dsp:spPr>
        <a:xfrm>
          <a:off x="3549481" y="1049846"/>
          <a:ext cx="463886" cy="463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F559E-861C-4CF4-9FF6-DA77386715BF}">
      <dsp:nvSpPr>
        <dsp:cNvPr id="0" name=""/>
        <dsp:cNvSpPr/>
      </dsp:nvSpPr>
      <dsp:spPr>
        <a:xfrm>
          <a:off x="3118729" y="1937858"/>
          <a:ext cx="1325390" cy="9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Instructions have a vocabulary called instruction set </a:t>
          </a:r>
        </a:p>
      </dsp:txBody>
      <dsp:txXfrm>
        <a:off x="3118729" y="1937858"/>
        <a:ext cx="1325390" cy="931915"/>
      </dsp:txXfrm>
    </dsp:sp>
    <dsp:sp modelId="{21C3C28F-9B8F-4465-B2E4-96A21F020B91}">
      <dsp:nvSpPr>
        <dsp:cNvPr id="0" name=""/>
        <dsp:cNvSpPr/>
      </dsp:nvSpPr>
      <dsp:spPr>
        <a:xfrm>
          <a:off x="4934514" y="877545"/>
          <a:ext cx="808488" cy="8084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BB4EE-5AD5-40B9-84CD-9FE9A7212D55}">
      <dsp:nvSpPr>
        <dsp:cNvPr id="0" name=""/>
        <dsp:cNvSpPr/>
      </dsp:nvSpPr>
      <dsp:spPr>
        <a:xfrm>
          <a:off x="5106815" y="1049846"/>
          <a:ext cx="463886" cy="463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AB300-88B8-44C2-843C-08DCA8FDCBB8}">
      <dsp:nvSpPr>
        <dsp:cNvPr id="0" name=""/>
        <dsp:cNvSpPr/>
      </dsp:nvSpPr>
      <dsp:spPr>
        <a:xfrm>
          <a:off x="4676063" y="1937858"/>
          <a:ext cx="1325390" cy="9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Driven by instruction set architecture (ISA) </a:t>
          </a:r>
        </a:p>
      </dsp:txBody>
      <dsp:txXfrm>
        <a:off x="4676063" y="1937858"/>
        <a:ext cx="1325390" cy="931915"/>
      </dsp:txXfrm>
    </dsp:sp>
    <dsp:sp modelId="{175ACE83-BA79-4143-8DFB-96F5E832F81A}">
      <dsp:nvSpPr>
        <dsp:cNvPr id="0" name=""/>
        <dsp:cNvSpPr/>
      </dsp:nvSpPr>
      <dsp:spPr>
        <a:xfrm>
          <a:off x="6491848" y="877545"/>
          <a:ext cx="808488" cy="8084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93B27-A0F0-46D7-A08E-848053ABBBE7}">
      <dsp:nvSpPr>
        <dsp:cNvPr id="0" name=""/>
        <dsp:cNvSpPr/>
      </dsp:nvSpPr>
      <dsp:spPr>
        <a:xfrm>
          <a:off x="6664149" y="1049846"/>
          <a:ext cx="463886" cy="4638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AE89A-DDDF-46CF-A2DE-1C5251E86B29}">
      <dsp:nvSpPr>
        <dsp:cNvPr id="0" name=""/>
        <dsp:cNvSpPr/>
      </dsp:nvSpPr>
      <dsp:spPr>
        <a:xfrm>
          <a:off x="6233397" y="1937858"/>
          <a:ext cx="1325390" cy="9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ISA: x86, Arm, RISC-V, </a:t>
          </a:r>
          <a:r>
            <a:rPr lang="en-US" sz="1800" kern="1200" dirty="0">
              <a:solidFill>
                <a:srgbClr val="C00000"/>
              </a:solidFill>
            </a:rPr>
            <a:t>MIPS</a:t>
          </a:r>
        </a:p>
      </dsp:txBody>
      <dsp:txXfrm>
        <a:off x="6233397" y="1937858"/>
        <a:ext cx="1325390" cy="931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5: The </a:t>
            </a:r>
            <a:r>
              <a:rPr lang="en-US" sz="3600" dirty="0" err="1">
                <a:solidFill>
                  <a:srgbClr val="C00000"/>
                </a:solidFill>
              </a:rPr>
              <a:t>D-Day@Digital</a:t>
            </a:r>
            <a:r>
              <a:rPr lang="en-US" sz="3600" dirty="0">
                <a:solidFill>
                  <a:srgbClr val="C00000"/>
                </a:solidFill>
              </a:rPr>
              <a:t> logic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4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9211-E923-9442-F73D-44719020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in One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ABA44-B510-3A7F-8CBA-4DFD3947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2951"/>
            <a:ext cx="9240533" cy="515159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5A099-40D5-DAC8-9684-CD65E435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3FA58-6CB9-7091-8CD5-41F7C206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A61E1-3991-FE09-F3E4-A2D4B0E17FEE}"/>
              </a:ext>
            </a:extLst>
          </p:cNvPr>
          <p:cNvSpPr/>
          <p:nvPr/>
        </p:nvSpPr>
        <p:spPr>
          <a:xfrm>
            <a:off x="5774635" y="929309"/>
            <a:ext cx="4914900" cy="5375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1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2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Revisiting sequential circuit: A complete picture</a:t>
            </a:r>
            <a:endParaRPr dirty="0"/>
          </a:p>
        </p:txBody>
      </p:sp>
      <p:pic>
        <p:nvPicPr>
          <p:cNvPr id="527" name="Google Shape;5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2609" y="305512"/>
            <a:ext cx="7242764" cy="6120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2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11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"/>
          <p:cNvSpPr/>
          <p:nvPr/>
        </p:nvSpPr>
        <p:spPr>
          <a:xfrm>
            <a:off x="0" y="5367908"/>
            <a:ext cx="9161029" cy="1490093"/>
          </a:xfrm>
          <a:custGeom>
            <a:avLst/>
            <a:gdLst/>
            <a:ahLst/>
            <a:cxnLst/>
            <a:rect l="l" t="t" r="r" b="b"/>
            <a:pathLst>
              <a:path w="9161029" h="1490093" extrusionOk="0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3"/>
          <p:cNvSpPr/>
          <p:nvPr/>
        </p:nvSpPr>
        <p:spPr>
          <a:xfrm>
            <a:off x="8763037" y="5367908"/>
            <a:ext cx="3428963" cy="1490093"/>
          </a:xfrm>
          <a:custGeom>
            <a:avLst/>
            <a:gdLst/>
            <a:ahLst/>
            <a:cxnLst/>
            <a:rect l="l" t="t" r="r" b="b"/>
            <a:pathLst>
              <a:path w="3428963" h="1490093" extrusionOk="0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" name="Google Shape;5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650875"/>
            <a:ext cx="4826000" cy="4065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5638" y="650875"/>
            <a:ext cx="5618163" cy="406558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3"/>
          <p:cNvSpPr txBox="1"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State Table</a:t>
            </a:r>
            <a:endParaRPr/>
          </a:p>
        </p:txBody>
      </p:sp>
      <p:sp>
        <p:nvSpPr>
          <p:cNvPr id="539" name="Google Shape;539;p23"/>
          <p:cNvSpPr txBox="1">
            <a:spLocks noGrp="1"/>
          </p:cNvSpPr>
          <p:nvPr>
            <p:ph type="ftr" idx="11"/>
          </p:nvPr>
        </p:nvSpPr>
        <p:spPr>
          <a:xfrm>
            <a:off x="9414844" y="6263640"/>
            <a:ext cx="21279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540" name="Google Shape;540;p23"/>
          <p:cNvSpPr txBox="1">
            <a:spLocks noGrp="1"/>
          </p:cNvSpPr>
          <p:nvPr>
            <p:ph type="sldNum" idx="12"/>
          </p:nvPr>
        </p:nvSpPr>
        <p:spPr>
          <a:xfrm>
            <a:off x="10198279" y="5532120"/>
            <a:ext cx="13444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lt1"/>
                </a:solidFill>
              </a:rPr>
              <a:t>12</a:t>
            </a:fld>
            <a:endParaRPr sz="1800">
              <a:solidFill>
                <a:schemeClr val="lt1"/>
              </a:solidFill>
            </a:endParaRPr>
          </a:p>
        </p:txBody>
      </p:sp>
      <p:sp>
        <p:nvSpPr>
          <p:cNvPr id="541" name="Google Shape;541;p23"/>
          <p:cNvSpPr txBox="1"/>
          <p:nvPr/>
        </p:nvSpPr>
        <p:spPr>
          <a:xfrm>
            <a:off x="2995613" y="4836433"/>
            <a:ext cx="58259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(t+1) = Ax + Bx,  B (t+1) = A`x ,  y = Ax` + Bx`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4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4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b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x/y where x is input and y is output after the transition</a:t>
            </a:r>
            <a:endParaRPr/>
          </a:p>
        </p:txBody>
      </p:sp>
      <p:pic>
        <p:nvPicPr>
          <p:cNvPr id="548" name="Google Shape;5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0588" y="643466"/>
            <a:ext cx="6494156" cy="5568739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4"/>
          <p:cNvSpPr txBox="1">
            <a:spLocks noGrp="1"/>
          </p:cNvSpPr>
          <p:nvPr>
            <p:ph type="ftr" idx="11"/>
          </p:nvPr>
        </p:nvSpPr>
        <p:spPr>
          <a:xfrm>
            <a:off x="1028700" y="6356350"/>
            <a:ext cx="6210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550" name="Google Shape;550;p24"/>
          <p:cNvSpPr txBox="1">
            <a:spLocks noGrp="1"/>
          </p:cNvSpPr>
          <p:nvPr>
            <p:ph type="sldNum" idx="12"/>
          </p:nvPr>
        </p:nvSpPr>
        <p:spPr>
          <a:xfrm>
            <a:off x="11034184" y="6356350"/>
            <a:ext cx="51434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13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5"/>
          <p:cNvSpPr txBox="1"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Try it for a binary counter ☺ </a:t>
            </a:r>
            <a:endParaRPr sz="5400"/>
          </a:p>
        </p:txBody>
      </p:sp>
      <p:sp>
        <p:nvSpPr>
          <p:cNvPr id="556" name="Google Shape;556;p25"/>
          <p:cNvSpPr txBox="1"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/>
              <a:t>Lab-1 </a:t>
            </a:r>
            <a:endParaRPr dirty="0"/>
          </a:p>
        </p:txBody>
      </p:sp>
      <p:sp>
        <p:nvSpPr>
          <p:cNvPr id="557" name="Google Shape;557;p25"/>
          <p:cNvSpPr/>
          <p:nvPr/>
        </p:nvSpPr>
        <p:spPr>
          <a:xfrm rot="10800000">
            <a:off x="1" y="0"/>
            <a:ext cx="7188051" cy="6858000"/>
          </a:xfrm>
          <a:custGeom>
            <a:avLst/>
            <a:gdLst/>
            <a:ahLst/>
            <a:cxnLst/>
            <a:rect l="l" t="t" r="r" b="b"/>
            <a:pathLst>
              <a:path w="7188051" h="6858000" extrusionOk="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8" name="Google Shape;558;p25" descr="Solution dispensed using electronic pipette"/>
          <p:cNvPicPr preferRelativeResize="0"/>
          <p:nvPr/>
        </p:nvPicPr>
        <p:blipFill rotWithShape="1">
          <a:blip r:embed="rId3">
            <a:alphaModFix/>
          </a:blip>
          <a:srcRect l="5591" r="2599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59" name="Google Shape;559;p25"/>
          <p:cNvSpPr>
            <a:spLocks noGrp="1"/>
          </p:cNvSpPr>
          <p:nvPr>
            <p:ph type="sldNum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62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1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5"/>
          <p:cNvSpPr txBox="1">
            <a:spLocks noGrp="1"/>
          </p:cNvSpPr>
          <p:nvPr>
            <p:ph type="ftr" idx="11"/>
          </p:nvPr>
        </p:nvSpPr>
        <p:spPr>
          <a:xfrm>
            <a:off x="7464612" y="6199631"/>
            <a:ext cx="408730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6"/>
          <p:cNvSpPr txBox="1">
            <a:spLocks noGrp="1"/>
          </p:cNvSpPr>
          <p:nvPr>
            <p:ph type="title"/>
          </p:nvPr>
        </p:nvSpPr>
        <p:spPr>
          <a:xfrm>
            <a:off x="6862763" y="3429000"/>
            <a:ext cx="6191250" cy="288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5400"/>
              <a:t>World of State machines (FSMs) </a:t>
            </a:r>
            <a:br>
              <a:rPr lang="en-US" sz="5400"/>
            </a:br>
            <a:r>
              <a:rPr lang="en-US" sz="5400"/>
              <a:t>Moore and Mealy Machines</a:t>
            </a:r>
            <a:endParaRPr/>
          </a:p>
        </p:txBody>
      </p:sp>
      <p:sp>
        <p:nvSpPr>
          <p:cNvPr id="566" name="Google Shape;566;p26"/>
          <p:cNvSpPr/>
          <p:nvPr/>
        </p:nvSpPr>
        <p:spPr>
          <a:xfrm rot="10800000">
            <a:off x="1" y="0"/>
            <a:ext cx="7188051" cy="6858000"/>
          </a:xfrm>
          <a:custGeom>
            <a:avLst/>
            <a:gdLst/>
            <a:ahLst/>
            <a:cxnLst/>
            <a:rect l="l" t="t" r="r" b="b"/>
            <a:pathLst>
              <a:path w="7188051" h="6858000" extrusionOk="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26" descr="A metal dumbell"/>
          <p:cNvPicPr preferRelativeResize="0"/>
          <p:nvPr/>
        </p:nvPicPr>
        <p:blipFill rotWithShape="1">
          <a:blip r:embed="rId3">
            <a:alphaModFix/>
          </a:blip>
          <a:srcRect r="-1" b="432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 extrusionOk="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68" name="Google Shape;568;p26"/>
          <p:cNvSpPr>
            <a:spLocks noGrp="1"/>
          </p:cNvSpPr>
          <p:nvPr>
            <p:ph type="sldNum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62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16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6"/>
          <p:cNvSpPr txBox="1">
            <a:spLocks noGrp="1"/>
          </p:cNvSpPr>
          <p:nvPr>
            <p:ph type="ftr" idx="11"/>
          </p:nvPr>
        </p:nvSpPr>
        <p:spPr>
          <a:xfrm>
            <a:off x="7464612" y="6199631"/>
            <a:ext cx="408730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7"/>
          <p:cNvSpPr/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7"/>
          <p:cNvSpPr txBox="1"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1"/>
                </a:solidFill>
              </a:rPr>
              <a:t>Moore vs Mealy 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576" name="Google Shape;5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Computer Architecture</a:t>
            </a:r>
            <a:endParaRPr/>
          </a:p>
        </p:txBody>
      </p:sp>
      <p:sp>
        <p:nvSpPr>
          <p:cNvPr id="577" name="Google Shape;5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/>
              <a:t>16</a:t>
            </a:fld>
            <a:endParaRPr sz="1800"/>
          </a:p>
        </p:txBody>
      </p:sp>
      <p:grpSp>
        <p:nvGrpSpPr>
          <p:cNvPr id="578" name="Google Shape;578;p27"/>
          <p:cNvGrpSpPr/>
          <p:nvPr/>
        </p:nvGrpSpPr>
        <p:grpSpPr>
          <a:xfrm>
            <a:off x="5468389" y="1514903"/>
            <a:ext cx="6263640" cy="3715664"/>
            <a:chOff x="0" y="894511"/>
            <a:chExt cx="6263640" cy="3715664"/>
          </a:xfrm>
        </p:grpSpPr>
        <p:sp>
          <p:nvSpPr>
            <p:cNvPr id="579" name="Google Shape;579;p27"/>
            <p:cNvSpPr/>
            <p:nvPr/>
          </p:nvSpPr>
          <p:spPr>
            <a:xfrm>
              <a:off x="0" y="894511"/>
              <a:ext cx="6263640" cy="1651406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499550" y="1266078"/>
              <a:ext cx="908273" cy="90827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1907374" y="894511"/>
              <a:ext cx="4356265" cy="165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 txBox="1"/>
            <p:nvPr/>
          </p:nvSpPr>
          <p:spPr>
            <a:xfrm>
              <a:off x="1907374" y="894511"/>
              <a:ext cx="4356265" cy="165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4750" tIns="174750" rIns="174750" bIns="174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Moore machine: Output depends on the current state </a:t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0" y="2958769"/>
              <a:ext cx="6263640" cy="1651406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499550" y="3330336"/>
              <a:ext cx="908273" cy="90827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907374" y="2958769"/>
              <a:ext cx="4356265" cy="165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 txBox="1"/>
            <p:nvPr/>
          </p:nvSpPr>
          <p:spPr>
            <a:xfrm>
              <a:off x="1907374" y="2958769"/>
              <a:ext cx="4356265" cy="1651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4750" tIns="174750" rIns="174750" bIns="174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Mealy machine: Output depends on the current state and inputs 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Odd Parity Checker</a:t>
            </a:r>
            <a:endParaRPr/>
          </a:p>
        </p:txBody>
      </p:sp>
      <p:sp>
        <p:nvSpPr>
          <p:cNvPr id="592" name="Google Shape;5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593" name="Google Shape;59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594" name="Google Shape;594;p28"/>
          <p:cNvGraphicFramePr/>
          <p:nvPr/>
        </p:nvGraphicFramePr>
        <p:xfrm>
          <a:off x="3167263" y="2302291"/>
          <a:ext cx="1745336" cy="356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45336" imgH="3560226" progId="">
                  <p:embed/>
                </p:oleObj>
              </mc:Choice>
              <mc:Fallback>
                <p:oleObj r:id="rId3" imgW="1745336" imgH="3560226" progId="">
                  <p:embed/>
                  <p:pic>
                    <p:nvPicPr>
                      <p:cNvPr id="594" name="Google Shape;594;p2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167263" y="2302291"/>
                        <a:ext cx="1745336" cy="3560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5" name="Google Shape;595;p28"/>
          <p:cNvGrpSpPr/>
          <p:nvPr/>
        </p:nvGrpSpPr>
        <p:grpSpPr>
          <a:xfrm>
            <a:off x="6905971" y="2345153"/>
            <a:ext cx="2819054" cy="3646072"/>
            <a:chOff x="6905971" y="2345153"/>
            <a:chExt cx="2058987" cy="2828925"/>
          </a:xfrm>
        </p:grpSpPr>
        <p:graphicFrame>
          <p:nvGraphicFramePr>
            <p:cNvPr id="596" name="Google Shape;596;p28"/>
            <p:cNvGraphicFramePr/>
            <p:nvPr/>
          </p:nvGraphicFramePr>
          <p:xfrm>
            <a:off x="7286971" y="2443578"/>
            <a:ext cx="1274762" cy="2600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274762" imgH="2600325" progId="">
                    <p:embed/>
                  </p:oleObj>
                </mc:Choice>
                <mc:Fallback>
                  <p:oleObj r:id="rId5" imgW="1274762" imgH="2600325" progId="">
                    <p:embed/>
                    <p:pic>
                      <p:nvPicPr>
                        <p:cNvPr id="596" name="Google Shape;596;p28"/>
                        <p:cNvPicPr preferRelativeResize="0"/>
                        <p:nvPr/>
                      </p:nvPicPr>
                      <p:blipFill rotWithShape="1">
                        <a:blip r:embed="rId4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7286971" y="2443578"/>
                          <a:ext cx="1274762" cy="2600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" name="Google Shape;597;p28"/>
            <p:cNvSpPr txBox="1"/>
            <p:nvPr/>
          </p:nvSpPr>
          <p:spPr>
            <a:xfrm>
              <a:off x="7231408" y="2345153"/>
              <a:ext cx="487363" cy="2714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0/0</a:t>
              </a:r>
              <a:endParaRPr/>
            </a:p>
          </p:txBody>
        </p:sp>
        <p:sp>
          <p:nvSpPr>
            <p:cNvPr id="598" name="Google Shape;598;p28"/>
            <p:cNvSpPr txBox="1"/>
            <p:nvPr/>
          </p:nvSpPr>
          <p:spPr>
            <a:xfrm>
              <a:off x="6905971" y="3658015"/>
              <a:ext cx="487362" cy="2714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1/1</a:t>
              </a:r>
              <a:endParaRPr/>
            </a:p>
          </p:txBody>
        </p:sp>
        <p:sp>
          <p:nvSpPr>
            <p:cNvPr id="599" name="Google Shape;599;p28"/>
            <p:cNvSpPr txBox="1"/>
            <p:nvPr/>
          </p:nvSpPr>
          <p:spPr>
            <a:xfrm>
              <a:off x="8477596" y="3646903"/>
              <a:ext cx="487362" cy="2714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1/0</a:t>
              </a:r>
              <a:endParaRPr/>
            </a:p>
          </p:txBody>
        </p:sp>
        <p:sp>
          <p:nvSpPr>
            <p:cNvPr id="600" name="Google Shape;600;p28"/>
            <p:cNvSpPr txBox="1"/>
            <p:nvPr/>
          </p:nvSpPr>
          <p:spPr>
            <a:xfrm>
              <a:off x="7290146" y="4902615"/>
              <a:ext cx="487362" cy="2714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5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0/1</a:t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7763221" y="3110328"/>
              <a:ext cx="246062" cy="1905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775" tIns="26625" rIns="18775" bIns="26625" anchor="t" anchorCtr="0">
              <a:noAutofit/>
            </a:bodyPr>
            <a:lstStyle/>
            <a:p>
              <a:pPr marL="0" marR="0" lvl="0" indent="0" algn="ctr" rtl="0">
                <a:lnSpc>
                  <a:spcPct val="85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820371" y="4435890"/>
              <a:ext cx="244475" cy="1905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775" tIns="26625" rIns="18775" bIns="26625" anchor="t" anchorCtr="0">
              <a:noAutofit/>
            </a:bodyPr>
            <a:lstStyle/>
            <a:p>
              <a:pPr marL="0" marR="0" lvl="0" indent="0" algn="ctr" rtl="0">
                <a:lnSpc>
                  <a:spcPct val="85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603" name="Google Shape;603;p28"/>
          <p:cNvSpPr txBox="1"/>
          <p:nvPr/>
        </p:nvSpPr>
        <p:spPr>
          <a:xfrm>
            <a:off x="7122809" y="1643880"/>
            <a:ext cx="1217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Mealy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8"/>
          <p:cNvSpPr txBox="1"/>
          <p:nvPr/>
        </p:nvSpPr>
        <p:spPr>
          <a:xfrm>
            <a:off x="3132628" y="1618422"/>
            <a:ext cx="130939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Moore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8"/>
          <p:cNvSpPr txBox="1"/>
          <p:nvPr/>
        </p:nvSpPr>
        <p:spPr>
          <a:xfrm>
            <a:off x="7048501" y="413853"/>
            <a:ext cx="4738688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 input string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OUT=1 if odd # of 1s in input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OUT=0 if even # of 1s in input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do this for Moore and Mealy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9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1" name="Google Shape;61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9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9"/>
          <p:cNvSpPr txBox="1"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en-US" sz="5200">
                <a:solidFill>
                  <a:srgbClr val="FFFFFF"/>
                </a:solidFill>
              </a:rPr>
              <a:t>Try on your own</a:t>
            </a:r>
            <a:endParaRPr/>
          </a:p>
        </p:txBody>
      </p:sp>
      <p:sp>
        <p:nvSpPr>
          <p:cNvPr id="614" name="Google Shape;61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/>
          </a:p>
        </p:txBody>
      </p:sp>
      <p:sp>
        <p:nvSpPr>
          <p:cNvPr id="615" name="Google Shape;61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State Transitions</a:t>
            </a:r>
            <a:endParaRPr/>
          </a:p>
        </p:txBody>
      </p:sp>
      <p:sp>
        <p:nvSpPr>
          <p:cNvPr id="621" name="Google Shape;6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Architecture</a:t>
            </a:r>
            <a:endParaRPr/>
          </a:p>
        </p:txBody>
      </p:sp>
      <p:sp>
        <p:nvSpPr>
          <p:cNvPr id="622" name="Google Shape;6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623" name="Google Shape;623;p30"/>
          <p:cNvSpPr/>
          <p:nvPr/>
        </p:nvSpPr>
        <p:spPr>
          <a:xfrm>
            <a:off x="498475" y="2660651"/>
            <a:ext cx="4602163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26975" rIns="19050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        Input           Next       Present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State			           State       Output</a:t>
            </a:r>
            <a:endParaRPr dirty="0"/>
          </a:p>
        </p:txBody>
      </p:sp>
      <p:sp>
        <p:nvSpPr>
          <p:cNvPr id="624" name="Google Shape;624;p30"/>
          <p:cNvSpPr/>
          <p:nvPr/>
        </p:nvSpPr>
        <p:spPr>
          <a:xfrm>
            <a:off x="688975" y="3397251"/>
            <a:ext cx="3940175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Even	       0	        Even	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Even	       1	        Odd	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Odd	       0	        Odd	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Odd	       1            Even	1</a:t>
            </a:r>
            <a:endParaRPr/>
          </a:p>
        </p:txBody>
      </p:sp>
      <p:cxnSp>
        <p:nvCxnSpPr>
          <p:cNvPr id="625" name="Google Shape;625;p30"/>
          <p:cNvCxnSpPr/>
          <p:nvPr/>
        </p:nvCxnSpPr>
        <p:spPr>
          <a:xfrm rot="10800000" flipH="1">
            <a:off x="357188" y="3311526"/>
            <a:ext cx="4506912" cy="158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30"/>
          <p:cNvCxnSpPr/>
          <p:nvPr/>
        </p:nvCxnSpPr>
        <p:spPr>
          <a:xfrm>
            <a:off x="2620963" y="2630488"/>
            <a:ext cx="0" cy="2093913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Google Shape;627;p30"/>
          <p:cNvSpPr/>
          <p:nvPr/>
        </p:nvSpPr>
        <p:spPr>
          <a:xfrm>
            <a:off x="4597400" y="4287838"/>
            <a:ext cx="4602163" cy="104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26975" rIns="19050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        Input           Next       Present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State			           State       Output</a:t>
            </a: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4787900" y="5024438"/>
            <a:ext cx="3940175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Even	       0	        Even	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Even	       1	        Odd	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Odd	       0	        Odd	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Odd	       1            Even	0</a:t>
            </a:r>
            <a:endParaRPr/>
          </a:p>
        </p:txBody>
      </p:sp>
      <p:cxnSp>
        <p:nvCxnSpPr>
          <p:cNvPr id="629" name="Google Shape;629;p30"/>
          <p:cNvCxnSpPr/>
          <p:nvPr/>
        </p:nvCxnSpPr>
        <p:spPr>
          <a:xfrm rot="10800000" flipH="1">
            <a:off x="4456113" y="4938713"/>
            <a:ext cx="4506912" cy="158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0" name="Google Shape;630;p30"/>
          <p:cNvSpPr txBox="1"/>
          <p:nvPr/>
        </p:nvSpPr>
        <p:spPr>
          <a:xfrm>
            <a:off x="1966913" y="2068513"/>
            <a:ext cx="887412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Moore</a:t>
            </a:r>
            <a:endParaRPr/>
          </a:p>
        </p:txBody>
      </p:sp>
      <p:sp>
        <p:nvSpPr>
          <p:cNvPr id="631" name="Google Shape;631;p30"/>
          <p:cNvSpPr txBox="1"/>
          <p:nvPr/>
        </p:nvSpPr>
        <p:spPr>
          <a:xfrm>
            <a:off x="6500813" y="3679826"/>
            <a:ext cx="838200" cy="28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6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Tahoma"/>
                <a:ea typeface="Tahoma"/>
                <a:cs typeface="Tahoma"/>
                <a:sym typeface="Tahoma"/>
              </a:rPr>
              <a:t>Mealy</a:t>
            </a:r>
            <a:endParaRPr/>
          </a:p>
        </p:txBody>
      </p:sp>
      <p:sp>
        <p:nvSpPr>
          <p:cNvPr id="632" name="Google Shape;632;p30"/>
          <p:cNvSpPr txBox="1"/>
          <p:nvPr/>
        </p:nvSpPr>
        <p:spPr>
          <a:xfrm>
            <a:off x="4702840" y="604978"/>
            <a:ext cx="714149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changes only when the state changes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after the state transition takes place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 change at clock edge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= 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Odd = 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5735699" y="2450616"/>
            <a:ext cx="64546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changes when the state and input changes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before the state transition is completed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faster to inputs — don't wait for clock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wo telephones communicating">
            <a:extLst>
              <a:ext uri="{FF2B5EF4-FFF2-40B4-BE49-F238E27FC236}">
                <a16:creationId xmlns:a16="http://schemas.microsoft.com/office/drawing/2014/main" id="{BF8FA6E8-E896-970B-E2D0-A1077ABF0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BACCB-376E-6474-291A-AA58E62C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033267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Phones (smart/non-smart) on silence </a:t>
            </a:r>
            <a:r>
              <a:rPr lang="en-US" sz="4800" dirty="0" err="1"/>
              <a:t>plz</a:t>
            </a:r>
            <a:r>
              <a:rPr lang="en-US" sz="4800" dirty="0"/>
              <a:t>, 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428F2-7D7B-0C80-71CC-A3CE639A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200" kern="1200"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3615A-9C2B-A026-30D7-B4372A25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386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5F01-1E58-5A56-7FCF-C3F1D7F9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01/10 detector: Moore Machine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03EF5-79AF-8D8C-533D-9E7B000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7EA71-109F-71FD-3D7E-33D0904D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004B03C-E7A8-A093-6E08-F0FA01F3C1AE}"/>
              </a:ext>
            </a:extLst>
          </p:cNvPr>
          <p:cNvGrpSpPr>
            <a:grpSpLocks/>
          </p:cNvGrpSpPr>
          <p:nvPr/>
        </p:nvGrpSpPr>
        <p:grpSpPr bwMode="auto">
          <a:xfrm>
            <a:off x="1158875" y="2176462"/>
            <a:ext cx="4635500" cy="3390900"/>
            <a:chOff x="40" y="1680"/>
            <a:chExt cx="2920" cy="2136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6596FF7A-4828-B548-6821-C4FC77FD8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338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CD1590F-05F5-C3C0-5045-4A0E13737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3412"/>
              <a:ext cx="72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D9905F3C-D611-52F4-03A1-805006C86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708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F2947BE9-3332-2600-59D8-FF83A0BF7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0" y="1988"/>
              <a:ext cx="7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CE74E37-EDC2-A25D-9B82-9CB700B98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201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257B3952-3F53-483B-A515-407E148B5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31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D85C3744-8294-977D-274D-40FF2E836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012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C416AE84-CB8F-BBD3-BD53-89458A787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2152"/>
              <a:ext cx="8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E1F75AE6-4947-3427-BE26-C0BEAE29A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0" y="2252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4FFD767A-0B18-31C2-7C3A-38885D6E6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040"/>
              <a:ext cx="3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D/1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60B5385B-EA4B-CD06-2C6D-A7CB2943C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" y="3192"/>
              <a:ext cx="29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E/1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CD6C66DB-2301-5AA3-3139-31250355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056"/>
              <a:ext cx="29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B/0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CA4F45D8-78BF-7F55-C7E2-D0BA7DFC6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588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6E2F1A69-AEC1-AD3D-58AD-82C96089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316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3C2FCBE4-036D-4FFC-B92A-AB4E01461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2616"/>
              <a:ext cx="29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A/0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42312054-9987-9884-0A2A-C36D5F49E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208"/>
              <a:ext cx="3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C/0</a:t>
              </a: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85E16D57-D5DA-DF07-B354-81220BFF1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3304"/>
              <a:ext cx="8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6C0A31CB-9DB9-0237-0693-9B5F8E614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72" y="2836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B2861C8-61C0-5D27-C34B-5D04C41E6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56" y="2252"/>
              <a:ext cx="968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79578DFA-CAAB-AE90-A343-14EB674F7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6" y="2252"/>
              <a:ext cx="960" cy="9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E4C0D3A4-AED3-CE16-8217-FEAEF2DE2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4" y="2276"/>
              <a:ext cx="0" cy="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40652D0-AA0C-AF79-441D-0FBFBFDE9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276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BE3ED7E9-33A6-04E9-7C53-1624CBAD7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" y="2728"/>
              <a:ext cx="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BACA3AC5-5854-47CD-35F3-E27FFB990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2584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CFB3B414-0B1B-3F32-EBBB-FCD61F472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64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5A69633D-186C-72ED-21F5-E78E78D8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680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BC785A28-7C09-0FBF-E68D-DE6773AB5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424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31AEFF53-AAD1-DC57-73C1-F9BC30927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584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646097B-E360-5268-A03D-CBD403D88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48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7CD9720A-07EC-F6F5-7EE1-3A72CDDC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3560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694E8031-BDDC-CD85-3E07-BA8E59EB5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952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223B8379-EF49-961F-BDBA-89CD7333E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6" y="1944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EA53D1E1-C78F-1410-BA83-16833629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3288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5EC2C548-2918-18BC-2B80-7C58A7599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" y="2504"/>
              <a:ext cx="5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reset</a:t>
              </a:r>
            </a:p>
          </p:txBody>
        </p:sp>
      </p:grpSp>
      <p:sp>
        <p:nvSpPr>
          <p:cNvPr id="41" name="Rectangle 39">
            <a:extLst>
              <a:ext uri="{FF2B5EF4-FFF2-40B4-BE49-F238E27FC236}">
                <a16:creationId xmlns:a16="http://schemas.microsoft.com/office/drawing/2014/main" id="{7CB934FA-16BB-8FE7-57E4-EF5E6D86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862137"/>
            <a:ext cx="3987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ts val="2200"/>
              </a:lnSpc>
            </a:pPr>
            <a:r>
              <a:rPr lang="en-US" altLang="en-US" sz="1800">
                <a:latin typeface="Arial" panose="020B0604020202020204" pitchFamily="34" charset="0"/>
              </a:rPr>
              <a:t>		current	next	current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reset	input	state	state	output</a:t>
            </a:r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84810BCD-DCF9-8C0F-4CAF-36FD1D35F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925" y="2481262"/>
            <a:ext cx="4025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47F42878-2781-2B18-7C08-208C318DF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375" y="1916112"/>
            <a:ext cx="0" cy="3632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C712C96D-69AD-4A7E-96EF-FE7C84F49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800" y="2522537"/>
            <a:ext cx="347503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1	–	–	A	0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0	A	B	0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1	A	C	0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0	B	B	0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1	B	D	0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0	C	E	0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1	C	C	0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0	D	E	1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1	D	C	1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0	E	B	1</a:t>
            </a:r>
          </a:p>
          <a:p>
            <a:pPr algn="l">
              <a:lnSpc>
                <a:spcPts val="2200"/>
              </a:lnSpc>
            </a:pPr>
            <a:r>
              <a:rPr lang="en-US" altLang="en-US" sz="1800" dirty="0">
                <a:latin typeface="Arial" panose="020B0604020202020204" pitchFamily="34" charset="0"/>
              </a:rPr>
              <a:t>0	1	E	D	1</a:t>
            </a:r>
          </a:p>
        </p:txBody>
      </p:sp>
    </p:spTree>
    <p:extLst>
      <p:ext uri="{BB962C8B-B14F-4D97-AF65-F5344CB8AC3E}">
        <p14:creationId xmlns:p14="http://schemas.microsoft.com/office/powerpoint/2010/main" val="180208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609-2BF3-DB3B-26F2-46E4C265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01/10 detector: Mealy Machine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9D5AA-2FDC-508E-C864-34E14C5A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3E37C-27D8-0431-E550-9F738A45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722E161-86B8-92E3-4DAB-18571730A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176" y="2720699"/>
            <a:ext cx="3987800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ts val="2200"/>
              </a:lnSpc>
            </a:pPr>
            <a:r>
              <a:rPr lang="en-US" altLang="en-US" sz="1800">
                <a:latin typeface="Arial" panose="020B0604020202020204" pitchFamily="34" charset="0"/>
              </a:rPr>
              <a:t>		current	next	current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reset	input	state	state	output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A73C6D20-A283-A35D-94E5-41ECFD63F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226" y="3339824"/>
            <a:ext cx="4025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529C087A-6DBC-1D47-297B-87FC204EA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676" y="2774674"/>
            <a:ext cx="0" cy="2714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FF6F7DC0-B424-1EB2-4E0A-4C3A457EDE82}"/>
              </a:ext>
            </a:extLst>
          </p:cNvPr>
          <p:cNvGrpSpPr>
            <a:grpSpLocks/>
          </p:cNvGrpSpPr>
          <p:nvPr/>
        </p:nvGrpSpPr>
        <p:grpSpPr bwMode="auto">
          <a:xfrm>
            <a:off x="1009926" y="2565124"/>
            <a:ext cx="2959100" cy="3365500"/>
            <a:chOff x="248" y="1788"/>
            <a:chExt cx="1864" cy="2120"/>
          </a:xfrm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708B4D3-AF9A-4E9F-38CB-65F7ABB6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3480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D3F95589-E8A7-17A7-4B77-A9B8E3E37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496"/>
              <a:ext cx="72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6E702606-2B78-0290-1472-17610DD83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1800"/>
              <a:ext cx="432" cy="38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A8F4CE1-14EC-756A-AC70-A0E036CE9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2104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0E0C99A0-8DAE-6874-D4A8-6E71724CD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6" y="2344"/>
              <a:ext cx="368" cy="3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8D42D528-0AB9-7D67-A865-0541A330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148"/>
              <a:ext cx="17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F92C16C-2750-7AF6-4BF9-5F0A1B9E2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680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6110B701-659C-C1E4-6D22-540B032C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3256"/>
              <a:ext cx="288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A97CD461-C6AB-0959-89C8-79E06783C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708"/>
              <a:ext cx="17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287195FC-5420-A010-DB3E-AF336B156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3300"/>
              <a:ext cx="18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86C1B03B-5ADC-48C8-51CF-41BD29BED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8" y="2928"/>
              <a:ext cx="376" cy="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066988E9-A5EB-0B28-15CF-0064A12FD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6" y="2368"/>
              <a:ext cx="0" cy="9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F43C9EB-5E3C-FEEC-AF7F-A3801A53E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6" y="2368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222E0FA-285D-7C47-E72C-703A464EE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2820"/>
              <a:ext cx="3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6A5B33B9-7716-933B-7288-C2E32DC1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" y="2700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0/1</a:t>
              </a: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DB13340D-B954-EC39-6380-C6E46EB97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332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0/0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E45CAFED-30AB-CDC9-49B2-9797AAD6D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788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0/0</a:t>
              </a: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BBD3CB2-6528-3356-8C06-A5654B40F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2700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1/1</a:t>
              </a: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DAD57542-8C0A-D9AF-B9D1-1FFAE5860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3652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1/0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DA890319-9A30-477D-D6A0-54064A28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3076"/>
              <a:ext cx="35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1/0</a:t>
              </a: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9BC96596-C498-6917-C497-3A799AA37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2624"/>
              <a:ext cx="61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algn="ctr" eaLnBrk="0" hangingPunct="0">
                <a:lnSpc>
                  <a:spcPts val="1375"/>
                </a:lnSpc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lnSpc>
                  <a:spcPts val="1375"/>
                </a:lnSpc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  <a:tab pos="914400" algn="l"/>
                  <a:tab pos="13716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ts val="2200"/>
                </a:lnSpc>
              </a:pPr>
              <a:r>
                <a:rPr lang="en-US" altLang="en-US" sz="1800">
                  <a:latin typeface="Arial" panose="020B0604020202020204" pitchFamily="34" charset="0"/>
                </a:rPr>
                <a:t>reset/0</a:t>
              </a: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D92437B5-D67A-6095-6AF9-02C2E4C8F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6" y="2080"/>
              <a:ext cx="72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2" name="Rectangle 30">
            <a:extLst>
              <a:ext uri="{FF2B5EF4-FFF2-40B4-BE49-F238E27FC236}">
                <a16:creationId xmlns:a16="http://schemas.microsoft.com/office/drawing/2014/main" id="{A3CC2B15-0467-8E5E-F3D6-B0AA10A49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801" y="3379512"/>
            <a:ext cx="3492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algn="ctr" eaLnBrk="0" hangingPunct="0">
              <a:lnSpc>
                <a:spcPts val="1375"/>
              </a:lnSpc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lnSpc>
                <a:spcPts val="1375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  <a:tab pos="1371600" algn="l"/>
                <a:tab pos="2286000" algn="l"/>
                <a:tab pos="31369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ts val="2200"/>
              </a:lnSpc>
            </a:pPr>
            <a:r>
              <a:rPr lang="en-US" altLang="en-US" sz="1800">
                <a:latin typeface="Arial" panose="020B0604020202020204" pitchFamily="34" charset="0"/>
              </a:rPr>
              <a:t>1	–	–	A	0</a:t>
            </a:r>
          </a:p>
          <a:p>
            <a:pPr algn="l">
              <a:lnSpc>
                <a:spcPts val="2200"/>
              </a:lnSpc>
            </a:pPr>
            <a:r>
              <a:rPr lang="en-US" altLang="en-US" sz="1800">
                <a:latin typeface="Arial" panose="020B0604020202020204" pitchFamily="34" charset="0"/>
              </a:rPr>
              <a:t>0	0	A	B	0</a:t>
            </a:r>
          </a:p>
          <a:p>
            <a:pPr algn="l">
              <a:lnSpc>
                <a:spcPts val="2200"/>
              </a:lnSpc>
            </a:pPr>
            <a:r>
              <a:rPr lang="en-US" altLang="en-US" sz="1800">
                <a:latin typeface="Arial" panose="020B0604020202020204" pitchFamily="34" charset="0"/>
              </a:rPr>
              <a:t>0	1	A	C	0</a:t>
            </a:r>
          </a:p>
          <a:p>
            <a:pPr algn="l">
              <a:lnSpc>
                <a:spcPts val="2200"/>
              </a:lnSpc>
            </a:pPr>
            <a:r>
              <a:rPr lang="en-US" altLang="en-US" sz="1800">
                <a:latin typeface="Arial" panose="020B0604020202020204" pitchFamily="34" charset="0"/>
              </a:rPr>
              <a:t>0	0	B	B	0</a:t>
            </a:r>
          </a:p>
          <a:p>
            <a:pPr algn="l">
              <a:lnSpc>
                <a:spcPts val="2200"/>
              </a:lnSpc>
            </a:pPr>
            <a:r>
              <a:rPr lang="en-US" altLang="en-US" sz="1800">
                <a:latin typeface="Arial" panose="020B0604020202020204" pitchFamily="34" charset="0"/>
              </a:rPr>
              <a:t>0	1	B	C	1</a:t>
            </a:r>
          </a:p>
          <a:p>
            <a:pPr algn="l">
              <a:lnSpc>
                <a:spcPts val="2200"/>
              </a:lnSpc>
            </a:pPr>
            <a:r>
              <a:rPr lang="en-US" altLang="en-US" sz="1800">
                <a:latin typeface="Arial" panose="020B0604020202020204" pitchFamily="34" charset="0"/>
              </a:rPr>
              <a:t>0	0	C	B	1</a:t>
            </a:r>
          </a:p>
          <a:p>
            <a:pPr algn="l">
              <a:lnSpc>
                <a:spcPts val="2200"/>
              </a:lnSpc>
            </a:pPr>
            <a:r>
              <a:rPr lang="en-US" altLang="en-US" sz="1800">
                <a:latin typeface="Arial" panose="020B0604020202020204" pitchFamily="34" charset="0"/>
              </a:rPr>
              <a:t>0	1	C	C	0</a:t>
            </a:r>
          </a:p>
        </p:txBody>
      </p:sp>
    </p:spTree>
    <p:extLst>
      <p:ext uri="{BB962C8B-B14F-4D97-AF65-F5344CB8AC3E}">
        <p14:creationId xmlns:p14="http://schemas.microsoft.com/office/powerpoint/2010/main" val="338991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15F0-4F1B-AACE-30EC-D518CD46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9164F-813B-12C9-152F-BC340706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B2F23-AB8D-9015-D909-A24F9495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733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andenburg Gate Germany at sunset">
            <a:extLst>
              <a:ext uri="{FF2B5EF4-FFF2-40B4-BE49-F238E27FC236}">
                <a16:creationId xmlns:a16="http://schemas.microsoft.com/office/drawing/2014/main" id="{6A5160C4-478B-1DEA-FAD3-B388515AD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DFD927-0F6F-2E61-B707-14A007C5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Architecture-101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3B7B7-E069-058C-E14B-A5C12A43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3BACE-C7F5-7815-E876-8B4CCDCC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60745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636-DD26-46D0-BB03-32C3760D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/>
              <a:t>Next Few Lectures</a:t>
            </a:r>
            <a:endParaRPr lang="en-IN" sz="5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915F1-E7CC-87E1-CDD9-2338B962F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3" r="26557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989AF-7DD1-4F57-999E-4903471D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EFC21-7A8E-45C0-90CD-12158349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IN" sz="18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7BFC05-FC4F-56CA-46CC-E41B95DAAD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73691" y="2095501"/>
          <a:ext cx="7562850" cy="3747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358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E8468-A089-3ADC-E0C0-3133979B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Coffee Credits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4AFD-AADF-26D1-7A9F-464A9906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Anirrudh + 1</a:t>
            </a:r>
          </a:p>
          <a:p>
            <a:r>
              <a:rPr lang="en-US" sz="2000"/>
              <a:t>Tejas +1</a:t>
            </a:r>
            <a:endParaRPr lang="en-IN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F4425-A55B-8790-AB22-75430053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31672" y="6356350"/>
            <a:ext cx="3293034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pic>
        <p:nvPicPr>
          <p:cNvPr id="7" name="Picture 6" descr="Cups of coffee">
            <a:extLst>
              <a:ext uri="{FF2B5EF4-FFF2-40B4-BE49-F238E27FC236}">
                <a16:creationId xmlns:a16="http://schemas.microsoft.com/office/drawing/2014/main" id="{7B129DF8-5509-BDB2-0CCF-A851D03B1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3" r="2864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22DDF-120B-6154-8C9F-1BF8A523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IN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1F2-2C76-677B-33EC-C7B99CC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of D Flip-flop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C9CB0-AA58-BC38-39DC-D32C1D8A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1" y="1237629"/>
            <a:ext cx="9968948" cy="51676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73824-BDA9-A0AF-975A-62E8C47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67676-AB11-B759-1DBE-A6AEB410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2A2236-AE21-F3FB-7939-3EAF90C7855A}"/>
              </a:ext>
            </a:extLst>
          </p:cNvPr>
          <p:cNvSpPr/>
          <p:nvPr/>
        </p:nvSpPr>
        <p:spPr>
          <a:xfrm>
            <a:off x="1143000" y="4081462"/>
            <a:ext cx="5424488" cy="1471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6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1F2-2C76-677B-33EC-C7B99CC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of D Flip-flop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C9CB0-AA58-BC38-39DC-D32C1D8A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1" y="1237629"/>
            <a:ext cx="9968948" cy="51676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73824-BDA9-A0AF-975A-62E8C47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67676-AB11-B759-1DBE-A6AEB410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671F08-F452-DDC6-07AD-932EA6478E0F}"/>
              </a:ext>
            </a:extLst>
          </p:cNvPr>
          <p:cNvSpPr/>
          <p:nvPr/>
        </p:nvSpPr>
        <p:spPr>
          <a:xfrm>
            <a:off x="1028700" y="4629149"/>
            <a:ext cx="5424488" cy="164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1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1F2-2C76-677B-33EC-C7B99CC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of D Flip-flop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C9CB0-AA58-BC38-39DC-D32C1D8A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1" y="1237629"/>
            <a:ext cx="9968948" cy="51676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73824-BDA9-A0AF-975A-62E8C47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67676-AB11-B759-1DBE-A6AEB410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EA729-2FFD-2D9F-376B-74CE83111077}"/>
              </a:ext>
            </a:extLst>
          </p:cNvPr>
          <p:cNvSpPr/>
          <p:nvPr/>
        </p:nvSpPr>
        <p:spPr>
          <a:xfrm>
            <a:off x="1028700" y="5091113"/>
            <a:ext cx="5424488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8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1F2-2C76-677B-33EC-C7B99CC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of D Flip-flop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C9CB0-AA58-BC38-39DC-D32C1D8A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1" y="1237629"/>
            <a:ext cx="9968948" cy="51676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73824-BDA9-A0AF-975A-62E8C47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67676-AB11-B759-1DBE-A6AEB410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24E3F-948B-0E54-EE84-C6C623DE4535}"/>
              </a:ext>
            </a:extLst>
          </p:cNvPr>
          <p:cNvSpPr/>
          <p:nvPr/>
        </p:nvSpPr>
        <p:spPr>
          <a:xfrm>
            <a:off x="1028700" y="5529263"/>
            <a:ext cx="5424488" cy="742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5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1F2-2C76-677B-33EC-C7B99CCC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 of D Flip-flop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C9CB0-AA58-BC38-39DC-D32C1D8A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1" y="1237629"/>
            <a:ext cx="9968948" cy="51676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73824-BDA9-A0AF-975A-62E8C47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67676-AB11-B759-1DBE-A6AEB410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7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F270-C534-A4E2-7EF3-9CB7066B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Delay to make sure all is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098AF-0AD1-C4B4-9888-A26BB53C0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0117"/>
            <a:ext cx="9527747" cy="49544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FE5DB-A680-7481-69E5-B44AED76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43359-FEB1-9BB7-FCD3-8D01C17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0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631-62E6-ACEA-CF4F-242AFA1D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 Delay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CCAAC-5A85-B0F7-C6D6-63197A3D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43" y="1313597"/>
            <a:ext cx="9199911" cy="499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1B0FC-EF77-DAAF-88BF-AE899320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CCA86-91DE-0078-AD99-68A386AD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1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22191</TotalTime>
  <Words>737</Words>
  <Application>Microsoft Office PowerPoint</Application>
  <PresentationFormat>Widescreen</PresentationFormat>
  <Paragraphs>164</Paragraphs>
  <Slides>25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Office Theme</vt:lpstr>
      <vt:lpstr>CS230: Digital Logic Design and Computer Architecture</vt:lpstr>
      <vt:lpstr>Phones (smart/non-smart) on silence plz, Thanks </vt:lpstr>
      <vt:lpstr>Recap of D Flip-flop</vt:lpstr>
      <vt:lpstr>Recap of D Flip-flop</vt:lpstr>
      <vt:lpstr>Recap of D Flip-flop</vt:lpstr>
      <vt:lpstr>Recap of D Flip-flop</vt:lpstr>
      <vt:lpstr>Recap of D Flip-flop</vt:lpstr>
      <vt:lpstr>Delay to make sure all is well</vt:lpstr>
      <vt:lpstr>More Delay</vt:lpstr>
      <vt:lpstr>All in One</vt:lpstr>
      <vt:lpstr>Revisiting sequential circuit: A complete picture</vt:lpstr>
      <vt:lpstr>State Table</vt:lpstr>
      <vt:lpstr>State Diagram  x/y where x is input and y is output after the transition</vt:lpstr>
      <vt:lpstr>Try it for a binary counter ☺ </vt:lpstr>
      <vt:lpstr>World of State machines (FSMs)  Moore and Mealy Machines</vt:lpstr>
      <vt:lpstr>Moore vs Mealy </vt:lpstr>
      <vt:lpstr>Odd Parity Checker</vt:lpstr>
      <vt:lpstr>Try on your own</vt:lpstr>
      <vt:lpstr>State Transitions</vt:lpstr>
      <vt:lpstr>01/10 detector: Moore Machine</vt:lpstr>
      <vt:lpstr>01/10 detector: Mealy Machine</vt:lpstr>
      <vt:lpstr>PAUSE </vt:lpstr>
      <vt:lpstr>Architecture-101</vt:lpstr>
      <vt:lpstr>Next Few Lectures</vt:lpstr>
      <vt:lpstr>Coffee Credits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518</cp:revision>
  <dcterms:created xsi:type="dcterms:W3CDTF">2021-05-31T06:57:48Z</dcterms:created>
  <dcterms:modified xsi:type="dcterms:W3CDTF">2023-08-20T10:56:01Z</dcterms:modified>
</cp:coreProperties>
</file>