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7134" r:id="rId2"/>
    <p:sldId id="7146" r:id="rId3"/>
    <p:sldId id="7132" r:id="rId4"/>
    <p:sldId id="302" r:id="rId5"/>
    <p:sldId id="307" r:id="rId6"/>
    <p:sldId id="303" r:id="rId7"/>
    <p:sldId id="304" r:id="rId8"/>
    <p:sldId id="305" r:id="rId9"/>
    <p:sldId id="306" r:id="rId10"/>
    <p:sldId id="274" r:id="rId11"/>
    <p:sldId id="272" r:id="rId12"/>
    <p:sldId id="273" r:id="rId13"/>
    <p:sldId id="278" r:id="rId14"/>
    <p:sldId id="7057" r:id="rId15"/>
    <p:sldId id="280" r:id="rId16"/>
    <p:sldId id="281" r:id="rId17"/>
    <p:sldId id="257" r:id="rId18"/>
    <p:sldId id="258" r:id="rId19"/>
    <p:sldId id="262" r:id="rId20"/>
    <p:sldId id="263" r:id="rId21"/>
    <p:sldId id="265" r:id="rId22"/>
    <p:sldId id="266" r:id="rId23"/>
    <p:sldId id="264" r:id="rId24"/>
    <p:sldId id="267" r:id="rId25"/>
    <p:sldId id="269" r:id="rId26"/>
    <p:sldId id="270" r:id="rId27"/>
    <p:sldId id="271" r:id="rId28"/>
    <p:sldId id="288" r:id="rId29"/>
    <p:sldId id="7147" r:id="rId30"/>
    <p:sldId id="714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63" d="100"/>
          <a:sy n="63" d="100"/>
        </p:scale>
        <p:origin x="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74E77C-7459-4097-B697-F1D2EBC14E2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1318DA-4408-4D45-A432-30EF1B4EC1A1}">
      <dgm:prSet custT="1"/>
      <dgm:spPr/>
      <dgm:t>
        <a:bodyPr/>
        <a:lstStyle/>
        <a:p>
          <a:pPr>
            <a:defRPr cap="all"/>
          </a:pPr>
          <a:r>
            <a:rPr lang="en-US" sz="1800"/>
            <a:t>How can a programmer interact with the processor? </a:t>
          </a:r>
        </a:p>
      </dgm:t>
    </dgm:pt>
    <dgm:pt modelId="{1114FFD4-DBAB-4F3A-A098-2E63E9D01979}" type="parTrans" cxnId="{1F191204-B228-49FB-8FBA-B243B77D1EE5}">
      <dgm:prSet/>
      <dgm:spPr/>
      <dgm:t>
        <a:bodyPr/>
        <a:lstStyle/>
        <a:p>
          <a:endParaRPr lang="en-US" sz="1800"/>
        </a:p>
      </dgm:t>
    </dgm:pt>
    <dgm:pt modelId="{28804820-F1D9-4FA1-893A-7D04E1B0261D}" type="sibTrans" cxnId="{1F191204-B228-49FB-8FBA-B243B77D1EE5}">
      <dgm:prSet/>
      <dgm:spPr/>
      <dgm:t>
        <a:bodyPr/>
        <a:lstStyle/>
        <a:p>
          <a:endParaRPr lang="en-US" sz="1800"/>
        </a:p>
      </dgm:t>
    </dgm:pt>
    <dgm:pt modelId="{8AEFD30C-FD6D-4D7A-8181-AF5D20804F6C}">
      <dgm:prSet custT="1"/>
      <dgm:spPr/>
      <dgm:t>
        <a:bodyPr/>
        <a:lstStyle/>
        <a:p>
          <a:pPr>
            <a:defRPr cap="all"/>
          </a:pPr>
          <a:r>
            <a:rPr lang="en-US" sz="1800"/>
            <a:t>The language of computer: Instructions </a:t>
          </a:r>
        </a:p>
      </dgm:t>
    </dgm:pt>
    <dgm:pt modelId="{AA7EBE61-43FD-46C1-B1A5-C2998453F899}" type="parTrans" cxnId="{1E09957C-AF00-4F7A-B151-2AD4E0173508}">
      <dgm:prSet/>
      <dgm:spPr/>
      <dgm:t>
        <a:bodyPr/>
        <a:lstStyle/>
        <a:p>
          <a:endParaRPr lang="en-US" sz="1800"/>
        </a:p>
      </dgm:t>
    </dgm:pt>
    <dgm:pt modelId="{652AB5C2-F0C1-49D2-97B7-B232F4B5D1DC}" type="sibTrans" cxnId="{1E09957C-AF00-4F7A-B151-2AD4E0173508}">
      <dgm:prSet/>
      <dgm:spPr/>
      <dgm:t>
        <a:bodyPr/>
        <a:lstStyle/>
        <a:p>
          <a:endParaRPr lang="en-US" sz="1800"/>
        </a:p>
      </dgm:t>
    </dgm:pt>
    <dgm:pt modelId="{DF71E383-B987-4453-BB92-335B3884AA43}">
      <dgm:prSet custT="1"/>
      <dgm:spPr/>
      <dgm:t>
        <a:bodyPr/>
        <a:lstStyle/>
        <a:p>
          <a:pPr>
            <a:defRPr cap="all"/>
          </a:pPr>
          <a:r>
            <a:rPr lang="en-US" sz="1800"/>
            <a:t>Instructions have a vocabulary called instruction set </a:t>
          </a:r>
        </a:p>
      </dgm:t>
    </dgm:pt>
    <dgm:pt modelId="{27BADCE0-8B9F-47B0-BEB5-265836086341}" type="parTrans" cxnId="{B857790A-60A5-44DA-808D-6FC7B1641DB7}">
      <dgm:prSet/>
      <dgm:spPr/>
      <dgm:t>
        <a:bodyPr/>
        <a:lstStyle/>
        <a:p>
          <a:endParaRPr lang="en-US" sz="1800"/>
        </a:p>
      </dgm:t>
    </dgm:pt>
    <dgm:pt modelId="{466A2671-56B0-43A7-83B1-CCE50374A21E}" type="sibTrans" cxnId="{B857790A-60A5-44DA-808D-6FC7B1641DB7}">
      <dgm:prSet/>
      <dgm:spPr/>
      <dgm:t>
        <a:bodyPr/>
        <a:lstStyle/>
        <a:p>
          <a:endParaRPr lang="en-US" sz="1800"/>
        </a:p>
      </dgm:t>
    </dgm:pt>
    <dgm:pt modelId="{F5838015-DB9E-43B4-A3D5-BA3658C50967}">
      <dgm:prSet custT="1"/>
      <dgm:spPr/>
      <dgm:t>
        <a:bodyPr/>
        <a:lstStyle/>
        <a:p>
          <a:pPr>
            <a:defRPr cap="all"/>
          </a:pPr>
          <a:r>
            <a:rPr lang="en-US" sz="1800"/>
            <a:t>Driven by instruction set architecture (ISA) </a:t>
          </a:r>
        </a:p>
      </dgm:t>
    </dgm:pt>
    <dgm:pt modelId="{7C34545C-AFF2-48EA-9A92-103676D9435F}" type="parTrans" cxnId="{1B9554E3-A1E3-4996-8BFF-83F415EF858F}">
      <dgm:prSet/>
      <dgm:spPr/>
      <dgm:t>
        <a:bodyPr/>
        <a:lstStyle/>
        <a:p>
          <a:endParaRPr lang="en-US" sz="1800"/>
        </a:p>
      </dgm:t>
    </dgm:pt>
    <dgm:pt modelId="{D3B7339A-A242-4BA2-AE56-17BEC41C6807}" type="sibTrans" cxnId="{1B9554E3-A1E3-4996-8BFF-83F415EF858F}">
      <dgm:prSet/>
      <dgm:spPr/>
      <dgm:t>
        <a:bodyPr/>
        <a:lstStyle/>
        <a:p>
          <a:endParaRPr lang="en-US" sz="1800"/>
        </a:p>
      </dgm:t>
    </dgm:pt>
    <dgm:pt modelId="{E94B7A49-2772-4F28-BB96-19CD70CAF2FC}">
      <dgm:prSet custT="1"/>
      <dgm:spPr/>
      <dgm:t>
        <a:bodyPr/>
        <a:lstStyle/>
        <a:p>
          <a:pPr>
            <a:defRPr cap="all"/>
          </a:pPr>
          <a:r>
            <a:rPr lang="en-US" sz="1800" dirty="0"/>
            <a:t>ISA: x86, Arm, RISC-V, </a:t>
          </a:r>
          <a:r>
            <a:rPr lang="en-US" sz="1800" dirty="0">
              <a:solidFill>
                <a:srgbClr val="C00000"/>
              </a:solidFill>
            </a:rPr>
            <a:t>MIPS</a:t>
          </a:r>
        </a:p>
      </dgm:t>
    </dgm:pt>
    <dgm:pt modelId="{6B112381-DC95-4961-8312-22FCB6BFA069}" type="parTrans" cxnId="{051F5AC8-F58A-4711-A722-3DC3B834936E}">
      <dgm:prSet/>
      <dgm:spPr/>
      <dgm:t>
        <a:bodyPr/>
        <a:lstStyle/>
        <a:p>
          <a:endParaRPr lang="en-US" sz="1800"/>
        </a:p>
      </dgm:t>
    </dgm:pt>
    <dgm:pt modelId="{1985B644-C10B-4E18-981B-4CC166F33F7B}" type="sibTrans" cxnId="{051F5AC8-F58A-4711-A722-3DC3B834936E}">
      <dgm:prSet/>
      <dgm:spPr/>
      <dgm:t>
        <a:bodyPr/>
        <a:lstStyle/>
        <a:p>
          <a:endParaRPr lang="en-US" sz="1800"/>
        </a:p>
      </dgm:t>
    </dgm:pt>
    <dgm:pt modelId="{2CAD7DDE-38DD-420C-80ED-3AAB687C98CB}" type="pres">
      <dgm:prSet presAssocID="{7774E77C-7459-4097-B697-F1D2EBC14E29}" presName="root" presStyleCnt="0">
        <dgm:presLayoutVars>
          <dgm:dir/>
          <dgm:resizeHandles val="exact"/>
        </dgm:presLayoutVars>
      </dgm:prSet>
      <dgm:spPr/>
    </dgm:pt>
    <dgm:pt modelId="{E8F58163-7D00-4F85-BB6B-9753B30A345A}" type="pres">
      <dgm:prSet presAssocID="{B81318DA-4408-4D45-A432-30EF1B4EC1A1}" presName="compNode" presStyleCnt="0"/>
      <dgm:spPr/>
    </dgm:pt>
    <dgm:pt modelId="{8EB1564A-98B8-4555-9A65-D69CC5B55EB0}" type="pres">
      <dgm:prSet presAssocID="{B81318DA-4408-4D45-A432-30EF1B4EC1A1}" presName="iconBgRect" presStyleLbl="bgShp" presStyleIdx="0" presStyleCnt="5"/>
      <dgm:spPr>
        <a:prstGeom prst="round2DiagRect">
          <a:avLst>
            <a:gd name="adj1" fmla="val 29727"/>
            <a:gd name="adj2" fmla="val 0"/>
          </a:avLst>
        </a:prstGeom>
      </dgm:spPr>
    </dgm:pt>
    <dgm:pt modelId="{B32B2756-7528-44F0-9A7E-FFDD0DA97B09}" type="pres">
      <dgm:prSet presAssocID="{B81318DA-4408-4D45-A432-30EF1B4EC1A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D7415ED-85C4-4A5F-9B56-3497C7947BFB}" type="pres">
      <dgm:prSet presAssocID="{B81318DA-4408-4D45-A432-30EF1B4EC1A1}" presName="spaceRect" presStyleCnt="0"/>
      <dgm:spPr/>
    </dgm:pt>
    <dgm:pt modelId="{AC8F93C1-68B3-48E1-B976-5BEB46873056}" type="pres">
      <dgm:prSet presAssocID="{B81318DA-4408-4D45-A432-30EF1B4EC1A1}" presName="textRect" presStyleLbl="revTx" presStyleIdx="0" presStyleCnt="5">
        <dgm:presLayoutVars>
          <dgm:chMax val="1"/>
          <dgm:chPref val="1"/>
        </dgm:presLayoutVars>
      </dgm:prSet>
      <dgm:spPr/>
    </dgm:pt>
    <dgm:pt modelId="{0A09CE0E-E07B-434F-828D-C6B8BD510350}" type="pres">
      <dgm:prSet presAssocID="{28804820-F1D9-4FA1-893A-7D04E1B0261D}" presName="sibTrans" presStyleCnt="0"/>
      <dgm:spPr/>
    </dgm:pt>
    <dgm:pt modelId="{263BA3B1-CE8A-4BB6-8F74-F8FE5BF17BEB}" type="pres">
      <dgm:prSet presAssocID="{8AEFD30C-FD6D-4D7A-8181-AF5D20804F6C}" presName="compNode" presStyleCnt="0"/>
      <dgm:spPr/>
    </dgm:pt>
    <dgm:pt modelId="{B74B2A58-A850-4BA7-8299-02A3AC464842}" type="pres">
      <dgm:prSet presAssocID="{8AEFD30C-FD6D-4D7A-8181-AF5D20804F6C}" presName="iconBgRect" presStyleLbl="bgShp" presStyleIdx="1" presStyleCnt="5"/>
      <dgm:spPr>
        <a:prstGeom prst="round2DiagRect">
          <a:avLst>
            <a:gd name="adj1" fmla="val 29727"/>
            <a:gd name="adj2" fmla="val 0"/>
          </a:avLst>
        </a:prstGeom>
      </dgm:spPr>
    </dgm:pt>
    <dgm:pt modelId="{AD9F42A7-F480-4059-B2CC-71021DA38FD2}" type="pres">
      <dgm:prSet presAssocID="{8AEFD30C-FD6D-4D7A-8181-AF5D20804F6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1CFD211-0163-4ED8-8B0E-08120D3E4DAE}" type="pres">
      <dgm:prSet presAssocID="{8AEFD30C-FD6D-4D7A-8181-AF5D20804F6C}" presName="spaceRect" presStyleCnt="0"/>
      <dgm:spPr/>
    </dgm:pt>
    <dgm:pt modelId="{1632848A-742A-4363-B88C-7898CB7637E5}" type="pres">
      <dgm:prSet presAssocID="{8AEFD30C-FD6D-4D7A-8181-AF5D20804F6C}" presName="textRect" presStyleLbl="revTx" presStyleIdx="1" presStyleCnt="5">
        <dgm:presLayoutVars>
          <dgm:chMax val="1"/>
          <dgm:chPref val="1"/>
        </dgm:presLayoutVars>
      </dgm:prSet>
      <dgm:spPr/>
    </dgm:pt>
    <dgm:pt modelId="{D9C41ECA-EE0B-42C8-A664-8A560B9E252B}" type="pres">
      <dgm:prSet presAssocID="{652AB5C2-F0C1-49D2-97B7-B232F4B5D1DC}" presName="sibTrans" presStyleCnt="0"/>
      <dgm:spPr/>
    </dgm:pt>
    <dgm:pt modelId="{C27B197F-79AE-438A-8E48-A3E16A0EBDFD}" type="pres">
      <dgm:prSet presAssocID="{DF71E383-B987-4453-BB92-335B3884AA43}" presName="compNode" presStyleCnt="0"/>
      <dgm:spPr/>
    </dgm:pt>
    <dgm:pt modelId="{66D3EB54-F33E-49F8-871D-2789926063AD}" type="pres">
      <dgm:prSet presAssocID="{DF71E383-B987-4453-BB92-335B3884AA43}" presName="iconBgRect" presStyleLbl="bgShp" presStyleIdx="2" presStyleCnt="5"/>
      <dgm:spPr>
        <a:prstGeom prst="round2DiagRect">
          <a:avLst>
            <a:gd name="adj1" fmla="val 29727"/>
            <a:gd name="adj2" fmla="val 0"/>
          </a:avLst>
        </a:prstGeom>
      </dgm:spPr>
    </dgm:pt>
    <dgm:pt modelId="{AFA8C894-2482-4C40-8A19-06020C14A0FF}" type="pres">
      <dgm:prSet presAssocID="{DF71E383-B987-4453-BB92-335B3884AA4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2766807-AC49-46E5-9961-96C25D8BA080}" type="pres">
      <dgm:prSet presAssocID="{DF71E383-B987-4453-BB92-335B3884AA43}" presName="spaceRect" presStyleCnt="0"/>
      <dgm:spPr/>
    </dgm:pt>
    <dgm:pt modelId="{C92F559E-861C-4CF4-9FF6-DA77386715BF}" type="pres">
      <dgm:prSet presAssocID="{DF71E383-B987-4453-BB92-335B3884AA43}" presName="textRect" presStyleLbl="revTx" presStyleIdx="2" presStyleCnt="5">
        <dgm:presLayoutVars>
          <dgm:chMax val="1"/>
          <dgm:chPref val="1"/>
        </dgm:presLayoutVars>
      </dgm:prSet>
      <dgm:spPr/>
    </dgm:pt>
    <dgm:pt modelId="{274D2295-4BB7-4E8C-B8CA-6BF6480DB1B4}" type="pres">
      <dgm:prSet presAssocID="{466A2671-56B0-43A7-83B1-CCE50374A21E}" presName="sibTrans" presStyleCnt="0"/>
      <dgm:spPr/>
    </dgm:pt>
    <dgm:pt modelId="{EB202FAE-5F35-427D-AD8A-7C03A21C9CDC}" type="pres">
      <dgm:prSet presAssocID="{F5838015-DB9E-43B4-A3D5-BA3658C50967}" presName="compNode" presStyleCnt="0"/>
      <dgm:spPr/>
    </dgm:pt>
    <dgm:pt modelId="{21C3C28F-9B8F-4465-B2E4-96A21F020B91}" type="pres">
      <dgm:prSet presAssocID="{F5838015-DB9E-43B4-A3D5-BA3658C50967}" presName="iconBgRect" presStyleLbl="bgShp" presStyleIdx="3" presStyleCnt="5"/>
      <dgm:spPr>
        <a:prstGeom prst="round2DiagRect">
          <a:avLst>
            <a:gd name="adj1" fmla="val 29727"/>
            <a:gd name="adj2" fmla="val 0"/>
          </a:avLst>
        </a:prstGeom>
      </dgm:spPr>
    </dgm:pt>
    <dgm:pt modelId="{B20BB4EE-5AD5-40B9-84CD-9FE9A7212D55}" type="pres">
      <dgm:prSet presAssocID="{F5838015-DB9E-43B4-A3D5-BA3658C5096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42FC63C5-9D42-4656-BB21-0B236F895781}" type="pres">
      <dgm:prSet presAssocID="{F5838015-DB9E-43B4-A3D5-BA3658C50967}" presName="spaceRect" presStyleCnt="0"/>
      <dgm:spPr/>
    </dgm:pt>
    <dgm:pt modelId="{329AB300-88B8-44C2-843C-08DCA8FDCBB8}" type="pres">
      <dgm:prSet presAssocID="{F5838015-DB9E-43B4-A3D5-BA3658C50967}" presName="textRect" presStyleLbl="revTx" presStyleIdx="3" presStyleCnt="5">
        <dgm:presLayoutVars>
          <dgm:chMax val="1"/>
          <dgm:chPref val="1"/>
        </dgm:presLayoutVars>
      </dgm:prSet>
      <dgm:spPr/>
    </dgm:pt>
    <dgm:pt modelId="{31F8C86D-8515-420E-930B-FB531B115A8D}" type="pres">
      <dgm:prSet presAssocID="{D3B7339A-A242-4BA2-AE56-17BEC41C6807}" presName="sibTrans" presStyleCnt="0"/>
      <dgm:spPr/>
    </dgm:pt>
    <dgm:pt modelId="{1BD59CB2-8AAF-4F7E-829B-9CC35EDC515C}" type="pres">
      <dgm:prSet presAssocID="{E94B7A49-2772-4F28-BB96-19CD70CAF2FC}" presName="compNode" presStyleCnt="0"/>
      <dgm:spPr/>
    </dgm:pt>
    <dgm:pt modelId="{175ACE83-BA79-4143-8DFB-96F5E832F81A}" type="pres">
      <dgm:prSet presAssocID="{E94B7A49-2772-4F28-BB96-19CD70CAF2FC}" presName="iconBgRect" presStyleLbl="bgShp" presStyleIdx="4" presStyleCnt="5"/>
      <dgm:spPr>
        <a:prstGeom prst="round2DiagRect">
          <a:avLst>
            <a:gd name="adj1" fmla="val 29727"/>
            <a:gd name="adj2" fmla="val 0"/>
          </a:avLst>
        </a:prstGeom>
      </dgm:spPr>
    </dgm:pt>
    <dgm:pt modelId="{C3493B27-A0F0-46D7-A08E-848053ABBBE7}" type="pres">
      <dgm:prSet presAssocID="{E94B7A49-2772-4F28-BB96-19CD70CAF2F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4E8DC68C-4B25-4FCA-861A-D4F6547701B6}" type="pres">
      <dgm:prSet presAssocID="{E94B7A49-2772-4F28-BB96-19CD70CAF2FC}" presName="spaceRect" presStyleCnt="0"/>
      <dgm:spPr/>
    </dgm:pt>
    <dgm:pt modelId="{63CAE89A-DDDF-46CF-A2DE-1C5251E86B29}" type="pres">
      <dgm:prSet presAssocID="{E94B7A49-2772-4F28-BB96-19CD70CAF2FC}" presName="textRect" presStyleLbl="revTx" presStyleIdx="4" presStyleCnt="5">
        <dgm:presLayoutVars>
          <dgm:chMax val="1"/>
          <dgm:chPref val="1"/>
        </dgm:presLayoutVars>
      </dgm:prSet>
      <dgm:spPr/>
    </dgm:pt>
  </dgm:ptLst>
  <dgm:cxnLst>
    <dgm:cxn modelId="{1F191204-B228-49FB-8FBA-B243B77D1EE5}" srcId="{7774E77C-7459-4097-B697-F1D2EBC14E29}" destId="{B81318DA-4408-4D45-A432-30EF1B4EC1A1}" srcOrd="0" destOrd="0" parTransId="{1114FFD4-DBAB-4F3A-A098-2E63E9D01979}" sibTransId="{28804820-F1D9-4FA1-893A-7D04E1B0261D}"/>
    <dgm:cxn modelId="{B857790A-60A5-44DA-808D-6FC7B1641DB7}" srcId="{7774E77C-7459-4097-B697-F1D2EBC14E29}" destId="{DF71E383-B987-4453-BB92-335B3884AA43}" srcOrd="2" destOrd="0" parTransId="{27BADCE0-8B9F-47B0-BEB5-265836086341}" sibTransId="{466A2671-56B0-43A7-83B1-CCE50374A21E}"/>
    <dgm:cxn modelId="{283C7C32-0A69-45AA-815A-FC0953A46ECA}" type="presOf" srcId="{8AEFD30C-FD6D-4D7A-8181-AF5D20804F6C}" destId="{1632848A-742A-4363-B88C-7898CB7637E5}" srcOrd="0" destOrd="0" presId="urn:microsoft.com/office/officeart/2018/5/layout/IconLeafLabelList"/>
    <dgm:cxn modelId="{0A6A024A-619C-4668-96B6-81F4CE9EED6A}" type="presOf" srcId="{F5838015-DB9E-43B4-A3D5-BA3658C50967}" destId="{329AB300-88B8-44C2-843C-08DCA8FDCBB8}" srcOrd="0" destOrd="0" presId="urn:microsoft.com/office/officeart/2018/5/layout/IconLeafLabelList"/>
    <dgm:cxn modelId="{1E09957C-AF00-4F7A-B151-2AD4E0173508}" srcId="{7774E77C-7459-4097-B697-F1D2EBC14E29}" destId="{8AEFD30C-FD6D-4D7A-8181-AF5D20804F6C}" srcOrd="1" destOrd="0" parTransId="{AA7EBE61-43FD-46C1-B1A5-C2998453F899}" sibTransId="{652AB5C2-F0C1-49D2-97B7-B232F4B5D1DC}"/>
    <dgm:cxn modelId="{051F5AC8-F58A-4711-A722-3DC3B834936E}" srcId="{7774E77C-7459-4097-B697-F1D2EBC14E29}" destId="{E94B7A49-2772-4F28-BB96-19CD70CAF2FC}" srcOrd="4" destOrd="0" parTransId="{6B112381-DC95-4961-8312-22FCB6BFA069}" sibTransId="{1985B644-C10B-4E18-981B-4CC166F33F7B}"/>
    <dgm:cxn modelId="{2CCD02DB-00E8-45EC-99DF-75FBEC2130DF}" type="presOf" srcId="{E94B7A49-2772-4F28-BB96-19CD70CAF2FC}" destId="{63CAE89A-DDDF-46CF-A2DE-1C5251E86B29}" srcOrd="0" destOrd="0" presId="urn:microsoft.com/office/officeart/2018/5/layout/IconLeafLabelList"/>
    <dgm:cxn modelId="{AD14BEDC-38BC-444A-9EEA-78E4BACE0A9F}" type="presOf" srcId="{B81318DA-4408-4D45-A432-30EF1B4EC1A1}" destId="{AC8F93C1-68B3-48E1-B976-5BEB46873056}" srcOrd="0" destOrd="0" presId="urn:microsoft.com/office/officeart/2018/5/layout/IconLeafLabelList"/>
    <dgm:cxn modelId="{1B9554E3-A1E3-4996-8BFF-83F415EF858F}" srcId="{7774E77C-7459-4097-B697-F1D2EBC14E29}" destId="{F5838015-DB9E-43B4-A3D5-BA3658C50967}" srcOrd="3" destOrd="0" parTransId="{7C34545C-AFF2-48EA-9A92-103676D9435F}" sibTransId="{D3B7339A-A242-4BA2-AE56-17BEC41C6807}"/>
    <dgm:cxn modelId="{EDFA3BE6-6D31-4DF7-81BF-1FB8D4860FE7}" type="presOf" srcId="{DF71E383-B987-4453-BB92-335B3884AA43}" destId="{C92F559E-861C-4CF4-9FF6-DA77386715BF}" srcOrd="0" destOrd="0" presId="urn:microsoft.com/office/officeart/2018/5/layout/IconLeafLabelList"/>
    <dgm:cxn modelId="{72EA0CFC-20A4-4AEC-A462-7B5F3E623817}" type="presOf" srcId="{7774E77C-7459-4097-B697-F1D2EBC14E29}" destId="{2CAD7DDE-38DD-420C-80ED-3AAB687C98CB}" srcOrd="0" destOrd="0" presId="urn:microsoft.com/office/officeart/2018/5/layout/IconLeafLabelList"/>
    <dgm:cxn modelId="{E662494B-A074-4342-AA84-F2DCB6925559}" type="presParOf" srcId="{2CAD7DDE-38DD-420C-80ED-3AAB687C98CB}" destId="{E8F58163-7D00-4F85-BB6B-9753B30A345A}" srcOrd="0" destOrd="0" presId="urn:microsoft.com/office/officeart/2018/5/layout/IconLeafLabelList"/>
    <dgm:cxn modelId="{CE876264-DDB4-417D-A8B5-FECD754D817A}" type="presParOf" srcId="{E8F58163-7D00-4F85-BB6B-9753B30A345A}" destId="{8EB1564A-98B8-4555-9A65-D69CC5B55EB0}" srcOrd="0" destOrd="0" presId="urn:microsoft.com/office/officeart/2018/5/layout/IconLeafLabelList"/>
    <dgm:cxn modelId="{9AEE32A3-EAB2-4C7C-9518-7733DF06114D}" type="presParOf" srcId="{E8F58163-7D00-4F85-BB6B-9753B30A345A}" destId="{B32B2756-7528-44F0-9A7E-FFDD0DA97B09}" srcOrd="1" destOrd="0" presId="urn:microsoft.com/office/officeart/2018/5/layout/IconLeafLabelList"/>
    <dgm:cxn modelId="{B95D4EB8-60A1-4321-B958-821BE6491324}" type="presParOf" srcId="{E8F58163-7D00-4F85-BB6B-9753B30A345A}" destId="{3D7415ED-85C4-4A5F-9B56-3497C7947BFB}" srcOrd="2" destOrd="0" presId="urn:microsoft.com/office/officeart/2018/5/layout/IconLeafLabelList"/>
    <dgm:cxn modelId="{67B7DE03-FA24-4398-8BD7-F0389E7B9561}" type="presParOf" srcId="{E8F58163-7D00-4F85-BB6B-9753B30A345A}" destId="{AC8F93C1-68B3-48E1-B976-5BEB46873056}" srcOrd="3" destOrd="0" presId="urn:microsoft.com/office/officeart/2018/5/layout/IconLeafLabelList"/>
    <dgm:cxn modelId="{2FC32149-538B-4D47-A9B6-BCE6C25A5952}" type="presParOf" srcId="{2CAD7DDE-38DD-420C-80ED-3AAB687C98CB}" destId="{0A09CE0E-E07B-434F-828D-C6B8BD510350}" srcOrd="1" destOrd="0" presId="urn:microsoft.com/office/officeart/2018/5/layout/IconLeafLabelList"/>
    <dgm:cxn modelId="{DA72F5E3-8A92-4ED3-8382-BCFCA6D5DCCF}" type="presParOf" srcId="{2CAD7DDE-38DD-420C-80ED-3AAB687C98CB}" destId="{263BA3B1-CE8A-4BB6-8F74-F8FE5BF17BEB}" srcOrd="2" destOrd="0" presId="urn:microsoft.com/office/officeart/2018/5/layout/IconLeafLabelList"/>
    <dgm:cxn modelId="{DACD08B1-4DF7-4FB1-A9FA-AA8D62FEACEA}" type="presParOf" srcId="{263BA3B1-CE8A-4BB6-8F74-F8FE5BF17BEB}" destId="{B74B2A58-A850-4BA7-8299-02A3AC464842}" srcOrd="0" destOrd="0" presId="urn:microsoft.com/office/officeart/2018/5/layout/IconLeafLabelList"/>
    <dgm:cxn modelId="{09935D9A-00D0-4074-A5C8-03CF951C5159}" type="presParOf" srcId="{263BA3B1-CE8A-4BB6-8F74-F8FE5BF17BEB}" destId="{AD9F42A7-F480-4059-B2CC-71021DA38FD2}" srcOrd="1" destOrd="0" presId="urn:microsoft.com/office/officeart/2018/5/layout/IconLeafLabelList"/>
    <dgm:cxn modelId="{4D5B6B4D-2599-4195-8733-8360031B8BE4}" type="presParOf" srcId="{263BA3B1-CE8A-4BB6-8F74-F8FE5BF17BEB}" destId="{91CFD211-0163-4ED8-8B0E-08120D3E4DAE}" srcOrd="2" destOrd="0" presId="urn:microsoft.com/office/officeart/2018/5/layout/IconLeafLabelList"/>
    <dgm:cxn modelId="{10D6CAFE-09CA-4A32-A4D1-CC8D6D270DF0}" type="presParOf" srcId="{263BA3B1-CE8A-4BB6-8F74-F8FE5BF17BEB}" destId="{1632848A-742A-4363-B88C-7898CB7637E5}" srcOrd="3" destOrd="0" presId="urn:microsoft.com/office/officeart/2018/5/layout/IconLeafLabelList"/>
    <dgm:cxn modelId="{93A629E2-13C3-4DC2-907A-A7880EA1D2CD}" type="presParOf" srcId="{2CAD7DDE-38DD-420C-80ED-3AAB687C98CB}" destId="{D9C41ECA-EE0B-42C8-A664-8A560B9E252B}" srcOrd="3" destOrd="0" presId="urn:microsoft.com/office/officeart/2018/5/layout/IconLeafLabelList"/>
    <dgm:cxn modelId="{A5BA09A1-E79B-485A-8901-D8CC8953A9C6}" type="presParOf" srcId="{2CAD7DDE-38DD-420C-80ED-3AAB687C98CB}" destId="{C27B197F-79AE-438A-8E48-A3E16A0EBDFD}" srcOrd="4" destOrd="0" presId="urn:microsoft.com/office/officeart/2018/5/layout/IconLeafLabelList"/>
    <dgm:cxn modelId="{871F78B3-7437-4B08-A93C-C8563C41415F}" type="presParOf" srcId="{C27B197F-79AE-438A-8E48-A3E16A0EBDFD}" destId="{66D3EB54-F33E-49F8-871D-2789926063AD}" srcOrd="0" destOrd="0" presId="urn:microsoft.com/office/officeart/2018/5/layout/IconLeafLabelList"/>
    <dgm:cxn modelId="{BCD2576A-AABF-47E8-933E-0943208B58B8}" type="presParOf" srcId="{C27B197F-79AE-438A-8E48-A3E16A0EBDFD}" destId="{AFA8C894-2482-4C40-8A19-06020C14A0FF}" srcOrd="1" destOrd="0" presId="urn:microsoft.com/office/officeart/2018/5/layout/IconLeafLabelList"/>
    <dgm:cxn modelId="{CCA08DF0-D45D-45CA-8019-65840E6149F5}" type="presParOf" srcId="{C27B197F-79AE-438A-8E48-A3E16A0EBDFD}" destId="{F2766807-AC49-46E5-9961-96C25D8BA080}" srcOrd="2" destOrd="0" presId="urn:microsoft.com/office/officeart/2018/5/layout/IconLeafLabelList"/>
    <dgm:cxn modelId="{8C15DF11-C7B6-4AAD-A771-EDB2828DD018}" type="presParOf" srcId="{C27B197F-79AE-438A-8E48-A3E16A0EBDFD}" destId="{C92F559E-861C-4CF4-9FF6-DA77386715BF}" srcOrd="3" destOrd="0" presId="urn:microsoft.com/office/officeart/2018/5/layout/IconLeafLabelList"/>
    <dgm:cxn modelId="{F07B5E5F-DEAA-4C58-8FDA-D64CC8184FEA}" type="presParOf" srcId="{2CAD7DDE-38DD-420C-80ED-3AAB687C98CB}" destId="{274D2295-4BB7-4E8C-B8CA-6BF6480DB1B4}" srcOrd="5" destOrd="0" presId="urn:microsoft.com/office/officeart/2018/5/layout/IconLeafLabelList"/>
    <dgm:cxn modelId="{8E213D67-84A7-4431-BECF-926C7015D1AC}" type="presParOf" srcId="{2CAD7DDE-38DD-420C-80ED-3AAB687C98CB}" destId="{EB202FAE-5F35-427D-AD8A-7C03A21C9CDC}" srcOrd="6" destOrd="0" presId="urn:microsoft.com/office/officeart/2018/5/layout/IconLeafLabelList"/>
    <dgm:cxn modelId="{132DA989-0293-486B-9969-BD3F4C88C410}" type="presParOf" srcId="{EB202FAE-5F35-427D-AD8A-7C03A21C9CDC}" destId="{21C3C28F-9B8F-4465-B2E4-96A21F020B91}" srcOrd="0" destOrd="0" presId="urn:microsoft.com/office/officeart/2018/5/layout/IconLeafLabelList"/>
    <dgm:cxn modelId="{DF16F5A8-2B88-4DB6-962B-7448875B2B6D}" type="presParOf" srcId="{EB202FAE-5F35-427D-AD8A-7C03A21C9CDC}" destId="{B20BB4EE-5AD5-40B9-84CD-9FE9A7212D55}" srcOrd="1" destOrd="0" presId="urn:microsoft.com/office/officeart/2018/5/layout/IconLeafLabelList"/>
    <dgm:cxn modelId="{0771F13A-0B88-4FE6-B8B6-17C1E2B78A1C}" type="presParOf" srcId="{EB202FAE-5F35-427D-AD8A-7C03A21C9CDC}" destId="{42FC63C5-9D42-4656-BB21-0B236F895781}" srcOrd="2" destOrd="0" presId="urn:microsoft.com/office/officeart/2018/5/layout/IconLeafLabelList"/>
    <dgm:cxn modelId="{9FB706AA-CAD5-421F-948D-0C4BCFFD4916}" type="presParOf" srcId="{EB202FAE-5F35-427D-AD8A-7C03A21C9CDC}" destId="{329AB300-88B8-44C2-843C-08DCA8FDCBB8}" srcOrd="3" destOrd="0" presId="urn:microsoft.com/office/officeart/2018/5/layout/IconLeafLabelList"/>
    <dgm:cxn modelId="{121A277F-6200-4D57-93D4-50D3FB764F7E}" type="presParOf" srcId="{2CAD7DDE-38DD-420C-80ED-3AAB687C98CB}" destId="{31F8C86D-8515-420E-930B-FB531B115A8D}" srcOrd="7" destOrd="0" presId="urn:microsoft.com/office/officeart/2018/5/layout/IconLeafLabelList"/>
    <dgm:cxn modelId="{DD9E33F8-7DC9-45DB-8282-F68E44CD0915}" type="presParOf" srcId="{2CAD7DDE-38DD-420C-80ED-3AAB687C98CB}" destId="{1BD59CB2-8AAF-4F7E-829B-9CC35EDC515C}" srcOrd="8" destOrd="0" presId="urn:microsoft.com/office/officeart/2018/5/layout/IconLeafLabelList"/>
    <dgm:cxn modelId="{CE8431BE-FB83-407E-AA84-8CC611FA0C00}" type="presParOf" srcId="{1BD59CB2-8AAF-4F7E-829B-9CC35EDC515C}" destId="{175ACE83-BA79-4143-8DFB-96F5E832F81A}" srcOrd="0" destOrd="0" presId="urn:microsoft.com/office/officeart/2018/5/layout/IconLeafLabelList"/>
    <dgm:cxn modelId="{9139112D-7053-4FDC-A0E3-B7A4EC03EADC}" type="presParOf" srcId="{1BD59CB2-8AAF-4F7E-829B-9CC35EDC515C}" destId="{C3493B27-A0F0-46D7-A08E-848053ABBBE7}" srcOrd="1" destOrd="0" presId="urn:microsoft.com/office/officeart/2018/5/layout/IconLeafLabelList"/>
    <dgm:cxn modelId="{D179EEAC-B35D-4434-902C-9168BE705447}" type="presParOf" srcId="{1BD59CB2-8AAF-4F7E-829B-9CC35EDC515C}" destId="{4E8DC68C-4B25-4FCA-861A-D4F6547701B6}" srcOrd="2" destOrd="0" presId="urn:microsoft.com/office/officeart/2018/5/layout/IconLeafLabelList"/>
    <dgm:cxn modelId="{D7413652-7922-437D-8C00-C576484961DC}" type="presParOf" srcId="{1BD59CB2-8AAF-4F7E-829B-9CC35EDC515C}" destId="{63CAE89A-DDDF-46CF-A2DE-1C5251E86B2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D05A1F-2F26-4A12-90A3-D38675D91F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4327ADD-9858-4925-B977-385831585CC6}">
      <dgm:prSet/>
      <dgm:spPr/>
      <dgm:t>
        <a:bodyPr/>
        <a:lstStyle/>
        <a:p>
          <a:r>
            <a:rPr lang="en-US"/>
            <a:t>$0 or $zero is a special register that contains ZERO</a:t>
          </a:r>
        </a:p>
      </dgm:t>
    </dgm:pt>
    <dgm:pt modelId="{3B33646D-4D9B-4BC7-9739-5254807273DC}" type="parTrans" cxnId="{B3D5D6C1-DBC9-4E2C-B10F-FEABB380A028}">
      <dgm:prSet/>
      <dgm:spPr/>
      <dgm:t>
        <a:bodyPr/>
        <a:lstStyle/>
        <a:p>
          <a:endParaRPr lang="en-US"/>
        </a:p>
      </dgm:t>
    </dgm:pt>
    <dgm:pt modelId="{D84F7D8B-9F0D-410D-8EA5-CC71A2B1A74E}" type="sibTrans" cxnId="{B3D5D6C1-DBC9-4E2C-B10F-FEABB380A028}">
      <dgm:prSet/>
      <dgm:spPr/>
      <dgm:t>
        <a:bodyPr/>
        <a:lstStyle/>
        <a:p>
          <a:endParaRPr lang="en-US"/>
        </a:p>
      </dgm:t>
    </dgm:pt>
    <dgm:pt modelId="{EB839200-9133-4B3F-B300-5FD5E6AE0529}">
      <dgm:prSet/>
      <dgm:spPr/>
      <dgm:t>
        <a:bodyPr/>
        <a:lstStyle/>
        <a:p>
          <a:r>
            <a:rPr lang="en-US"/>
            <a:t>a=b   becomes add $s1 $s2 $zero</a:t>
          </a:r>
        </a:p>
      </dgm:t>
    </dgm:pt>
    <dgm:pt modelId="{19C73D3D-82B3-4BA8-980C-F25782207BBC}" type="parTrans" cxnId="{8E38AC6B-D18E-4060-B265-8B46E477C48A}">
      <dgm:prSet/>
      <dgm:spPr/>
      <dgm:t>
        <a:bodyPr/>
        <a:lstStyle/>
        <a:p>
          <a:endParaRPr lang="en-US"/>
        </a:p>
      </dgm:t>
    </dgm:pt>
    <dgm:pt modelId="{C7E4DF7F-53E6-4970-985A-DF5A0C46528B}" type="sibTrans" cxnId="{8E38AC6B-D18E-4060-B265-8B46E477C48A}">
      <dgm:prSet/>
      <dgm:spPr/>
      <dgm:t>
        <a:bodyPr/>
        <a:lstStyle/>
        <a:p>
          <a:endParaRPr lang="en-US"/>
        </a:p>
      </dgm:t>
    </dgm:pt>
    <dgm:pt modelId="{D65F2652-DDE8-4B5F-A197-35E0865B418E}" type="pres">
      <dgm:prSet presAssocID="{A5D05A1F-2F26-4A12-90A3-D38675D91F01}" presName="linear" presStyleCnt="0">
        <dgm:presLayoutVars>
          <dgm:animLvl val="lvl"/>
          <dgm:resizeHandles val="exact"/>
        </dgm:presLayoutVars>
      </dgm:prSet>
      <dgm:spPr/>
    </dgm:pt>
    <dgm:pt modelId="{773C2B07-6D58-4CB3-B82E-06A4C7D3A747}" type="pres">
      <dgm:prSet presAssocID="{F4327ADD-9858-4925-B977-385831585CC6}" presName="parentText" presStyleLbl="node1" presStyleIdx="0" presStyleCnt="2">
        <dgm:presLayoutVars>
          <dgm:chMax val="0"/>
          <dgm:bulletEnabled val="1"/>
        </dgm:presLayoutVars>
      </dgm:prSet>
      <dgm:spPr/>
    </dgm:pt>
    <dgm:pt modelId="{2C5CAE74-B021-4627-B6C6-06E674503FB4}" type="pres">
      <dgm:prSet presAssocID="{D84F7D8B-9F0D-410D-8EA5-CC71A2B1A74E}" presName="spacer" presStyleCnt="0"/>
      <dgm:spPr/>
    </dgm:pt>
    <dgm:pt modelId="{2CE7B764-F9E4-4657-9BBB-CFD57DA53F79}" type="pres">
      <dgm:prSet presAssocID="{EB839200-9133-4B3F-B300-5FD5E6AE0529}" presName="parentText" presStyleLbl="node1" presStyleIdx="1" presStyleCnt="2">
        <dgm:presLayoutVars>
          <dgm:chMax val="0"/>
          <dgm:bulletEnabled val="1"/>
        </dgm:presLayoutVars>
      </dgm:prSet>
      <dgm:spPr/>
    </dgm:pt>
  </dgm:ptLst>
  <dgm:cxnLst>
    <dgm:cxn modelId="{E37B1B00-0724-4F6D-9B56-B14FE396E462}" type="presOf" srcId="{A5D05A1F-2F26-4A12-90A3-D38675D91F01}" destId="{D65F2652-DDE8-4B5F-A197-35E0865B418E}" srcOrd="0" destOrd="0" presId="urn:microsoft.com/office/officeart/2005/8/layout/vList2"/>
    <dgm:cxn modelId="{7C06573B-277F-46EF-812A-08EB30D4B434}" type="presOf" srcId="{F4327ADD-9858-4925-B977-385831585CC6}" destId="{773C2B07-6D58-4CB3-B82E-06A4C7D3A747}" srcOrd="0" destOrd="0" presId="urn:microsoft.com/office/officeart/2005/8/layout/vList2"/>
    <dgm:cxn modelId="{8E38AC6B-D18E-4060-B265-8B46E477C48A}" srcId="{A5D05A1F-2F26-4A12-90A3-D38675D91F01}" destId="{EB839200-9133-4B3F-B300-5FD5E6AE0529}" srcOrd="1" destOrd="0" parTransId="{19C73D3D-82B3-4BA8-980C-F25782207BBC}" sibTransId="{C7E4DF7F-53E6-4970-985A-DF5A0C46528B}"/>
    <dgm:cxn modelId="{B3D5D6C1-DBC9-4E2C-B10F-FEABB380A028}" srcId="{A5D05A1F-2F26-4A12-90A3-D38675D91F01}" destId="{F4327ADD-9858-4925-B977-385831585CC6}" srcOrd="0" destOrd="0" parTransId="{3B33646D-4D9B-4BC7-9739-5254807273DC}" sibTransId="{D84F7D8B-9F0D-410D-8EA5-CC71A2B1A74E}"/>
    <dgm:cxn modelId="{646FB7C2-D7A2-473B-9A50-4D6FCBD1A1DD}" type="presOf" srcId="{EB839200-9133-4B3F-B300-5FD5E6AE0529}" destId="{2CE7B764-F9E4-4657-9BBB-CFD57DA53F79}" srcOrd="0" destOrd="0" presId="urn:microsoft.com/office/officeart/2005/8/layout/vList2"/>
    <dgm:cxn modelId="{F329087E-6024-4654-869B-D467948BD652}" type="presParOf" srcId="{D65F2652-DDE8-4B5F-A197-35E0865B418E}" destId="{773C2B07-6D58-4CB3-B82E-06A4C7D3A747}" srcOrd="0" destOrd="0" presId="urn:microsoft.com/office/officeart/2005/8/layout/vList2"/>
    <dgm:cxn modelId="{13B33B10-7A9D-4870-842B-A9011FE31958}" type="presParOf" srcId="{D65F2652-DDE8-4B5F-A197-35E0865B418E}" destId="{2C5CAE74-B021-4627-B6C6-06E674503FB4}" srcOrd="1" destOrd="0" presId="urn:microsoft.com/office/officeart/2005/8/layout/vList2"/>
    <dgm:cxn modelId="{D4D7F686-039B-4B0C-8332-1ABBA0F430D1}" type="presParOf" srcId="{D65F2652-DDE8-4B5F-A197-35E0865B418E}" destId="{2CE7B764-F9E4-4657-9BBB-CFD57DA53F7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B1564A-98B8-4555-9A65-D69CC5B55EB0}">
      <dsp:nvSpPr>
        <dsp:cNvPr id="0" name=""/>
        <dsp:cNvSpPr/>
      </dsp:nvSpPr>
      <dsp:spPr>
        <a:xfrm>
          <a:off x="262512" y="877545"/>
          <a:ext cx="808488" cy="80848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2B2756-7528-44F0-9A7E-FFDD0DA97B09}">
      <dsp:nvSpPr>
        <dsp:cNvPr id="0" name=""/>
        <dsp:cNvSpPr/>
      </dsp:nvSpPr>
      <dsp:spPr>
        <a:xfrm>
          <a:off x="434813" y="1049846"/>
          <a:ext cx="463886" cy="4638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8F93C1-68B3-48E1-B976-5BEB46873056}">
      <dsp:nvSpPr>
        <dsp:cNvPr id="0" name=""/>
        <dsp:cNvSpPr/>
      </dsp:nvSpPr>
      <dsp:spPr>
        <a:xfrm>
          <a:off x="4061" y="1937858"/>
          <a:ext cx="1325390" cy="93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How can a programmer interact with the processor? </a:t>
          </a:r>
        </a:p>
      </dsp:txBody>
      <dsp:txXfrm>
        <a:off x="4061" y="1937858"/>
        <a:ext cx="1325390" cy="931915"/>
      </dsp:txXfrm>
    </dsp:sp>
    <dsp:sp modelId="{B74B2A58-A850-4BA7-8299-02A3AC464842}">
      <dsp:nvSpPr>
        <dsp:cNvPr id="0" name=""/>
        <dsp:cNvSpPr/>
      </dsp:nvSpPr>
      <dsp:spPr>
        <a:xfrm>
          <a:off x="1819846" y="877545"/>
          <a:ext cx="808488" cy="80848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9F42A7-F480-4059-B2CC-71021DA38FD2}">
      <dsp:nvSpPr>
        <dsp:cNvPr id="0" name=""/>
        <dsp:cNvSpPr/>
      </dsp:nvSpPr>
      <dsp:spPr>
        <a:xfrm>
          <a:off x="1992147" y="1049846"/>
          <a:ext cx="463886" cy="4638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32848A-742A-4363-B88C-7898CB7637E5}">
      <dsp:nvSpPr>
        <dsp:cNvPr id="0" name=""/>
        <dsp:cNvSpPr/>
      </dsp:nvSpPr>
      <dsp:spPr>
        <a:xfrm>
          <a:off x="1561395" y="1937858"/>
          <a:ext cx="1325390" cy="93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The language of computer: Instructions </a:t>
          </a:r>
        </a:p>
      </dsp:txBody>
      <dsp:txXfrm>
        <a:off x="1561395" y="1937858"/>
        <a:ext cx="1325390" cy="931915"/>
      </dsp:txXfrm>
    </dsp:sp>
    <dsp:sp modelId="{66D3EB54-F33E-49F8-871D-2789926063AD}">
      <dsp:nvSpPr>
        <dsp:cNvPr id="0" name=""/>
        <dsp:cNvSpPr/>
      </dsp:nvSpPr>
      <dsp:spPr>
        <a:xfrm>
          <a:off x="3377180" y="877545"/>
          <a:ext cx="808488" cy="80848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8C894-2482-4C40-8A19-06020C14A0FF}">
      <dsp:nvSpPr>
        <dsp:cNvPr id="0" name=""/>
        <dsp:cNvSpPr/>
      </dsp:nvSpPr>
      <dsp:spPr>
        <a:xfrm>
          <a:off x="3549481" y="1049846"/>
          <a:ext cx="463886" cy="4638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F559E-861C-4CF4-9FF6-DA77386715BF}">
      <dsp:nvSpPr>
        <dsp:cNvPr id="0" name=""/>
        <dsp:cNvSpPr/>
      </dsp:nvSpPr>
      <dsp:spPr>
        <a:xfrm>
          <a:off x="3118729" y="1937858"/>
          <a:ext cx="1325390" cy="93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Instructions have a vocabulary called instruction set </a:t>
          </a:r>
        </a:p>
      </dsp:txBody>
      <dsp:txXfrm>
        <a:off x="3118729" y="1937858"/>
        <a:ext cx="1325390" cy="931915"/>
      </dsp:txXfrm>
    </dsp:sp>
    <dsp:sp modelId="{21C3C28F-9B8F-4465-B2E4-96A21F020B91}">
      <dsp:nvSpPr>
        <dsp:cNvPr id="0" name=""/>
        <dsp:cNvSpPr/>
      </dsp:nvSpPr>
      <dsp:spPr>
        <a:xfrm>
          <a:off x="4934514" y="877545"/>
          <a:ext cx="808488" cy="80848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0BB4EE-5AD5-40B9-84CD-9FE9A7212D55}">
      <dsp:nvSpPr>
        <dsp:cNvPr id="0" name=""/>
        <dsp:cNvSpPr/>
      </dsp:nvSpPr>
      <dsp:spPr>
        <a:xfrm>
          <a:off x="5106815" y="1049846"/>
          <a:ext cx="463886" cy="4638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9AB300-88B8-44C2-843C-08DCA8FDCBB8}">
      <dsp:nvSpPr>
        <dsp:cNvPr id="0" name=""/>
        <dsp:cNvSpPr/>
      </dsp:nvSpPr>
      <dsp:spPr>
        <a:xfrm>
          <a:off x="4676063" y="1937858"/>
          <a:ext cx="1325390" cy="93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Driven by instruction set architecture (ISA) </a:t>
          </a:r>
        </a:p>
      </dsp:txBody>
      <dsp:txXfrm>
        <a:off x="4676063" y="1937858"/>
        <a:ext cx="1325390" cy="931915"/>
      </dsp:txXfrm>
    </dsp:sp>
    <dsp:sp modelId="{175ACE83-BA79-4143-8DFB-96F5E832F81A}">
      <dsp:nvSpPr>
        <dsp:cNvPr id="0" name=""/>
        <dsp:cNvSpPr/>
      </dsp:nvSpPr>
      <dsp:spPr>
        <a:xfrm>
          <a:off x="6491848" y="877545"/>
          <a:ext cx="808488" cy="808488"/>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93B27-A0F0-46D7-A08E-848053ABBBE7}">
      <dsp:nvSpPr>
        <dsp:cNvPr id="0" name=""/>
        <dsp:cNvSpPr/>
      </dsp:nvSpPr>
      <dsp:spPr>
        <a:xfrm>
          <a:off x="6664149" y="1049846"/>
          <a:ext cx="463886" cy="46388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AE89A-DDDF-46CF-A2DE-1C5251E86B29}">
      <dsp:nvSpPr>
        <dsp:cNvPr id="0" name=""/>
        <dsp:cNvSpPr/>
      </dsp:nvSpPr>
      <dsp:spPr>
        <a:xfrm>
          <a:off x="6233397" y="1937858"/>
          <a:ext cx="1325390" cy="931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ISA: x86, Arm, RISC-V, </a:t>
          </a:r>
          <a:r>
            <a:rPr lang="en-US" sz="1800" kern="1200" dirty="0">
              <a:solidFill>
                <a:srgbClr val="C00000"/>
              </a:solidFill>
            </a:rPr>
            <a:t>MIPS</a:t>
          </a:r>
        </a:p>
      </dsp:txBody>
      <dsp:txXfrm>
        <a:off x="6233397" y="1937858"/>
        <a:ext cx="1325390" cy="931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C2B07-6D58-4CB3-B82E-06A4C7D3A747}">
      <dsp:nvSpPr>
        <dsp:cNvPr id="0" name=""/>
        <dsp:cNvSpPr/>
      </dsp:nvSpPr>
      <dsp:spPr>
        <a:xfrm>
          <a:off x="0" y="32228"/>
          <a:ext cx="10515600" cy="206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$0 or $zero is a special register that contains ZERO</a:t>
          </a:r>
        </a:p>
      </dsp:txBody>
      <dsp:txXfrm>
        <a:off x="100979" y="133207"/>
        <a:ext cx="10313642" cy="1866602"/>
      </dsp:txXfrm>
    </dsp:sp>
    <dsp:sp modelId="{2CE7B764-F9E4-4657-9BBB-CFD57DA53F79}">
      <dsp:nvSpPr>
        <dsp:cNvPr id="0" name=""/>
        <dsp:cNvSpPr/>
      </dsp:nvSpPr>
      <dsp:spPr>
        <a:xfrm>
          <a:off x="0" y="2250549"/>
          <a:ext cx="10515600" cy="20685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120" tIns="198120" rIns="198120" bIns="198120" numCol="1" spcCol="1270" anchor="ctr" anchorCtr="0">
          <a:noAutofit/>
        </a:bodyPr>
        <a:lstStyle/>
        <a:p>
          <a:pPr marL="0" lvl="0" indent="0" algn="l" defTabSz="2311400">
            <a:lnSpc>
              <a:spcPct val="90000"/>
            </a:lnSpc>
            <a:spcBef>
              <a:spcPct val="0"/>
            </a:spcBef>
            <a:spcAft>
              <a:spcPct val="35000"/>
            </a:spcAft>
            <a:buNone/>
          </a:pPr>
          <a:r>
            <a:rPr lang="en-US" sz="5200" kern="1200"/>
            <a:t>a=b   becomes add $s1 $s2 $zero</a:t>
          </a:r>
        </a:p>
      </dsp:txBody>
      <dsp:txXfrm>
        <a:off x="100979" y="2351528"/>
        <a:ext cx="10313642" cy="1866602"/>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00273-A75A-40C8-A1BF-43497AA16139}" type="datetimeFigureOut">
              <a:rPr lang="en-IN" smtClean="0"/>
              <a:t>23-08-2023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DD372-930E-48E8-B3B2-DE0E135E26B6}" type="slidenum">
              <a:rPr lang="en-IN" smtClean="0"/>
              <a:t>‹#›</a:t>
            </a:fld>
            <a:endParaRPr lang="en-IN"/>
          </a:p>
        </p:txBody>
      </p:sp>
    </p:spTree>
    <p:extLst>
      <p:ext uri="{BB962C8B-B14F-4D97-AF65-F5344CB8AC3E}">
        <p14:creationId xmlns:p14="http://schemas.microsoft.com/office/powerpoint/2010/main" val="1261707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cse.iitb.ac.in/~biswa/"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64CB-0AC2-496D-B597-B1F243F5BFD2}"/>
              </a:ext>
            </a:extLst>
          </p:cNvPr>
          <p:cNvSpPr>
            <a:spLocks noGrp="1"/>
          </p:cNvSpPr>
          <p:nvPr>
            <p:ph type="ctrTitle" hasCustomPrompt="1"/>
          </p:nvPr>
        </p:nvSpPr>
        <p:spPr>
          <a:xfrm>
            <a:off x="923777" y="1122363"/>
            <a:ext cx="10203767" cy="2387600"/>
          </a:xfrm>
        </p:spPr>
        <p:txBody>
          <a:bodyPr anchor="b"/>
          <a:lstStyle>
            <a:lvl1pPr algn="ctr">
              <a:defRPr sz="6000"/>
            </a:lvl1pPr>
          </a:lstStyle>
          <a:p>
            <a:r>
              <a:rPr lang="en-US" dirty="0"/>
              <a:t>CS305: Computer Architecture</a:t>
            </a:r>
            <a:endParaRPr lang="en-IN" dirty="0"/>
          </a:p>
        </p:txBody>
      </p:sp>
      <p:sp>
        <p:nvSpPr>
          <p:cNvPr id="3" name="Subtitle 2">
            <a:extLst>
              <a:ext uri="{FF2B5EF4-FFF2-40B4-BE49-F238E27FC236}">
                <a16:creationId xmlns:a16="http://schemas.microsoft.com/office/drawing/2014/main" id="{5AE45455-008C-4FEE-A9C6-8894363D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6" name="Slide Number Placeholder 5">
            <a:extLst>
              <a:ext uri="{FF2B5EF4-FFF2-40B4-BE49-F238E27FC236}">
                <a16:creationId xmlns:a16="http://schemas.microsoft.com/office/drawing/2014/main" id="{C42190CD-44DD-4170-8E27-65C897B7F8FF}"/>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dirty="0"/>
          </a:p>
        </p:txBody>
      </p:sp>
      <p:pic>
        <p:nvPicPr>
          <p:cNvPr id="8" name="Picture 7">
            <a:extLst>
              <a:ext uri="{FF2B5EF4-FFF2-40B4-BE49-F238E27FC236}">
                <a16:creationId xmlns:a16="http://schemas.microsoft.com/office/drawing/2014/main" id="{E7C8CE0C-3100-4BD4-A909-E56C19240112}"/>
              </a:ext>
            </a:extLst>
          </p:cNvPr>
          <p:cNvPicPr>
            <a:picLocks noChangeAspect="1"/>
          </p:cNvPicPr>
          <p:nvPr userDrawn="1"/>
        </p:nvPicPr>
        <p:blipFill>
          <a:blip r:embed="rId2"/>
          <a:stretch>
            <a:fillRect/>
          </a:stretch>
        </p:blipFill>
        <p:spPr>
          <a:xfrm>
            <a:off x="9167446" y="71035"/>
            <a:ext cx="2841820" cy="865176"/>
          </a:xfrm>
          <a:prstGeom prst="rect">
            <a:avLst/>
          </a:prstGeom>
        </p:spPr>
      </p:pic>
      <p:pic>
        <p:nvPicPr>
          <p:cNvPr id="1026" name="Picture 2" descr="IIT Bombay | IIT Bombay">
            <a:extLst>
              <a:ext uri="{FF2B5EF4-FFF2-40B4-BE49-F238E27FC236}">
                <a16:creationId xmlns:a16="http://schemas.microsoft.com/office/drawing/2014/main" id="{17C6F939-4954-4EA5-BA91-2B9038A7951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82" y="26560"/>
            <a:ext cx="1130218" cy="11016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6242A2-99C7-43EF-9FF6-5F0AFFFDA1DF}"/>
              </a:ext>
            </a:extLst>
          </p:cNvPr>
          <p:cNvSpPr txBox="1"/>
          <p:nvPr userDrawn="1"/>
        </p:nvSpPr>
        <p:spPr>
          <a:xfrm>
            <a:off x="0" y="6354386"/>
            <a:ext cx="6096000" cy="954107"/>
          </a:xfrm>
          <a:prstGeom prst="rect">
            <a:avLst/>
          </a:prstGeom>
          <a:noFill/>
        </p:spPr>
        <p:txBody>
          <a:bodyPr wrap="square">
            <a:spAutoFit/>
          </a:bodyPr>
          <a:lstStyle/>
          <a:p>
            <a:r>
              <a:rPr lang="en-IN" sz="2800" i="1" dirty="0">
                <a:hlinkClick r:id="rId4"/>
              </a:rPr>
              <a:t>https://www.cse.iitb.ac.in/~biswa/</a:t>
            </a:r>
            <a:endParaRPr lang="en-IN" sz="2800" i="1" dirty="0"/>
          </a:p>
          <a:p>
            <a:endParaRPr lang="en-IN" sz="2800" i="1" dirty="0"/>
          </a:p>
        </p:txBody>
      </p:sp>
    </p:spTree>
    <p:extLst>
      <p:ext uri="{BB962C8B-B14F-4D97-AF65-F5344CB8AC3E}">
        <p14:creationId xmlns:p14="http://schemas.microsoft.com/office/powerpoint/2010/main" val="167928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7915-0F56-4288-8471-3449AA5305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B8DA509-FC2C-413C-8D9B-6E84963ADB7A}"/>
              </a:ext>
            </a:extLst>
          </p:cNvPr>
          <p:cNvSpPr>
            <a:spLocks noGrp="1"/>
          </p:cNvSpPr>
          <p:nvPr>
            <p:ph idx="1"/>
          </p:nvPr>
        </p:nvSpPr>
        <p:spPr/>
        <p:txBody>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laceholder 4">
            <a:extLst>
              <a:ext uri="{FF2B5EF4-FFF2-40B4-BE49-F238E27FC236}">
                <a16:creationId xmlns:a16="http://schemas.microsoft.com/office/drawing/2014/main" id="{56542D7E-424B-47EC-A6D1-6B6B178453B5}"/>
              </a:ext>
            </a:extLst>
          </p:cNvPr>
          <p:cNvSpPr>
            <a:spLocks noGrp="1"/>
          </p:cNvSpPr>
          <p:nvPr>
            <p:ph type="ftr" sz="quarter" idx="11"/>
          </p:nvPr>
        </p:nvSpPr>
        <p:spPr/>
        <p:txBody>
          <a:bodyPr/>
          <a:lstStyle>
            <a:lvl1pPr>
              <a:defRPr sz="2800">
                <a:solidFill>
                  <a:schemeClr val="tx1"/>
                </a:solidFill>
              </a:defRPr>
            </a:lvl1pPr>
          </a:lstStyle>
          <a:p>
            <a:r>
              <a:rPr lang="en-IN" dirty="0"/>
              <a:t>Computer Architecture</a:t>
            </a:r>
          </a:p>
        </p:txBody>
      </p:sp>
      <p:sp>
        <p:nvSpPr>
          <p:cNvPr id="6" name="Slide Number Placeholder 5">
            <a:extLst>
              <a:ext uri="{FF2B5EF4-FFF2-40B4-BE49-F238E27FC236}">
                <a16:creationId xmlns:a16="http://schemas.microsoft.com/office/drawing/2014/main" id="{2962FB26-2A3A-4BC7-9A52-336ED9223FA4}"/>
              </a:ext>
            </a:extLst>
          </p:cNvPr>
          <p:cNvSpPr>
            <a:spLocks noGrp="1"/>
          </p:cNvSpPr>
          <p:nvPr>
            <p:ph type="sldNum" sz="quarter" idx="12"/>
          </p:nvPr>
        </p:nvSpPr>
        <p:spPr/>
        <p:txBody>
          <a:bodyPr/>
          <a:lstStyle>
            <a:lvl1pPr>
              <a:defRPr sz="2800">
                <a:solidFill>
                  <a:schemeClr val="tx1"/>
                </a:solidFill>
              </a:defRPr>
            </a:lvl1pPr>
          </a:lstStyle>
          <a:p>
            <a:fld id="{B8651ABE-1138-46C6-9A43-7FCD4EB2550C}" type="slidenum">
              <a:rPr lang="en-IN" smtClean="0"/>
              <a:pPr/>
              <a:t>‹#›</a:t>
            </a:fld>
            <a:endParaRPr lang="en-IN" dirty="0"/>
          </a:p>
        </p:txBody>
      </p:sp>
    </p:spTree>
    <p:extLst>
      <p:ext uri="{BB962C8B-B14F-4D97-AF65-F5344CB8AC3E}">
        <p14:creationId xmlns:p14="http://schemas.microsoft.com/office/powerpoint/2010/main" val="2715432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39DFA-22D9-4774-B6B2-CF85A485DC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A882D-3562-4909-BF1E-D5DED97666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BA480-B9BD-4D87-8604-BB9D03C40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B1926BC3-8D20-4FAA-A821-14CAB47B07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Computer Architecture</a:t>
            </a:r>
          </a:p>
        </p:txBody>
      </p:sp>
      <p:sp>
        <p:nvSpPr>
          <p:cNvPr id="6" name="Slide Number Placeholder 5">
            <a:extLst>
              <a:ext uri="{FF2B5EF4-FFF2-40B4-BE49-F238E27FC236}">
                <a16:creationId xmlns:a16="http://schemas.microsoft.com/office/drawing/2014/main" id="{896480A1-8C5A-4D78-A697-18D4DCC3C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651ABE-1138-46C6-9A43-7FCD4EB2550C}" type="slidenum">
              <a:rPr lang="en-IN" smtClean="0"/>
              <a:t>‹#›</a:t>
            </a:fld>
            <a:endParaRPr lang="en-IN"/>
          </a:p>
        </p:txBody>
      </p:sp>
    </p:spTree>
    <p:extLst>
      <p:ext uri="{BB962C8B-B14F-4D97-AF65-F5344CB8AC3E}">
        <p14:creationId xmlns:p14="http://schemas.microsoft.com/office/powerpoint/2010/main" val="106906264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9D94-0FEA-4DBE-86DF-3FB8852D3B67}"/>
              </a:ext>
            </a:extLst>
          </p:cNvPr>
          <p:cNvSpPr>
            <a:spLocks noGrp="1"/>
          </p:cNvSpPr>
          <p:nvPr>
            <p:ph type="ctrTitle"/>
          </p:nvPr>
        </p:nvSpPr>
        <p:spPr/>
        <p:txBody>
          <a:bodyPr/>
          <a:lstStyle/>
          <a:p>
            <a:r>
              <a:rPr lang="en-US" dirty="0"/>
              <a:t>CS230: Digital Logic Design and Computer Architecture</a:t>
            </a:r>
            <a:endParaRPr lang="en-IN" dirty="0"/>
          </a:p>
        </p:txBody>
      </p:sp>
      <p:sp>
        <p:nvSpPr>
          <p:cNvPr id="3" name="Subtitle 2">
            <a:extLst>
              <a:ext uri="{FF2B5EF4-FFF2-40B4-BE49-F238E27FC236}">
                <a16:creationId xmlns:a16="http://schemas.microsoft.com/office/drawing/2014/main" id="{8E3676AF-9222-4BBF-BBA7-BED9C767C74F}"/>
              </a:ext>
            </a:extLst>
          </p:cNvPr>
          <p:cNvSpPr>
            <a:spLocks noGrp="1"/>
          </p:cNvSpPr>
          <p:nvPr>
            <p:ph type="subTitle" idx="1"/>
          </p:nvPr>
        </p:nvSpPr>
        <p:spPr/>
        <p:txBody>
          <a:bodyPr>
            <a:normAutofit/>
          </a:bodyPr>
          <a:lstStyle/>
          <a:p>
            <a:r>
              <a:rPr lang="en-US" sz="3600" dirty="0">
                <a:solidFill>
                  <a:srgbClr val="C00000"/>
                </a:solidFill>
              </a:rPr>
              <a:t>Lecture 6: Hola Computer Architecture</a:t>
            </a:r>
          </a:p>
          <a:p>
            <a:r>
              <a:rPr lang="en-US" dirty="0">
                <a:solidFill>
                  <a:srgbClr val="C00000"/>
                </a:solidFill>
              </a:rPr>
              <a:t>https://www.cse.iitb.ac.in/~biswa/courses/CS230/autumn23/main.html</a:t>
            </a:r>
          </a:p>
          <a:p>
            <a:endParaRPr lang="en-IN" sz="3600" dirty="0">
              <a:solidFill>
                <a:srgbClr val="C00000"/>
              </a:solidFill>
            </a:endParaRPr>
          </a:p>
        </p:txBody>
      </p:sp>
    </p:spTree>
    <p:extLst>
      <p:ext uri="{BB962C8B-B14F-4D97-AF65-F5344CB8AC3E}">
        <p14:creationId xmlns:p14="http://schemas.microsoft.com/office/powerpoint/2010/main" val="1648440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81D9-502E-4516-B501-F32CC4EF125E}"/>
              </a:ext>
            </a:extLst>
          </p:cNvPr>
          <p:cNvSpPr>
            <a:spLocks noGrp="1"/>
          </p:cNvSpPr>
          <p:nvPr>
            <p:ph type="title"/>
          </p:nvPr>
        </p:nvSpPr>
        <p:spPr>
          <a:xfrm>
            <a:off x="4965430" y="629266"/>
            <a:ext cx="6586491" cy="1676603"/>
          </a:xfrm>
        </p:spPr>
        <p:txBody>
          <a:bodyPr>
            <a:normAutofit/>
          </a:bodyPr>
          <a:lstStyle/>
          <a:p>
            <a:r>
              <a:rPr lang="en-US" sz="5400"/>
              <a:t>Instructions</a:t>
            </a:r>
            <a:endParaRPr lang="en-IN" sz="5400"/>
          </a:p>
        </p:txBody>
      </p:sp>
      <p:sp>
        <p:nvSpPr>
          <p:cNvPr id="3" name="Content Placeholder 2">
            <a:extLst>
              <a:ext uri="{FF2B5EF4-FFF2-40B4-BE49-F238E27FC236}">
                <a16:creationId xmlns:a16="http://schemas.microsoft.com/office/drawing/2014/main" id="{FC749AC4-57F9-4321-9ABE-CC7AE03C7877}"/>
              </a:ext>
            </a:extLst>
          </p:cNvPr>
          <p:cNvSpPr>
            <a:spLocks noGrp="1"/>
          </p:cNvSpPr>
          <p:nvPr>
            <p:ph idx="1"/>
          </p:nvPr>
        </p:nvSpPr>
        <p:spPr>
          <a:xfrm>
            <a:off x="4965431" y="2438400"/>
            <a:ext cx="6586489" cy="3785419"/>
          </a:xfrm>
        </p:spPr>
        <p:txBody>
          <a:bodyPr>
            <a:normAutofit/>
          </a:bodyPr>
          <a:lstStyle/>
          <a:p>
            <a:pPr marL="0" indent="0">
              <a:buNone/>
            </a:pPr>
            <a:r>
              <a:rPr lang="en-US" sz="2400"/>
              <a:t>Programmers’ order/command to the processor </a:t>
            </a:r>
            <a:endParaRPr lang="en-IN" sz="2400"/>
          </a:p>
        </p:txBody>
      </p:sp>
      <p:pic>
        <p:nvPicPr>
          <p:cNvPr id="7" name="Picture 6" descr="Electronic circuit board">
            <a:extLst>
              <a:ext uri="{FF2B5EF4-FFF2-40B4-BE49-F238E27FC236}">
                <a16:creationId xmlns:a16="http://schemas.microsoft.com/office/drawing/2014/main" id="{C7199B6E-43E7-A8BB-9159-B0EDCD84B249}"/>
              </a:ext>
            </a:extLst>
          </p:cNvPr>
          <p:cNvPicPr>
            <a:picLocks noChangeAspect="1"/>
          </p:cNvPicPr>
          <p:nvPr/>
        </p:nvPicPr>
        <p:blipFill rotWithShape="1">
          <a:blip r:embed="rId2"/>
          <a:srcRect l="43356" r="11524"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D3D053A5-B9FB-4F23-AE1A-44B28D4D60D7}"/>
              </a:ext>
            </a:extLst>
          </p:cNvPr>
          <p:cNvSpPr>
            <a:spLocks noGrp="1"/>
          </p:cNvSpPr>
          <p:nvPr>
            <p:ph type="ftr" sz="quarter" idx="11"/>
          </p:nvPr>
        </p:nvSpPr>
        <p:spPr>
          <a:xfrm>
            <a:off x="4965430" y="6356350"/>
            <a:ext cx="4139134" cy="365125"/>
          </a:xfrm>
        </p:spPr>
        <p:txBody>
          <a:bodyPr>
            <a:normAutofit/>
          </a:bodyPr>
          <a:lstStyle/>
          <a:p>
            <a:pPr algn="l">
              <a:lnSpc>
                <a:spcPct val="90000"/>
              </a:lnSpc>
              <a:spcAft>
                <a:spcPts val="600"/>
              </a:spcAft>
            </a:pPr>
            <a:r>
              <a:rPr lang="en-IN" sz="1800"/>
              <a:t>Computer Architecture</a:t>
            </a:r>
          </a:p>
        </p:txBody>
      </p:sp>
      <p:sp>
        <p:nvSpPr>
          <p:cNvPr id="5" name="Slide Number Placeholder 4">
            <a:extLst>
              <a:ext uri="{FF2B5EF4-FFF2-40B4-BE49-F238E27FC236}">
                <a16:creationId xmlns:a16="http://schemas.microsoft.com/office/drawing/2014/main" id="{000F5C59-7BB7-4830-8331-DF8DC7B0E1D2}"/>
              </a:ext>
            </a:extLst>
          </p:cNvPr>
          <p:cNvSpPr>
            <a:spLocks noGrp="1"/>
          </p:cNvSpPr>
          <p:nvPr>
            <p:ph type="sldNum" sz="quarter" idx="12"/>
          </p:nvPr>
        </p:nvSpPr>
        <p:spPr>
          <a:xfrm>
            <a:off x="10167042" y="6356350"/>
            <a:ext cx="1186758" cy="365125"/>
          </a:xfrm>
        </p:spPr>
        <p:txBody>
          <a:bodyPr>
            <a:normAutofit/>
          </a:bodyPr>
          <a:lstStyle/>
          <a:p>
            <a:pPr>
              <a:lnSpc>
                <a:spcPct val="90000"/>
              </a:lnSpc>
              <a:spcAft>
                <a:spcPts val="600"/>
              </a:spcAft>
            </a:pPr>
            <a:fld id="{B8651ABE-1138-46C6-9A43-7FCD4EB2550C}" type="slidenum">
              <a:rPr lang="en-IN" sz="1800" smtClean="0"/>
              <a:pPr>
                <a:lnSpc>
                  <a:spcPct val="90000"/>
                </a:lnSpc>
                <a:spcAft>
                  <a:spcPts val="600"/>
                </a:spcAft>
              </a:pPr>
              <a:t>10</a:t>
            </a:fld>
            <a:endParaRPr lang="en-IN" sz="1800"/>
          </a:p>
        </p:txBody>
      </p:sp>
    </p:spTree>
    <p:extLst>
      <p:ext uri="{BB962C8B-B14F-4D97-AF65-F5344CB8AC3E}">
        <p14:creationId xmlns:p14="http://schemas.microsoft.com/office/powerpoint/2010/main" val="423325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1549-EA5D-4D41-9E2A-ECBEA47E84A1}"/>
              </a:ext>
            </a:extLst>
          </p:cNvPr>
          <p:cNvSpPr>
            <a:spLocks noGrp="1"/>
          </p:cNvSpPr>
          <p:nvPr>
            <p:ph type="title"/>
          </p:nvPr>
        </p:nvSpPr>
        <p:spPr/>
        <p:txBody>
          <a:bodyPr/>
          <a:lstStyle/>
          <a:p>
            <a:r>
              <a:rPr lang="en-US" dirty="0"/>
              <a:t>Why Instructions?</a:t>
            </a:r>
            <a:endParaRPr lang="en-IN" dirty="0"/>
          </a:p>
        </p:txBody>
      </p:sp>
      <p:sp>
        <p:nvSpPr>
          <p:cNvPr id="4" name="Footer Placeholder 3">
            <a:extLst>
              <a:ext uri="{FF2B5EF4-FFF2-40B4-BE49-F238E27FC236}">
                <a16:creationId xmlns:a16="http://schemas.microsoft.com/office/drawing/2014/main" id="{0DC450EE-9736-43BD-BE14-EE3D26990806}"/>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6436B246-A8FF-419B-BB15-EFDD64873F5F}"/>
              </a:ext>
            </a:extLst>
          </p:cNvPr>
          <p:cNvSpPr>
            <a:spLocks noGrp="1"/>
          </p:cNvSpPr>
          <p:nvPr>
            <p:ph type="sldNum" sz="quarter" idx="12"/>
          </p:nvPr>
        </p:nvSpPr>
        <p:spPr/>
        <p:txBody>
          <a:bodyPr/>
          <a:lstStyle/>
          <a:p>
            <a:fld id="{B8651ABE-1138-46C6-9A43-7FCD4EB2550C}" type="slidenum">
              <a:rPr lang="en-IN" smtClean="0"/>
              <a:pPr/>
              <a:t>11</a:t>
            </a:fld>
            <a:endParaRPr lang="en-IN" dirty="0"/>
          </a:p>
        </p:txBody>
      </p:sp>
      <p:sp>
        <p:nvSpPr>
          <p:cNvPr id="7" name="TextBox 6">
            <a:extLst>
              <a:ext uri="{FF2B5EF4-FFF2-40B4-BE49-F238E27FC236}">
                <a16:creationId xmlns:a16="http://schemas.microsoft.com/office/drawing/2014/main" id="{D6707486-745E-4671-9515-1A18B45F1829}"/>
              </a:ext>
            </a:extLst>
          </p:cNvPr>
          <p:cNvSpPr txBox="1"/>
          <p:nvPr/>
        </p:nvSpPr>
        <p:spPr>
          <a:xfrm>
            <a:off x="614361" y="1591731"/>
            <a:ext cx="10791825" cy="3970318"/>
          </a:xfrm>
          <a:prstGeom prst="rect">
            <a:avLst/>
          </a:prstGeom>
          <a:noFill/>
        </p:spPr>
        <p:txBody>
          <a:bodyPr wrap="square">
            <a:spAutoFit/>
          </a:bodyPr>
          <a:lstStyle/>
          <a:p>
            <a:r>
              <a:rPr lang="en-US" sz="3600" dirty="0">
                <a:latin typeface="Calibri body"/>
              </a:rPr>
              <a:t>Programmer knows what it </a:t>
            </a:r>
            <a:r>
              <a:rPr lang="en-US" sz="3600" dirty="0">
                <a:solidFill>
                  <a:srgbClr val="C00000"/>
                </a:solidFill>
                <a:latin typeface="Calibri body"/>
              </a:rPr>
              <a:t>can/cannot</a:t>
            </a:r>
          </a:p>
          <a:p>
            <a:r>
              <a:rPr lang="en-US" sz="3600" dirty="0">
                <a:latin typeface="Calibri body"/>
              </a:rPr>
              <a:t>Processor knows what it </a:t>
            </a:r>
            <a:r>
              <a:rPr lang="en-US" sz="3600" dirty="0">
                <a:solidFill>
                  <a:srgbClr val="C00000"/>
                </a:solidFill>
                <a:latin typeface="Calibri body"/>
              </a:rPr>
              <a:t>should</a:t>
            </a:r>
          </a:p>
          <a:p>
            <a:endParaRPr lang="en-US" sz="3600" dirty="0">
              <a:latin typeface="Calibri body"/>
            </a:endParaRPr>
          </a:p>
          <a:p>
            <a:endParaRPr lang="en-US" sz="3600" dirty="0">
              <a:latin typeface="Calibri body"/>
            </a:endParaRPr>
          </a:p>
          <a:p>
            <a:r>
              <a:rPr lang="en-US" sz="3600" dirty="0">
                <a:latin typeface="Calibri body"/>
              </a:rPr>
              <a:t>Power of abstraction:</a:t>
            </a:r>
          </a:p>
          <a:p>
            <a:r>
              <a:rPr lang="en-US" sz="3600" dirty="0">
                <a:latin typeface="Calibri body"/>
              </a:rPr>
              <a:t>World with no instructions: </a:t>
            </a:r>
          </a:p>
          <a:p>
            <a:r>
              <a:rPr lang="en-US" sz="3600" dirty="0">
                <a:latin typeface="Calibri body"/>
              </a:rPr>
              <a:t>Programmers – communicate a sequence of 0s and 1s </a:t>
            </a:r>
          </a:p>
        </p:txBody>
      </p:sp>
    </p:spTree>
    <p:extLst>
      <p:ext uri="{BB962C8B-B14F-4D97-AF65-F5344CB8AC3E}">
        <p14:creationId xmlns:p14="http://schemas.microsoft.com/office/powerpoint/2010/main" val="261723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715CE-5DC2-4125-A011-F1C170626EE8}"/>
              </a:ext>
            </a:extLst>
          </p:cNvPr>
          <p:cNvSpPr>
            <a:spLocks noGrp="1"/>
          </p:cNvSpPr>
          <p:nvPr>
            <p:ph type="title"/>
          </p:nvPr>
        </p:nvSpPr>
        <p:spPr/>
        <p:txBody>
          <a:bodyPr/>
          <a:lstStyle/>
          <a:p>
            <a:r>
              <a:rPr lang="en-US" dirty="0"/>
              <a:t>World with no instructions</a:t>
            </a:r>
            <a:endParaRPr lang="en-IN" dirty="0"/>
          </a:p>
        </p:txBody>
      </p:sp>
      <p:sp>
        <p:nvSpPr>
          <p:cNvPr id="4" name="Footer Placeholder 3">
            <a:extLst>
              <a:ext uri="{FF2B5EF4-FFF2-40B4-BE49-F238E27FC236}">
                <a16:creationId xmlns:a16="http://schemas.microsoft.com/office/drawing/2014/main" id="{998A2653-59AA-4C69-A794-3FE65DA8BD06}"/>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2FDAEDDB-740A-4D7D-B8AC-D689312A44B4}"/>
              </a:ext>
            </a:extLst>
          </p:cNvPr>
          <p:cNvSpPr>
            <a:spLocks noGrp="1"/>
          </p:cNvSpPr>
          <p:nvPr>
            <p:ph type="sldNum" sz="quarter" idx="12"/>
          </p:nvPr>
        </p:nvSpPr>
        <p:spPr/>
        <p:txBody>
          <a:bodyPr/>
          <a:lstStyle/>
          <a:p>
            <a:fld id="{B8651ABE-1138-46C6-9A43-7FCD4EB2550C}" type="slidenum">
              <a:rPr lang="en-IN" smtClean="0"/>
              <a:pPr/>
              <a:t>12</a:t>
            </a:fld>
            <a:endParaRPr lang="en-IN" dirty="0"/>
          </a:p>
        </p:txBody>
      </p:sp>
      <p:sp>
        <p:nvSpPr>
          <p:cNvPr id="7" name="TextBox 6">
            <a:extLst>
              <a:ext uri="{FF2B5EF4-FFF2-40B4-BE49-F238E27FC236}">
                <a16:creationId xmlns:a16="http://schemas.microsoft.com/office/drawing/2014/main" id="{671EC1EB-D160-496A-B175-EAE1B1EBEC5B}"/>
              </a:ext>
            </a:extLst>
          </p:cNvPr>
          <p:cNvSpPr txBox="1"/>
          <p:nvPr/>
        </p:nvSpPr>
        <p:spPr>
          <a:xfrm>
            <a:off x="1000126" y="1690688"/>
            <a:ext cx="8286750" cy="3416320"/>
          </a:xfrm>
          <a:prstGeom prst="rect">
            <a:avLst/>
          </a:prstGeom>
          <a:noFill/>
        </p:spPr>
        <p:txBody>
          <a:bodyPr wrap="square">
            <a:spAutoFit/>
          </a:bodyPr>
          <a:lstStyle/>
          <a:p>
            <a:r>
              <a:rPr lang="en-IN" sz="3600" dirty="0">
                <a:solidFill>
                  <a:srgbClr val="C00000"/>
                </a:solidFill>
              </a:rPr>
              <a:t>000000 00000 00000 00010 00000 100101 000000 00000 00101 01000 00000 101010 000100 01000 00000 00000 00000 000011 000000 00010 00100 00010 00000 100000 001000 00101 00101 11111 11111 111111 000010 00000 10000 00000 00000 000001</a:t>
            </a:r>
          </a:p>
        </p:txBody>
      </p:sp>
      <p:pic>
        <p:nvPicPr>
          <p:cNvPr id="1030" name="Picture 6">
            <a:extLst>
              <a:ext uri="{FF2B5EF4-FFF2-40B4-BE49-F238E27FC236}">
                <a16:creationId xmlns:a16="http://schemas.microsoft.com/office/drawing/2014/main" id="{9C62AB02-2C47-4850-9D02-E1FC977EB4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8802" y="2579206"/>
            <a:ext cx="2329068" cy="232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07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9078-D58F-4DA3-8F8E-4FF77864BD43}"/>
              </a:ext>
            </a:extLst>
          </p:cNvPr>
          <p:cNvSpPr>
            <a:spLocks noGrp="1"/>
          </p:cNvSpPr>
          <p:nvPr>
            <p:ph type="title"/>
          </p:nvPr>
        </p:nvSpPr>
        <p:spPr/>
        <p:txBody>
          <a:bodyPr/>
          <a:lstStyle/>
          <a:p>
            <a:r>
              <a:rPr lang="en-US" dirty="0"/>
              <a:t>Let’s Open the Processor Core </a:t>
            </a:r>
            <a:endParaRPr lang="en-IN" dirty="0"/>
          </a:p>
        </p:txBody>
      </p:sp>
      <p:sp>
        <p:nvSpPr>
          <p:cNvPr id="4" name="Footer Placeholder 3">
            <a:extLst>
              <a:ext uri="{FF2B5EF4-FFF2-40B4-BE49-F238E27FC236}">
                <a16:creationId xmlns:a16="http://schemas.microsoft.com/office/drawing/2014/main" id="{C7EDD969-8398-44A9-A24E-AAA80DF4DF93}"/>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5F141197-F054-4B79-9A7E-6B8453A420B2}"/>
              </a:ext>
            </a:extLst>
          </p:cNvPr>
          <p:cNvSpPr>
            <a:spLocks noGrp="1"/>
          </p:cNvSpPr>
          <p:nvPr>
            <p:ph type="sldNum" sz="quarter" idx="12"/>
          </p:nvPr>
        </p:nvSpPr>
        <p:spPr/>
        <p:txBody>
          <a:bodyPr/>
          <a:lstStyle/>
          <a:p>
            <a:fld id="{B8651ABE-1138-46C6-9A43-7FCD4EB2550C}" type="slidenum">
              <a:rPr lang="en-IN" smtClean="0"/>
              <a:pPr/>
              <a:t>13</a:t>
            </a:fld>
            <a:endParaRPr lang="en-IN" dirty="0"/>
          </a:p>
        </p:txBody>
      </p:sp>
      <p:sp>
        <p:nvSpPr>
          <p:cNvPr id="6" name="Text Box 3">
            <a:extLst>
              <a:ext uri="{FF2B5EF4-FFF2-40B4-BE49-F238E27FC236}">
                <a16:creationId xmlns:a16="http://schemas.microsoft.com/office/drawing/2014/main" id="{3C6748A0-C1E9-4EA7-B6C4-97461533C2E3}"/>
              </a:ext>
            </a:extLst>
          </p:cNvPr>
          <p:cNvSpPr txBox="1">
            <a:spLocks noChangeArrowheads="1"/>
          </p:cNvSpPr>
          <p:nvPr/>
        </p:nvSpPr>
        <p:spPr bwMode="auto">
          <a:xfrm>
            <a:off x="5464175" y="6400800"/>
            <a:ext cx="3679825"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pPr algn="ctr" eaLnBrk="0" hangingPunct="0"/>
            <a:endParaRPr lang="en-US" altLang="en-US">
              <a:solidFill>
                <a:schemeClr val="accent2"/>
              </a:solidFill>
              <a:effectLst>
                <a:outerShdw blurRad="38100" dist="38100" dir="2700000" algn="tl">
                  <a:srgbClr val="C0C0C0"/>
                </a:outerShdw>
              </a:effectLst>
              <a:latin typeface="Arial Rounded MT Bold" panose="020F0704030504030204" pitchFamily="34" charset="0"/>
            </a:endParaRPr>
          </a:p>
        </p:txBody>
      </p:sp>
      <p:sp>
        <p:nvSpPr>
          <p:cNvPr id="7" name="Rectangle 4">
            <a:extLst>
              <a:ext uri="{FF2B5EF4-FFF2-40B4-BE49-F238E27FC236}">
                <a16:creationId xmlns:a16="http://schemas.microsoft.com/office/drawing/2014/main" id="{A1EC4514-2C91-4454-9251-A858BD6733CB}"/>
              </a:ext>
            </a:extLst>
          </p:cNvPr>
          <p:cNvSpPr>
            <a:spLocks noChangeArrowheads="1"/>
          </p:cNvSpPr>
          <p:nvPr/>
        </p:nvSpPr>
        <p:spPr bwMode="auto">
          <a:xfrm>
            <a:off x="642938" y="2005014"/>
            <a:ext cx="7967661" cy="3581400"/>
          </a:xfrm>
          <a:prstGeom prst="rect">
            <a:avLst/>
          </a:prstGeom>
          <a:solidFill>
            <a:schemeClr val="accent5">
              <a:lumMod val="40000"/>
              <a:lumOff val="60000"/>
            </a:schemeClr>
          </a:solidFill>
          <a:ln w="57150" cap="sq">
            <a:solidFill>
              <a:srgbClr val="C00000"/>
            </a:solidFill>
            <a:miter lim="800000"/>
            <a:headEnd/>
            <a:tailEnd/>
          </a:ln>
          <a:effectLst/>
        </p:spPr>
        <p:txBody>
          <a:bodyPr wrap="square" lIns="274320" rIns="274320" anchor="ctr">
            <a:spAutoFit/>
          </a:bodyPr>
          <a:lstStyle/>
          <a:p>
            <a:endParaRPr lang="en-IN"/>
          </a:p>
        </p:txBody>
      </p:sp>
      <p:grpSp>
        <p:nvGrpSpPr>
          <p:cNvPr id="27" name="Group 6">
            <a:extLst>
              <a:ext uri="{FF2B5EF4-FFF2-40B4-BE49-F238E27FC236}">
                <a16:creationId xmlns:a16="http://schemas.microsoft.com/office/drawing/2014/main" id="{A97EECD0-9518-4E54-B4D8-C4F5BBF5B47B}"/>
              </a:ext>
            </a:extLst>
          </p:cNvPr>
          <p:cNvGrpSpPr>
            <a:grpSpLocks/>
          </p:cNvGrpSpPr>
          <p:nvPr/>
        </p:nvGrpSpPr>
        <p:grpSpPr bwMode="auto">
          <a:xfrm>
            <a:off x="1104901" y="2503496"/>
            <a:ext cx="2393950" cy="625475"/>
            <a:chOff x="696" y="1455"/>
            <a:chExt cx="1508" cy="394"/>
          </a:xfrm>
        </p:grpSpPr>
        <p:sp>
          <p:nvSpPr>
            <p:cNvPr id="28" name="Text Box 7">
              <a:extLst>
                <a:ext uri="{FF2B5EF4-FFF2-40B4-BE49-F238E27FC236}">
                  <a16:creationId xmlns:a16="http://schemas.microsoft.com/office/drawing/2014/main" id="{36CAF27D-B3D8-4E74-9866-FF3FB7BDA10F}"/>
                </a:ext>
              </a:extLst>
            </p:cNvPr>
            <p:cNvSpPr txBox="1">
              <a:spLocks noChangeArrowheads="1"/>
            </p:cNvSpPr>
            <p:nvPr/>
          </p:nvSpPr>
          <p:spPr bwMode="auto">
            <a:xfrm>
              <a:off x="711" y="1481"/>
              <a:ext cx="137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
                </a:rPr>
                <a:t>Register 0</a:t>
              </a:r>
            </a:p>
          </p:txBody>
        </p:sp>
        <p:sp>
          <p:nvSpPr>
            <p:cNvPr id="29" name="Rectangle 8">
              <a:extLst>
                <a:ext uri="{FF2B5EF4-FFF2-40B4-BE49-F238E27FC236}">
                  <a16:creationId xmlns:a16="http://schemas.microsoft.com/office/drawing/2014/main" id="{C3D339F4-2102-420F-807F-E492C31B3645}"/>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30" name="Group 9">
            <a:extLst>
              <a:ext uri="{FF2B5EF4-FFF2-40B4-BE49-F238E27FC236}">
                <a16:creationId xmlns:a16="http://schemas.microsoft.com/office/drawing/2014/main" id="{C3AC6242-F927-4912-83DD-FC2BD7C6D1B7}"/>
              </a:ext>
            </a:extLst>
          </p:cNvPr>
          <p:cNvGrpSpPr>
            <a:grpSpLocks/>
          </p:cNvGrpSpPr>
          <p:nvPr/>
        </p:nvGrpSpPr>
        <p:grpSpPr bwMode="auto">
          <a:xfrm>
            <a:off x="1108076" y="3197233"/>
            <a:ext cx="2393950" cy="625475"/>
            <a:chOff x="696" y="1455"/>
            <a:chExt cx="1508" cy="394"/>
          </a:xfrm>
        </p:grpSpPr>
        <p:sp>
          <p:nvSpPr>
            <p:cNvPr id="31" name="Text Box 10">
              <a:extLst>
                <a:ext uri="{FF2B5EF4-FFF2-40B4-BE49-F238E27FC236}">
                  <a16:creationId xmlns:a16="http://schemas.microsoft.com/office/drawing/2014/main" id="{DBA7C19B-6C6A-432E-A758-28F3E7D7F4C1}"/>
                </a:ext>
              </a:extLst>
            </p:cNvPr>
            <p:cNvSpPr txBox="1">
              <a:spLocks noChangeArrowheads="1"/>
            </p:cNvSpPr>
            <p:nvPr/>
          </p:nvSpPr>
          <p:spPr bwMode="auto">
            <a:xfrm>
              <a:off x="696" y="1481"/>
              <a:ext cx="140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bri body"/>
                </a:rPr>
                <a:t>Register 1</a:t>
              </a:r>
            </a:p>
          </p:txBody>
        </p:sp>
        <p:sp>
          <p:nvSpPr>
            <p:cNvPr id="32" name="Rectangle 11">
              <a:extLst>
                <a:ext uri="{FF2B5EF4-FFF2-40B4-BE49-F238E27FC236}">
                  <a16:creationId xmlns:a16="http://schemas.microsoft.com/office/drawing/2014/main" id="{CE24F71F-CC42-40E5-8A09-4AD043945DB7}"/>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33" name="Group 12">
            <a:extLst>
              <a:ext uri="{FF2B5EF4-FFF2-40B4-BE49-F238E27FC236}">
                <a16:creationId xmlns:a16="http://schemas.microsoft.com/office/drawing/2014/main" id="{3CF25EF8-E388-4573-8A68-56636BE42ADA}"/>
              </a:ext>
            </a:extLst>
          </p:cNvPr>
          <p:cNvGrpSpPr>
            <a:grpSpLocks/>
          </p:cNvGrpSpPr>
          <p:nvPr/>
        </p:nvGrpSpPr>
        <p:grpSpPr bwMode="auto">
          <a:xfrm>
            <a:off x="1108076" y="3886208"/>
            <a:ext cx="2393950" cy="625475"/>
            <a:chOff x="696" y="1455"/>
            <a:chExt cx="1508" cy="394"/>
          </a:xfrm>
        </p:grpSpPr>
        <p:sp>
          <p:nvSpPr>
            <p:cNvPr id="34" name="Text Box 13">
              <a:extLst>
                <a:ext uri="{FF2B5EF4-FFF2-40B4-BE49-F238E27FC236}">
                  <a16:creationId xmlns:a16="http://schemas.microsoft.com/office/drawing/2014/main" id="{E7F5FE27-EE4F-4F0E-BE63-70443753EB1C}"/>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2</a:t>
              </a:r>
            </a:p>
          </p:txBody>
        </p:sp>
        <p:sp>
          <p:nvSpPr>
            <p:cNvPr id="35" name="Rectangle 14">
              <a:extLst>
                <a:ext uri="{FF2B5EF4-FFF2-40B4-BE49-F238E27FC236}">
                  <a16:creationId xmlns:a16="http://schemas.microsoft.com/office/drawing/2014/main" id="{9C374090-9792-49A2-94F3-75D9B7A8C9CF}"/>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36" name="Group 15">
            <a:extLst>
              <a:ext uri="{FF2B5EF4-FFF2-40B4-BE49-F238E27FC236}">
                <a16:creationId xmlns:a16="http://schemas.microsoft.com/office/drawing/2014/main" id="{6171BEFA-6C70-4501-AA35-43C67F580FE1}"/>
              </a:ext>
            </a:extLst>
          </p:cNvPr>
          <p:cNvGrpSpPr>
            <a:grpSpLocks/>
          </p:cNvGrpSpPr>
          <p:nvPr/>
        </p:nvGrpSpPr>
        <p:grpSpPr bwMode="auto">
          <a:xfrm>
            <a:off x="1101726" y="4570421"/>
            <a:ext cx="2393950" cy="625475"/>
            <a:chOff x="696" y="1455"/>
            <a:chExt cx="1508" cy="394"/>
          </a:xfrm>
        </p:grpSpPr>
        <p:sp>
          <p:nvSpPr>
            <p:cNvPr id="37" name="Text Box 16">
              <a:extLst>
                <a:ext uri="{FF2B5EF4-FFF2-40B4-BE49-F238E27FC236}">
                  <a16:creationId xmlns:a16="http://schemas.microsoft.com/office/drawing/2014/main" id="{9F15E246-A02F-4CED-91C7-2244569EFE7D}"/>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3</a:t>
              </a:r>
            </a:p>
          </p:txBody>
        </p:sp>
        <p:sp>
          <p:nvSpPr>
            <p:cNvPr id="38" name="Rectangle 17">
              <a:extLst>
                <a:ext uri="{FF2B5EF4-FFF2-40B4-BE49-F238E27FC236}">
                  <a16:creationId xmlns:a16="http://schemas.microsoft.com/office/drawing/2014/main" id="{9B2F281B-E34E-48E0-B525-6CBE976F248E}"/>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spTree>
    <p:extLst>
      <p:ext uri="{BB962C8B-B14F-4D97-AF65-F5344CB8AC3E}">
        <p14:creationId xmlns:p14="http://schemas.microsoft.com/office/powerpoint/2010/main" val="4199396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9078-D58F-4DA3-8F8E-4FF77864BD43}"/>
              </a:ext>
            </a:extLst>
          </p:cNvPr>
          <p:cNvSpPr>
            <a:spLocks noGrp="1"/>
          </p:cNvSpPr>
          <p:nvPr>
            <p:ph type="title"/>
          </p:nvPr>
        </p:nvSpPr>
        <p:spPr/>
        <p:txBody>
          <a:bodyPr/>
          <a:lstStyle/>
          <a:p>
            <a:r>
              <a:rPr lang="en-US" dirty="0"/>
              <a:t>Let’s Open the Processor Core </a:t>
            </a:r>
            <a:endParaRPr lang="en-IN" dirty="0"/>
          </a:p>
        </p:txBody>
      </p:sp>
      <p:sp>
        <p:nvSpPr>
          <p:cNvPr id="4" name="Footer Placeholder 3">
            <a:extLst>
              <a:ext uri="{FF2B5EF4-FFF2-40B4-BE49-F238E27FC236}">
                <a16:creationId xmlns:a16="http://schemas.microsoft.com/office/drawing/2014/main" id="{C7EDD969-8398-44A9-A24E-AAA80DF4DF93}"/>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5F141197-F054-4B79-9A7E-6B8453A420B2}"/>
              </a:ext>
            </a:extLst>
          </p:cNvPr>
          <p:cNvSpPr>
            <a:spLocks noGrp="1"/>
          </p:cNvSpPr>
          <p:nvPr>
            <p:ph type="sldNum" sz="quarter" idx="12"/>
          </p:nvPr>
        </p:nvSpPr>
        <p:spPr/>
        <p:txBody>
          <a:bodyPr/>
          <a:lstStyle/>
          <a:p>
            <a:fld id="{B8651ABE-1138-46C6-9A43-7FCD4EB2550C}" type="slidenum">
              <a:rPr lang="en-IN" smtClean="0"/>
              <a:pPr/>
              <a:t>14</a:t>
            </a:fld>
            <a:endParaRPr lang="en-IN" dirty="0"/>
          </a:p>
        </p:txBody>
      </p:sp>
      <p:sp>
        <p:nvSpPr>
          <p:cNvPr id="6" name="Text Box 3">
            <a:extLst>
              <a:ext uri="{FF2B5EF4-FFF2-40B4-BE49-F238E27FC236}">
                <a16:creationId xmlns:a16="http://schemas.microsoft.com/office/drawing/2014/main" id="{3C6748A0-C1E9-4EA7-B6C4-97461533C2E3}"/>
              </a:ext>
            </a:extLst>
          </p:cNvPr>
          <p:cNvSpPr txBox="1">
            <a:spLocks noChangeArrowheads="1"/>
          </p:cNvSpPr>
          <p:nvPr/>
        </p:nvSpPr>
        <p:spPr bwMode="auto">
          <a:xfrm>
            <a:off x="5464175" y="6400800"/>
            <a:ext cx="3679825"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pPr algn="ctr" eaLnBrk="0" hangingPunct="0"/>
            <a:endParaRPr lang="en-US" altLang="en-US">
              <a:solidFill>
                <a:schemeClr val="accent2"/>
              </a:solidFill>
              <a:effectLst>
                <a:outerShdw blurRad="38100" dist="38100" dir="2700000" algn="tl">
                  <a:srgbClr val="C0C0C0"/>
                </a:outerShdw>
              </a:effectLst>
              <a:latin typeface="Arial Rounded MT Bold" panose="020F0704030504030204" pitchFamily="34" charset="0"/>
            </a:endParaRPr>
          </a:p>
        </p:txBody>
      </p:sp>
      <p:sp>
        <p:nvSpPr>
          <p:cNvPr id="7" name="Rectangle 4">
            <a:extLst>
              <a:ext uri="{FF2B5EF4-FFF2-40B4-BE49-F238E27FC236}">
                <a16:creationId xmlns:a16="http://schemas.microsoft.com/office/drawing/2014/main" id="{A1EC4514-2C91-4454-9251-A858BD6733CB}"/>
              </a:ext>
            </a:extLst>
          </p:cNvPr>
          <p:cNvSpPr>
            <a:spLocks noChangeArrowheads="1"/>
          </p:cNvSpPr>
          <p:nvPr/>
        </p:nvSpPr>
        <p:spPr bwMode="auto">
          <a:xfrm>
            <a:off x="642938" y="2005014"/>
            <a:ext cx="7967661" cy="3581400"/>
          </a:xfrm>
          <a:prstGeom prst="rect">
            <a:avLst/>
          </a:prstGeom>
          <a:solidFill>
            <a:schemeClr val="accent5">
              <a:lumMod val="40000"/>
              <a:lumOff val="60000"/>
            </a:schemeClr>
          </a:solidFill>
          <a:ln w="57150" cap="sq">
            <a:solidFill>
              <a:srgbClr val="C00000"/>
            </a:solidFill>
            <a:miter lim="800000"/>
            <a:headEnd/>
            <a:tailEnd/>
          </a:ln>
          <a:effectLst/>
        </p:spPr>
        <p:txBody>
          <a:bodyPr wrap="square" lIns="274320" rIns="274320" anchor="ctr">
            <a:spAutoFit/>
          </a:bodyPr>
          <a:lstStyle/>
          <a:p>
            <a:endParaRPr lang="en-IN"/>
          </a:p>
        </p:txBody>
      </p:sp>
      <p:grpSp>
        <p:nvGrpSpPr>
          <p:cNvPr id="9" name="Group 6">
            <a:extLst>
              <a:ext uri="{FF2B5EF4-FFF2-40B4-BE49-F238E27FC236}">
                <a16:creationId xmlns:a16="http://schemas.microsoft.com/office/drawing/2014/main" id="{C3140341-DBE0-4591-AB02-5378156581B5}"/>
              </a:ext>
            </a:extLst>
          </p:cNvPr>
          <p:cNvGrpSpPr>
            <a:grpSpLocks/>
          </p:cNvGrpSpPr>
          <p:nvPr/>
        </p:nvGrpSpPr>
        <p:grpSpPr bwMode="auto">
          <a:xfrm>
            <a:off x="1104901" y="2503496"/>
            <a:ext cx="2393950" cy="625475"/>
            <a:chOff x="696" y="1455"/>
            <a:chExt cx="1508" cy="394"/>
          </a:xfrm>
        </p:grpSpPr>
        <p:sp>
          <p:nvSpPr>
            <p:cNvPr id="10" name="Text Box 7">
              <a:extLst>
                <a:ext uri="{FF2B5EF4-FFF2-40B4-BE49-F238E27FC236}">
                  <a16:creationId xmlns:a16="http://schemas.microsoft.com/office/drawing/2014/main" id="{7CAAA4C8-73B7-48DA-859B-ABDB70A7F9AD}"/>
                </a:ext>
              </a:extLst>
            </p:cNvPr>
            <p:cNvSpPr txBox="1">
              <a:spLocks noChangeArrowheads="1"/>
            </p:cNvSpPr>
            <p:nvPr/>
          </p:nvSpPr>
          <p:spPr bwMode="auto">
            <a:xfrm>
              <a:off x="711" y="1481"/>
              <a:ext cx="137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
                </a:rPr>
                <a:t>Register 0</a:t>
              </a:r>
            </a:p>
          </p:txBody>
        </p:sp>
        <p:sp>
          <p:nvSpPr>
            <p:cNvPr id="11" name="Rectangle 8">
              <a:extLst>
                <a:ext uri="{FF2B5EF4-FFF2-40B4-BE49-F238E27FC236}">
                  <a16:creationId xmlns:a16="http://schemas.microsoft.com/office/drawing/2014/main" id="{0BD05ECB-2ECA-4A75-B3F7-2D0F1C18B5B4}"/>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2" name="Group 9">
            <a:extLst>
              <a:ext uri="{FF2B5EF4-FFF2-40B4-BE49-F238E27FC236}">
                <a16:creationId xmlns:a16="http://schemas.microsoft.com/office/drawing/2014/main" id="{0A85EFF7-86D4-4475-9C4D-FD42343613BD}"/>
              </a:ext>
            </a:extLst>
          </p:cNvPr>
          <p:cNvGrpSpPr>
            <a:grpSpLocks/>
          </p:cNvGrpSpPr>
          <p:nvPr/>
        </p:nvGrpSpPr>
        <p:grpSpPr bwMode="auto">
          <a:xfrm>
            <a:off x="1108076" y="3197233"/>
            <a:ext cx="2393950" cy="625475"/>
            <a:chOff x="696" y="1455"/>
            <a:chExt cx="1508" cy="394"/>
          </a:xfrm>
        </p:grpSpPr>
        <p:sp>
          <p:nvSpPr>
            <p:cNvPr id="13" name="Text Box 10">
              <a:extLst>
                <a:ext uri="{FF2B5EF4-FFF2-40B4-BE49-F238E27FC236}">
                  <a16:creationId xmlns:a16="http://schemas.microsoft.com/office/drawing/2014/main" id="{C106B174-4F55-4206-A21C-A407638B9279}"/>
                </a:ext>
              </a:extLst>
            </p:cNvPr>
            <p:cNvSpPr txBox="1">
              <a:spLocks noChangeArrowheads="1"/>
            </p:cNvSpPr>
            <p:nvPr/>
          </p:nvSpPr>
          <p:spPr bwMode="auto">
            <a:xfrm>
              <a:off x="696" y="1481"/>
              <a:ext cx="140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bri body"/>
                </a:rPr>
                <a:t>Register 1</a:t>
              </a:r>
            </a:p>
          </p:txBody>
        </p:sp>
        <p:sp>
          <p:nvSpPr>
            <p:cNvPr id="14" name="Rectangle 11">
              <a:extLst>
                <a:ext uri="{FF2B5EF4-FFF2-40B4-BE49-F238E27FC236}">
                  <a16:creationId xmlns:a16="http://schemas.microsoft.com/office/drawing/2014/main" id="{025330CA-1C31-4025-860B-5DF1D00A50F7}"/>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5" name="Group 12">
            <a:extLst>
              <a:ext uri="{FF2B5EF4-FFF2-40B4-BE49-F238E27FC236}">
                <a16:creationId xmlns:a16="http://schemas.microsoft.com/office/drawing/2014/main" id="{B17310CC-19F4-427C-ADD5-14A125C86597}"/>
              </a:ext>
            </a:extLst>
          </p:cNvPr>
          <p:cNvGrpSpPr>
            <a:grpSpLocks/>
          </p:cNvGrpSpPr>
          <p:nvPr/>
        </p:nvGrpSpPr>
        <p:grpSpPr bwMode="auto">
          <a:xfrm>
            <a:off x="1108076" y="3886208"/>
            <a:ext cx="2393950" cy="625475"/>
            <a:chOff x="696" y="1455"/>
            <a:chExt cx="1508" cy="394"/>
          </a:xfrm>
        </p:grpSpPr>
        <p:sp>
          <p:nvSpPr>
            <p:cNvPr id="16" name="Text Box 13">
              <a:extLst>
                <a:ext uri="{FF2B5EF4-FFF2-40B4-BE49-F238E27FC236}">
                  <a16:creationId xmlns:a16="http://schemas.microsoft.com/office/drawing/2014/main" id="{C101AB2F-654E-45B0-8FEC-F8F49DCB1E30}"/>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2</a:t>
              </a:r>
            </a:p>
          </p:txBody>
        </p:sp>
        <p:sp>
          <p:nvSpPr>
            <p:cNvPr id="17" name="Rectangle 14">
              <a:extLst>
                <a:ext uri="{FF2B5EF4-FFF2-40B4-BE49-F238E27FC236}">
                  <a16:creationId xmlns:a16="http://schemas.microsoft.com/office/drawing/2014/main" id="{7943DE8E-ADF5-440A-8E9A-DA44A3D6660F}"/>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8" name="Group 15">
            <a:extLst>
              <a:ext uri="{FF2B5EF4-FFF2-40B4-BE49-F238E27FC236}">
                <a16:creationId xmlns:a16="http://schemas.microsoft.com/office/drawing/2014/main" id="{F1B290FE-F094-44A6-B289-5540B236E412}"/>
              </a:ext>
            </a:extLst>
          </p:cNvPr>
          <p:cNvGrpSpPr>
            <a:grpSpLocks/>
          </p:cNvGrpSpPr>
          <p:nvPr/>
        </p:nvGrpSpPr>
        <p:grpSpPr bwMode="auto">
          <a:xfrm>
            <a:off x="1101726" y="4570421"/>
            <a:ext cx="2393950" cy="625475"/>
            <a:chOff x="696" y="1455"/>
            <a:chExt cx="1508" cy="394"/>
          </a:xfrm>
        </p:grpSpPr>
        <p:sp>
          <p:nvSpPr>
            <p:cNvPr id="19" name="Text Box 16">
              <a:extLst>
                <a:ext uri="{FF2B5EF4-FFF2-40B4-BE49-F238E27FC236}">
                  <a16:creationId xmlns:a16="http://schemas.microsoft.com/office/drawing/2014/main" id="{0948CF7C-007B-4658-A21E-89DE308934DC}"/>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3</a:t>
              </a:r>
            </a:p>
          </p:txBody>
        </p:sp>
        <p:sp>
          <p:nvSpPr>
            <p:cNvPr id="20" name="Rectangle 17">
              <a:extLst>
                <a:ext uri="{FF2B5EF4-FFF2-40B4-BE49-F238E27FC236}">
                  <a16:creationId xmlns:a16="http://schemas.microsoft.com/office/drawing/2014/main" id="{57A18E33-EA48-44F8-888B-8A0DDB9773A1}"/>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21" name="Group 18">
            <a:extLst>
              <a:ext uri="{FF2B5EF4-FFF2-40B4-BE49-F238E27FC236}">
                <a16:creationId xmlns:a16="http://schemas.microsoft.com/office/drawing/2014/main" id="{74BFC7CE-A7E8-450D-9868-98BF7FF4DC41}"/>
              </a:ext>
            </a:extLst>
          </p:cNvPr>
          <p:cNvGrpSpPr>
            <a:grpSpLocks/>
          </p:cNvGrpSpPr>
          <p:nvPr/>
        </p:nvGrpSpPr>
        <p:grpSpPr bwMode="auto">
          <a:xfrm>
            <a:off x="5140326" y="2460624"/>
            <a:ext cx="2943225" cy="1704975"/>
            <a:chOff x="3232" y="2499"/>
            <a:chExt cx="1854" cy="1074"/>
          </a:xfrm>
          <a:solidFill>
            <a:srgbClr val="92D050"/>
          </a:solidFill>
        </p:grpSpPr>
        <p:sp>
          <p:nvSpPr>
            <p:cNvPr id="22" name="Rectangle 19">
              <a:extLst>
                <a:ext uri="{FF2B5EF4-FFF2-40B4-BE49-F238E27FC236}">
                  <a16:creationId xmlns:a16="http://schemas.microsoft.com/office/drawing/2014/main" id="{67A78522-E500-4BA9-B16C-49BBAD139FA4}"/>
                </a:ext>
              </a:extLst>
            </p:cNvPr>
            <p:cNvSpPr>
              <a:spLocks noChangeArrowheads="1"/>
            </p:cNvSpPr>
            <p:nvPr/>
          </p:nvSpPr>
          <p:spPr bwMode="auto">
            <a:xfrm>
              <a:off x="3232" y="2499"/>
              <a:ext cx="1854" cy="1074"/>
            </a:xfrm>
            <a:prstGeom prst="rect">
              <a:avLst/>
            </a:prstGeom>
            <a:grpFill/>
            <a:ln w="571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endParaRPr lang="en-IN"/>
            </a:p>
          </p:txBody>
        </p:sp>
        <p:sp>
          <p:nvSpPr>
            <p:cNvPr id="23" name="Text Box 20">
              <a:extLst>
                <a:ext uri="{FF2B5EF4-FFF2-40B4-BE49-F238E27FC236}">
                  <a16:creationId xmlns:a16="http://schemas.microsoft.com/office/drawing/2014/main" id="{B69D90C0-8302-4BE4-810E-21B8A733A957}"/>
                </a:ext>
              </a:extLst>
            </p:cNvPr>
            <p:cNvSpPr txBox="1">
              <a:spLocks noChangeArrowheads="1"/>
            </p:cNvSpPr>
            <p:nvPr/>
          </p:nvSpPr>
          <p:spPr bwMode="auto">
            <a:xfrm>
              <a:off x="3394" y="2526"/>
              <a:ext cx="1460" cy="989"/>
            </a:xfrm>
            <a:prstGeom prst="rect">
              <a:avLst/>
            </a:prstGeom>
            <a:grpFill/>
            <a:ln>
              <a:noFill/>
            </a:ln>
            <a:effectLst/>
            <a:extLs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
                </a:rPr>
                <a:t>Arithmetic</a:t>
              </a:r>
              <a:br>
                <a:rPr lang="en-US" altLang="en-US" sz="3200" dirty="0">
                  <a:latin typeface="Calibri body "/>
                </a:rPr>
              </a:br>
              <a:r>
                <a:rPr lang="en-US" altLang="en-US" sz="3200" dirty="0">
                  <a:latin typeface="Calibri body "/>
                </a:rPr>
                <a:t>/ Logic</a:t>
              </a:r>
              <a:br>
                <a:rPr lang="en-US" altLang="en-US" sz="3200" dirty="0">
                  <a:latin typeface="Calibri body "/>
                </a:rPr>
              </a:br>
              <a:r>
                <a:rPr lang="en-US" altLang="en-US" sz="3200" dirty="0">
                  <a:latin typeface="Calibri body "/>
                </a:rPr>
                <a:t>Unit</a:t>
              </a:r>
            </a:p>
          </p:txBody>
        </p:sp>
      </p:grpSp>
    </p:spTree>
    <p:extLst>
      <p:ext uri="{BB962C8B-B14F-4D97-AF65-F5344CB8AC3E}">
        <p14:creationId xmlns:p14="http://schemas.microsoft.com/office/powerpoint/2010/main" val="1162222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9078-D58F-4DA3-8F8E-4FF77864BD43}"/>
              </a:ext>
            </a:extLst>
          </p:cNvPr>
          <p:cNvSpPr>
            <a:spLocks noGrp="1"/>
          </p:cNvSpPr>
          <p:nvPr>
            <p:ph type="title"/>
          </p:nvPr>
        </p:nvSpPr>
        <p:spPr/>
        <p:txBody>
          <a:bodyPr/>
          <a:lstStyle/>
          <a:p>
            <a:r>
              <a:rPr lang="en-US" dirty="0"/>
              <a:t>Let’s put the Memory (not inside the core)</a:t>
            </a:r>
            <a:endParaRPr lang="en-IN" dirty="0"/>
          </a:p>
        </p:txBody>
      </p:sp>
      <p:sp>
        <p:nvSpPr>
          <p:cNvPr id="4" name="Footer Placeholder 3">
            <a:extLst>
              <a:ext uri="{FF2B5EF4-FFF2-40B4-BE49-F238E27FC236}">
                <a16:creationId xmlns:a16="http://schemas.microsoft.com/office/drawing/2014/main" id="{C7EDD969-8398-44A9-A24E-AAA80DF4DF93}"/>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5F141197-F054-4B79-9A7E-6B8453A420B2}"/>
              </a:ext>
            </a:extLst>
          </p:cNvPr>
          <p:cNvSpPr>
            <a:spLocks noGrp="1"/>
          </p:cNvSpPr>
          <p:nvPr>
            <p:ph type="sldNum" sz="quarter" idx="12"/>
          </p:nvPr>
        </p:nvSpPr>
        <p:spPr/>
        <p:txBody>
          <a:bodyPr/>
          <a:lstStyle/>
          <a:p>
            <a:fld id="{B8651ABE-1138-46C6-9A43-7FCD4EB2550C}" type="slidenum">
              <a:rPr lang="en-IN" smtClean="0"/>
              <a:pPr/>
              <a:t>15</a:t>
            </a:fld>
            <a:endParaRPr lang="en-IN" dirty="0"/>
          </a:p>
        </p:txBody>
      </p:sp>
      <p:sp>
        <p:nvSpPr>
          <p:cNvPr id="6" name="Text Box 3">
            <a:extLst>
              <a:ext uri="{FF2B5EF4-FFF2-40B4-BE49-F238E27FC236}">
                <a16:creationId xmlns:a16="http://schemas.microsoft.com/office/drawing/2014/main" id="{3C6748A0-C1E9-4EA7-B6C4-97461533C2E3}"/>
              </a:ext>
            </a:extLst>
          </p:cNvPr>
          <p:cNvSpPr txBox="1">
            <a:spLocks noChangeArrowheads="1"/>
          </p:cNvSpPr>
          <p:nvPr/>
        </p:nvSpPr>
        <p:spPr bwMode="auto">
          <a:xfrm>
            <a:off x="5464175" y="6400800"/>
            <a:ext cx="3679825"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pPr algn="ctr" eaLnBrk="0" hangingPunct="0"/>
            <a:endParaRPr lang="en-US" altLang="en-US">
              <a:solidFill>
                <a:schemeClr val="accent2"/>
              </a:solidFill>
              <a:effectLst>
                <a:outerShdw blurRad="38100" dist="38100" dir="2700000" algn="tl">
                  <a:srgbClr val="C0C0C0"/>
                </a:outerShdw>
              </a:effectLst>
              <a:latin typeface="Arial Rounded MT Bold" panose="020F0704030504030204" pitchFamily="34" charset="0"/>
            </a:endParaRPr>
          </a:p>
        </p:txBody>
      </p:sp>
      <p:sp>
        <p:nvSpPr>
          <p:cNvPr id="7" name="Rectangle 4">
            <a:extLst>
              <a:ext uri="{FF2B5EF4-FFF2-40B4-BE49-F238E27FC236}">
                <a16:creationId xmlns:a16="http://schemas.microsoft.com/office/drawing/2014/main" id="{A1EC4514-2C91-4454-9251-A858BD6733CB}"/>
              </a:ext>
            </a:extLst>
          </p:cNvPr>
          <p:cNvSpPr>
            <a:spLocks noChangeArrowheads="1"/>
          </p:cNvSpPr>
          <p:nvPr/>
        </p:nvSpPr>
        <p:spPr bwMode="auto">
          <a:xfrm>
            <a:off x="642938" y="2005014"/>
            <a:ext cx="7967661" cy="3581400"/>
          </a:xfrm>
          <a:prstGeom prst="rect">
            <a:avLst/>
          </a:prstGeom>
          <a:solidFill>
            <a:schemeClr val="accent5">
              <a:lumMod val="40000"/>
              <a:lumOff val="60000"/>
            </a:schemeClr>
          </a:solidFill>
          <a:ln w="57150" cap="sq">
            <a:solidFill>
              <a:srgbClr val="C00000"/>
            </a:solidFill>
            <a:miter lim="800000"/>
            <a:headEnd/>
            <a:tailEnd/>
          </a:ln>
          <a:effectLst/>
        </p:spPr>
        <p:txBody>
          <a:bodyPr wrap="square" lIns="274320" rIns="274320" anchor="ctr">
            <a:spAutoFit/>
          </a:bodyPr>
          <a:lstStyle/>
          <a:p>
            <a:endParaRPr lang="en-IN"/>
          </a:p>
        </p:txBody>
      </p:sp>
      <p:grpSp>
        <p:nvGrpSpPr>
          <p:cNvPr id="9" name="Group 6">
            <a:extLst>
              <a:ext uri="{FF2B5EF4-FFF2-40B4-BE49-F238E27FC236}">
                <a16:creationId xmlns:a16="http://schemas.microsoft.com/office/drawing/2014/main" id="{C3140341-DBE0-4591-AB02-5378156581B5}"/>
              </a:ext>
            </a:extLst>
          </p:cNvPr>
          <p:cNvGrpSpPr>
            <a:grpSpLocks/>
          </p:cNvGrpSpPr>
          <p:nvPr/>
        </p:nvGrpSpPr>
        <p:grpSpPr bwMode="auto">
          <a:xfrm>
            <a:off x="1104901" y="2503496"/>
            <a:ext cx="2393950" cy="625475"/>
            <a:chOff x="696" y="1455"/>
            <a:chExt cx="1508" cy="394"/>
          </a:xfrm>
        </p:grpSpPr>
        <p:sp>
          <p:nvSpPr>
            <p:cNvPr id="10" name="Text Box 7">
              <a:extLst>
                <a:ext uri="{FF2B5EF4-FFF2-40B4-BE49-F238E27FC236}">
                  <a16:creationId xmlns:a16="http://schemas.microsoft.com/office/drawing/2014/main" id="{7CAAA4C8-73B7-48DA-859B-ABDB70A7F9AD}"/>
                </a:ext>
              </a:extLst>
            </p:cNvPr>
            <p:cNvSpPr txBox="1">
              <a:spLocks noChangeArrowheads="1"/>
            </p:cNvSpPr>
            <p:nvPr/>
          </p:nvSpPr>
          <p:spPr bwMode="auto">
            <a:xfrm>
              <a:off x="711" y="1481"/>
              <a:ext cx="137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
                </a:rPr>
                <a:t>Register 0</a:t>
              </a:r>
            </a:p>
          </p:txBody>
        </p:sp>
        <p:sp>
          <p:nvSpPr>
            <p:cNvPr id="11" name="Rectangle 8">
              <a:extLst>
                <a:ext uri="{FF2B5EF4-FFF2-40B4-BE49-F238E27FC236}">
                  <a16:creationId xmlns:a16="http://schemas.microsoft.com/office/drawing/2014/main" id="{0BD05ECB-2ECA-4A75-B3F7-2D0F1C18B5B4}"/>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2" name="Group 9">
            <a:extLst>
              <a:ext uri="{FF2B5EF4-FFF2-40B4-BE49-F238E27FC236}">
                <a16:creationId xmlns:a16="http://schemas.microsoft.com/office/drawing/2014/main" id="{0A85EFF7-86D4-4475-9C4D-FD42343613BD}"/>
              </a:ext>
            </a:extLst>
          </p:cNvPr>
          <p:cNvGrpSpPr>
            <a:grpSpLocks/>
          </p:cNvGrpSpPr>
          <p:nvPr/>
        </p:nvGrpSpPr>
        <p:grpSpPr bwMode="auto">
          <a:xfrm>
            <a:off x="1108076" y="3197233"/>
            <a:ext cx="2393950" cy="625475"/>
            <a:chOff x="696" y="1455"/>
            <a:chExt cx="1508" cy="394"/>
          </a:xfrm>
        </p:grpSpPr>
        <p:sp>
          <p:nvSpPr>
            <p:cNvPr id="13" name="Text Box 10">
              <a:extLst>
                <a:ext uri="{FF2B5EF4-FFF2-40B4-BE49-F238E27FC236}">
                  <a16:creationId xmlns:a16="http://schemas.microsoft.com/office/drawing/2014/main" id="{C106B174-4F55-4206-A21C-A407638B9279}"/>
                </a:ext>
              </a:extLst>
            </p:cNvPr>
            <p:cNvSpPr txBox="1">
              <a:spLocks noChangeArrowheads="1"/>
            </p:cNvSpPr>
            <p:nvPr/>
          </p:nvSpPr>
          <p:spPr bwMode="auto">
            <a:xfrm>
              <a:off x="696" y="1481"/>
              <a:ext cx="140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bri body"/>
                </a:rPr>
                <a:t>Register 1</a:t>
              </a:r>
            </a:p>
          </p:txBody>
        </p:sp>
        <p:sp>
          <p:nvSpPr>
            <p:cNvPr id="14" name="Rectangle 11">
              <a:extLst>
                <a:ext uri="{FF2B5EF4-FFF2-40B4-BE49-F238E27FC236}">
                  <a16:creationId xmlns:a16="http://schemas.microsoft.com/office/drawing/2014/main" id="{025330CA-1C31-4025-860B-5DF1D00A50F7}"/>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5" name="Group 12">
            <a:extLst>
              <a:ext uri="{FF2B5EF4-FFF2-40B4-BE49-F238E27FC236}">
                <a16:creationId xmlns:a16="http://schemas.microsoft.com/office/drawing/2014/main" id="{B17310CC-19F4-427C-ADD5-14A125C86597}"/>
              </a:ext>
            </a:extLst>
          </p:cNvPr>
          <p:cNvGrpSpPr>
            <a:grpSpLocks/>
          </p:cNvGrpSpPr>
          <p:nvPr/>
        </p:nvGrpSpPr>
        <p:grpSpPr bwMode="auto">
          <a:xfrm>
            <a:off x="1108076" y="3886208"/>
            <a:ext cx="2393950" cy="625475"/>
            <a:chOff x="696" y="1455"/>
            <a:chExt cx="1508" cy="394"/>
          </a:xfrm>
        </p:grpSpPr>
        <p:sp>
          <p:nvSpPr>
            <p:cNvPr id="16" name="Text Box 13">
              <a:extLst>
                <a:ext uri="{FF2B5EF4-FFF2-40B4-BE49-F238E27FC236}">
                  <a16:creationId xmlns:a16="http://schemas.microsoft.com/office/drawing/2014/main" id="{C101AB2F-654E-45B0-8FEC-F8F49DCB1E30}"/>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2</a:t>
              </a:r>
            </a:p>
          </p:txBody>
        </p:sp>
        <p:sp>
          <p:nvSpPr>
            <p:cNvPr id="17" name="Rectangle 14">
              <a:extLst>
                <a:ext uri="{FF2B5EF4-FFF2-40B4-BE49-F238E27FC236}">
                  <a16:creationId xmlns:a16="http://schemas.microsoft.com/office/drawing/2014/main" id="{7943DE8E-ADF5-440A-8E9A-DA44A3D6660F}"/>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8" name="Group 15">
            <a:extLst>
              <a:ext uri="{FF2B5EF4-FFF2-40B4-BE49-F238E27FC236}">
                <a16:creationId xmlns:a16="http://schemas.microsoft.com/office/drawing/2014/main" id="{F1B290FE-F094-44A6-B289-5540B236E412}"/>
              </a:ext>
            </a:extLst>
          </p:cNvPr>
          <p:cNvGrpSpPr>
            <a:grpSpLocks/>
          </p:cNvGrpSpPr>
          <p:nvPr/>
        </p:nvGrpSpPr>
        <p:grpSpPr bwMode="auto">
          <a:xfrm>
            <a:off x="1101726" y="4570421"/>
            <a:ext cx="2393950" cy="625475"/>
            <a:chOff x="696" y="1455"/>
            <a:chExt cx="1508" cy="394"/>
          </a:xfrm>
        </p:grpSpPr>
        <p:sp>
          <p:nvSpPr>
            <p:cNvPr id="19" name="Text Box 16">
              <a:extLst>
                <a:ext uri="{FF2B5EF4-FFF2-40B4-BE49-F238E27FC236}">
                  <a16:creationId xmlns:a16="http://schemas.microsoft.com/office/drawing/2014/main" id="{0948CF7C-007B-4658-A21E-89DE308934DC}"/>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3</a:t>
              </a:r>
            </a:p>
          </p:txBody>
        </p:sp>
        <p:sp>
          <p:nvSpPr>
            <p:cNvPr id="20" name="Rectangle 17">
              <a:extLst>
                <a:ext uri="{FF2B5EF4-FFF2-40B4-BE49-F238E27FC236}">
                  <a16:creationId xmlns:a16="http://schemas.microsoft.com/office/drawing/2014/main" id="{57A18E33-EA48-44F8-888B-8A0DDB9773A1}"/>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21" name="Group 18">
            <a:extLst>
              <a:ext uri="{FF2B5EF4-FFF2-40B4-BE49-F238E27FC236}">
                <a16:creationId xmlns:a16="http://schemas.microsoft.com/office/drawing/2014/main" id="{74BFC7CE-A7E8-450D-9868-98BF7FF4DC41}"/>
              </a:ext>
            </a:extLst>
          </p:cNvPr>
          <p:cNvGrpSpPr>
            <a:grpSpLocks/>
          </p:cNvGrpSpPr>
          <p:nvPr/>
        </p:nvGrpSpPr>
        <p:grpSpPr bwMode="auto">
          <a:xfrm>
            <a:off x="5140326" y="2460624"/>
            <a:ext cx="2943225" cy="1704975"/>
            <a:chOff x="3232" y="2499"/>
            <a:chExt cx="1854" cy="1074"/>
          </a:xfrm>
          <a:solidFill>
            <a:srgbClr val="92D050"/>
          </a:solidFill>
        </p:grpSpPr>
        <p:sp>
          <p:nvSpPr>
            <p:cNvPr id="22" name="Rectangle 19">
              <a:extLst>
                <a:ext uri="{FF2B5EF4-FFF2-40B4-BE49-F238E27FC236}">
                  <a16:creationId xmlns:a16="http://schemas.microsoft.com/office/drawing/2014/main" id="{67A78522-E500-4BA9-B16C-49BBAD139FA4}"/>
                </a:ext>
              </a:extLst>
            </p:cNvPr>
            <p:cNvSpPr>
              <a:spLocks noChangeArrowheads="1"/>
            </p:cNvSpPr>
            <p:nvPr/>
          </p:nvSpPr>
          <p:spPr bwMode="auto">
            <a:xfrm>
              <a:off x="3232" y="2499"/>
              <a:ext cx="1854" cy="1074"/>
            </a:xfrm>
            <a:prstGeom prst="rect">
              <a:avLst/>
            </a:prstGeom>
            <a:grpFill/>
            <a:ln w="571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endParaRPr lang="en-IN"/>
            </a:p>
          </p:txBody>
        </p:sp>
        <p:sp>
          <p:nvSpPr>
            <p:cNvPr id="23" name="Text Box 20">
              <a:extLst>
                <a:ext uri="{FF2B5EF4-FFF2-40B4-BE49-F238E27FC236}">
                  <a16:creationId xmlns:a16="http://schemas.microsoft.com/office/drawing/2014/main" id="{B69D90C0-8302-4BE4-810E-21B8A733A957}"/>
                </a:ext>
              </a:extLst>
            </p:cNvPr>
            <p:cNvSpPr txBox="1">
              <a:spLocks noChangeArrowheads="1"/>
            </p:cNvSpPr>
            <p:nvPr/>
          </p:nvSpPr>
          <p:spPr bwMode="auto">
            <a:xfrm>
              <a:off x="3394" y="2526"/>
              <a:ext cx="1460" cy="989"/>
            </a:xfrm>
            <a:prstGeom prst="rect">
              <a:avLst/>
            </a:prstGeom>
            <a:grpFill/>
            <a:ln>
              <a:noFill/>
            </a:ln>
            <a:effectLst/>
            <a:extLs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
                </a:rPr>
                <a:t>Arithmetic</a:t>
              </a:r>
              <a:br>
                <a:rPr lang="en-US" altLang="en-US" sz="3200" dirty="0">
                  <a:latin typeface="Calibri body "/>
                </a:rPr>
              </a:br>
              <a:r>
                <a:rPr lang="en-US" altLang="en-US" sz="3200" dirty="0">
                  <a:latin typeface="Calibri body "/>
                </a:rPr>
                <a:t>/ Logic</a:t>
              </a:r>
              <a:br>
                <a:rPr lang="en-US" altLang="en-US" sz="3200" dirty="0">
                  <a:latin typeface="Calibri body "/>
                </a:rPr>
              </a:br>
              <a:r>
                <a:rPr lang="en-US" altLang="en-US" sz="3200" dirty="0">
                  <a:latin typeface="Calibri body "/>
                </a:rPr>
                <a:t>Unit</a:t>
              </a:r>
            </a:p>
          </p:txBody>
        </p:sp>
      </p:grpSp>
      <p:pic>
        <p:nvPicPr>
          <p:cNvPr id="24" name="Picture 2" descr="Samsung 4GB DDR3-1600MHz ECC Registered CL11 DIMM Dual Rank Memory Module (M393B5273DH0-CK0)">
            <a:extLst>
              <a:ext uri="{FF2B5EF4-FFF2-40B4-BE49-F238E27FC236}">
                <a16:creationId xmlns:a16="http://schemas.microsoft.com/office/drawing/2014/main" id="{35029661-2EDF-48CB-AC74-BDC343A54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714454" y="3719698"/>
            <a:ext cx="2476500" cy="571129"/>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CDE9C0FB-93BC-48D4-B1E6-B7E9CF6FBD8D}"/>
              </a:ext>
            </a:extLst>
          </p:cNvPr>
          <p:cNvCxnSpPr>
            <a:stCxn id="7" idx="3"/>
          </p:cNvCxnSpPr>
          <p:nvPr/>
        </p:nvCxnSpPr>
        <p:spPr>
          <a:xfrm>
            <a:off x="8610599" y="3795714"/>
            <a:ext cx="2143126" cy="7944"/>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2034755-CB21-4D4A-9FB4-BEC6E34395A4}"/>
              </a:ext>
            </a:extLst>
          </p:cNvPr>
          <p:cNvSpPr txBox="1"/>
          <p:nvPr/>
        </p:nvSpPr>
        <p:spPr>
          <a:xfrm>
            <a:off x="9398406" y="3288506"/>
            <a:ext cx="784189" cy="584775"/>
          </a:xfrm>
          <a:prstGeom prst="rect">
            <a:avLst/>
          </a:prstGeom>
          <a:noFill/>
        </p:spPr>
        <p:txBody>
          <a:bodyPr wrap="none" rtlCol="0">
            <a:spAutoFit/>
          </a:bodyPr>
          <a:lstStyle/>
          <a:p>
            <a:r>
              <a:rPr lang="en-US" sz="3200" dirty="0"/>
              <a:t>Bus</a:t>
            </a:r>
            <a:endParaRPr lang="en-IN" sz="3200" dirty="0"/>
          </a:p>
        </p:txBody>
      </p:sp>
    </p:spTree>
    <p:extLst>
      <p:ext uri="{BB962C8B-B14F-4D97-AF65-F5344CB8AC3E}">
        <p14:creationId xmlns:p14="http://schemas.microsoft.com/office/powerpoint/2010/main" val="376830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9078-D58F-4DA3-8F8E-4FF77864BD43}"/>
              </a:ext>
            </a:extLst>
          </p:cNvPr>
          <p:cNvSpPr>
            <a:spLocks noGrp="1"/>
          </p:cNvSpPr>
          <p:nvPr>
            <p:ph type="title"/>
          </p:nvPr>
        </p:nvSpPr>
        <p:spPr/>
        <p:txBody>
          <a:bodyPr/>
          <a:lstStyle/>
          <a:p>
            <a:r>
              <a:rPr lang="en-US" dirty="0"/>
              <a:t>Let’s put the Memory (not inside the core)</a:t>
            </a:r>
            <a:endParaRPr lang="en-IN" dirty="0"/>
          </a:p>
        </p:txBody>
      </p:sp>
      <p:sp>
        <p:nvSpPr>
          <p:cNvPr id="4" name="Footer Placeholder 3">
            <a:extLst>
              <a:ext uri="{FF2B5EF4-FFF2-40B4-BE49-F238E27FC236}">
                <a16:creationId xmlns:a16="http://schemas.microsoft.com/office/drawing/2014/main" id="{C7EDD969-8398-44A9-A24E-AAA80DF4DF93}"/>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5F141197-F054-4B79-9A7E-6B8453A420B2}"/>
              </a:ext>
            </a:extLst>
          </p:cNvPr>
          <p:cNvSpPr>
            <a:spLocks noGrp="1"/>
          </p:cNvSpPr>
          <p:nvPr>
            <p:ph type="sldNum" sz="quarter" idx="12"/>
          </p:nvPr>
        </p:nvSpPr>
        <p:spPr/>
        <p:txBody>
          <a:bodyPr/>
          <a:lstStyle/>
          <a:p>
            <a:fld id="{B8651ABE-1138-46C6-9A43-7FCD4EB2550C}" type="slidenum">
              <a:rPr lang="en-IN" smtClean="0"/>
              <a:pPr/>
              <a:t>16</a:t>
            </a:fld>
            <a:endParaRPr lang="en-IN" dirty="0"/>
          </a:p>
        </p:txBody>
      </p:sp>
      <p:sp>
        <p:nvSpPr>
          <p:cNvPr id="6" name="Text Box 3">
            <a:extLst>
              <a:ext uri="{FF2B5EF4-FFF2-40B4-BE49-F238E27FC236}">
                <a16:creationId xmlns:a16="http://schemas.microsoft.com/office/drawing/2014/main" id="{3C6748A0-C1E9-4EA7-B6C4-97461533C2E3}"/>
              </a:ext>
            </a:extLst>
          </p:cNvPr>
          <p:cNvSpPr txBox="1">
            <a:spLocks noChangeArrowheads="1"/>
          </p:cNvSpPr>
          <p:nvPr/>
        </p:nvSpPr>
        <p:spPr bwMode="auto">
          <a:xfrm>
            <a:off x="5464175" y="6400800"/>
            <a:ext cx="3679825" cy="457200"/>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pPr algn="ctr" eaLnBrk="0" hangingPunct="0"/>
            <a:endParaRPr lang="en-US" altLang="en-US">
              <a:solidFill>
                <a:schemeClr val="accent2"/>
              </a:solidFill>
              <a:effectLst>
                <a:outerShdw blurRad="38100" dist="38100" dir="2700000" algn="tl">
                  <a:srgbClr val="C0C0C0"/>
                </a:outerShdw>
              </a:effectLst>
              <a:latin typeface="Arial Rounded MT Bold" panose="020F0704030504030204" pitchFamily="34" charset="0"/>
            </a:endParaRPr>
          </a:p>
        </p:txBody>
      </p:sp>
      <p:sp>
        <p:nvSpPr>
          <p:cNvPr id="7" name="Rectangle 4">
            <a:extLst>
              <a:ext uri="{FF2B5EF4-FFF2-40B4-BE49-F238E27FC236}">
                <a16:creationId xmlns:a16="http://schemas.microsoft.com/office/drawing/2014/main" id="{A1EC4514-2C91-4454-9251-A858BD6733CB}"/>
              </a:ext>
            </a:extLst>
          </p:cNvPr>
          <p:cNvSpPr>
            <a:spLocks noChangeArrowheads="1"/>
          </p:cNvSpPr>
          <p:nvPr/>
        </p:nvSpPr>
        <p:spPr bwMode="auto">
          <a:xfrm>
            <a:off x="642938" y="2005014"/>
            <a:ext cx="7967661" cy="3581400"/>
          </a:xfrm>
          <a:prstGeom prst="rect">
            <a:avLst/>
          </a:prstGeom>
          <a:solidFill>
            <a:schemeClr val="accent5">
              <a:lumMod val="40000"/>
              <a:lumOff val="60000"/>
            </a:schemeClr>
          </a:solidFill>
          <a:ln w="57150" cap="sq">
            <a:solidFill>
              <a:srgbClr val="C00000"/>
            </a:solidFill>
            <a:miter lim="800000"/>
            <a:headEnd/>
            <a:tailEnd/>
          </a:ln>
          <a:effectLst/>
        </p:spPr>
        <p:txBody>
          <a:bodyPr wrap="square" lIns="274320" rIns="274320" anchor="ctr">
            <a:spAutoFit/>
          </a:bodyPr>
          <a:lstStyle/>
          <a:p>
            <a:endParaRPr lang="en-IN"/>
          </a:p>
        </p:txBody>
      </p:sp>
      <p:grpSp>
        <p:nvGrpSpPr>
          <p:cNvPr id="9" name="Group 6">
            <a:extLst>
              <a:ext uri="{FF2B5EF4-FFF2-40B4-BE49-F238E27FC236}">
                <a16:creationId xmlns:a16="http://schemas.microsoft.com/office/drawing/2014/main" id="{C3140341-DBE0-4591-AB02-5378156581B5}"/>
              </a:ext>
            </a:extLst>
          </p:cNvPr>
          <p:cNvGrpSpPr>
            <a:grpSpLocks/>
          </p:cNvGrpSpPr>
          <p:nvPr/>
        </p:nvGrpSpPr>
        <p:grpSpPr bwMode="auto">
          <a:xfrm>
            <a:off x="1104901" y="2503496"/>
            <a:ext cx="2393950" cy="625475"/>
            <a:chOff x="696" y="1455"/>
            <a:chExt cx="1508" cy="394"/>
          </a:xfrm>
        </p:grpSpPr>
        <p:sp>
          <p:nvSpPr>
            <p:cNvPr id="10" name="Text Box 7">
              <a:extLst>
                <a:ext uri="{FF2B5EF4-FFF2-40B4-BE49-F238E27FC236}">
                  <a16:creationId xmlns:a16="http://schemas.microsoft.com/office/drawing/2014/main" id="{7CAAA4C8-73B7-48DA-859B-ABDB70A7F9AD}"/>
                </a:ext>
              </a:extLst>
            </p:cNvPr>
            <p:cNvSpPr txBox="1">
              <a:spLocks noChangeArrowheads="1"/>
            </p:cNvSpPr>
            <p:nvPr/>
          </p:nvSpPr>
          <p:spPr bwMode="auto">
            <a:xfrm>
              <a:off x="711" y="1481"/>
              <a:ext cx="1374"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
                </a:rPr>
                <a:t>Register 0</a:t>
              </a:r>
            </a:p>
          </p:txBody>
        </p:sp>
        <p:sp>
          <p:nvSpPr>
            <p:cNvPr id="11" name="Rectangle 8">
              <a:extLst>
                <a:ext uri="{FF2B5EF4-FFF2-40B4-BE49-F238E27FC236}">
                  <a16:creationId xmlns:a16="http://schemas.microsoft.com/office/drawing/2014/main" id="{0BD05ECB-2ECA-4A75-B3F7-2D0F1C18B5B4}"/>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2" name="Group 9">
            <a:extLst>
              <a:ext uri="{FF2B5EF4-FFF2-40B4-BE49-F238E27FC236}">
                <a16:creationId xmlns:a16="http://schemas.microsoft.com/office/drawing/2014/main" id="{0A85EFF7-86D4-4475-9C4D-FD42343613BD}"/>
              </a:ext>
            </a:extLst>
          </p:cNvPr>
          <p:cNvGrpSpPr>
            <a:grpSpLocks/>
          </p:cNvGrpSpPr>
          <p:nvPr/>
        </p:nvGrpSpPr>
        <p:grpSpPr bwMode="auto">
          <a:xfrm>
            <a:off x="1108076" y="3197233"/>
            <a:ext cx="2393950" cy="625475"/>
            <a:chOff x="696" y="1455"/>
            <a:chExt cx="1508" cy="394"/>
          </a:xfrm>
        </p:grpSpPr>
        <p:sp>
          <p:nvSpPr>
            <p:cNvPr id="13" name="Text Box 10">
              <a:extLst>
                <a:ext uri="{FF2B5EF4-FFF2-40B4-BE49-F238E27FC236}">
                  <a16:creationId xmlns:a16="http://schemas.microsoft.com/office/drawing/2014/main" id="{C106B174-4F55-4206-A21C-A407638B9279}"/>
                </a:ext>
              </a:extLst>
            </p:cNvPr>
            <p:cNvSpPr txBox="1">
              <a:spLocks noChangeArrowheads="1"/>
            </p:cNvSpPr>
            <p:nvPr/>
          </p:nvSpPr>
          <p:spPr bwMode="auto">
            <a:xfrm>
              <a:off x="696" y="1481"/>
              <a:ext cx="140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bri body"/>
                </a:rPr>
                <a:t>Register 1</a:t>
              </a:r>
            </a:p>
          </p:txBody>
        </p:sp>
        <p:sp>
          <p:nvSpPr>
            <p:cNvPr id="14" name="Rectangle 11">
              <a:extLst>
                <a:ext uri="{FF2B5EF4-FFF2-40B4-BE49-F238E27FC236}">
                  <a16:creationId xmlns:a16="http://schemas.microsoft.com/office/drawing/2014/main" id="{025330CA-1C31-4025-860B-5DF1D00A50F7}"/>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5" name="Group 12">
            <a:extLst>
              <a:ext uri="{FF2B5EF4-FFF2-40B4-BE49-F238E27FC236}">
                <a16:creationId xmlns:a16="http://schemas.microsoft.com/office/drawing/2014/main" id="{B17310CC-19F4-427C-ADD5-14A125C86597}"/>
              </a:ext>
            </a:extLst>
          </p:cNvPr>
          <p:cNvGrpSpPr>
            <a:grpSpLocks/>
          </p:cNvGrpSpPr>
          <p:nvPr/>
        </p:nvGrpSpPr>
        <p:grpSpPr bwMode="auto">
          <a:xfrm>
            <a:off x="1108076" y="3886208"/>
            <a:ext cx="2393950" cy="625475"/>
            <a:chOff x="696" y="1455"/>
            <a:chExt cx="1508" cy="394"/>
          </a:xfrm>
        </p:grpSpPr>
        <p:sp>
          <p:nvSpPr>
            <p:cNvPr id="16" name="Text Box 13">
              <a:extLst>
                <a:ext uri="{FF2B5EF4-FFF2-40B4-BE49-F238E27FC236}">
                  <a16:creationId xmlns:a16="http://schemas.microsoft.com/office/drawing/2014/main" id="{C101AB2F-654E-45B0-8FEC-F8F49DCB1E30}"/>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2</a:t>
              </a:r>
            </a:p>
          </p:txBody>
        </p:sp>
        <p:sp>
          <p:nvSpPr>
            <p:cNvPr id="17" name="Rectangle 14">
              <a:extLst>
                <a:ext uri="{FF2B5EF4-FFF2-40B4-BE49-F238E27FC236}">
                  <a16:creationId xmlns:a16="http://schemas.microsoft.com/office/drawing/2014/main" id="{7943DE8E-ADF5-440A-8E9A-DA44A3D6660F}"/>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18" name="Group 15">
            <a:extLst>
              <a:ext uri="{FF2B5EF4-FFF2-40B4-BE49-F238E27FC236}">
                <a16:creationId xmlns:a16="http://schemas.microsoft.com/office/drawing/2014/main" id="{F1B290FE-F094-44A6-B289-5540B236E412}"/>
              </a:ext>
            </a:extLst>
          </p:cNvPr>
          <p:cNvGrpSpPr>
            <a:grpSpLocks/>
          </p:cNvGrpSpPr>
          <p:nvPr/>
        </p:nvGrpSpPr>
        <p:grpSpPr bwMode="auto">
          <a:xfrm>
            <a:off x="1101726" y="4570421"/>
            <a:ext cx="2393950" cy="625475"/>
            <a:chOff x="696" y="1455"/>
            <a:chExt cx="1508" cy="394"/>
          </a:xfrm>
        </p:grpSpPr>
        <p:sp>
          <p:nvSpPr>
            <p:cNvPr id="19" name="Text Box 16">
              <a:extLst>
                <a:ext uri="{FF2B5EF4-FFF2-40B4-BE49-F238E27FC236}">
                  <a16:creationId xmlns:a16="http://schemas.microsoft.com/office/drawing/2014/main" id="{0948CF7C-007B-4658-A21E-89DE308934DC}"/>
                </a:ext>
              </a:extLst>
            </p:cNvPr>
            <p:cNvSpPr txBox="1">
              <a:spLocks noChangeArrowheads="1"/>
            </p:cNvSpPr>
            <p:nvPr/>
          </p:nvSpPr>
          <p:spPr bwMode="auto">
            <a:xfrm>
              <a:off x="706" y="1481"/>
              <a:ext cx="1385" cy="3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a:rPr>
                <a:t>Register 3</a:t>
              </a:r>
            </a:p>
          </p:txBody>
        </p:sp>
        <p:sp>
          <p:nvSpPr>
            <p:cNvPr id="20" name="Rectangle 17">
              <a:extLst>
                <a:ext uri="{FF2B5EF4-FFF2-40B4-BE49-F238E27FC236}">
                  <a16:creationId xmlns:a16="http://schemas.microsoft.com/office/drawing/2014/main" id="{57A18E33-EA48-44F8-888B-8A0DDB9773A1}"/>
                </a:ext>
              </a:extLst>
            </p:cNvPr>
            <p:cNvSpPr>
              <a:spLocks noChangeArrowheads="1"/>
            </p:cNvSpPr>
            <p:nvPr/>
          </p:nvSpPr>
          <p:spPr bwMode="auto">
            <a:xfrm>
              <a:off x="696" y="1455"/>
              <a:ext cx="1508" cy="382"/>
            </a:xfrm>
            <a:prstGeom prst="rect">
              <a:avLst/>
            </a:prstGeom>
            <a:noFill/>
            <a:ln w="57150" cap="sq">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nchor="ctr">
              <a:spAutoFit/>
            </a:bodyPr>
            <a:lstStyle/>
            <a:p>
              <a:endParaRPr lang="en-IN"/>
            </a:p>
          </p:txBody>
        </p:sp>
      </p:grpSp>
      <p:grpSp>
        <p:nvGrpSpPr>
          <p:cNvPr id="21" name="Group 18">
            <a:extLst>
              <a:ext uri="{FF2B5EF4-FFF2-40B4-BE49-F238E27FC236}">
                <a16:creationId xmlns:a16="http://schemas.microsoft.com/office/drawing/2014/main" id="{74BFC7CE-A7E8-450D-9868-98BF7FF4DC41}"/>
              </a:ext>
            </a:extLst>
          </p:cNvPr>
          <p:cNvGrpSpPr>
            <a:grpSpLocks/>
          </p:cNvGrpSpPr>
          <p:nvPr/>
        </p:nvGrpSpPr>
        <p:grpSpPr bwMode="auto">
          <a:xfrm>
            <a:off x="5140326" y="2460624"/>
            <a:ext cx="2943225" cy="1704975"/>
            <a:chOff x="3232" y="2499"/>
            <a:chExt cx="1854" cy="1074"/>
          </a:xfrm>
          <a:solidFill>
            <a:srgbClr val="92D050"/>
          </a:solidFill>
        </p:grpSpPr>
        <p:sp>
          <p:nvSpPr>
            <p:cNvPr id="22" name="Rectangle 19">
              <a:extLst>
                <a:ext uri="{FF2B5EF4-FFF2-40B4-BE49-F238E27FC236}">
                  <a16:creationId xmlns:a16="http://schemas.microsoft.com/office/drawing/2014/main" id="{67A78522-E500-4BA9-B16C-49BBAD139FA4}"/>
                </a:ext>
              </a:extLst>
            </p:cNvPr>
            <p:cNvSpPr>
              <a:spLocks noChangeArrowheads="1"/>
            </p:cNvSpPr>
            <p:nvPr/>
          </p:nvSpPr>
          <p:spPr bwMode="auto">
            <a:xfrm>
              <a:off x="3232" y="2499"/>
              <a:ext cx="1854" cy="1074"/>
            </a:xfrm>
            <a:prstGeom prst="rect">
              <a:avLst/>
            </a:prstGeom>
            <a:grpFill/>
            <a:ln w="57150" cap="sq">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274320" rIns="274320" anchor="ctr">
              <a:spAutoFit/>
            </a:bodyPr>
            <a:lstStyle/>
            <a:p>
              <a:endParaRPr lang="en-IN"/>
            </a:p>
          </p:txBody>
        </p:sp>
        <p:sp>
          <p:nvSpPr>
            <p:cNvPr id="23" name="Text Box 20">
              <a:extLst>
                <a:ext uri="{FF2B5EF4-FFF2-40B4-BE49-F238E27FC236}">
                  <a16:creationId xmlns:a16="http://schemas.microsoft.com/office/drawing/2014/main" id="{B69D90C0-8302-4BE4-810E-21B8A733A957}"/>
                </a:ext>
              </a:extLst>
            </p:cNvPr>
            <p:cNvSpPr txBox="1">
              <a:spLocks noChangeArrowheads="1"/>
            </p:cNvSpPr>
            <p:nvPr/>
          </p:nvSpPr>
          <p:spPr bwMode="auto">
            <a:xfrm>
              <a:off x="3394" y="2526"/>
              <a:ext cx="1460" cy="989"/>
            </a:xfrm>
            <a:prstGeom prst="rect">
              <a:avLst/>
            </a:prstGeom>
            <a:grpFill/>
            <a:ln>
              <a:noFill/>
            </a:ln>
            <a:effectLst/>
            <a:extLst>
              <a:ext uri="{91240B29-F687-4F45-9708-019B960494DF}">
                <a14:hiddenLine xmlns:a14="http://schemas.microsoft.com/office/drawing/2010/main" w="5715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0" rIns="274320">
              <a:spAutoFit/>
            </a:bodyPr>
            <a:lstStyle/>
            <a:p>
              <a:pPr algn="ctr" eaLnBrk="0" hangingPunct="0"/>
              <a:r>
                <a:rPr lang="en-US" altLang="en-US" sz="3200" dirty="0">
                  <a:latin typeface="Calibri body "/>
                </a:rPr>
                <a:t>Arithmetic</a:t>
              </a:r>
              <a:br>
                <a:rPr lang="en-US" altLang="en-US" sz="3200" dirty="0">
                  <a:latin typeface="Calibri body "/>
                </a:rPr>
              </a:br>
              <a:r>
                <a:rPr lang="en-US" altLang="en-US" sz="3200" dirty="0">
                  <a:latin typeface="Calibri body "/>
                </a:rPr>
                <a:t>/ Logic</a:t>
              </a:r>
              <a:br>
                <a:rPr lang="en-US" altLang="en-US" sz="3200" dirty="0">
                  <a:latin typeface="Calibri body "/>
                </a:rPr>
              </a:br>
              <a:r>
                <a:rPr lang="en-US" altLang="en-US" sz="3200" dirty="0">
                  <a:latin typeface="Calibri body "/>
                </a:rPr>
                <a:t>Unit</a:t>
              </a:r>
            </a:p>
          </p:txBody>
        </p:sp>
      </p:grpSp>
      <p:pic>
        <p:nvPicPr>
          <p:cNvPr id="24" name="Picture 2" descr="Samsung 4GB DDR3-1600MHz ECC Registered CL11 DIMM Dual Rank Memory Module (M393B5273DH0-CK0)">
            <a:extLst>
              <a:ext uri="{FF2B5EF4-FFF2-40B4-BE49-F238E27FC236}">
                <a16:creationId xmlns:a16="http://schemas.microsoft.com/office/drawing/2014/main" id="{35029661-2EDF-48CB-AC74-BDC343A54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9714454" y="3719698"/>
            <a:ext cx="2476500" cy="5711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034755-CB21-4D4A-9FB4-BEC6E34395A4}"/>
              </a:ext>
            </a:extLst>
          </p:cNvPr>
          <p:cNvSpPr txBox="1"/>
          <p:nvPr/>
        </p:nvSpPr>
        <p:spPr>
          <a:xfrm>
            <a:off x="8534528" y="2803525"/>
            <a:ext cx="2208682" cy="584775"/>
          </a:xfrm>
          <a:prstGeom prst="rect">
            <a:avLst/>
          </a:prstGeom>
          <a:noFill/>
        </p:spPr>
        <p:txBody>
          <a:bodyPr wrap="none" rtlCol="0">
            <a:spAutoFit/>
          </a:bodyPr>
          <a:lstStyle/>
          <a:p>
            <a:r>
              <a:rPr lang="en-US" sz="3200" dirty="0"/>
              <a:t>Address Bus</a:t>
            </a:r>
            <a:endParaRPr lang="en-IN" sz="3200" dirty="0"/>
          </a:p>
        </p:txBody>
      </p:sp>
      <p:cxnSp>
        <p:nvCxnSpPr>
          <p:cNvPr id="26" name="Straight Arrow Connector 25">
            <a:extLst>
              <a:ext uri="{FF2B5EF4-FFF2-40B4-BE49-F238E27FC236}">
                <a16:creationId xmlns:a16="http://schemas.microsoft.com/office/drawing/2014/main" id="{02D67B15-A358-40EB-B81A-ED808C14DA65}"/>
              </a:ext>
            </a:extLst>
          </p:cNvPr>
          <p:cNvCxnSpPr/>
          <p:nvPr/>
        </p:nvCxnSpPr>
        <p:spPr>
          <a:xfrm>
            <a:off x="8610599" y="3354673"/>
            <a:ext cx="214891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56970FB-3A97-4002-9167-6AAFC1B8B0E1}"/>
              </a:ext>
            </a:extLst>
          </p:cNvPr>
          <p:cNvCxnSpPr>
            <a:cxnSpLocks/>
          </p:cNvCxnSpPr>
          <p:nvPr/>
        </p:nvCxnSpPr>
        <p:spPr>
          <a:xfrm flipH="1">
            <a:off x="8610600" y="4226226"/>
            <a:ext cx="2132610"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AED7527-05FF-4DF0-BD8B-BA071ADCF154}"/>
              </a:ext>
            </a:extLst>
          </p:cNvPr>
          <p:cNvSpPr txBox="1"/>
          <p:nvPr/>
        </p:nvSpPr>
        <p:spPr>
          <a:xfrm>
            <a:off x="8550834" y="3652331"/>
            <a:ext cx="1653851" cy="584775"/>
          </a:xfrm>
          <a:prstGeom prst="rect">
            <a:avLst/>
          </a:prstGeom>
          <a:noFill/>
        </p:spPr>
        <p:txBody>
          <a:bodyPr wrap="none" rtlCol="0">
            <a:spAutoFit/>
          </a:bodyPr>
          <a:lstStyle/>
          <a:p>
            <a:r>
              <a:rPr lang="en-US" sz="3200" dirty="0"/>
              <a:t>Data Bus</a:t>
            </a:r>
            <a:endParaRPr lang="en-IN" sz="3200" dirty="0"/>
          </a:p>
        </p:txBody>
      </p:sp>
    </p:spTree>
    <p:extLst>
      <p:ext uri="{BB962C8B-B14F-4D97-AF65-F5344CB8AC3E}">
        <p14:creationId xmlns:p14="http://schemas.microsoft.com/office/powerpoint/2010/main" val="84348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841C-05F7-4CA2-A445-5B3ADB743E9D}"/>
              </a:ext>
            </a:extLst>
          </p:cNvPr>
          <p:cNvSpPr>
            <a:spLocks noGrp="1"/>
          </p:cNvSpPr>
          <p:nvPr>
            <p:ph type="title"/>
          </p:nvPr>
        </p:nvSpPr>
        <p:spPr/>
        <p:txBody>
          <a:bodyPr/>
          <a:lstStyle/>
          <a:p>
            <a:r>
              <a:rPr lang="en-US" dirty="0"/>
              <a:t>MIPS Instructions: 101</a:t>
            </a:r>
            <a:endParaRPr lang="en-IN" dirty="0"/>
          </a:p>
        </p:txBody>
      </p:sp>
      <p:sp>
        <p:nvSpPr>
          <p:cNvPr id="3" name="Content Placeholder 2">
            <a:extLst>
              <a:ext uri="{FF2B5EF4-FFF2-40B4-BE49-F238E27FC236}">
                <a16:creationId xmlns:a16="http://schemas.microsoft.com/office/drawing/2014/main" id="{A55B8B07-5827-45EB-AF2C-89224099FC4F}"/>
              </a:ext>
            </a:extLst>
          </p:cNvPr>
          <p:cNvSpPr>
            <a:spLocks noGrp="1"/>
          </p:cNvSpPr>
          <p:nvPr>
            <p:ph idx="1"/>
          </p:nvPr>
        </p:nvSpPr>
        <p:spPr/>
        <p:txBody>
          <a:bodyPr/>
          <a:lstStyle/>
          <a:p>
            <a:pPr marL="0" indent="0">
              <a:buNone/>
            </a:pPr>
            <a:r>
              <a:rPr lang="en-US" b="1" dirty="0"/>
              <a:t>                                  add $0, $1, $2</a:t>
            </a:r>
          </a:p>
          <a:p>
            <a:pPr marL="0" indent="0">
              <a:buNone/>
            </a:pPr>
            <a:endParaRPr lang="en-US" b="1" dirty="0"/>
          </a:p>
          <a:p>
            <a:pPr marL="0" indent="0">
              <a:buNone/>
            </a:pPr>
            <a:r>
              <a:rPr lang="en-US" dirty="0"/>
              <a:t>add: operation,  $0: Destination,  $1 &amp; $2: Source(s) </a:t>
            </a:r>
          </a:p>
          <a:p>
            <a:pPr marL="0" indent="0">
              <a:buNone/>
            </a:pPr>
            <a:endParaRPr lang="en-US" dirty="0"/>
          </a:p>
          <a:p>
            <a:pPr marL="0" indent="0">
              <a:buNone/>
            </a:pPr>
            <a:endParaRPr lang="en-IN" dirty="0"/>
          </a:p>
        </p:txBody>
      </p:sp>
      <p:sp>
        <p:nvSpPr>
          <p:cNvPr id="4" name="Footer Placeholder 3">
            <a:extLst>
              <a:ext uri="{FF2B5EF4-FFF2-40B4-BE49-F238E27FC236}">
                <a16:creationId xmlns:a16="http://schemas.microsoft.com/office/drawing/2014/main" id="{7C15AA56-47E7-4724-89C8-E2391B09DAF4}"/>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E1F11531-70FD-403D-A9CA-B3C370A9F36A}"/>
              </a:ext>
            </a:extLst>
          </p:cNvPr>
          <p:cNvSpPr>
            <a:spLocks noGrp="1"/>
          </p:cNvSpPr>
          <p:nvPr>
            <p:ph type="sldNum" sz="quarter" idx="12"/>
          </p:nvPr>
        </p:nvSpPr>
        <p:spPr/>
        <p:txBody>
          <a:bodyPr/>
          <a:lstStyle/>
          <a:p>
            <a:fld id="{B8651ABE-1138-46C6-9A43-7FCD4EB2550C}" type="slidenum">
              <a:rPr lang="en-IN" smtClean="0"/>
              <a:pPr/>
              <a:t>17</a:t>
            </a:fld>
            <a:endParaRPr lang="en-IN" dirty="0"/>
          </a:p>
        </p:txBody>
      </p:sp>
      <p:cxnSp>
        <p:nvCxnSpPr>
          <p:cNvPr id="7" name="Straight Arrow Connector 6">
            <a:extLst>
              <a:ext uri="{FF2B5EF4-FFF2-40B4-BE49-F238E27FC236}">
                <a16:creationId xmlns:a16="http://schemas.microsoft.com/office/drawing/2014/main" id="{F0FF3BAD-41D9-49DA-A8DC-C1BFCFBFDAAB}"/>
              </a:ext>
            </a:extLst>
          </p:cNvPr>
          <p:cNvCxnSpPr/>
          <p:nvPr/>
        </p:nvCxnSpPr>
        <p:spPr>
          <a:xfrm flipH="1">
            <a:off x="2462213" y="2247900"/>
            <a:ext cx="2081212" cy="866775"/>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E2AF783-81A2-4AE9-BB9B-8B123D166EAE}"/>
              </a:ext>
            </a:extLst>
          </p:cNvPr>
          <p:cNvCxnSpPr>
            <a:cxnSpLocks/>
          </p:cNvCxnSpPr>
          <p:nvPr/>
        </p:nvCxnSpPr>
        <p:spPr>
          <a:xfrm>
            <a:off x="5467350" y="2286000"/>
            <a:ext cx="0" cy="87630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6413C9-77D1-476B-B392-17FF3A3C36E7}"/>
              </a:ext>
            </a:extLst>
          </p:cNvPr>
          <p:cNvCxnSpPr>
            <a:cxnSpLocks/>
          </p:cNvCxnSpPr>
          <p:nvPr/>
        </p:nvCxnSpPr>
        <p:spPr>
          <a:xfrm>
            <a:off x="6229350" y="2328863"/>
            <a:ext cx="1576388" cy="78581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F43D9C9-C3DA-4A4D-9D69-F5CBC35F83AB}"/>
              </a:ext>
            </a:extLst>
          </p:cNvPr>
          <p:cNvSpPr/>
          <p:nvPr/>
        </p:nvSpPr>
        <p:spPr>
          <a:xfrm>
            <a:off x="295275" y="4676777"/>
            <a:ext cx="11253787" cy="9667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Most of the </a:t>
            </a:r>
            <a:r>
              <a:rPr lang="en-US" sz="3200" dirty="0">
                <a:solidFill>
                  <a:srgbClr val="C00000"/>
                </a:solidFill>
              </a:rPr>
              <a:t>arithmetic/logical</a:t>
            </a:r>
            <a:r>
              <a:rPr lang="en-US" sz="3200" dirty="0"/>
              <a:t>: two sources and one destination</a:t>
            </a:r>
            <a:endParaRPr lang="en-IN" sz="3200" dirty="0"/>
          </a:p>
        </p:txBody>
      </p:sp>
    </p:spTree>
    <p:extLst>
      <p:ext uri="{BB962C8B-B14F-4D97-AF65-F5344CB8AC3E}">
        <p14:creationId xmlns:p14="http://schemas.microsoft.com/office/powerpoint/2010/main" val="2925308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63F7-245C-4D1E-92F6-4060DE837CEC}"/>
              </a:ext>
            </a:extLst>
          </p:cNvPr>
          <p:cNvSpPr>
            <a:spLocks noGrp="1"/>
          </p:cNvSpPr>
          <p:nvPr>
            <p:ph type="title"/>
          </p:nvPr>
        </p:nvSpPr>
        <p:spPr/>
        <p:txBody>
          <a:bodyPr/>
          <a:lstStyle/>
          <a:p>
            <a:r>
              <a:rPr lang="en-US" dirty="0"/>
              <a:t>What to do for “a=</a:t>
            </a:r>
            <a:r>
              <a:rPr lang="en-US" dirty="0" err="1"/>
              <a:t>b+c-d</a:t>
            </a:r>
            <a:r>
              <a:rPr lang="en-US" dirty="0"/>
              <a:t>”?  </a:t>
            </a:r>
            <a:endParaRPr lang="en-IN" dirty="0"/>
          </a:p>
        </p:txBody>
      </p:sp>
      <p:sp>
        <p:nvSpPr>
          <p:cNvPr id="3" name="Content Placeholder 2">
            <a:extLst>
              <a:ext uri="{FF2B5EF4-FFF2-40B4-BE49-F238E27FC236}">
                <a16:creationId xmlns:a16="http://schemas.microsoft.com/office/drawing/2014/main" id="{6DD1E959-F0EF-4ECE-A071-23194CDD1D8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7CAB74A-44BF-4510-BDDD-E228E032717F}"/>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F3577D6C-784C-49C1-849C-1443A9FA09B4}"/>
              </a:ext>
            </a:extLst>
          </p:cNvPr>
          <p:cNvSpPr>
            <a:spLocks noGrp="1"/>
          </p:cNvSpPr>
          <p:nvPr>
            <p:ph type="sldNum" sz="quarter" idx="12"/>
          </p:nvPr>
        </p:nvSpPr>
        <p:spPr/>
        <p:txBody>
          <a:bodyPr/>
          <a:lstStyle/>
          <a:p>
            <a:fld id="{B8651ABE-1138-46C6-9A43-7FCD4EB2550C}" type="slidenum">
              <a:rPr lang="en-IN" smtClean="0"/>
              <a:pPr/>
              <a:t>18</a:t>
            </a:fld>
            <a:endParaRPr lang="en-IN" dirty="0"/>
          </a:p>
        </p:txBody>
      </p:sp>
    </p:spTree>
    <p:extLst>
      <p:ext uri="{BB962C8B-B14F-4D97-AF65-F5344CB8AC3E}">
        <p14:creationId xmlns:p14="http://schemas.microsoft.com/office/powerpoint/2010/main" val="3546299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8DB8-4CDE-4A52-A949-4361E62694B7}"/>
              </a:ext>
            </a:extLst>
          </p:cNvPr>
          <p:cNvSpPr>
            <a:spLocks noGrp="1"/>
          </p:cNvSpPr>
          <p:nvPr>
            <p:ph type="title"/>
          </p:nvPr>
        </p:nvSpPr>
        <p:spPr/>
        <p:txBody>
          <a:bodyPr/>
          <a:lstStyle/>
          <a:p>
            <a:r>
              <a:rPr lang="en-US" dirty="0"/>
              <a:t>What to do for “a=</a:t>
            </a:r>
            <a:r>
              <a:rPr lang="en-US" dirty="0" err="1"/>
              <a:t>b+c-d</a:t>
            </a:r>
            <a:r>
              <a:rPr lang="en-US" dirty="0"/>
              <a:t>”? </a:t>
            </a:r>
            <a:endParaRPr lang="en-IN" dirty="0"/>
          </a:p>
        </p:txBody>
      </p:sp>
      <p:sp>
        <p:nvSpPr>
          <p:cNvPr id="3" name="Content Placeholder 2">
            <a:extLst>
              <a:ext uri="{FF2B5EF4-FFF2-40B4-BE49-F238E27FC236}">
                <a16:creationId xmlns:a16="http://schemas.microsoft.com/office/drawing/2014/main" id="{803CFFEC-5F1E-4A9A-A0C0-98E23C5662BD}"/>
              </a:ext>
            </a:extLst>
          </p:cNvPr>
          <p:cNvSpPr>
            <a:spLocks noGrp="1"/>
          </p:cNvSpPr>
          <p:nvPr>
            <p:ph idx="1"/>
          </p:nvPr>
        </p:nvSpPr>
        <p:spPr/>
        <p:txBody>
          <a:bodyPr/>
          <a:lstStyle/>
          <a:p>
            <a:pPr marL="0" indent="0">
              <a:buNone/>
            </a:pPr>
            <a:r>
              <a:rPr lang="en-IN" dirty="0"/>
              <a:t>add $t0, $s1, $s2       #$t = </a:t>
            </a:r>
            <a:r>
              <a:rPr lang="en-IN" dirty="0" err="1"/>
              <a:t>b+c</a:t>
            </a:r>
            <a:endParaRPr lang="en-IN" dirty="0"/>
          </a:p>
          <a:p>
            <a:pPr marL="0" indent="0">
              <a:buNone/>
            </a:pPr>
            <a:r>
              <a:rPr lang="en-IN" dirty="0"/>
              <a:t>sub $s0, $t0, $s3        #$s = $t-d</a:t>
            </a:r>
          </a:p>
          <a:p>
            <a:pPr marL="0" indent="0">
              <a:buNone/>
            </a:pPr>
            <a:endParaRPr lang="en-IN" dirty="0"/>
          </a:p>
          <a:p>
            <a:pPr marL="0" indent="0">
              <a:buNone/>
            </a:pPr>
            <a:r>
              <a:rPr lang="en-IN" dirty="0"/>
              <a:t>                 Temporary register</a:t>
            </a:r>
          </a:p>
          <a:p>
            <a:pPr marL="0" indent="0">
              <a:buNone/>
            </a:pPr>
            <a:r>
              <a:rPr lang="en-IN" dirty="0"/>
              <a:t>Try out: </a:t>
            </a:r>
          </a:p>
          <a:p>
            <a:pPr marL="0" indent="0">
              <a:buNone/>
            </a:pPr>
            <a:r>
              <a:rPr lang="en-IN" dirty="0">
                <a:solidFill>
                  <a:srgbClr val="C00000"/>
                </a:solidFill>
              </a:rPr>
              <a:t>f=(</a:t>
            </a:r>
            <a:r>
              <a:rPr lang="en-IN" dirty="0" err="1">
                <a:solidFill>
                  <a:srgbClr val="C00000"/>
                </a:solidFill>
              </a:rPr>
              <a:t>g+h</a:t>
            </a:r>
            <a:r>
              <a:rPr lang="en-IN" dirty="0">
                <a:solidFill>
                  <a:srgbClr val="C00000"/>
                </a:solidFill>
              </a:rPr>
              <a:t>) – (</a:t>
            </a:r>
            <a:r>
              <a:rPr lang="en-IN" dirty="0" err="1">
                <a:solidFill>
                  <a:srgbClr val="C00000"/>
                </a:solidFill>
              </a:rPr>
              <a:t>i+j</a:t>
            </a:r>
            <a:r>
              <a:rPr lang="en-IN" dirty="0">
                <a:solidFill>
                  <a:srgbClr val="C00000"/>
                </a:solidFill>
              </a:rPr>
              <a:t>)</a:t>
            </a:r>
          </a:p>
          <a:p>
            <a:pPr marL="0" indent="0">
              <a:buNone/>
            </a:pPr>
            <a:endParaRPr lang="en-IN" dirty="0"/>
          </a:p>
        </p:txBody>
      </p:sp>
      <p:sp>
        <p:nvSpPr>
          <p:cNvPr id="4" name="Footer Placeholder 3">
            <a:extLst>
              <a:ext uri="{FF2B5EF4-FFF2-40B4-BE49-F238E27FC236}">
                <a16:creationId xmlns:a16="http://schemas.microsoft.com/office/drawing/2014/main" id="{9BC99898-538D-430B-BEE9-5E8FD42EB9FA}"/>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B9CE41D6-AFC7-458B-93B5-39E602F514A3}"/>
              </a:ext>
            </a:extLst>
          </p:cNvPr>
          <p:cNvSpPr>
            <a:spLocks noGrp="1"/>
          </p:cNvSpPr>
          <p:nvPr>
            <p:ph type="sldNum" sz="quarter" idx="12"/>
          </p:nvPr>
        </p:nvSpPr>
        <p:spPr/>
        <p:txBody>
          <a:bodyPr/>
          <a:lstStyle/>
          <a:p>
            <a:fld id="{B8651ABE-1138-46C6-9A43-7FCD4EB2550C}" type="slidenum">
              <a:rPr lang="en-IN" smtClean="0"/>
              <a:pPr/>
              <a:t>19</a:t>
            </a:fld>
            <a:endParaRPr lang="en-IN" dirty="0"/>
          </a:p>
        </p:txBody>
      </p:sp>
      <p:cxnSp>
        <p:nvCxnSpPr>
          <p:cNvPr id="6" name="Straight Arrow Connector 5">
            <a:extLst>
              <a:ext uri="{FF2B5EF4-FFF2-40B4-BE49-F238E27FC236}">
                <a16:creationId xmlns:a16="http://schemas.microsoft.com/office/drawing/2014/main" id="{AC877301-1C6C-4502-8216-DE87826B8347}"/>
              </a:ext>
            </a:extLst>
          </p:cNvPr>
          <p:cNvCxnSpPr>
            <a:cxnSpLocks/>
          </p:cNvCxnSpPr>
          <p:nvPr/>
        </p:nvCxnSpPr>
        <p:spPr>
          <a:xfrm>
            <a:off x="2843213" y="2843212"/>
            <a:ext cx="1243012" cy="88582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428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ffee beans falling">
            <a:extLst>
              <a:ext uri="{FF2B5EF4-FFF2-40B4-BE49-F238E27FC236}">
                <a16:creationId xmlns:a16="http://schemas.microsoft.com/office/drawing/2014/main" id="{A63AE785-9EB8-5F53-0839-E14104DF58E1}"/>
              </a:ext>
            </a:extLst>
          </p:cNvPr>
          <p:cNvPicPr>
            <a:picLocks noChangeAspect="1"/>
          </p:cNvPicPr>
          <p:nvPr/>
        </p:nvPicPr>
        <p:blipFill rotWithShape="1">
          <a:blip r:embed="rId2"/>
          <a:srcRect t="15730"/>
          <a:stretch/>
        </p:blipFill>
        <p:spPr>
          <a:xfrm>
            <a:off x="-3047" y="10"/>
            <a:ext cx="12191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8591C0-44EA-4E9F-F2D4-EE4CEF0697D4}"/>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dirty="0">
                <a:solidFill>
                  <a:srgbClr val="FFFFFF"/>
                </a:solidFill>
              </a:rPr>
              <a:t>Coffee Points</a:t>
            </a:r>
            <a:br>
              <a:rPr lang="en-US" sz="5200" dirty="0">
                <a:solidFill>
                  <a:srgbClr val="FFFFFF"/>
                </a:solidFill>
              </a:rPr>
            </a:br>
            <a:r>
              <a:rPr lang="en-US" sz="5200" dirty="0">
                <a:solidFill>
                  <a:srgbClr val="FFFFFF"/>
                </a:solidFill>
              </a:rPr>
              <a:t>Café closed </a:t>
            </a:r>
            <a:r>
              <a:rPr lang="en-US" sz="5200" dirty="0">
                <a:solidFill>
                  <a:srgbClr val="FFFFFF"/>
                </a:solidFill>
                <a:sym typeface="Wingdings" panose="05000000000000000000" pitchFamily="2" charset="2"/>
              </a:rPr>
              <a:t> </a:t>
            </a:r>
            <a:endParaRPr lang="en-US" sz="5200" dirty="0">
              <a:solidFill>
                <a:srgbClr val="FFFFFF"/>
              </a:solidFill>
            </a:endParaRPr>
          </a:p>
        </p:txBody>
      </p:sp>
      <p:sp>
        <p:nvSpPr>
          <p:cNvPr id="4" name="Footer Placeholder 3">
            <a:extLst>
              <a:ext uri="{FF2B5EF4-FFF2-40B4-BE49-F238E27FC236}">
                <a16:creationId xmlns:a16="http://schemas.microsoft.com/office/drawing/2014/main" id="{6FD5EC9D-02ED-1951-BC43-B4E0E3D741EB}"/>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200" kern="1200">
                <a:solidFill>
                  <a:srgbClr val="FFFFFF"/>
                </a:solidFill>
                <a:latin typeface="Calibri" panose="020F0502020204030204"/>
                <a:ea typeface="+mn-ea"/>
                <a:cs typeface="+mn-cs"/>
              </a:rPr>
              <a:t>Computer Architecture</a:t>
            </a:r>
          </a:p>
        </p:txBody>
      </p:sp>
      <p:sp>
        <p:nvSpPr>
          <p:cNvPr id="5" name="Slide Number Placeholder 4">
            <a:extLst>
              <a:ext uri="{FF2B5EF4-FFF2-40B4-BE49-F238E27FC236}">
                <a16:creationId xmlns:a16="http://schemas.microsoft.com/office/drawing/2014/main" id="{A3610606-9BC6-45F3-B7EE-635A2FC6342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B8651ABE-1138-46C6-9A43-7FCD4EB2550C}" type="slidenum">
              <a:rPr lang="en-US" sz="1200">
                <a:solidFill>
                  <a:srgbClr val="FFFFFF"/>
                </a:solidFill>
                <a:latin typeface="Calibri" panose="020F0502020204030204"/>
              </a:rPr>
              <a:pPr>
                <a:spcAft>
                  <a:spcPts val="600"/>
                </a:spcAft>
                <a:defRPr/>
              </a:pPr>
              <a:t>2</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129556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514E-D011-46F9-82B1-A2554A33A64C}"/>
              </a:ext>
            </a:extLst>
          </p:cNvPr>
          <p:cNvSpPr>
            <a:spLocks noGrp="1"/>
          </p:cNvSpPr>
          <p:nvPr>
            <p:ph type="title"/>
          </p:nvPr>
        </p:nvSpPr>
        <p:spPr/>
        <p:txBody>
          <a:bodyPr/>
          <a:lstStyle/>
          <a:p>
            <a:r>
              <a:rPr lang="en-US" dirty="0"/>
              <a:t>Constants and Immediate </a:t>
            </a:r>
            <a:endParaRPr lang="en-IN" dirty="0"/>
          </a:p>
        </p:txBody>
      </p:sp>
      <p:sp>
        <p:nvSpPr>
          <p:cNvPr id="3" name="Content Placeholder 2">
            <a:extLst>
              <a:ext uri="{FF2B5EF4-FFF2-40B4-BE49-F238E27FC236}">
                <a16:creationId xmlns:a16="http://schemas.microsoft.com/office/drawing/2014/main" id="{E7CFF743-975F-49F0-888E-B6DCDC437CBE}"/>
              </a:ext>
            </a:extLst>
          </p:cNvPr>
          <p:cNvSpPr>
            <a:spLocks noGrp="1"/>
          </p:cNvSpPr>
          <p:nvPr>
            <p:ph idx="1"/>
          </p:nvPr>
        </p:nvSpPr>
        <p:spPr/>
        <p:txBody>
          <a:bodyPr>
            <a:noAutofit/>
          </a:bodyPr>
          <a:lstStyle/>
          <a:p>
            <a:pPr marL="0" indent="0">
              <a:buNone/>
            </a:pPr>
            <a:r>
              <a:rPr lang="en-US" dirty="0"/>
              <a:t>x=x+10</a:t>
            </a:r>
          </a:p>
          <a:p>
            <a:pPr marL="0" indent="0">
              <a:buNone/>
            </a:pPr>
            <a:endParaRPr lang="en-US" dirty="0"/>
          </a:p>
          <a:p>
            <a:pPr marL="0" indent="0">
              <a:buNone/>
            </a:pPr>
            <a:r>
              <a:rPr lang="en-US" dirty="0"/>
              <a:t> </a:t>
            </a:r>
          </a:p>
          <a:p>
            <a:pPr marL="0" indent="0">
              <a:buNone/>
            </a:pPr>
            <a:endParaRPr lang="en-US" dirty="0"/>
          </a:p>
          <a:p>
            <a:pPr marL="0" indent="0">
              <a:buNone/>
            </a:pPr>
            <a:r>
              <a:rPr lang="en-US" dirty="0" err="1"/>
              <a:t>add</a:t>
            </a:r>
            <a:r>
              <a:rPr lang="en-US" dirty="0" err="1">
                <a:solidFill>
                  <a:srgbClr val="C00000"/>
                </a:solidFill>
              </a:rPr>
              <a:t>i</a:t>
            </a:r>
            <a:r>
              <a:rPr lang="en-US" dirty="0"/>
              <a:t> $s0, $s0, 10               </a:t>
            </a:r>
          </a:p>
          <a:p>
            <a:pPr marL="0" indent="0">
              <a:buNone/>
            </a:pPr>
            <a:endParaRPr lang="en-US" dirty="0"/>
          </a:p>
          <a:p>
            <a:pPr marL="0" indent="0">
              <a:buNone/>
            </a:pPr>
            <a:r>
              <a:rPr lang="en-US" dirty="0"/>
              <a:t>i: immediate, for constants, constant: </a:t>
            </a:r>
            <a:r>
              <a:rPr lang="en-US" dirty="0">
                <a:solidFill>
                  <a:srgbClr val="C00000"/>
                </a:solidFill>
              </a:rPr>
              <a:t>2s</a:t>
            </a:r>
            <a:r>
              <a:rPr lang="en-US" dirty="0"/>
              <a:t> complement </a:t>
            </a:r>
            <a:endParaRPr lang="en-IN" dirty="0"/>
          </a:p>
        </p:txBody>
      </p:sp>
      <p:sp>
        <p:nvSpPr>
          <p:cNvPr id="4" name="Footer Placeholder 3">
            <a:extLst>
              <a:ext uri="{FF2B5EF4-FFF2-40B4-BE49-F238E27FC236}">
                <a16:creationId xmlns:a16="http://schemas.microsoft.com/office/drawing/2014/main" id="{F52104F8-57D5-42CD-9061-E4A15C3E29AD}"/>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DEC89892-79F9-4BBC-A377-90BAD9284479}"/>
              </a:ext>
            </a:extLst>
          </p:cNvPr>
          <p:cNvSpPr>
            <a:spLocks noGrp="1"/>
          </p:cNvSpPr>
          <p:nvPr>
            <p:ph type="sldNum" sz="quarter" idx="12"/>
          </p:nvPr>
        </p:nvSpPr>
        <p:spPr/>
        <p:txBody>
          <a:bodyPr/>
          <a:lstStyle/>
          <a:p>
            <a:fld id="{B8651ABE-1138-46C6-9A43-7FCD4EB2550C}" type="slidenum">
              <a:rPr lang="en-IN" smtClean="0"/>
              <a:pPr/>
              <a:t>20</a:t>
            </a:fld>
            <a:endParaRPr lang="en-IN" dirty="0"/>
          </a:p>
        </p:txBody>
      </p:sp>
      <p:cxnSp>
        <p:nvCxnSpPr>
          <p:cNvPr id="7" name="Straight Arrow Connector 6">
            <a:extLst>
              <a:ext uri="{FF2B5EF4-FFF2-40B4-BE49-F238E27FC236}">
                <a16:creationId xmlns:a16="http://schemas.microsoft.com/office/drawing/2014/main" id="{6E9B3CF9-5665-4AB2-BC51-A5517B77B8E6}"/>
              </a:ext>
            </a:extLst>
          </p:cNvPr>
          <p:cNvCxnSpPr/>
          <p:nvPr/>
        </p:nvCxnSpPr>
        <p:spPr>
          <a:xfrm>
            <a:off x="2328863" y="2281237"/>
            <a:ext cx="1090612" cy="9477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55B8A1-17D8-4696-988D-82707A4BA1FB}"/>
              </a:ext>
            </a:extLst>
          </p:cNvPr>
          <p:cNvSpPr txBox="1"/>
          <p:nvPr/>
        </p:nvSpPr>
        <p:spPr>
          <a:xfrm>
            <a:off x="3543300" y="3095625"/>
            <a:ext cx="4113434" cy="646331"/>
          </a:xfrm>
          <a:prstGeom prst="rect">
            <a:avLst/>
          </a:prstGeom>
          <a:noFill/>
        </p:spPr>
        <p:txBody>
          <a:bodyPr wrap="none" rtlCol="0">
            <a:spAutoFit/>
          </a:bodyPr>
          <a:lstStyle/>
          <a:p>
            <a:r>
              <a:rPr lang="en-US" sz="3600" dirty="0"/>
              <a:t>No need of a register</a:t>
            </a:r>
            <a:endParaRPr lang="en-IN" sz="3600" dirty="0"/>
          </a:p>
        </p:txBody>
      </p:sp>
    </p:spTree>
    <p:extLst>
      <p:ext uri="{BB962C8B-B14F-4D97-AF65-F5344CB8AC3E}">
        <p14:creationId xmlns:p14="http://schemas.microsoft.com/office/powerpoint/2010/main" val="2406313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514E-D011-46F9-82B1-A2554A33A64C}"/>
              </a:ext>
            </a:extLst>
          </p:cNvPr>
          <p:cNvSpPr>
            <a:spLocks noGrp="1"/>
          </p:cNvSpPr>
          <p:nvPr>
            <p:ph type="title"/>
          </p:nvPr>
        </p:nvSpPr>
        <p:spPr/>
        <p:txBody>
          <a:bodyPr/>
          <a:lstStyle/>
          <a:p>
            <a:r>
              <a:rPr lang="en-US" dirty="0"/>
              <a:t>Constants and Immediate </a:t>
            </a:r>
            <a:endParaRPr lang="en-IN" dirty="0"/>
          </a:p>
        </p:txBody>
      </p:sp>
      <p:sp>
        <p:nvSpPr>
          <p:cNvPr id="3" name="Content Placeholder 2">
            <a:extLst>
              <a:ext uri="{FF2B5EF4-FFF2-40B4-BE49-F238E27FC236}">
                <a16:creationId xmlns:a16="http://schemas.microsoft.com/office/drawing/2014/main" id="{E7CFF743-975F-49F0-888E-B6DCDC437CBE}"/>
              </a:ext>
            </a:extLst>
          </p:cNvPr>
          <p:cNvSpPr>
            <a:spLocks noGrp="1"/>
          </p:cNvSpPr>
          <p:nvPr>
            <p:ph idx="1"/>
          </p:nvPr>
        </p:nvSpPr>
        <p:spPr/>
        <p:txBody>
          <a:bodyPr>
            <a:normAutofit fontScale="92500" lnSpcReduction="10000"/>
          </a:bodyPr>
          <a:lstStyle/>
          <a:p>
            <a:pPr marL="0" indent="0">
              <a:buNone/>
            </a:pPr>
            <a:r>
              <a:rPr lang="en-US" dirty="0"/>
              <a:t>x=x+10</a:t>
            </a:r>
          </a:p>
          <a:p>
            <a:pPr marL="0" indent="0">
              <a:buNone/>
            </a:pPr>
            <a:endParaRPr lang="en-US" dirty="0"/>
          </a:p>
          <a:p>
            <a:pPr marL="0" indent="0">
              <a:buNone/>
            </a:pPr>
            <a:r>
              <a:rPr lang="en-US" dirty="0"/>
              <a:t> </a:t>
            </a:r>
          </a:p>
          <a:p>
            <a:pPr marL="0" indent="0">
              <a:buNone/>
            </a:pPr>
            <a:endParaRPr lang="en-US" dirty="0"/>
          </a:p>
          <a:p>
            <a:pPr marL="0" indent="0">
              <a:buNone/>
            </a:pPr>
            <a:r>
              <a:rPr lang="en-US" dirty="0" err="1"/>
              <a:t>add</a:t>
            </a:r>
            <a:r>
              <a:rPr lang="en-US" dirty="0" err="1">
                <a:solidFill>
                  <a:srgbClr val="C00000"/>
                </a:solidFill>
              </a:rPr>
              <a:t>i</a:t>
            </a:r>
            <a:r>
              <a:rPr lang="en-US" dirty="0"/>
              <a:t> $s0, $s0, 10               </a:t>
            </a:r>
          </a:p>
          <a:p>
            <a:pPr marL="0" indent="0">
              <a:buNone/>
            </a:pPr>
            <a:endParaRPr lang="en-US" dirty="0"/>
          </a:p>
          <a:p>
            <a:pPr marL="0" indent="0">
              <a:buNone/>
            </a:pPr>
            <a:r>
              <a:rPr lang="en-US" dirty="0"/>
              <a:t>i: immediate, for constants </a:t>
            </a:r>
          </a:p>
          <a:p>
            <a:pPr marL="0" indent="0">
              <a:buNone/>
            </a:pPr>
            <a:r>
              <a:rPr lang="en-US" dirty="0">
                <a:solidFill>
                  <a:srgbClr val="C00000"/>
                </a:solidFill>
              </a:rPr>
              <a:t>constant: </a:t>
            </a:r>
            <a:r>
              <a:rPr lang="en-US" b="1" dirty="0">
                <a:solidFill>
                  <a:srgbClr val="C00000"/>
                </a:solidFill>
              </a:rPr>
              <a:t>16 bits</a:t>
            </a:r>
            <a:r>
              <a:rPr lang="en-US" dirty="0">
                <a:solidFill>
                  <a:srgbClr val="C00000"/>
                </a:solidFill>
              </a:rPr>
              <a:t>, 2s complement form </a:t>
            </a:r>
            <a:endParaRPr lang="en-IN" dirty="0">
              <a:solidFill>
                <a:srgbClr val="C00000"/>
              </a:solidFill>
            </a:endParaRPr>
          </a:p>
        </p:txBody>
      </p:sp>
      <p:sp>
        <p:nvSpPr>
          <p:cNvPr id="4" name="Footer Placeholder 3">
            <a:extLst>
              <a:ext uri="{FF2B5EF4-FFF2-40B4-BE49-F238E27FC236}">
                <a16:creationId xmlns:a16="http://schemas.microsoft.com/office/drawing/2014/main" id="{F52104F8-57D5-42CD-9061-E4A15C3E29AD}"/>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DEC89892-79F9-4BBC-A377-90BAD9284479}"/>
              </a:ext>
            </a:extLst>
          </p:cNvPr>
          <p:cNvSpPr>
            <a:spLocks noGrp="1"/>
          </p:cNvSpPr>
          <p:nvPr>
            <p:ph type="sldNum" sz="quarter" idx="12"/>
          </p:nvPr>
        </p:nvSpPr>
        <p:spPr/>
        <p:txBody>
          <a:bodyPr/>
          <a:lstStyle/>
          <a:p>
            <a:fld id="{B8651ABE-1138-46C6-9A43-7FCD4EB2550C}" type="slidenum">
              <a:rPr lang="en-IN" smtClean="0"/>
              <a:pPr/>
              <a:t>21</a:t>
            </a:fld>
            <a:endParaRPr lang="en-IN" dirty="0"/>
          </a:p>
        </p:txBody>
      </p:sp>
      <p:cxnSp>
        <p:nvCxnSpPr>
          <p:cNvPr id="7" name="Straight Arrow Connector 6">
            <a:extLst>
              <a:ext uri="{FF2B5EF4-FFF2-40B4-BE49-F238E27FC236}">
                <a16:creationId xmlns:a16="http://schemas.microsoft.com/office/drawing/2014/main" id="{6E9B3CF9-5665-4AB2-BC51-A5517B77B8E6}"/>
              </a:ext>
            </a:extLst>
          </p:cNvPr>
          <p:cNvCxnSpPr/>
          <p:nvPr/>
        </p:nvCxnSpPr>
        <p:spPr>
          <a:xfrm>
            <a:off x="2328863" y="2281237"/>
            <a:ext cx="1090612" cy="9477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55B8A1-17D8-4696-988D-82707A4BA1FB}"/>
              </a:ext>
            </a:extLst>
          </p:cNvPr>
          <p:cNvSpPr txBox="1"/>
          <p:nvPr/>
        </p:nvSpPr>
        <p:spPr>
          <a:xfrm>
            <a:off x="3543300" y="3095625"/>
            <a:ext cx="4113434" cy="646331"/>
          </a:xfrm>
          <a:prstGeom prst="rect">
            <a:avLst/>
          </a:prstGeom>
          <a:noFill/>
        </p:spPr>
        <p:txBody>
          <a:bodyPr wrap="none" rtlCol="0">
            <a:spAutoFit/>
          </a:bodyPr>
          <a:lstStyle/>
          <a:p>
            <a:r>
              <a:rPr lang="en-US" sz="3600" dirty="0"/>
              <a:t>No need of a register</a:t>
            </a:r>
            <a:endParaRPr lang="en-IN" sz="3600" dirty="0"/>
          </a:p>
        </p:txBody>
      </p:sp>
      <p:sp>
        <p:nvSpPr>
          <p:cNvPr id="9" name="Rectangle 8">
            <a:extLst>
              <a:ext uri="{FF2B5EF4-FFF2-40B4-BE49-F238E27FC236}">
                <a16:creationId xmlns:a16="http://schemas.microsoft.com/office/drawing/2014/main" id="{70B181D4-FE32-4B1F-91BA-5530BEB4C6E2}"/>
              </a:ext>
            </a:extLst>
          </p:cNvPr>
          <p:cNvSpPr/>
          <p:nvPr/>
        </p:nvSpPr>
        <p:spPr>
          <a:xfrm>
            <a:off x="4810125" y="4124330"/>
            <a:ext cx="4010024" cy="5095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Do we need a </a:t>
            </a:r>
            <a:r>
              <a:rPr lang="en-US" sz="3200" dirty="0" err="1">
                <a:solidFill>
                  <a:srgbClr val="C00000"/>
                </a:solidFill>
              </a:rPr>
              <a:t>subi</a:t>
            </a:r>
            <a:r>
              <a:rPr lang="en-US" sz="3200" dirty="0"/>
              <a:t> ? </a:t>
            </a:r>
            <a:r>
              <a:rPr lang="en-US" sz="3200" dirty="0">
                <a:sym typeface="Wingdings" panose="05000000000000000000" pitchFamily="2" charset="2"/>
              </a:rPr>
              <a:t> </a:t>
            </a:r>
            <a:endParaRPr lang="en-IN" sz="3200" dirty="0"/>
          </a:p>
        </p:txBody>
      </p:sp>
    </p:spTree>
    <p:extLst>
      <p:ext uri="{BB962C8B-B14F-4D97-AF65-F5344CB8AC3E}">
        <p14:creationId xmlns:p14="http://schemas.microsoft.com/office/powerpoint/2010/main" val="2682162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514E-D011-46F9-82B1-A2554A33A64C}"/>
              </a:ext>
            </a:extLst>
          </p:cNvPr>
          <p:cNvSpPr>
            <a:spLocks noGrp="1"/>
          </p:cNvSpPr>
          <p:nvPr>
            <p:ph type="title"/>
          </p:nvPr>
        </p:nvSpPr>
        <p:spPr/>
        <p:txBody>
          <a:bodyPr/>
          <a:lstStyle/>
          <a:p>
            <a:r>
              <a:rPr lang="en-US" dirty="0"/>
              <a:t>Constants and Immediate </a:t>
            </a:r>
            <a:endParaRPr lang="en-IN" dirty="0"/>
          </a:p>
        </p:txBody>
      </p:sp>
      <p:sp>
        <p:nvSpPr>
          <p:cNvPr id="3" name="Content Placeholder 2">
            <a:extLst>
              <a:ext uri="{FF2B5EF4-FFF2-40B4-BE49-F238E27FC236}">
                <a16:creationId xmlns:a16="http://schemas.microsoft.com/office/drawing/2014/main" id="{E7CFF743-975F-49F0-888E-B6DCDC437CBE}"/>
              </a:ext>
            </a:extLst>
          </p:cNvPr>
          <p:cNvSpPr>
            <a:spLocks noGrp="1"/>
          </p:cNvSpPr>
          <p:nvPr>
            <p:ph idx="1"/>
          </p:nvPr>
        </p:nvSpPr>
        <p:spPr/>
        <p:txBody>
          <a:bodyPr>
            <a:normAutofit fontScale="92500"/>
          </a:bodyPr>
          <a:lstStyle/>
          <a:p>
            <a:pPr marL="0" indent="0">
              <a:buNone/>
            </a:pPr>
            <a:r>
              <a:rPr lang="en-US" dirty="0"/>
              <a:t>x=x+10</a:t>
            </a:r>
          </a:p>
          <a:p>
            <a:pPr marL="0" indent="0">
              <a:buNone/>
            </a:pPr>
            <a:endParaRPr lang="en-US" dirty="0"/>
          </a:p>
          <a:p>
            <a:pPr marL="0" indent="0">
              <a:buNone/>
            </a:pPr>
            <a:r>
              <a:rPr lang="en-US" dirty="0"/>
              <a:t> </a:t>
            </a:r>
          </a:p>
          <a:p>
            <a:pPr marL="0" indent="0">
              <a:buNone/>
            </a:pPr>
            <a:endParaRPr lang="en-US" dirty="0"/>
          </a:p>
          <a:p>
            <a:pPr marL="0" indent="0">
              <a:buNone/>
            </a:pPr>
            <a:r>
              <a:rPr lang="en-US" dirty="0" err="1"/>
              <a:t>add</a:t>
            </a:r>
            <a:r>
              <a:rPr lang="en-US" dirty="0" err="1">
                <a:solidFill>
                  <a:srgbClr val="C00000"/>
                </a:solidFill>
              </a:rPr>
              <a:t>i</a:t>
            </a:r>
            <a:r>
              <a:rPr lang="en-US" dirty="0"/>
              <a:t> $s0, $s0, 10               </a:t>
            </a:r>
          </a:p>
          <a:p>
            <a:pPr marL="0" indent="0">
              <a:buNone/>
            </a:pPr>
            <a:endParaRPr lang="en-US" dirty="0"/>
          </a:p>
          <a:p>
            <a:pPr marL="0" indent="0">
              <a:buNone/>
            </a:pPr>
            <a:r>
              <a:rPr lang="en-US" dirty="0"/>
              <a:t>i: immediate, for constants, constant: </a:t>
            </a:r>
            <a:r>
              <a:rPr lang="en-US" dirty="0">
                <a:solidFill>
                  <a:srgbClr val="C00000"/>
                </a:solidFill>
              </a:rPr>
              <a:t>2s</a:t>
            </a:r>
            <a:r>
              <a:rPr lang="en-US" dirty="0"/>
              <a:t> complement form </a:t>
            </a:r>
            <a:endParaRPr lang="en-IN" dirty="0"/>
          </a:p>
        </p:txBody>
      </p:sp>
      <p:sp>
        <p:nvSpPr>
          <p:cNvPr id="4" name="Footer Placeholder 3">
            <a:extLst>
              <a:ext uri="{FF2B5EF4-FFF2-40B4-BE49-F238E27FC236}">
                <a16:creationId xmlns:a16="http://schemas.microsoft.com/office/drawing/2014/main" id="{F52104F8-57D5-42CD-9061-E4A15C3E29AD}"/>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DEC89892-79F9-4BBC-A377-90BAD9284479}"/>
              </a:ext>
            </a:extLst>
          </p:cNvPr>
          <p:cNvSpPr>
            <a:spLocks noGrp="1"/>
          </p:cNvSpPr>
          <p:nvPr>
            <p:ph type="sldNum" sz="quarter" idx="12"/>
          </p:nvPr>
        </p:nvSpPr>
        <p:spPr/>
        <p:txBody>
          <a:bodyPr/>
          <a:lstStyle/>
          <a:p>
            <a:fld id="{B8651ABE-1138-46C6-9A43-7FCD4EB2550C}" type="slidenum">
              <a:rPr lang="en-IN" smtClean="0"/>
              <a:pPr/>
              <a:t>22</a:t>
            </a:fld>
            <a:endParaRPr lang="en-IN" dirty="0"/>
          </a:p>
        </p:txBody>
      </p:sp>
      <p:cxnSp>
        <p:nvCxnSpPr>
          <p:cNvPr id="7" name="Straight Arrow Connector 6">
            <a:extLst>
              <a:ext uri="{FF2B5EF4-FFF2-40B4-BE49-F238E27FC236}">
                <a16:creationId xmlns:a16="http://schemas.microsoft.com/office/drawing/2014/main" id="{6E9B3CF9-5665-4AB2-BC51-A5517B77B8E6}"/>
              </a:ext>
            </a:extLst>
          </p:cNvPr>
          <p:cNvCxnSpPr/>
          <p:nvPr/>
        </p:nvCxnSpPr>
        <p:spPr>
          <a:xfrm>
            <a:off x="2328863" y="2281237"/>
            <a:ext cx="1090612" cy="9477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955B8A1-17D8-4696-988D-82707A4BA1FB}"/>
              </a:ext>
            </a:extLst>
          </p:cNvPr>
          <p:cNvSpPr txBox="1"/>
          <p:nvPr/>
        </p:nvSpPr>
        <p:spPr>
          <a:xfrm>
            <a:off x="3543300" y="3095625"/>
            <a:ext cx="4113434" cy="646331"/>
          </a:xfrm>
          <a:prstGeom prst="rect">
            <a:avLst/>
          </a:prstGeom>
          <a:noFill/>
        </p:spPr>
        <p:txBody>
          <a:bodyPr wrap="none" rtlCol="0">
            <a:spAutoFit/>
          </a:bodyPr>
          <a:lstStyle/>
          <a:p>
            <a:r>
              <a:rPr lang="en-US" sz="3600" dirty="0"/>
              <a:t>No need of a register</a:t>
            </a:r>
            <a:endParaRPr lang="en-IN" sz="3600" dirty="0"/>
          </a:p>
        </p:txBody>
      </p:sp>
      <p:sp>
        <p:nvSpPr>
          <p:cNvPr id="9" name="Rectangle 8">
            <a:extLst>
              <a:ext uri="{FF2B5EF4-FFF2-40B4-BE49-F238E27FC236}">
                <a16:creationId xmlns:a16="http://schemas.microsoft.com/office/drawing/2014/main" id="{70B181D4-FE32-4B1F-91BA-5530BEB4C6E2}"/>
              </a:ext>
            </a:extLst>
          </p:cNvPr>
          <p:cNvSpPr/>
          <p:nvPr/>
        </p:nvSpPr>
        <p:spPr>
          <a:xfrm>
            <a:off x="4810125" y="4124330"/>
            <a:ext cx="4010024" cy="5095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Do we need a </a:t>
            </a:r>
            <a:r>
              <a:rPr lang="en-US" sz="3200" dirty="0" err="1">
                <a:solidFill>
                  <a:srgbClr val="C00000"/>
                </a:solidFill>
              </a:rPr>
              <a:t>subi</a:t>
            </a:r>
            <a:r>
              <a:rPr lang="en-US" sz="3200" dirty="0"/>
              <a:t> ? </a:t>
            </a:r>
            <a:r>
              <a:rPr lang="en-US" sz="3200" dirty="0">
                <a:sym typeface="Wingdings" panose="05000000000000000000" pitchFamily="2" charset="2"/>
              </a:rPr>
              <a:t> </a:t>
            </a:r>
            <a:endParaRPr lang="en-IN" sz="3200" dirty="0"/>
          </a:p>
        </p:txBody>
      </p:sp>
      <p:sp>
        <p:nvSpPr>
          <p:cNvPr id="10" name="Rectangle 9">
            <a:extLst>
              <a:ext uri="{FF2B5EF4-FFF2-40B4-BE49-F238E27FC236}">
                <a16:creationId xmlns:a16="http://schemas.microsoft.com/office/drawing/2014/main" id="{6EA3CDB6-BF29-4D73-9856-7E717759074D}"/>
              </a:ext>
            </a:extLst>
          </p:cNvPr>
          <p:cNvSpPr/>
          <p:nvPr/>
        </p:nvSpPr>
        <p:spPr>
          <a:xfrm>
            <a:off x="9020175" y="4124330"/>
            <a:ext cx="981075" cy="5095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NO </a:t>
            </a:r>
            <a:r>
              <a:rPr lang="en-US" sz="3200" dirty="0">
                <a:sym typeface="Wingdings" panose="05000000000000000000" pitchFamily="2" charset="2"/>
              </a:rPr>
              <a:t> </a:t>
            </a:r>
            <a:endParaRPr lang="en-IN" sz="3200" dirty="0"/>
          </a:p>
        </p:txBody>
      </p:sp>
    </p:spTree>
    <p:extLst>
      <p:ext uri="{BB962C8B-B14F-4D97-AF65-F5344CB8AC3E}">
        <p14:creationId xmlns:p14="http://schemas.microsoft.com/office/powerpoint/2010/main" val="235904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F904-1A86-4E91-AA2F-96C2DE0539BE}"/>
              </a:ext>
            </a:extLst>
          </p:cNvPr>
          <p:cNvSpPr>
            <a:spLocks noGrp="1"/>
          </p:cNvSpPr>
          <p:nvPr>
            <p:ph type="title"/>
          </p:nvPr>
        </p:nvSpPr>
        <p:spPr/>
        <p:txBody>
          <a:bodyPr/>
          <a:lstStyle/>
          <a:p>
            <a:r>
              <a:rPr lang="en-US" dirty="0"/>
              <a:t>Special treatment for zero</a:t>
            </a:r>
            <a:endParaRPr lang="en-IN" dirty="0"/>
          </a:p>
        </p:txBody>
      </p:sp>
      <p:graphicFrame>
        <p:nvGraphicFramePr>
          <p:cNvPr id="8" name="Content Placeholder 2">
            <a:extLst>
              <a:ext uri="{FF2B5EF4-FFF2-40B4-BE49-F238E27FC236}">
                <a16:creationId xmlns:a16="http://schemas.microsoft.com/office/drawing/2014/main" id="{B82630B7-3404-3541-C0A8-6BE12D2522E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E4D576DD-2396-413C-AAEE-9D637EAAD9FC}"/>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ACFC0681-32D1-4C8D-A5BD-BD2ED1383669}"/>
              </a:ext>
            </a:extLst>
          </p:cNvPr>
          <p:cNvSpPr>
            <a:spLocks noGrp="1"/>
          </p:cNvSpPr>
          <p:nvPr>
            <p:ph type="sldNum" sz="quarter" idx="12"/>
          </p:nvPr>
        </p:nvSpPr>
        <p:spPr/>
        <p:txBody>
          <a:bodyPr/>
          <a:lstStyle/>
          <a:p>
            <a:fld id="{B8651ABE-1138-46C6-9A43-7FCD4EB2550C}" type="slidenum">
              <a:rPr lang="en-IN" smtClean="0"/>
              <a:pPr/>
              <a:t>23</a:t>
            </a:fld>
            <a:endParaRPr lang="en-IN" dirty="0"/>
          </a:p>
        </p:txBody>
      </p:sp>
      <p:sp>
        <p:nvSpPr>
          <p:cNvPr id="6" name="Rectangle 5">
            <a:extLst>
              <a:ext uri="{FF2B5EF4-FFF2-40B4-BE49-F238E27FC236}">
                <a16:creationId xmlns:a16="http://schemas.microsoft.com/office/drawing/2014/main" id="{D9D1C4D7-1620-403F-B752-CDDA74190803}"/>
              </a:ext>
            </a:extLst>
          </p:cNvPr>
          <p:cNvSpPr/>
          <p:nvPr/>
        </p:nvSpPr>
        <p:spPr>
          <a:xfrm>
            <a:off x="1133475" y="4224342"/>
            <a:ext cx="4914900" cy="5095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dirty="0"/>
              <a:t>Why add if we can move?</a:t>
            </a:r>
            <a:endParaRPr lang="en-IN" sz="3200" dirty="0"/>
          </a:p>
        </p:txBody>
      </p:sp>
    </p:spTree>
    <p:extLst>
      <p:ext uri="{BB962C8B-B14F-4D97-AF65-F5344CB8AC3E}">
        <p14:creationId xmlns:p14="http://schemas.microsoft.com/office/powerpoint/2010/main" val="1964521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3103-815A-4525-B99B-82E34C7C469B}"/>
              </a:ext>
            </a:extLst>
          </p:cNvPr>
          <p:cNvSpPr>
            <a:spLocks noGrp="1"/>
          </p:cNvSpPr>
          <p:nvPr>
            <p:ph type="title"/>
          </p:nvPr>
        </p:nvSpPr>
        <p:spPr/>
        <p:txBody>
          <a:bodyPr/>
          <a:lstStyle/>
          <a:p>
            <a:r>
              <a:rPr lang="en-US" dirty="0"/>
              <a:t>Pseudo Instruction 101 </a:t>
            </a:r>
            <a:endParaRPr lang="en-IN" dirty="0"/>
          </a:p>
        </p:txBody>
      </p:sp>
      <p:sp>
        <p:nvSpPr>
          <p:cNvPr id="3" name="Content Placeholder 2">
            <a:extLst>
              <a:ext uri="{FF2B5EF4-FFF2-40B4-BE49-F238E27FC236}">
                <a16:creationId xmlns:a16="http://schemas.microsoft.com/office/drawing/2014/main" id="{AEE8E753-CCBE-43AA-8B86-CAFFA3526445}"/>
              </a:ext>
            </a:extLst>
          </p:cNvPr>
          <p:cNvSpPr>
            <a:spLocks noGrp="1"/>
          </p:cNvSpPr>
          <p:nvPr>
            <p:ph idx="1"/>
          </p:nvPr>
        </p:nvSpPr>
        <p:spPr/>
        <p:txBody>
          <a:bodyPr/>
          <a:lstStyle/>
          <a:p>
            <a:pPr marL="0" indent="0">
              <a:buNone/>
            </a:pPr>
            <a:r>
              <a:rPr lang="en-US" dirty="0"/>
              <a:t>a=b </a:t>
            </a:r>
          </a:p>
          <a:p>
            <a:pPr marL="0" indent="0">
              <a:buNone/>
            </a:pPr>
            <a:endParaRPr lang="en-US" dirty="0"/>
          </a:p>
          <a:p>
            <a:pPr marL="0" indent="0">
              <a:buNone/>
            </a:pPr>
            <a:r>
              <a:rPr lang="en-US" dirty="0">
                <a:solidFill>
                  <a:srgbClr val="C00000"/>
                </a:solidFill>
              </a:rPr>
              <a:t>move</a:t>
            </a:r>
            <a:r>
              <a:rPr lang="en-US" dirty="0"/>
              <a:t> $S0, $s1 </a:t>
            </a:r>
            <a:endParaRPr lang="en-IN" dirty="0"/>
          </a:p>
        </p:txBody>
      </p:sp>
      <p:sp>
        <p:nvSpPr>
          <p:cNvPr id="4" name="Footer Placeholder 3">
            <a:extLst>
              <a:ext uri="{FF2B5EF4-FFF2-40B4-BE49-F238E27FC236}">
                <a16:creationId xmlns:a16="http://schemas.microsoft.com/office/drawing/2014/main" id="{35532DA2-C68E-46AB-9E4B-4F9731F8FAD4}"/>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91C59D80-EDB8-42B4-91AE-7EA8BB9FAEAA}"/>
              </a:ext>
            </a:extLst>
          </p:cNvPr>
          <p:cNvSpPr>
            <a:spLocks noGrp="1"/>
          </p:cNvSpPr>
          <p:nvPr>
            <p:ph type="sldNum" sz="quarter" idx="12"/>
          </p:nvPr>
        </p:nvSpPr>
        <p:spPr/>
        <p:txBody>
          <a:bodyPr/>
          <a:lstStyle/>
          <a:p>
            <a:fld id="{B8651ABE-1138-46C6-9A43-7FCD4EB2550C}" type="slidenum">
              <a:rPr lang="en-IN" smtClean="0"/>
              <a:pPr/>
              <a:t>24</a:t>
            </a:fld>
            <a:endParaRPr lang="en-IN" dirty="0"/>
          </a:p>
        </p:txBody>
      </p:sp>
      <p:sp>
        <p:nvSpPr>
          <p:cNvPr id="6" name="Rectangle 5">
            <a:extLst>
              <a:ext uri="{FF2B5EF4-FFF2-40B4-BE49-F238E27FC236}">
                <a16:creationId xmlns:a16="http://schemas.microsoft.com/office/drawing/2014/main" id="{7FA00A56-C19E-4B87-8AA6-D677906957C5}"/>
              </a:ext>
            </a:extLst>
          </p:cNvPr>
          <p:cNvSpPr/>
          <p:nvPr/>
        </p:nvSpPr>
        <p:spPr>
          <a:xfrm>
            <a:off x="838200" y="4529142"/>
            <a:ext cx="10229850" cy="12430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dirty="0"/>
              <a:t>Not an </a:t>
            </a:r>
            <a:r>
              <a:rPr lang="en-US" sz="3200" dirty="0">
                <a:solidFill>
                  <a:srgbClr val="C00000"/>
                </a:solidFill>
              </a:rPr>
              <a:t>actual</a:t>
            </a:r>
            <a:r>
              <a:rPr lang="en-US" sz="3200" dirty="0"/>
              <a:t> instruction. </a:t>
            </a:r>
          </a:p>
          <a:p>
            <a:r>
              <a:rPr lang="en-US" sz="3200" dirty="0"/>
              <a:t>It is used for programming convenience </a:t>
            </a:r>
            <a:endParaRPr lang="en-IN" sz="3200" dirty="0"/>
          </a:p>
        </p:txBody>
      </p:sp>
    </p:spTree>
    <p:extLst>
      <p:ext uri="{BB962C8B-B14F-4D97-AF65-F5344CB8AC3E}">
        <p14:creationId xmlns:p14="http://schemas.microsoft.com/office/powerpoint/2010/main" val="873788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E92CD-FC5D-4B44-AF85-0AE698BF06C9}"/>
              </a:ext>
            </a:extLst>
          </p:cNvPr>
          <p:cNvSpPr>
            <a:spLocks noGrp="1"/>
          </p:cNvSpPr>
          <p:nvPr>
            <p:ph type="title"/>
          </p:nvPr>
        </p:nvSpPr>
        <p:spPr/>
        <p:txBody>
          <a:bodyPr/>
          <a:lstStyle/>
          <a:p>
            <a:r>
              <a:rPr lang="en-US" dirty="0"/>
              <a:t>Logical Operations</a:t>
            </a:r>
            <a:endParaRPr lang="en-IN" dirty="0"/>
          </a:p>
        </p:txBody>
      </p:sp>
      <p:sp>
        <p:nvSpPr>
          <p:cNvPr id="3" name="Content Placeholder 2">
            <a:extLst>
              <a:ext uri="{FF2B5EF4-FFF2-40B4-BE49-F238E27FC236}">
                <a16:creationId xmlns:a16="http://schemas.microsoft.com/office/drawing/2014/main" id="{464796E5-782F-4B6B-A792-672AB0F98634}"/>
              </a:ext>
            </a:extLst>
          </p:cNvPr>
          <p:cNvSpPr>
            <a:spLocks noGrp="1"/>
          </p:cNvSpPr>
          <p:nvPr>
            <p:ph idx="1"/>
          </p:nvPr>
        </p:nvSpPr>
        <p:spPr/>
        <p:txBody>
          <a:bodyPr/>
          <a:lstStyle/>
          <a:p>
            <a:pPr marL="0" indent="0">
              <a:buNone/>
            </a:pPr>
            <a:r>
              <a:rPr lang="en-US" dirty="0"/>
              <a:t>Bitwise operations and shifts (Refer Section 2.6 P&amp;H)</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
        <p:nvSpPr>
          <p:cNvPr id="4" name="Footer Placeholder 3">
            <a:extLst>
              <a:ext uri="{FF2B5EF4-FFF2-40B4-BE49-F238E27FC236}">
                <a16:creationId xmlns:a16="http://schemas.microsoft.com/office/drawing/2014/main" id="{C7A170B4-6594-4D70-B533-FFF01B6DECCD}"/>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816037DE-104E-40E7-8863-68E924A5024C}"/>
              </a:ext>
            </a:extLst>
          </p:cNvPr>
          <p:cNvSpPr>
            <a:spLocks noGrp="1"/>
          </p:cNvSpPr>
          <p:nvPr>
            <p:ph type="sldNum" sz="quarter" idx="12"/>
          </p:nvPr>
        </p:nvSpPr>
        <p:spPr/>
        <p:txBody>
          <a:bodyPr/>
          <a:lstStyle/>
          <a:p>
            <a:fld id="{B8651ABE-1138-46C6-9A43-7FCD4EB2550C}" type="slidenum">
              <a:rPr lang="en-IN" smtClean="0"/>
              <a:pPr/>
              <a:t>25</a:t>
            </a:fld>
            <a:endParaRPr lang="en-IN" dirty="0"/>
          </a:p>
        </p:txBody>
      </p:sp>
      <p:sp>
        <p:nvSpPr>
          <p:cNvPr id="6" name="Rectangle 5">
            <a:extLst>
              <a:ext uri="{FF2B5EF4-FFF2-40B4-BE49-F238E27FC236}">
                <a16:creationId xmlns:a16="http://schemas.microsoft.com/office/drawing/2014/main" id="{645191F6-5DBA-4E87-B26F-676C9FDB2353}"/>
              </a:ext>
            </a:extLst>
          </p:cNvPr>
          <p:cNvSpPr/>
          <p:nvPr/>
        </p:nvSpPr>
        <p:spPr>
          <a:xfrm>
            <a:off x="928687" y="2871804"/>
            <a:ext cx="10229850" cy="7858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i="1" dirty="0" err="1"/>
              <a:t>sl</a:t>
            </a:r>
            <a:r>
              <a:rPr lang="en-US" sz="3200" i="1" dirty="0" err="1">
                <a:solidFill>
                  <a:srgbClr val="C00000"/>
                </a:solidFill>
              </a:rPr>
              <a:t>l</a:t>
            </a:r>
            <a:r>
              <a:rPr lang="en-US" sz="3200" i="1" dirty="0"/>
              <a:t>, </a:t>
            </a:r>
            <a:r>
              <a:rPr lang="en-US" sz="3200" i="1" dirty="0" err="1"/>
              <a:t>sr</a:t>
            </a:r>
            <a:r>
              <a:rPr lang="en-US" sz="3200" i="1" dirty="0" err="1">
                <a:solidFill>
                  <a:srgbClr val="C00000"/>
                </a:solidFill>
              </a:rPr>
              <a:t>l</a:t>
            </a:r>
            <a:r>
              <a:rPr lang="en-US" sz="3200" i="1" dirty="0"/>
              <a:t>, and, or, nor, </a:t>
            </a:r>
            <a:r>
              <a:rPr lang="en-US" sz="3200" i="1" dirty="0" err="1"/>
              <a:t>andi</a:t>
            </a:r>
            <a:r>
              <a:rPr lang="en-US" sz="3200" i="1" dirty="0"/>
              <a:t>, </a:t>
            </a:r>
            <a:r>
              <a:rPr lang="en-US" sz="3200" i="1" dirty="0" err="1"/>
              <a:t>ori</a:t>
            </a:r>
            <a:r>
              <a:rPr lang="en-US" sz="3200" i="1" dirty="0"/>
              <a:t> </a:t>
            </a:r>
            <a:r>
              <a:rPr lang="en-US" sz="3200" i="1" dirty="0" err="1"/>
              <a:t>etc</a:t>
            </a:r>
            <a:r>
              <a:rPr lang="en-US" sz="3200" i="1" dirty="0"/>
              <a:t> </a:t>
            </a:r>
            <a:endParaRPr lang="en-IN" sz="3200" i="1" dirty="0"/>
          </a:p>
        </p:txBody>
      </p:sp>
      <p:sp>
        <p:nvSpPr>
          <p:cNvPr id="7" name="Rectangle 6">
            <a:extLst>
              <a:ext uri="{FF2B5EF4-FFF2-40B4-BE49-F238E27FC236}">
                <a16:creationId xmlns:a16="http://schemas.microsoft.com/office/drawing/2014/main" id="{C9A18706-AAA8-409C-BBAF-D6599C60B83E}"/>
              </a:ext>
            </a:extLst>
          </p:cNvPr>
          <p:cNvSpPr/>
          <p:nvPr/>
        </p:nvSpPr>
        <p:spPr>
          <a:xfrm>
            <a:off x="928687" y="4094171"/>
            <a:ext cx="10229850" cy="7858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dirty="0"/>
              <a:t>No </a:t>
            </a:r>
            <a:r>
              <a:rPr lang="en-US" sz="3200" dirty="0">
                <a:solidFill>
                  <a:srgbClr val="C00000"/>
                </a:solidFill>
              </a:rPr>
              <a:t>not</a:t>
            </a:r>
            <a:r>
              <a:rPr lang="en-US" sz="3200" dirty="0"/>
              <a:t> instruction </a:t>
            </a:r>
            <a:r>
              <a:rPr lang="en-US" sz="3200" dirty="0">
                <a:sym typeface="Wingdings" panose="05000000000000000000" pitchFamily="2" charset="2"/>
              </a:rPr>
              <a:t>, well not is nor with one operand=0  </a:t>
            </a:r>
            <a:endParaRPr lang="en-IN" sz="3200" dirty="0"/>
          </a:p>
        </p:txBody>
      </p:sp>
      <p:sp>
        <p:nvSpPr>
          <p:cNvPr id="8" name="Rectangle 7">
            <a:extLst>
              <a:ext uri="{FF2B5EF4-FFF2-40B4-BE49-F238E27FC236}">
                <a16:creationId xmlns:a16="http://schemas.microsoft.com/office/drawing/2014/main" id="{1317C175-11E8-4744-9516-E239AD3D4035}"/>
              </a:ext>
            </a:extLst>
          </p:cNvPr>
          <p:cNvSpPr/>
          <p:nvPr/>
        </p:nvSpPr>
        <p:spPr>
          <a:xfrm>
            <a:off x="928687" y="5235579"/>
            <a:ext cx="10229850" cy="78580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3200" dirty="0"/>
              <a:t>32 raw bits instead of a 32-bit number. </a:t>
            </a:r>
            <a:endParaRPr lang="en-IN" sz="3200" dirty="0"/>
          </a:p>
        </p:txBody>
      </p:sp>
    </p:spTree>
    <p:extLst>
      <p:ext uri="{BB962C8B-B14F-4D97-AF65-F5344CB8AC3E}">
        <p14:creationId xmlns:p14="http://schemas.microsoft.com/office/powerpoint/2010/main" val="71441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D34E-D827-48DB-8B9B-58AB24251FCA}"/>
              </a:ext>
            </a:extLst>
          </p:cNvPr>
          <p:cNvSpPr>
            <a:spLocks noGrp="1"/>
          </p:cNvSpPr>
          <p:nvPr>
            <p:ph type="title"/>
          </p:nvPr>
        </p:nvSpPr>
        <p:spPr>
          <a:xfrm>
            <a:off x="4965430" y="629266"/>
            <a:ext cx="6586491" cy="1676603"/>
          </a:xfrm>
        </p:spPr>
        <p:txBody>
          <a:bodyPr>
            <a:normAutofit/>
          </a:bodyPr>
          <a:lstStyle/>
          <a:p>
            <a:r>
              <a:rPr lang="en-US" sz="3800" dirty="0"/>
              <a:t>How to store a 32-bit constant into a 32-bit register? </a:t>
            </a:r>
            <a:br>
              <a:rPr lang="en-US" sz="3800" dirty="0"/>
            </a:br>
            <a:r>
              <a:rPr lang="en-US" sz="3800" dirty="0"/>
              <a:t>Remember 16-bit </a:t>
            </a:r>
            <a:r>
              <a:rPr lang="en-US" sz="3800" dirty="0">
                <a:sym typeface="Wingdings" panose="05000000000000000000" pitchFamily="2" charset="2"/>
              </a:rPr>
              <a:t> </a:t>
            </a:r>
            <a:endParaRPr lang="en-IN" sz="3800" dirty="0"/>
          </a:p>
        </p:txBody>
      </p:sp>
      <p:sp>
        <p:nvSpPr>
          <p:cNvPr id="3" name="Content Placeholder 2">
            <a:extLst>
              <a:ext uri="{FF2B5EF4-FFF2-40B4-BE49-F238E27FC236}">
                <a16:creationId xmlns:a16="http://schemas.microsoft.com/office/drawing/2014/main" id="{96C5FEA2-4A2D-4385-B03A-FF671A5AFF8F}"/>
              </a:ext>
            </a:extLst>
          </p:cNvPr>
          <p:cNvSpPr>
            <a:spLocks noGrp="1"/>
          </p:cNvSpPr>
          <p:nvPr>
            <p:ph idx="1"/>
          </p:nvPr>
        </p:nvSpPr>
        <p:spPr>
          <a:xfrm>
            <a:off x="4965431" y="2438400"/>
            <a:ext cx="6586489" cy="3785419"/>
          </a:xfrm>
        </p:spPr>
        <p:txBody>
          <a:bodyPr>
            <a:normAutofit/>
          </a:bodyPr>
          <a:lstStyle/>
          <a:p>
            <a:pPr marL="0" indent="0">
              <a:buNone/>
            </a:pPr>
            <a:r>
              <a:rPr lang="en-US" sz="2400" dirty="0"/>
              <a:t>For example, </a:t>
            </a:r>
            <a:r>
              <a:rPr lang="en-IN" sz="2400" dirty="0"/>
              <a:t>10101010 10101010 11110000 11110000</a:t>
            </a:r>
          </a:p>
          <a:p>
            <a:pPr marL="0" indent="0">
              <a:buNone/>
            </a:pPr>
            <a:endParaRPr lang="en-IN" sz="2400" dirty="0"/>
          </a:p>
        </p:txBody>
      </p:sp>
      <p:pic>
        <p:nvPicPr>
          <p:cNvPr id="7" name="Picture 6" descr="Antique cash register keys">
            <a:extLst>
              <a:ext uri="{FF2B5EF4-FFF2-40B4-BE49-F238E27FC236}">
                <a16:creationId xmlns:a16="http://schemas.microsoft.com/office/drawing/2014/main" id="{7B8CEECF-DDED-6145-FD4C-9D19EE44BF59}"/>
              </a:ext>
            </a:extLst>
          </p:cNvPr>
          <p:cNvPicPr>
            <a:picLocks noChangeAspect="1"/>
          </p:cNvPicPr>
          <p:nvPr/>
        </p:nvPicPr>
        <p:blipFill rotWithShape="1">
          <a:blip r:embed="rId2"/>
          <a:srcRect l="25844" r="29206"/>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9A554DC5-615B-47E6-9AE6-8BC6963758DD}"/>
              </a:ext>
            </a:extLst>
          </p:cNvPr>
          <p:cNvSpPr>
            <a:spLocks noGrp="1"/>
          </p:cNvSpPr>
          <p:nvPr>
            <p:ph type="ftr" sz="quarter" idx="11"/>
          </p:nvPr>
        </p:nvSpPr>
        <p:spPr>
          <a:xfrm>
            <a:off x="4965430" y="6356350"/>
            <a:ext cx="4139134" cy="365125"/>
          </a:xfrm>
        </p:spPr>
        <p:txBody>
          <a:bodyPr>
            <a:normAutofit/>
          </a:bodyPr>
          <a:lstStyle/>
          <a:p>
            <a:pPr algn="l">
              <a:lnSpc>
                <a:spcPct val="90000"/>
              </a:lnSpc>
              <a:spcAft>
                <a:spcPts val="600"/>
              </a:spcAft>
            </a:pPr>
            <a:r>
              <a:rPr lang="en-IN" sz="1800"/>
              <a:t>Computer Architecture</a:t>
            </a:r>
          </a:p>
        </p:txBody>
      </p:sp>
      <p:sp>
        <p:nvSpPr>
          <p:cNvPr id="5" name="Slide Number Placeholder 4">
            <a:extLst>
              <a:ext uri="{FF2B5EF4-FFF2-40B4-BE49-F238E27FC236}">
                <a16:creationId xmlns:a16="http://schemas.microsoft.com/office/drawing/2014/main" id="{E6BE6CAA-66C7-47CD-A086-AB5C2081487B}"/>
              </a:ext>
            </a:extLst>
          </p:cNvPr>
          <p:cNvSpPr>
            <a:spLocks noGrp="1"/>
          </p:cNvSpPr>
          <p:nvPr>
            <p:ph type="sldNum" sz="quarter" idx="12"/>
          </p:nvPr>
        </p:nvSpPr>
        <p:spPr>
          <a:xfrm>
            <a:off x="10167042" y="6356350"/>
            <a:ext cx="1186758" cy="365125"/>
          </a:xfrm>
        </p:spPr>
        <p:txBody>
          <a:bodyPr>
            <a:normAutofit/>
          </a:bodyPr>
          <a:lstStyle/>
          <a:p>
            <a:pPr>
              <a:lnSpc>
                <a:spcPct val="90000"/>
              </a:lnSpc>
              <a:spcAft>
                <a:spcPts val="600"/>
              </a:spcAft>
            </a:pPr>
            <a:fld id="{B8651ABE-1138-46C6-9A43-7FCD4EB2550C}" type="slidenum">
              <a:rPr lang="en-IN" sz="1800" smtClean="0"/>
              <a:pPr>
                <a:lnSpc>
                  <a:spcPct val="90000"/>
                </a:lnSpc>
                <a:spcAft>
                  <a:spcPts val="600"/>
                </a:spcAft>
              </a:pPr>
              <a:t>26</a:t>
            </a:fld>
            <a:endParaRPr lang="en-IN" sz="1800"/>
          </a:p>
        </p:txBody>
      </p:sp>
    </p:spTree>
    <p:extLst>
      <p:ext uri="{BB962C8B-B14F-4D97-AF65-F5344CB8AC3E}">
        <p14:creationId xmlns:p14="http://schemas.microsoft.com/office/powerpoint/2010/main" val="2709448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D34E-D827-48DB-8B9B-58AB24251FCA}"/>
              </a:ext>
            </a:extLst>
          </p:cNvPr>
          <p:cNvSpPr>
            <a:spLocks noGrp="1"/>
          </p:cNvSpPr>
          <p:nvPr>
            <p:ph type="title"/>
          </p:nvPr>
        </p:nvSpPr>
        <p:spPr/>
        <p:txBody>
          <a:bodyPr/>
          <a:lstStyle/>
          <a:p>
            <a:r>
              <a:rPr lang="en-US" dirty="0"/>
              <a:t>Trivia? How to store a 32-bit constant into a 32-bit register? </a:t>
            </a:r>
            <a:endParaRPr lang="en-IN" dirty="0"/>
          </a:p>
        </p:txBody>
      </p:sp>
      <p:sp>
        <p:nvSpPr>
          <p:cNvPr id="3" name="Content Placeholder 2">
            <a:extLst>
              <a:ext uri="{FF2B5EF4-FFF2-40B4-BE49-F238E27FC236}">
                <a16:creationId xmlns:a16="http://schemas.microsoft.com/office/drawing/2014/main" id="{96C5FEA2-4A2D-4385-B03A-FF671A5AFF8F}"/>
              </a:ext>
            </a:extLst>
          </p:cNvPr>
          <p:cNvSpPr>
            <a:spLocks noGrp="1"/>
          </p:cNvSpPr>
          <p:nvPr>
            <p:ph idx="1"/>
          </p:nvPr>
        </p:nvSpPr>
        <p:spPr/>
        <p:txBody>
          <a:bodyPr/>
          <a:lstStyle/>
          <a:p>
            <a:pPr marL="0" indent="0">
              <a:buNone/>
            </a:pPr>
            <a:r>
              <a:rPr lang="en-US" dirty="0"/>
              <a:t>For example, </a:t>
            </a:r>
            <a:r>
              <a:rPr lang="en-IN" dirty="0">
                <a:solidFill>
                  <a:srgbClr val="C00000"/>
                </a:solidFill>
              </a:rPr>
              <a:t>10101010 10101010 </a:t>
            </a:r>
            <a:r>
              <a:rPr lang="en-IN" dirty="0">
                <a:solidFill>
                  <a:srgbClr val="00B050"/>
                </a:solidFill>
              </a:rPr>
              <a:t>11110000 11110000</a:t>
            </a:r>
          </a:p>
          <a:p>
            <a:pPr marL="0" indent="0">
              <a:buNone/>
            </a:pPr>
            <a:endParaRPr lang="en-IN" dirty="0"/>
          </a:p>
          <a:p>
            <a:pPr marL="0" indent="0">
              <a:buNone/>
            </a:pPr>
            <a:r>
              <a:rPr lang="en-IN" dirty="0" err="1"/>
              <a:t>lui</a:t>
            </a:r>
            <a:r>
              <a:rPr lang="en-IN" dirty="0"/>
              <a:t> $t0, 0xAAAA  #</a:t>
            </a:r>
            <a:r>
              <a:rPr lang="en-IN" dirty="0">
                <a:solidFill>
                  <a:srgbClr val="C00000"/>
                </a:solidFill>
              </a:rPr>
              <a:t>1010101010101010</a:t>
            </a:r>
            <a:r>
              <a:rPr lang="en-IN" dirty="0"/>
              <a:t>, lower bits all 0s. </a:t>
            </a:r>
          </a:p>
          <a:p>
            <a:pPr marL="0" indent="0">
              <a:buNone/>
            </a:pPr>
            <a:endParaRPr lang="en-IN" dirty="0"/>
          </a:p>
          <a:p>
            <a:pPr marL="0" indent="0">
              <a:buNone/>
            </a:pPr>
            <a:r>
              <a:rPr lang="en-IN" dirty="0" err="1"/>
              <a:t>ori</a:t>
            </a:r>
            <a:r>
              <a:rPr lang="en-IN" dirty="0"/>
              <a:t> $t0, $t0, 0xF0F0 #</a:t>
            </a:r>
            <a:r>
              <a:rPr lang="en-IN" dirty="0">
                <a:solidFill>
                  <a:srgbClr val="00B050"/>
                </a:solidFill>
              </a:rPr>
              <a:t>1111000011110000</a:t>
            </a:r>
          </a:p>
        </p:txBody>
      </p:sp>
      <p:sp>
        <p:nvSpPr>
          <p:cNvPr id="4" name="Footer Placeholder 3">
            <a:extLst>
              <a:ext uri="{FF2B5EF4-FFF2-40B4-BE49-F238E27FC236}">
                <a16:creationId xmlns:a16="http://schemas.microsoft.com/office/drawing/2014/main" id="{9A554DC5-615B-47E6-9AE6-8BC6963758DD}"/>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E6BE6CAA-66C7-47CD-A086-AB5C2081487B}"/>
              </a:ext>
            </a:extLst>
          </p:cNvPr>
          <p:cNvSpPr>
            <a:spLocks noGrp="1"/>
          </p:cNvSpPr>
          <p:nvPr>
            <p:ph type="sldNum" sz="quarter" idx="12"/>
          </p:nvPr>
        </p:nvSpPr>
        <p:spPr/>
        <p:txBody>
          <a:bodyPr/>
          <a:lstStyle/>
          <a:p>
            <a:fld id="{B8651ABE-1138-46C6-9A43-7FCD4EB2550C}" type="slidenum">
              <a:rPr lang="en-IN" smtClean="0"/>
              <a:pPr/>
              <a:t>27</a:t>
            </a:fld>
            <a:endParaRPr lang="en-IN" dirty="0"/>
          </a:p>
        </p:txBody>
      </p:sp>
    </p:spTree>
    <p:extLst>
      <p:ext uri="{BB962C8B-B14F-4D97-AF65-F5344CB8AC3E}">
        <p14:creationId xmlns:p14="http://schemas.microsoft.com/office/powerpoint/2010/main" val="10264141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47FC-850D-4C1E-A4B1-36D9BF30456A}"/>
              </a:ext>
            </a:extLst>
          </p:cNvPr>
          <p:cNvSpPr>
            <a:spLocks noGrp="1"/>
          </p:cNvSpPr>
          <p:nvPr>
            <p:ph type="title"/>
          </p:nvPr>
        </p:nvSpPr>
        <p:spPr/>
        <p:txBody>
          <a:bodyPr/>
          <a:lstStyle/>
          <a:p>
            <a:r>
              <a:rPr lang="en-US" dirty="0"/>
              <a:t>Trivia? How to store a 32-bit constant into a 32-bit register? </a:t>
            </a:r>
            <a:endParaRPr lang="en-IN" dirty="0"/>
          </a:p>
        </p:txBody>
      </p:sp>
      <p:sp>
        <p:nvSpPr>
          <p:cNvPr id="4" name="Footer Placeholder 3">
            <a:extLst>
              <a:ext uri="{FF2B5EF4-FFF2-40B4-BE49-F238E27FC236}">
                <a16:creationId xmlns:a16="http://schemas.microsoft.com/office/drawing/2014/main" id="{80E1F8C3-8957-4F67-9880-6C23FA9817D5}"/>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8F9726E0-FFF4-4D15-B584-4A9B97505E7F}"/>
              </a:ext>
            </a:extLst>
          </p:cNvPr>
          <p:cNvSpPr>
            <a:spLocks noGrp="1"/>
          </p:cNvSpPr>
          <p:nvPr>
            <p:ph type="sldNum" sz="quarter" idx="12"/>
          </p:nvPr>
        </p:nvSpPr>
        <p:spPr/>
        <p:txBody>
          <a:bodyPr/>
          <a:lstStyle/>
          <a:p>
            <a:fld id="{B8651ABE-1138-46C6-9A43-7FCD4EB2550C}" type="slidenum">
              <a:rPr lang="en-IN" smtClean="0"/>
              <a:pPr/>
              <a:t>28</a:t>
            </a:fld>
            <a:endParaRPr lang="en-IN" dirty="0"/>
          </a:p>
        </p:txBody>
      </p:sp>
      <p:sp>
        <p:nvSpPr>
          <p:cNvPr id="8" name="Content Placeholder 2">
            <a:extLst>
              <a:ext uri="{FF2B5EF4-FFF2-40B4-BE49-F238E27FC236}">
                <a16:creationId xmlns:a16="http://schemas.microsoft.com/office/drawing/2014/main" id="{61346F6E-37A4-4BA7-9A75-FA89D40BF522}"/>
              </a:ext>
            </a:extLst>
          </p:cNvPr>
          <p:cNvSpPr>
            <a:spLocks noGrp="1"/>
          </p:cNvSpPr>
          <p:nvPr>
            <p:ph idx="1"/>
          </p:nvPr>
        </p:nvSpPr>
        <p:spPr>
          <a:xfrm>
            <a:off x="838200" y="1825625"/>
            <a:ext cx="10515600" cy="4351338"/>
          </a:xfrm>
        </p:spPr>
        <p:txBody>
          <a:bodyPr/>
          <a:lstStyle/>
          <a:p>
            <a:pPr marL="0" indent="0">
              <a:buNone/>
            </a:pPr>
            <a:r>
              <a:rPr lang="en-US" dirty="0"/>
              <a:t>For example, </a:t>
            </a:r>
            <a:r>
              <a:rPr lang="en-IN" dirty="0">
                <a:solidFill>
                  <a:srgbClr val="C00000"/>
                </a:solidFill>
              </a:rPr>
              <a:t>10101010 10101010 </a:t>
            </a:r>
            <a:r>
              <a:rPr lang="en-IN" dirty="0">
                <a:solidFill>
                  <a:srgbClr val="00B050"/>
                </a:solidFill>
              </a:rPr>
              <a:t>11110000 11110000</a:t>
            </a:r>
          </a:p>
          <a:p>
            <a:pPr marL="0" indent="0">
              <a:buNone/>
            </a:pPr>
            <a:endParaRPr lang="en-IN" dirty="0"/>
          </a:p>
          <a:p>
            <a:pPr marL="0" indent="0">
              <a:buNone/>
            </a:pPr>
            <a:r>
              <a:rPr lang="en-IN" dirty="0" err="1"/>
              <a:t>lui</a:t>
            </a:r>
            <a:r>
              <a:rPr lang="en-IN" dirty="0"/>
              <a:t> $t0, 0xAAAA  #</a:t>
            </a:r>
            <a:r>
              <a:rPr lang="en-IN" dirty="0">
                <a:solidFill>
                  <a:srgbClr val="C00000"/>
                </a:solidFill>
              </a:rPr>
              <a:t>1010101010101010</a:t>
            </a:r>
            <a:r>
              <a:rPr lang="en-IN" dirty="0"/>
              <a:t>, lower bits all 0s. </a:t>
            </a:r>
          </a:p>
          <a:p>
            <a:pPr marL="0" indent="0">
              <a:buNone/>
            </a:pPr>
            <a:r>
              <a:rPr lang="en-IN" dirty="0"/>
              <a:t>Basically it will be 0xAAAA0000 (in hexadecimal) </a:t>
            </a:r>
          </a:p>
          <a:p>
            <a:pPr marL="0" indent="0">
              <a:buNone/>
            </a:pPr>
            <a:r>
              <a:rPr lang="en-IN" dirty="0" err="1"/>
              <a:t>ori</a:t>
            </a:r>
            <a:r>
              <a:rPr lang="en-IN" dirty="0"/>
              <a:t> $t0, $t0, 0xF0F0 #</a:t>
            </a:r>
            <a:r>
              <a:rPr lang="en-IN" dirty="0">
                <a:solidFill>
                  <a:srgbClr val="00B050"/>
                </a:solidFill>
              </a:rPr>
              <a:t>1111000011110000</a:t>
            </a:r>
          </a:p>
          <a:p>
            <a:pPr marL="0" indent="0">
              <a:buNone/>
            </a:pPr>
            <a:r>
              <a:rPr lang="en-IN" dirty="0"/>
              <a:t>it will be 0xAAAAF0F0</a:t>
            </a:r>
            <a:endParaRPr lang="en-IN" dirty="0">
              <a:solidFill>
                <a:srgbClr val="00B050"/>
              </a:solidFill>
            </a:endParaRPr>
          </a:p>
          <a:p>
            <a:pPr marL="0" indent="0">
              <a:buNone/>
            </a:pPr>
            <a:r>
              <a:rPr lang="en-IN" dirty="0" err="1">
                <a:solidFill>
                  <a:srgbClr val="00B050"/>
                </a:solidFill>
              </a:rPr>
              <a:t>lui</a:t>
            </a:r>
            <a:r>
              <a:rPr lang="en-IN" dirty="0">
                <a:solidFill>
                  <a:srgbClr val="00B050"/>
                </a:solidFill>
              </a:rPr>
              <a:t>: upper bits, </a:t>
            </a:r>
            <a:r>
              <a:rPr lang="en-IN" dirty="0" err="1">
                <a:solidFill>
                  <a:srgbClr val="00B050"/>
                </a:solidFill>
              </a:rPr>
              <a:t>ori</a:t>
            </a:r>
            <a:r>
              <a:rPr lang="en-IN" dirty="0">
                <a:solidFill>
                  <a:srgbClr val="00B050"/>
                </a:solidFill>
              </a:rPr>
              <a:t>/</a:t>
            </a:r>
            <a:r>
              <a:rPr lang="en-IN" dirty="0" err="1">
                <a:solidFill>
                  <a:srgbClr val="00B050"/>
                </a:solidFill>
              </a:rPr>
              <a:t>addi</a:t>
            </a:r>
            <a:r>
              <a:rPr lang="en-IN" dirty="0">
                <a:solidFill>
                  <a:srgbClr val="00B050"/>
                </a:solidFill>
              </a:rPr>
              <a:t>: lower bits</a:t>
            </a:r>
          </a:p>
        </p:txBody>
      </p:sp>
      <p:sp>
        <p:nvSpPr>
          <p:cNvPr id="3" name="Rectangle 2">
            <a:extLst>
              <a:ext uri="{FF2B5EF4-FFF2-40B4-BE49-F238E27FC236}">
                <a16:creationId xmlns:a16="http://schemas.microsoft.com/office/drawing/2014/main" id="{BC19555B-9E75-FA41-4C4F-5542BF49B1C4}"/>
              </a:ext>
            </a:extLst>
          </p:cNvPr>
          <p:cNvSpPr/>
          <p:nvPr/>
        </p:nvSpPr>
        <p:spPr>
          <a:xfrm>
            <a:off x="3957638" y="2962275"/>
            <a:ext cx="4052887"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4C19690-F624-9071-5C09-5659858F6146}"/>
              </a:ext>
            </a:extLst>
          </p:cNvPr>
          <p:cNvSpPr/>
          <p:nvPr/>
        </p:nvSpPr>
        <p:spPr>
          <a:xfrm>
            <a:off x="3309938" y="1695450"/>
            <a:ext cx="4052887" cy="7143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68C7A35-FD15-D747-AC34-2A0CB84EF5A1}"/>
              </a:ext>
            </a:extLst>
          </p:cNvPr>
          <p:cNvSpPr/>
          <p:nvPr/>
        </p:nvSpPr>
        <p:spPr>
          <a:xfrm>
            <a:off x="7362825" y="1690688"/>
            <a:ext cx="4052887" cy="7143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AEDE1BBC-6817-B36F-E716-B3B05591DA40}"/>
              </a:ext>
            </a:extLst>
          </p:cNvPr>
          <p:cNvSpPr/>
          <p:nvPr/>
        </p:nvSpPr>
        <p:spPr>
          <a:xfrm>
            <a:off x="4595813" y="4198937"/>
            <a:ext cx="4052887" cy="71437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39818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fferent cups of coffee on white background">
            <a:extLst>
              <a:ext uri="{FF2B5EF4-FFF2-40B4-BE49-F238E27FC236}">
                <a16:creationId xmlns:a16="http://schemas.microsoft.com/office/drawing/2014/main" id="{AD4BFC5C-F3DD-0CE5-B4E1-0BCA911107EE}"/>
              </a:ext>
            </a:extLst>
          </p:cNvPr>
          <p:cNvPicPr>
            <a:picLocks noChangeAspect="1"/>
          </p:cNvPicPr>
          <p:nvPr/>
        </p:nvPicPr>
        <p:blipFill rotWithShape="1">
          <a:blip r:embed="rId2"/>
          <a:srcRect r="-3" b="5793"/>
          <a:stretch/>
        </p:blipFill>
        <p:spPr>
          <a:xfrm>
            <a:off x="20" y="1666568"/>
            <a:ext cx="6106195" cy="5191432"/>
          </a:xfrm>
          <a:prstGeom prst="rect">
            <a:avLst/>
          </a:prstGeom>
        </p:spPr>
      </p:pic>
      <p:sp useBgFill="1">
        <p:nvSpPr>
          <p:cNvPr id="13" name="Rectangle 12">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02D0AE-1A19-23AF-BCCE-F5585BD17EAB}"/>
              </a:ext>
            </a:extLst>
          </p:cNvPr>
          <p:cNvSpPr>
            <a:spLocks noGrp="1"/>
          </p:cNvSpPr>
          <p:nvPr>
            <p:ph type="title"/>
          </p:nvPr>
        </p:nvSpPr>
        <p:spPr>
          <a:xfrm>
            <a:off x="761801" y="352766"/>
            <a:ext cx="10591999" cy="1023584"/>
          </a:xfrm>
        </p:spPr>
        <p:txBody>
          <a:bodyPr>
            <a:normAutofit/>
          </a:bodyPr>
          <a:lstStyle/>
          <a:p>
            <a:r>
              <a:rPr lang="en-US" sz="4000"/>
              <a:t>Coffee Credits</a:t>
            </a:r>
            <a:endParaRPr lang="en-IN" sz="4000"/>
          </a:p>
        </p:txBody>
      </p:sp>
      <p:sp>
        <p:nvSpPr>
          <p:cNvPr id="3" name="Content Placeholder 2">
            <a:extLst>
              <a:ext uri="{FF2B5EF4-FFF2-40B4-BE49-F238E27FC236}">
                <a16:creationId xmlns:a16="http://schemas.microsoft.com/office/drawing/2014/main" id="{D3D24916-D4A8-6597-2BAB-7E99702202AE}"/>
              </a:ext>
            </a:extLst>
          </p:cNvPr>
          <p:cNvSpPr>
            <a:spLocks noGrp="1"/>
          </p:cNvSpPr>
          <p:nvPr>
            <p:ph idx="1"/>
          </p:nvPr>
        </p:nvSpPr>
        <p:spPr>
          <a:xfrm>
            <a:off x="6803408" y="2249766"/>
            <a:ext cx="4550391" cy="4070303"/>
          </a:xfrm>
        </p:spPr>
        <p:txBody>
          <a:bodyPr anchor="ctr">
            <a:normAutofit/>
          </a:bodyPr>
          <a:lstStyle/>
          <a:p>
            <a:r>
              <a:rPr lang="en-US" sz="2000"/>
              <a:t>Navya +1 </a:t>
            </a:r>
          </a:p>
          <a:p>
            <a:r>
              <a:rPr lang="en-US" sz="2000"/>
              <a:t>Satyankar +1</a:t>
            </a:r>
            <a:endParaRPr lang="en-IN" sz="2000"/>
          </a:p>
        </p:txBody>
      </p:sp>
      <p:sp>
        <p:nvSpPr>
          <p:cNvPr id="4" name="Footer Placeholder 3">
            <a:extLst>
              <a:ext uri="{FF2B5EF4-FFF2-40B4-BE49-F238E27FC236}">
                <a16:creationId xmlns:a16="http://schemas.microsoft.com/office/drawing/2014/main" id="{7DC6F54A-8670-BB56-21F7-F2B1C958BCE5}"/>
              </a:ext>
            </a:extLst>
          </p:cNvPr>
          <p:cNvSpPr>
            <a:spLocks noGrp="1"/>
          </p:cNvSpPr>
          <p:nvPr>
            <p:ph type="ftr" sz="quarter" idx="11"/>
          </p:nvPr>
        </p:nvSpPr>
        <p:spPr>
          <a:xfrm>
            <a:off x="6803407" y="6356350"/>
            <a:ext cx="3145751" cy="365125"/>
          </a:xfrm>
        </p:spPr>
        <p:txBody>
          <a:bodyPr>
            <a:normAutofit/>
          </a:bodyPr>
          <a:lstStyle/>
          <a:p>
            <a:pPr algn="l">
              <a:lnSpc>
                <a:spcPct val="90000"/>
              </a:lnSpc>
              <a:spcAft>
                <a:spcPts val="600"/>
              </a:spcAft>
            </a:pPr>
            <a:r>
              <a:rPr lang="en-IN" sz="1800"/>
              <a:t>Computer Architecture</a:t>
            </a:r>
          </a:p>
        </p:txBody>
      </p:sp>
      <p:sp>
        <p:nvSpPr>
          <p:cNvPr id="5" name="Slide Number Placeholder 4">
            <a:extLst>
              <a:ext uri="{FF2B5EF4-FFF2-40B4-BE49-F238E27FC236}">
                <a16:creationId xmlns:a16="http://schemas.microsoft.com/office/drawing/2014/main" id="{B5D7C81A-63C7-4329-E344-7393F1434BD1}"/>
              </a:ext>
            </a:extLst>
          </p:cNvPr>
          <p:cNvSpPr>
            <a:spLocks noGrp="1"/>
          </p:cNvSpPr>
          <p:nvPr>
            <p:ph type="sldNum" sz="quarter" idx="12"/>
          </p:nvPr>
        </p:nvSpPr>
        <p:spPr>
          <a:xfrm>
            <a:off x="10208240" y="6356350"/>
            <a:ext cx="1724679" cy="365125"/>
          </a:xfrm>
        </p:spPr>
        <p:txBody>
          <a:bodyPr>
            <a:normAutofit/>
          </a:bodyPr>
          <a:lstStyle/>
          <a:p>
            <a:pPr>
              <a:lnSpc>
                <a:spcPct val="90000"/>
              </a:lnSpc>
              <a:spcAft>
                <a:spcPts val="600"/>
              </a:spcAft>
            </a:pPr>
            <a:fld id="{B8651ABE-1138-46C6-9A43-7FCD4EB2550C}" type="slidenum">
              <a:rPr lang="en-IN" sz="1800"/>
              <a:pPr>
                <a:lnSpc>
                  <a:spcPct val="90000"/>
                </a:lnSpc>
                <a:spcAft>
                  <a:spcPts val="600"/>
                </a:spcAft>
              </a:pPr>
              <a:t>29</a:t>
            </a:fld>
            <a:endParaRPr lang="en-IN" sz="1800"/>
          </a:p>
        </p:txBody>
      </p:sp>
    </p:spTree>
    <p:extLst>
      <p:ext uri="{BB962C8B-B14F-4D97-AF65-F5344CB8AC3E}">
        <p14:creationId xmlns:p14="http://schemas.microsoft.com/office/powerpoint/2010/main" val="119963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Brandenburg Gate Germany at sunset">
            <a:extLst>
              <a:ext uri="{FF2B5EF4-FFF2-40B4-BE49-F238E27FC236}">
                <a16:creationId xmlns:a16="http://schemas.microsoft.com/office/drawing/2014/main" id="{6A5160C4-478B-1DEA-FAD3-B388515ADC01}"/>
              </a:ext>
            </a:extLst>
          </p:cNvPr>
          <p:cNvPicPr>
            <a:picLocks noChangeAspect="1"/>
          </p:cNvPicPr>
          <p:nvPr/>
        </p:nvPicPr>
        <p:blipFill rotWithShape="1">
          <a:blip r:embed="rId2"/>
          <a:srcRect/>
          <a:stretch/>
        </p:blipFill>
        <p:spPr>
          <a:xfrm>
            <a:off x="-3047" y="10"/>
            <a:ext cx="12191999" cy="6857990"/>
          </a:xfrm>
          <a:prstGeom prst="rect">
            <a:avLst/>
          </a:prstGeom>
        </p:spPr>
      </p:pic>
      <p:sp>
        <p:nvSpPr>
          <p:cNvPr id="2" name="Title 1">
            <a:extLst>
              <a:ext uri="{FF2B5EF4-FFF2-40B4-BE49-F238E27FC236}">
                <a16:creationId xmlns:a16="http://schemas.microsoft.com/office/drawing/2014/main" id="{A0DFD927-0F6F-2E61-B707-14A007C58733}"/>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Architecture-101</a:t>
            </a:r>
          </a:p>
        </p:txBody>
      </p:sp>
      <p:sp>
        <p:nvSpPr>
          <p:cNvPr id="4" name="Footer Placeholder 3">
            <a:extLst>
              <a:ext uri="{FF2B5EF4-FFF2-40B4-BE49-F238E27FC236}">
                <a16:creationId xmlns:a16="http://schemas.microsoft.com/office/drawing/2014/main" id="{C9D3B7B7-E069-058C-E14B-A5C12A43D5B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defRPr/>
            </a:pPr>
            <a:r>
              <a:rPr lang="en-US" sz="1200" kern="1200">
                <a:solidFill>
                  <a:srgbClr val="FFFFFF"/>
                </a:solidFill>
                <a:latin typeface="Calibri" panose="020F0502020204030204"/>
                <a:ea typeface="+mn-ea"/>
                <a:cs typeface="+mn-cs"/>
              </a:rPr>
              <a:t>Computer Architecture</a:t>
            </a:r>
          </a:p>
        </p:txBody>
      </p:sp>
      <p:sp>
        <p:nvSpPr>
          <p:cNvPr id="5" name="Slide Number Placeholder 4">
            <a:extLst>
              <a:ext uri="{FF2B5EF4-FFF2-40B4-BE49-F238E27FC236}">
                <a16:creationId xmlns:a16="http://schemas.microsoft.com/office/drawing/2014/main" id="{3703BACE-C7F5-7815-E876-8B4CCDCC9FE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B8651ABE-1138-46C6-9A43-7FCD4EB2550C}" type="slidenum">
              <a:rPr lang="en-US" sz="1200">
                <a:solidFill>
                  <a:srgbClr val="FFFFFF"/>
                </a:solidFill>
                <a:latin typeface="Calibri" panose="020F0502020204030204"/>
              </a:rPr>
              <a:pPr>
                <a:spcAft>
                  <a:spcPts val="600"/>
                </a:spcAft>
                <a:defRPr/>
              </a:pPr>
              <a:t>3</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156074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6229D-90EA-53F8-4D71-761E72F626EE}"/>
              </a:ext>
            </a:extLst>
          </p:cNvPr>
          <p:cNvSpPr>
            <a:spLocks noGrp="1"/>
          </p:cNvSpPr>
          <p:nvPr>
            <p:ph type="title"/>
          </p:nvPr>
        </p:nvSpPr>
        <p:spPr>
          <a:xfrm>
            <a:off x="640080" y="325369"/>
            <a:ext cx="4368602" cy="1956841"/>
          </a:xfrm>
        </p:spPr>
        <p:txBody>
          <a:bodyPr anchor="b">
            <a:normAutofit/>
          </a:bodyPr>
          <a:lstStyle/>
          <a:p>
            <a:r>
              <a:rPr lang="en-US" sz="5000"/>
              <a:t>Congrats ISRO, Well Done India</a:t>
            </a:r>
            <a:endParaRPr lang="en-IN" sz="5000"/>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973A04-F869-1B1D-0F2B-68B489A0E9EC}"/>
              </a:ext>
            </a:extLst>
          </p:cNvPr>
          <p:cNvSpPr>
            <a:spLocks noGrp="1"/>
          </p:cNvSpPr>
          <p:nvPr>
            <p:ph idx="1"/>
          </p:nvPr>
        </p:nvSpPr>
        <p:spPr>
          <a:xfrm>
            <a:off x="640080" y="2872899"/>
            <a:ext cx="4243589" cy="3320668"/>
          </a:xfrm>
        </p:spPr>
        <p:txBody>
          <a:bodyPr>
            <a:normAutofit/>
          </a:bodyPr>
          <a:lstStyle/>
          <a:p>
            <a:pPr marL="0" indent="0">
              <a:buNone/>
            </a:pPr>
            <a:endParaRPr lang="en-US" sz="2000" dirty="0"/>
          </a:p>
          <a:p>
            <a:pPr marL="0" indent="0">
              <a:buNone/>
            </a:pPr>
            <a:r>
              <a:rPr lang="en-IN" sz="2000" dirty="0"/>
              <a:t>Processor used: Vikram (some avatars of Vikram), 32-bit, 150 instructions </a:t>
            </a:r>
          </a:p>
          <a:p>
            <a:pPr marL="0" indent="0">
              <a:buNone/>
            </a:pPr>
            <a:endParaRPr lang="en-IN" sz="2000" dirty="0"/>
          </a:p>
          <a:p>
            <a:pPr marL="0" indent="0">
              <a:buNone/>
            </a:pPr>
            <a:r>
              <a:rPr lang="en-IN" sz="2000" dirty="0"/>
              <a:t>Photo credit: To the owner!</a:t>
            </a:r>
          </a:p>
        </p:txBody>
      </p:sp>
      <p:pic>
        <p:nvPicPr>
          <p:cNvPr id="1026" name="Picture 2">
            <a:extLst>
              <a:ext uri="{FF2B5EF4-FFF2-40B4-BE49-F238E27FC236}">
                <a16:creationId xmlns:a16="http://schemas.microsoft.com/office/drawing/2014/main" id="{E785288F-93FB-07A1-BCA0-A124762EE3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1C0D71E-998D-B2A2-693C-652D134D9C21}"/>
              </a:ext>
            </a:extLst>
          </p:cNvPr>
          <p:cNvSpPr>
            <a:spLocks noGrp="1"/>
          </p:cNvSpPr>
          <p:nvPr>
            <p:ph type="ftr" sz="quarter" idx="11"/>
          </p:nvPr>
        </p:nvSpPr>
        <p:spPr>
          <a:xfrm>
            <a:off x="6248400" y="6356350"/>
            <a:ext cx="4114800" cy="365125"/>
          </a:xfrm>
        </p:spPr>
        <p:txBody>
          <a:bodyPr>
            <a:normAutofit/>
          </a:bodyPr>
          <a:lstStyle/>
          <a:p>
            <a:pPr algn="l">
              <a:lnSpc>
                <a:spcPct val="90000"/>
              </a:lnSpc>
              <a:spcAft>
                <a:spcPts val="600"/>
              </a:spcAft>
            </a:pPr>
            <a:r>
              <a:rPr lang="en-IN" sz="1800">
                <a:solidFill>
                  <a:srgbClr val="FFFFFF"/>
                </a:solidFill>
              </a:rPr>
              <a:t>Computer Architecture</a:t>
            </a:r>
          </a:p>
        </p:txBody>
      </p:sp>
      <p:sp>
        <p:nvSpPr>
          <p:cNvPr id="5" name="Slide Number Placeholder 4">
            <a:extLst>
              <a:ext uri="{FF2B5EF4-FFF2-40B4-BE49-F238E27FC236}">
                <a16:creationId xmlns:a16="http://schemas.microsoft.com/office/drawing/2014/main" id="{97C2B611-3C5F-2949-06FB-FB75D09AB703}"/>
              </a:ext>
            </a:extLst>
          </p:cNvPr>
          <p:cNvSpPr>
            <a:spLocks noGrp="1"/>
          </p:cNvSpPr>
          <p:nvPr>
            <p:ph type="sldNum" sz="quarter" idx="12"/>
          </p:nvPr>
        </p:nvSpPr>
        <p:spPr>
          <a:xfrm>
            <a:off x="10439400" y="6356350"/>
            <a:ext cx="914400" cy="365125"/>
          </a:xfrm>
        </p:spPr>
        <p:txBody>
          <a:bodyPr>
            <a:normAutofit/>
          </a:bodyPr>
          <a:lstStyle/>
          <a:p>
            <a:pPr>
              <a:lnSpc>
                <a:spcPct val="90000"/>
              </a:lnSpc>
              <a:spcAft>
                <a:spcPts val="600"/>
              </a:spcAft>
            </a:pPr>
            <a:fld id="{B8651ABE-1138-46C6-9A43-7FCD4EB2550C}" type="slidenum">
              <a:rPr lang="en-IN" sz="1800">
                <a:solidFill>
                  <a:srgbClr val="FFFFFF"/>
                </a:solidFill>
              </a:rPr>
              <a:pPr>
                <a:lnSpc>
                  <a:spcPct val="90000"/>
                </a:lnSpc>
                <a:spcAft>
                  <a:spcPts val="600"/>
                </a:spcAft>
              </a:pPr>
              <a:t>30</a:t>
            </a:fld>
            <a:endParaRPr lang="en-IN" sz="1800">
              <a:solidFill>
                <a:srgbClr val="FFFFFF"/>
              </a:solidFill>
            </a:endParaRPr>
          </a:p>
        </p:txBody>
      </p:sp>
    </p:spTree>
    <p:extLst>
      <p:ext uri="{BB962C8B-B14F-4D97-AF65-F5344CB8AC3E}">
        <p14:creationId xmlns:p14="http://schemas.microsoft.com/office/powerpoint/2010/main" val="173477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61636-DD26-46D0-BB03-32C3760DB35B}"/>
              </a:ext>
            </a:extLst>
          </p:cNvPr>
          <p:cNvSpPr>
            <a:spLocks noGrp="1"/>
          </p:cNvSpPr>
          <p:nvPr>
            <p:ph type="title"/>
          </p:nvPr>
        </p:nvSpPr>
        <p:spPr>
          <a:xfrm>
            <a:off x="4965430" y="629266"/>
            <a:ext cx="6586491" cy="1676603"/>
          </a:xfrm>
        </p:spPr>
        <p:txBody>
          <a:bodyPr>
            <a:normAutofit/>
          </a:bodyPr>
          <a:lstStyle/>
          <a:p>
            <a:r>
              <a:rPr lang="en-US" sz="5400"/>
              <a:t>Next Few Lectures</a:t>
            </a:r>
            <a:endParaRPr lang="en-IN" sz="5400"/>
          </a:p>
        </p:txBody>
      </p:sp>
      <p:pic>
        <p:nvPicPr>
          <p:cNvPr id="8" name="Picture 7">
            <a:extLst>
              <a:ext uri="{FF2B5EF4-FFF2-40B4-BE49-F238E27FC236}">
                <a16:creationId xmlns:a16="http://schemas.microsoft.com/office/drawing/2014/main" id="{7EC915F1-E7CC-87E1-CDD9-2338B962FF24}"/>
              </a:ext>
            </a:extLst>
          </p:cNvPr>
          <p:cNvPicPr>
            <a:picLocks noChangeAspect="1"/>
          </p:cNvPicPr>
          <p:nvPr/>
        </p:nvPicPr>
        <p:blipFill rotWithShape="1">
          <a:blip r:embed="rId2"/>
          <a:srcRect l="28323" r="26557"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AE1989AF-7DD1-4F57-999E-4903471DC15C}"/>
              </a:ext>
            </a:extLst>
          </p:cNvPr>
          <p:cNvSpPr>
            <a:spLocks noGrp="1"/>
          </p:cNvSpPr>
          <p:nvPr>
            <p:ph type="ftr" sz="quarter" idx="11"/>
          </p:nvPr>
        </p:nvSpPr>
        <p:spPr>
          <a:xfrm>
            <a:off x="4965430" y="6356350"/>
            <a:ext cx="4139134" cy="365125"/>
          </a:xfrm>
        </p:spPr>
        <p:txBody>
          <a:bodyPr>
            <a:normAutofit/>
          </a:bodyPr>
          <a:lstStyle/>
          <a:p>
            <a:pPr algn="l">
              <a:lnSpc>
                <a:spcPct val="90000"/>
              </a:lnSpc>
              <a:spcAft>
                <a:spcPts val="600"/>
              </a:spcAft>
            </a:pPr>
            <a:r>
              <a:rPr lang="en-IN" sz="1800"/>
              <a:t>Computer Architecture</a:t>
            </a:r>
          </a:p>
        </p:txBody>
      </p:sp>
      <p:sp>
        <p:nvSpPr>
          <p:cNvPr id="5" name="Slide Number Placeholder 4">
            <a:extLst>
              <a:ext uri="{FF2B5EF4-FFF2-40B4-BE49-F238E27FC236}">
                <a16:creationId xmlns:a16="http://schemas.microsoft.com/office/drawing/2014/main" id="{36FEFC21-7A8E-45C0-90CD-121583497D1E}"/>
              </a:ext>
            </a:extLst>
          </p:cNvPr>
          <p:cNvSpPr>
            <a:spLocks noGrp="1"/>
          </p:cNvSpPr>
          <p:nvPr>
            <p:ph type="sldNum" sz="quarter" idx="12"/>
          </p:nvPr>
        </p:nvSpPr>
        <p:spPr>
          <a:xfrm>
            <a:off x="10167042" y="6356350"/>
            <a:ext cx="1186758" cy="365125"/>
          </a:xfrm>
        </p:spPr>
        <p:txBody>
          <a:bodyPr>
            <a:normAutofit/>
          </a:bodyPr>
          <a:lstStyle/>
          <a:p>
            <a:pPr>
              <a:lnSpc>
                <a:spcPct val="90000"/>
              </a:lnSpc>
              <a:spcAft>
                <a:spcPts val="600"/>
              </a:spcAft>
            </a:pPr>
            <a:fld id="{B8651ABE-1138-46C6-9A43-7FCD4EB2550C}" type="slidenum">
              <a:rPr lang="en-IN" sz="1800" smtClean="0"/>
              <a:pPr>
                <a:lnSpc>
                  <a:spcPct val="90000"/>
                </a:lnSpc>
                <a:spcAft>
                  <a:spcPts val="600"/>
                </a:spcAft>
              </a:pPr>
              <a:t>4</a:t>
            </a:fld>
            <a:endParaRPr lang="en-IN" sz="1800"/>
          </a:p>
        </p:txBody>
      </p:sp>
      <p:graphicFrame>
        <p:nvGraphicFramePr>
          <p:cNvPr id="7" name="Content Placeholder 2">
            <a:extLst>
              <a:ext uri="{FF2B5EF4-FFF2-40B4-BE49-F238E27FC236}">
                <a16:creationId xmlns:a16="http://schemas.microsoft.com/office/drawing/2014/main" id="{A57BFC05-FC4F-56CA-46CC-E41B95DAADD0}"/>
              </a:ext>
            </a:extLst>
          </p:cNvPr>
          <p:cNvGraphicFramePr>
            <a:graphicFrameLocks noGrp="1"/>
          </p:cNvGraphicFramePr>
          <p:nvPr>
            <p:ph idx="1"/>
          </p:nvPr>
        </p:nvGraphicFramePr>
        <p:xfrm>
          <a:off x="4673691" y="2095501"/>
          <a:ext cx="7562850" cy="3747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3587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1279-413D-497A-86D2-F5DF813AC9C8}"/>
              </a:ext>
            </a:extLst>
          </p:cNvPr>
          <p:cNvSpPr>
            <a:spLocks noGrp="1"/>
          </p:cNvSpPr>
          <p:nvPr>
            <p:ph type="title"/>
          </p:nvPr>
        </p:nvSpPr>
        <p:spPr>
          <a:xfrm>
            <a:off x="4965430" y="629266"/>
            <a:ext cx="6586491" cy="1676603"/>
          </a:xfrm>
        </p:spPr>
        <p:txBody>
          <a:bodyPr>
            <a:normAutofit/>
          </a:bodyPr>
          <a:lstStyle/>
          <a:p>
            <a:r>
              <a:rPr lang="en-US" sz="5400"/>
              <a:t>Why MIPS?</a:t>
            </a:r>
            <a:endParaRPr lang="en-IN" sz="5400"/>
          </a:p>
        </p:txBody>
      </p:sp>
      <p:sp>
        <p:nvSpPr>
          <p:cNvPr id="3" name="Content Placeholder 2">
            <a:extLst>
              <a:ext uri="{FF2B5EF4-FFF2-40B4-BE49-F238E27FC236}">
                <a16:creationId xmlns:a16="http://schemas.microsoft.com/office/drawing/2014/main" id="{328C57CE-DD80-45D3-98F9-4222CABF03EC}"/>
              </a:ext>
            </a:extLst>
          </p:cNvPr>
          <p:cNvSpPr>
            <a:spLocks noGrp="1"/>
          </p:cNvSpPr>
          <p:nvPr>
            <p:ph idx="1"/>
          </p:nvPr>
        </p:nvSpPr>
        <p:spPr>
          <a:xfrm>
            <a:off x="4965431" y="2438400"/>
            <a:ext cx="6586489" cy="3785419"/>
          </a:xfrm>
        </p:spPr>
        <p:txBody>
          <a:bodyPr>
            <a:normAutofit/>
          </a:bodyPr>
          <a:lstStyle/>
          <a:p>
            <a:pPr marL="0" indent="0">
              <a:buNone/>
            </a:pPr>
            <a:r>
              <a:rPr lang="en-US" sz="2400" dirty="0"/>
              <a:t>Simple yet expressive </a:t>
            </a:r>
          </a:p>
          <a:p>
            <a:pPr marL="0" indent="0">
              <a:buNone/>
            </a:pPr>
            <a:endParaRPr lang="en-US" sz="2400" dirty="0"/>
          </a:p>
          <a:p>
            <a:pPr marL="0" indent="0">
              <a:buNone/>
            </a:pPr>
            <a:r>
              <a:rPr lang="en-US" sz="2400" dirty="0"/>
              <a:t>Basic principles are similar if not the same. e.g., ARM ISA</a:t>
            </a:r>
          </a:p>
          <a:p>
            <a:pPr marL="0" indent="0">
              <a:buNone/>
            </a:pPr>
            <a:endParaRPr lang="en-US" sz="2400" dirty="0"/>
          </a:p>
          <a:p>
            <a:pPr marL="0" indent="0">
              <a:buNone/>
            </a:pPr>
            <a:r>
              <a:rPr lang="en-US" sz="2400" dirty="0"/>
              <a:t>Still in use today: embedded devices, routers, modems etc. </a:t>
            </a:r>
          </a:p>
          <a:p>
            <a:pPr marL="0" indent="0">
              <a:buNone/>
            </a:pPr>
            <a:endParaRPr lang="en-US" sz="2400" dirty="0"/>
          </a:p>
          <a:p>
            <a:pPr marL="0" indent="0">
              <a:buNone/>
            </a:pPr>
            <a:endParaRPr lang="en-IN" sz="2400" dirty="0"/>
          </a:p>
        </p:txBody>
      </p:sp>
      <p:pic>
        <p:nvPicPr>
          <p:cNvPr id="7" name="Picture 6" descr="Hand with red strings">
            <a:extLst>
              <a:ext uri="{FF2B5EF4-FFF2-40B4-BE49-F238E27FC236}">
                <a16:creationId xmlns:a16="http://schemas.microsoft.com/office/drawing/2014/main" id="{9AA11121-86C2-6DE9-9DF1-1EBFD5999609}"/>
              </a:ext>
            </a:extLst>
          </p:cNvPr>
          <p:cNvPicPr>
            <a:picLocks noChangeAspect="1"/>
          </p:cNvPicPr>
          <p:nvPr/>
        </p:nvPicPr>
        <p:blipFill rotWithShape="1">
          <a:blip r:embed="rId2"/>
          <a:srcRect l="29433" r="25447" b="-1"/>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3B845B58-A81B-4C44-B5B5-9F6F6B13F019}"/>
              </a:ext>
            </a:extLst>
          </p:cNvPr>
          <p:cNvSpPr>
            <a:spLocks noGrp="1"/>
          </p:cNvSpPr>
          <p:nvPr>
            <p:ph type="ftr" sz="quarter" idx="11"/>
          </p:nvPr>
        </p:nvSpPr>
        <p:spPr>
          <a:xfrm>
            <a:off x="4965430" y="6356350"/>
            <a:ext cx="4139134" cy="365125"/>
          </a:xfrm>
        </p:spPr>
        <p:txBody>
          <a:bodyPr>
            <a:normAutofit/>
          </a:bodyPr>
          <a:lstStyle/>
          <a:p>
            <a:pPr algn="l">
              <a:lnSpc>
                <a:spcPct val="90000"/>
              </a:lnSpc>
              <a:spcAft>
                <a:spcPts val="600"/>
              </a:spcAft>
            </a:pPr>
            <a:r>
              <a:rPr lang="en-IN" sz="1800"/>
              <a:t>Computer Architecture</a:t>
            </a:r>
          </a:p>
        </p:txBody>
      </p:sp>
      <p:sp>
        <p:nvSpPr>
          <p:cNvPr id="5" name="Slide Number Placeholder 4">
            <a:extLst>
              <a:ext uri="{FF2B5EF4-FFF2-40B4-BE49-F238E27FC236}">
                <a16:creationId xmlns:a16="http://schemas.microsoft.com/office/drawing/2014/main" id="{229553B3-026B-4625-9225-F625FF2F08E9}"/>
              </a:ext>
            </a:extLst>
          </p:cNvPr>
          <p:cNvSpPr>
            <a:spLocks noGrp="1"/>
          </p:cNvSpPr>
          <p:nvPr>
            <p:ph type="sldNum" sz="quarter" idx="12"/>
          </p:nvPr>
        </p:nvSpPr>
        <p:spPr>
          <a:xfrm>
            <a:off x="10167042" y="6356350"/>
            <a:ext cx="1186758" cy="365125"/>
          </a:xfrm>
        </p:spPr>
        <p:txBody>
          <a:bodyPr>
            <a:normAutofit/>
          </a:bodyPr>
          <a:lstStyle/>
          <a:p>
            <a:pPr>
              <a:lnSpc>
                <a:spcPct val="90000"/>
              </a:lnSpc>
              <a:spcAft>
                <a:spcPts val="600"/>
              </a:spcAft>
            </a:pPr>
            <a:fld id="{B8651ABE-1138-46C6-9A43-7FCD4EB2550C}" type="slidenum">
              <a:rPr lang="en-IN" sz="1800" smtClean="0"/>
              <a:pPr>
                <a:lnSpc>
                  <a:spcPct val="90000"/>
                </a:lnSpc>
                <a:spcAft>
                  <a:spcPts val="600"/>
                </a:spcAft>
              </a:pPr>
              <a:t>5</a:t>
            </a:fld>
            <a:endParaRPr lang="en-IN" sz="1800"/>
          </a:p>
        </p:txBody>
      </p:sp>
    </p:spTree>
    <p:extLst>
      <p:ext uri="{BB962C8B-B14F-4D97-AF65-F5344CB8AC3E}">
        <p14:creationId xmlns:p14="http://schemas.microsoft.com/office/powerpoint/2010/main" val="403862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4D81-A0EB-495B-96DD-442CB6100FFC}"/>
              </a:ext>
            </a:extLst>
          </p:cNvPr>
          <p:cNvSpPr>
            <a:spLocks noGrp="1"/>
          </p:cNvSpPr>
          <p:nvPr>
            <p:ph type="title"/>
          </p:nvPr>
        </p:nvSpPr>
        <p:spPr>
          <a:xfrm>
            <a:off x="4965430" y="629266"/>
            <a:ext cx="6586491" cy="1676603"/>
          </a:xfrm>
        </p:spPr>
        <p:txBody>
          <a:bodyPr>
            <a:normAutofit/>
          </a:bodyPr>
          <a:lstStyle/>
          <a:p>
            <a:r>
              <a:rPr lang="en-US" sz="5400"/>
              <a:t>ISA: Abstraction layer</a:t>
            </a:r>
            <a:endParaRPr lang="en-IN" sz="5400"/>
          </a:p>
        </p:txBody>
      </p:sp>
      <p:sp>
        <p:nvSpPr>
          <p:cNvPr id="3" name="Content Placeholder 2">
            <a:extLst>
              <a:ext uri="{FF2B5EF4-FFF2-40B4-BE49-F238E27FC236}">
                <a16:creationId xmlns:a16="http://schemas.microsoft.com/office/drawing/2014/main" id="{6D2B59DC-BBE2-4402-9A93-E3F62653BC32}"/>
              </a:ext>
            </a:extLst>
          </p:cNvPr>
          <p:cNvSpPr>
            <a:spLocks noGrp="1"/>
          </p:cNvSpPr>
          <p:nvPr>
            <p:ph idx="1"/>
          </p:nvPr>
        </p:nvSpPr>
        <p:spPr>
          <a:xfrm>
            <a:off x="4965431" y="2438400"/>
            <a:ext cx="6586489" cy="3785419"/>
          </a:xfrm>
        </p:spPr>
        <p:txBody>
          <a:bodyPr>
            <a:normAutofit/>
          </a:bodyPr>
          <a:lstStyle/>
          <a:p>
            <a:pPr marL="457200" lvl="1" indent="0">
              <a:buNone/>
            </a:pPr>
            <a:r>
              <a:rPr lang="en-US" dirty="0"/>
              <a:t>Interface between hardware and software</a:t>
            </a:r>
          </a:p>
          <a:p>
            <a:pPr marL="457200" lvl="1" indent="0">
              <a:buNone/>
            </a:pPr>
            <a:endParaRPr lang="en-US" dirty="0"/>
          </a:p>
          <a:p>
            <a:pPr marL="457200" lvl="1" indent="0">
              <a:buNone/>
            </a:pPr>
            <a:endParaRPr lang="en-US" dirty="0"/>
          </a:p>
          <a:p>
            <a:pPr marL="457200" lvl="1" indent="0">
              <a:buNone/>
            </a:pPr>
            <a:r>
              <a:rPr lang="en-US" dirty="0"/>
              <a:t>hides complexity from the software through a set of simple instructions</a:t>
            </a:r>
            <a:endParaRPr lang="en-IN" dirty="0"/>
          </a:p>
        </p:txBody>
      </p:sp>
      <p:pic>
        <p:nvPicPr>
          <p:cNvPr id="7" name="Picture 6" descr="CPU with binary numbers and blueprint">
            <a:extLst>
              <a:ext uri="{FF2B5EF4-FFF2-40B4-BE49-F238E27FC236}">
                <a16:creationId xmlns:a16="http://schemas.microsoft.com/office/drawing/2014/main" id="{8F49AE39-C474-C6B3-ED70-DF84245F3F23}"/>
              </a:ext>
            </a:extLst>
          </p:cNvPr>
          <p:cNvPicPr>
            <a:picLocks noChangeAspect="1"/>
          </p:cNvPicPr>
          <p:nvPr/>
        </p:nvPicPr>
        <p:blipFill rotWithShape="1">
          <a:blip r:embed="rId2"/>
          <a:srcRect l="33939" r="28039"/>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93D93B8B-BD82-42CF-9F73-51F2B18B303A}"/>
              </a:ext>
            </a:extLst>
          </p:cNvPr>
          <p:cNvSpPr>
            <a:spLocks noGrp="1"/>
          </p:cNvSpPr>
          <p:nvPr>
            <p:ph type="ftr" sz="quarter" idx="11"/>
          </p:nvPr>
        </p:nvSpPr>
        <p:spPr>
          <a:xfrm>
            <a:off x="4965430" y="6356350"/>
            <a:ext cx="4139134" cy="365125"/>
          </a:xfrm>
        </p:spPr>
        <p:txBody>
          <a:bodyPr>
            <a:normAutofit/>
          </a:bodyPr>
          <a:lstStyle/>
          <a:p>
            <a:pPr algn="l">
              <a:lnSpc>
                <a:spcPct val="90000"/>
              </a:lnSpc>
              <a:spcAft>
                <a:spcPts val="600"/>
              </a:spcAft>
            </a:pPr>
            <a:r>
              <a:rPr lang="en-IN" sz="1800"/>
              <a:t>Computer Architecture</a:t>
            </a:r>
          </a:p>
        </p:txBody>
      </p:sp>
      <p:sp>
        <p:nvSpPr>
          <p:cNvPr id="5" name="Slide Number Placeholder 4">
            <a:extLst>
              <a:ext uri="{FF2B5EF4-FFF2-40B4-BE49-F238E27FC236}">
                <a16:creationId xmlns:a16="http://schemas.microsoft.com/office/drawing/2014/main" id="{818A06BC-DE9B-4A88-A7BD-887B0127A0E1}"/>
              </a:ext>
            </a:extLst>
          </p:cNvPr>
          <p:cNvSpPr>
            <a:spLocks noGrp="1"/>
          </p:cNvSpPr>
          <p:nvPr>
            <p:ph type="sldNum" sz="quarter" idx="12"/>
          </p:nvPr>
        </p:nvSpPr>
        <p:spPr>
          <a:xfrm>
            <a:off x="10167042" y="6356350"/>
            <a:ext cx="1186758" cy="365125"/>
          </a:xfrm>
        </p:spPr>
        <p:txBody>
          <a:bodyPr>
            <a:normAutofit/>
          </a:bodyPr>
          <a:lstStyle/>
          <a:p>
            <a:pPr>
              <a:lnSpc>
                <a:spcPct val="90000"/>
              </a:lnSpc>
              <a:spcAft>
                <a:spcPts val="600"/>
              </a:spcAft>
            </a:pPr>
            <a:fld id="{B8651ABE-1138-46C6-9A43-7FCD4EB2550C}" type="slidenum">
              <a:rPr lang="en-IN" sz="1800" smtClean="0"/>
              <a:pPr>
                <a:lnSpc>
                  <a:spcPct val="90000"/>
                </a:lnSpc>
                <a:spcAft>
                  <a:spcPts val="600"/>
                </a:spcAft>
              </a:pPr>
              <a:t>6</a:t>
            </a:fld>
            <a:endParaRPr lang="en-IN" sz="1800"/>
          </a:p>
        </p:txBody>
      </p:sp>
    </p:spTree>
    <p:extLst>
      <p:ext uri="{BB962C8B-B14F-4D97-AF65-F5344CB8AC3E}">
        <p14:creationId xmlns:p14="http://schemas.microsoft.com/office/powerpoint/2010/main" val="136623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74D81-A0EB-495B-96DD-442CB6100FFC}"/>
              </a:ext>
            </a:extLst>
          </p:cNvPr>
          <p:cNvSpPr>
            <a:spLocks noGrp="1"/>
          </p:cNvSpPr>
          <p:nvPr>
            <p:ph type="title"/>
          </p:nvPr>
        </p:nvSpPr>
        <p:spPr>
          <a:xfrm>
            <a:off x="4965430" y="629266"/>
            <a:ext cx="6586491" cy="1676603"/>
          </a:xfrm>
        </p:spPr>
        <p:txBody>
          <a:bodyPr>
            <a:normAutofit/>
          </a:bodyPr>
          <a:lstStyle/>
          <a:p>
            <a:r>
              <a:rPr lang="en-US" sz="5400"/>
              <a:t>Abstraction Example: 101</a:t>
            </a:r>
            <a:endParaRPr lang="en-IN" sz="5400"/>
          </a:p>
        </p:txBody>
      </p:sp>
      <p:sp>
        <p:nvSpPr>
          <p:cNvPr id="3" name="Content Placeholder 2">
            <a:extLst>
              <a:ext uri="{FF2B5EF4-FFF2-40B4-BE49-F238E27FC236}">
                <a16:creationId xmlns:a16="http://schemas.microsoft.com/office/drawing/2014/main" id="{6D2B59DC-BBE2-4402-9A93-E3F62653BC32}"/>
              </a:ext>
            </a:extLst>
          </p:cNvPr>
          <p:cNvSpPr>
            <a:spLocks noGrp="1"/>
          </p:cNvSpPr>
          <p:nvPr>
            <p:ph idx="1"/>
          </p:nvPr>
        </p:nvSpPr>
        <p:spPr>
          <a:xfrm>
            <a:off x="4567238" y="2438400"/>
            <a:ext cx="7429499" cy="3785419"/>
          </a:xfrm>
        </p:spPr>
        <p:txBody>
          <a:bodyPr>
            <a:normAutofit/>
          </a:bodyPr>
          <a:lstStyle/>
          <a:p>
            <a:pPr marL="457200" lvl="1" indent="0">
              <a:buNone/>
            </a:pPr>
            <a:r>
              <a:rPr lang="en-US" dirty="0"/>
              <a:t>a = b + c ; // C code </a:t>
            </a:r>
          </a:p>
          <a:p>
            <a:pPr marL="457200" lvl="1" indent="0">
              <a:buNone/>
            </a:pPr>
            <a:endParaRPr lang="en-US" dirty="0"/>
          </a:p>
          <a:p>
            <a:pPr marL="457200" lvl="1" indent="0">
              <a:buNone/>
            </a:pPr>
            <a:r>
              <a:rPr lang="en-US" dirty="0"/>
              <a:t>       compiler</a:t>
            </a:r>
          </a:p>
          <a:p>
            <a:pPr marL="457200" lvl="1" indent="0">
              <a:buNone/>
            </a:pPr>
            <a:endParaRPr lang="en-US" dirty="0"/>
          </a:p>
          <a:p>
            <a:pPr marL="457200" lvl="1" indent="0">
              <a:buNone/>
            </a:pPr>
            <a:r>
              <a:rPr lang="en-US" dirty="0"/>
              <a:t>add $1, $2, $3 // assembly language as per the ISA </a:t>
            </a:r>
          </a:p>
          <a:p>
            <a:pPr marL="457200" lvl="1" indent="0">
              <a:buNone/>
            </a:pPr>
            <a:endParaRPr lang="en-US" dirty="0"/>
          </a:p>
          <a:p>
            <a:pPr marL="457200" lvl="1" indent="0">
              <a:buNone/>
            </a:pPr>
            <a:r>
              <a:rPr lang="en-US" dirty="0"/>
              <a:t>       assembler</a:t>
            </a:r>
          </a:p>
          <a:p>
            <a:pPr marL="457200" lvl="1" indent="0">
              <a:buNone/>
            </a:pPr>
            <a:endParaRPr lang="en-US" dirty="0"/>
          </a:p>
          <a:p>
            <a:pPr marL="457200" lvl="1" indent="0">
              <a:buNone/>
            </a:pPr>
            <a:r>
              <a:rPr lang="en-US" dirty="0"/>
              <a:t>010101010101010 // machine language, 0s and 1s </a:t>
            </a:r>
          </a:p>
          <a:p>
            <a:pPr marL="457200" lvl="1" indent="0">
              <a:buNone/>
            </a:pPr>
            <a:endParaRPr lang="en-US" dirty="0"/>
          </a:p>
        </p:txBody>
      </p:sp>
      <p:pic>
        <p:nvPicPr>
          <p:cNvPr id="7" name="Picture 6" descr="Water droplet on a petal">
            <a:extLst>
              <a:ext uri="{FF2B5EF4-FFF2-40B4-BE49-F238E27FC236}">
                <a16:creationId xmlns:a16="http://schemas.microsoft.com/office/drawing/2014/main" id="{2DBA4A69-8BCC-2AD4-A413-DEFAD2A57357}"/>
              </a:ext>
            </a:extLst>
          </p:cNvPr>
          <p:cNvPicPr>
            <a:picLocks noChangeAspect="1"/>
          </p:cNvPicPr>
          <p:nvPr/>
        </p:nvPicPr>
        <p:blipFill rotWithShape="1">
          <a:blip r:embed="rId2"/>
          <a:srcRect l="34166" r="27812"/>
          <a:stretch/>
        </p:blipFill>
        <p:spPr>
          <a:xfrm>
            <a:off x="20" y="10"/>
            <a:ext cx="4635571" cy="6857990"/>
          </a:xfrm>
          <a:prstGeom prst="rect">
            <a:avLst/>
          </a:prstGeom>
          <a:effectLst/>
        </p:spPr>
      </p:pic>
      <p:sp>
        <p:nvSpPr>
          <p:cNvPr id="4" name="Footer Placeholder 3">
            <a:extLst>
              <a:ext uri="{FF2B5EF4-FFF2-40B4-BE49-F238E27FC236}">
                <a16:creationId xmlns:a16="http://schemas.microsoft.com/office/drawing/2014/main" id="{93D93B8B-BD82-42CF-9F73-51F2B18B303A}"/>
              </a:ext>
            </a:extLst>
          </p:cNvPr>
          <p:cNvSpPr>
            <a:spLocks noGrp="1"/>
          </p:cNvSpPr>
          <p:nvPr>
            <p:ph type="ftr" sz="quarter" idx="11"/>
          </p:nvPr>
        </p:nvSpPr>
        <p:spPr>
          <a:xfrm>
            <a:off x="4965430" y="6356350"/>
            <a:ext cx="4139134" cy="365125"/>
          </a:xfrm>
        </p:spPr>
        <p:txBody>
          <a:bodyPr>
            <a:normAutofit/>
          </a:bodyPr>
          <a:lstStyle/>
          <a:p>
            <a:pPr algn="l">
              <a:lnSpc>
                <a:spcPct val="90000"/>
              </a:lnSpc>
              <a:spcAft>
                <a:spcPts val="600"/>
              </a:spcAft>
            </a:pPr>
            <a:r>
              <a:rPr lang="en-IN" sz="1800"/>
              <a:t>Computer Architecture</a:t>
            </a:r>
          </a:p>
        </p:txBody>
      </p:sp>
      <p:sp>
        <p:nvSpPr>
          <p:cNvPr id="5" name="Slide Number Placeholder 4">
            <a:extLst>
              <a:ext uri="{FF2B5EF4-FFF2-40B4-BE49-F238E27FC236}">
                <a16:creationId xmlns:a16="http://schemas.microsoft.com/office/drawing/2014/main" id="{818A06BC-DE9B-4A88-A7BD-887B0127A0E1}"/>
              </a:ext>
            </a:extLst>
          </p:cNvPr>
          <p:cNvSpPr>
            <a:spLocks noGrp="1"/>
          </p:cNvSpPr>
          <p:nvPr>
            <p:ph type="sldNum" sz="quarter" idx="12"/>
          </p:nvPr>
        </p:nvSpPr>
        <p:spPr>
          <a:xfrm>
            <a:off x="10167042" y="6356350"/>
            <a:ext cx="1186758" cy="365125"/>
          </a:xfrm>
        </p:spPr>
        <p:txBody>
          <a:bodyPr>
            <a:normAutofit/>
          </a:bodyPr>
          <a:lstStyle/>
          <a:p>
            <a:pPr>
              <a:lnSpc>
                <a:spcPct val="90000"/>
              </a:lnSpc>
              <a:spcAft>
                <a:spcPts val="600"/>
              </a:spcAft>
            </a:pPr>
            <a:fld id="{B8651ABE-1138-46C6-9A43-7FCD4EB2550C}" type="slidenum">
              <a:rPr lang="en-IN" sz="1800" smtClean="0"/>
              <a:pPr>
                <a:lnSpc>
                  <a:spcPct val="90000"/>
                </a:lnSpc>
                <a:spcAft>
                  <a:spcPts val="600"/>
                </a:spcAft>
              </a:pPr>
              <a:t>7</a:t>
            </a:fld>
            <a:endParaRPr lang="en-IN" sz="1800"/>
          </a:p>
        </p:txBody>
      </p:sp>
    </p:spTree>
    <p:extLst>
      <p:ext uri="{BB962C8B-B14F-4D97-AF65-F5344CB8AC3E}">
        <p14:creationId xmlns:p14="http://schemas.microsoft.com/office/powerpoint/2010/main" val="2372856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D363-6E3A-42B4-BE39-56E8269B7531}"/>
              </a:ext>
            </a:extLst>
          </p:cNvPr>
          <p:cNvSpPr>
            <a:spLocks noGrp="1"/>
          </p:cNvSpPr>
          <p:nvPr>
            <p:ph type="title"/>
          </p:nvPr>
        </p:nvSpPr>
        <p:spPr/>
        <p:txBody>
          <a:bodyPr/>
          <a:lstStyle/>
          <a:p>
            <a:r>
              <a:rPr lang="en-US" dirty="0"/>
              <a:t>Abstraction Example: 101</a:t>
            </a:r>
            <a:endParaRPr lang="en-IN" dirty="0"/>
          </a:p>
        </p:txBody>
      </p:sp>
      <p:sp>
        <p:nvSpPr>
          <p:cNvPr id="3" name="Content Placeholder 2">
            <a:extLst>
              <a:ext uri="{FF2B5EF4-FFF2-40B4-BE49-F238E27FC236}">
                <a16:creationId xmlns:a16="http://schemas.microsoft.com/office/drawing/2014/main" id="{9E0930CB-4302-48F3-8DFE-2367FA185951}"/>
              </a:ext>
            </a:extLst>
          </p:cNvPr>
          <p:cNvSpPr>
            <a:spLocks noGrp="1"/>
          </p:cNvSpPr>
          <p:nvPr>
            <p:ph idx="1"/>
          </p:nvPr>
        </p:nvSpPr>
        <p:spPr/>
        <p:txBody>
          <a:bodyPr/>
          <a:lstStyle/>
          <a:p>
            <a:pPr marL="0" indent="0">
              <a:buNone/>
            </a:pPr>
            <a:r>
              <a:rPr lang="en-US" dirty="0"/>
              <a:t>Operands can be in registers or in memory</a:t>
            </a:r>
            <a:endParaRPr lang="en-IN" dirty="0"/>
          </a:p>
        </p:txBody>
      </p:sp>
      <p:sp>
        <p:nvSpPr>
          <p:cNvPr id="4" name="Footer Placeholder 3">
            <a:extLst>
              <a:ext uri="{FF2B5EF4-FFF2-40B4-BE49-F238E27FC236}">
                <a16:creationId xmlns:a16="http://schemas.microsoft.com/office/drawing/2014/main" id="{8009DDBB-45FF-42D3-BA9B-47A571728959}"/>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30CFB7C8-451A-4AB1-BDB3-09F564C71EB4}"/>
              </a:ext>
            </a:extLst>
          </p:cNvPr>
          <p:cNvSpPr>
            <a:spLocks noGrp="1"/>
          </p:cNvSpPr>
          <p:nvPr>
            <p:ph type="sldNum" sz="quarter" idx="12"/>
          </p:nvPr>
        </p:nvSpPr>
        <p:spPr/>
        <p:txBody>
          <a:bodyPr/>
          <a:lstStyle/>
          <a:p>
            <a:fld id="{B8651ABE-1138-46C6-9A43-7FCD4EB2550C}" type="slidenum">
              <a:rPr lang="en-IN" smtClean="0"/>
              <a:pPr/>
              <a:t>8</a:t>
            </a:fld>
            <a:endParaRPr lang="en-IN" dirty="0"/>
          </a:p>
        </p:txBody>
      </p:sp>
      <p:sp>
        <p:nvSpPr>
          <p:cNvPr id="6" name="Rounded Rectangle 31">
            <a:extLst>
              <a:ext uri="{FF2B5EF4-FFF2-40B4-BE49-F238E27FC236}">
                <a16:creationId xmlns:a16="http://schemas.microsoft.com/office/drawing/2014/main" id="{FD4178C2-CC14-467D-AC68-F050BCF255F4}"/>
              </a:ext>
            </a:extLst>
          </p:cNvPr>
          <p:cNvSpPr/>
          <p:nvPr/>
        </p:nvSpPr>
        <p:spPr>
          <a:xfrm rot="16200000">
            <a:off x="1758229" y="3401935"/>
            <a:ext cx="2102687" cy="1328658"/>
          </a:xfrm>
          <a:prstGeom prst="roundRect">
            <a:avLst/>
          </a:prstGeom>
          <a:solidFill>
            <a:schemeClr val="tx1">
              <a:lumMod val="95000"/>
              <a:lumOff val="5000"/>
            </a:schemeClr>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t>Core</a:t>
            </a:r>
          </a:p>
        </p:txBody>
      </p:sp>
      <p:pic>
        <p:nvPicPr>
          <p:cNvPr id="7" name="Picture 2" descr="Samsung 4GB DDR3-1600MHz ECC Registered CL11 DIMM Dual Rank Memory Module (M393B5273DH0-CK0)">
            <a:extLst>
              <a:ext uri="{FF2B5EF4-FFF2-40B4-BE49-F238E27FC236}">
                <a16:creationId xmlns:a16="http://schemas.microsoft.com/office/drawing/2014/main" id="{4DA8605A-49D9-42AD-8385-89FCA0DB5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6903292" y="3465183"/>
            <a:ext cx="2637671" cy="107222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Connector: Elbow 7">
            <a:extLst>
              <a:ext uri="{FF2B5EF4-FFF2-40B4-BE49-F238E27FC236}">
                <a16:creationId xmlns:a16="http://schemas.microsoft.com/office/drawing/2014/main" id="{3D1996BD-CD95-49C8-8AB6-6D5B3BE70DB9}"/>
              </a:ext>
            </a:extLst>
          </p:cNvPr>
          <p:cNvCxnSpPr>
            <a:cxnSpLocks/>
          </p:cNvCxnSpPr>
          <p:nvPr/>
        </p:nvCxnSpPr>
        <p:spPr>
          <a:xfrm rot="10800000" flipV="1">
            <a:off x="3556561" y="3945296"/>
            <a:ext cx="3862024" cy="1"/>
          </a:xfrm>
          <a:prstGeom prst="bentConnector3">
            <a:avLst>
              <a:gd name="adj1" fmla="val 50000"/>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5F291A-8364-49C6-B143-84BE9FE89F5F}"/>
              </a:ext>
            </a:extLst>
          </p:cNvPr>
          <p:cNvSpPr txBox="1"/>
          <p:nvPr/>
        </p:nvSpPr>
        <p:spPr>
          <a:xfrm>
            <a:off x="4579874" y="3945296"/>
            <a:ext cx="1936877" cy="646331"/>
          </a:xfrm>
          <a:prstGeom prst="rect">
            <a:avLst/>
          </a:prstGeom>
          <a:noFill/>
        </p:spPr>
        <p:txBody>
          <a:bodyPr wrap="none" rtlCol="0">
            <a:spAutoFit/>
          </a:bodyPr>
          <a:lstStyle/>
          <a:p>
            <a:r>
              <a:rPr lang="en-IN" sz="3600" dirty="0"/>
              <a:t>operands</a:t>
            </a:r>
          </a:p>
        </p:txBody>
      </p:sp>
      <p:sp>
        <p:nvSpPr>
          <p:cNvPr id="11" name="Rectangle 10">
            <a:extLst>
              <a:ext uri="{FF2B5EF4-FFF2-40B4-BE49-F238E27FC236}">
                <a16:creationId xmlns:a16="http://schemas.microsoft.com/office/drawing/2014/main" id="{D835295C-19ED-4536-8364-69462EED8E99}"/>
              </a:ext>
            </a:extLst>
          </p:cNvPr>
          <p:cNvSpPr/>
          <p:nvPr/>
        </p:nvSpPr>
        <p:spPr>
          <a:xfrm>
            <a:off x="3671811" y="3312374"/>
            <a:ext cx="1996857" cy="4744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Registers</a:t>
            </a:r>
            <a:endParaRPr lang="en-IN" sz="3600" dirty="0">
              <a:solidFill>
                <a:schemeClr val="tx1"/>
              </a:solidFill>
            </a:endParaRPr>
          </a:p>
        </p:txBody>
      </p:sp>
    </p:spTree>
    <p:extLst>
      <p:ext uri="{BB962C8B-B14F-4D97-AF65-F5344CB8AC3E}">
        <p14:creationId xmlns:p14="http://schemas.microsoft.com/office/powerpoint/2010/main" val="312770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FD350-83AA-4253-B382-57835E7003F4}"/>
              </a:ext>
            </a:extLst>
          </p:cNvPr>
          <p:cNvSpPr>
            <a:spLocks noGrp="1"/>
          </p:cNvSpPr>
          <p:nvPr>
            <p:ph type="title"/>
          </p:nvPr>
        </p:nvSpPr>
        <p:spPr/>
        <p:txBody>
          <a:bodyPr/>
          <a:lstStyle/>
          <a:p>
            <a:r>
              <a:rPr lang="en-US" dirty="0"/>
              <a:t>A bit detailed </a:t>
            </a:r>
            <a:endParaRPr lang="en-IN" dirty="0"/>
          </a:p>
        </p:txBody>
      </p:sp>
      <p:sp>
        <p:nvSpPr>
          <p:cNvPr id="4" name="Footer Placeholder 3">
            <a:extLst>
              <a:ext uri="{FF2B5EF4-FFF2-40B4-BE49-F238E27FC236}">
                <a16:creationId xmlns:a16="http://schemas.microsoft.com/office/drawing/2014/main" id="{44A54683-2333-4756-8F2D-5578981955DE}"/>
              </a:ext>
            </a:extLst>
          </p:cNvPr>
          <p:cNvSpPr>
            <a:spLocks noGrp="1"/>
          </p:cNvSpPr>
          <p:nvPr>
            <p:ph type="ftr" sz="quarter" idx="11"/>
          </p:nvPr>
        </p:nvSpPr>
        <p:spPr/>
        <p:txBody>
          <a:bodyPr/>
          <a:lstStyle/>
          <a:p>
            <a:r>
              <a:rPr lang="en-IN"/>
              <a:t>Computer Architecture</a:t>
            </a:r>
            <a:endParaRPr lang="en-IN" dirty="0"/>
          </a:p>
        </p:txBody>
      </p:sp>
      <p:sp>
        <p:nvSpPr>
          <p:cNvPr id="5" name="Slide Number Placeholder 4">
            <a:extLst>
              <a:ext uri="{FF2B5EF4-FFF2-40B4-BE49-F238E27FC236}">
                <a16:creationId xmlns:a16="http://schemas.microsoft.com/office/drawing/2014/main" id="{B82497F4-7AF3-4B71-B42D-870EA0959F69}"/>
              </a:ext>
            </a:extLst>
          </p:cNvPr>
          <p:cNvSpPr>
            <a:spLocks noGrp="1"/>
          </p:cNvSpPr>
          <p:nvPr>
            <p:ph type="sldNum" sz="quarter" idx="12"/>
          </p:nvPr>
        </p:nvSpPr>
        <p:spPr/>
        <p:txBody>
          <a:bodyPr/>
          <a:lstStyle/>
          <a:p>
            <a:fld id="{B8651ABE-1138-46C6-9A43-7FCD4EB2550C}" type="slidenum">
              <a:rPr lang="en-IN" smtClean="0"/>
              <a:pPr/>
              <a:t>9</a:t>
            </a:fld>
            <a:endParaRPr lang="en-IN" dirty="0"/>
          </a:p>
        </p:txBody>
      </p:sp>
      <p:pic>
        <p:nvPicPr>
          <p:cNvPr id="7" name="Picture 2" descr="Samsung 4GB DDR3-1600MHz ECC Registered CL11 DIMM Dual Rank Memory Module (M393B5273DH0-CK0)">
            <a:extLst>
              <a:ext uri="{FF2B5EF4-FFF2-40B4-BE49-F238E27FC236}">
                <a16:creationId xmlns:a16="http://schemas.microsoft.com/office/drawing/2014/main" id="{24059D4F-5C4E-45C5-B022-E813B1C615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9053668" y="5568816"/>
            <a:ext cx="1764801" cy="571129"/>
          </a:xfrm>
          <a:prstGeom prst="rect">
            <a:avLst/>
          </a:prstGeom>
          <a:noFill/>
          <a:extLst>
            <a:ext uri="{909E8E84-426E-40DD-AFC4-6F175D3DCCD1}">
              <a14:hiddenFill xmlns:a14="http://schemas.microsoft.com/office/drawing/2010/main">
                <a:solidFill>
                  <a:srgbClr val="FFFFFF"/>
                </a:solidFill>
              </a14:hiddenFill>
            </a:ext>
          </a:extLst>
        </p:spPr>
      </p:pic>
      <p:sp>
        <p:nvSpPr>
          <p:cNvPr id="9" name="Explosion: 8 Points 8">
            <a:extLst>
              <a:ext uri="{FF2B5EF4-FFF2-40B4-BE49-F238E27FC236}">
                <a16:creationId xmlns:a16="http://schemas.microsoft.com/office/drawing/2014/main" id="{897343F4-CDED-4685-ADC2-6E3FA5B9ECC0}"/>
              </a:ext>
            </a:extLst>
          </p:cNvPr>
          <p:cNvSpPr/>
          <p:nvPr/>
        </p:nvSpPr>
        <p:spPr>
          <a:xfrm>
            <a:off x="7901561" y="3491483"/>
            <a:ext cx="4309552" cy="2243354"/>
          </a:xfrm>
          <a:prstGeom prst="irregularSeal1">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olidFill>
                  <a:srgbClr val="C00000"/>
                </a:solidFill>
                <a:sym typeface="Wingdings" panose="05000000000000000000" pitchFamily="2" charset="2"/>
              </a:rPr>
              <a:t>Costly DRAM accesses </a:t>
            </a:r>
            <a:endParaRPr lang="en-IN" sz="3200" dirty="0">
              <a:solidFill>
                <a:srgbClr val="C00000"/>
              </a:solidFill>
            </a:endParaRPr>
          </a:p>
        </p:txBody>
      </p:sp>
      <p:cxnSp>
        <p:nvCxnSpPr>
          <p:cNvPr id="10" name="Connector: Elbow 9">
            <a:extLst>
              <a:ext uri="{FF2B5EF4-FFF2-40B4-BE49-F238E27FC236}">
                <a16:creationId xmlns:a16="http://schemas.microsoft.com/office/drawing/2014/main" id="{F6A02D65-0CDF-40D1-8B2A-E7EEAD8A6B1F}"/>
              </a:ext>
            </a:extLst>
          </p:cNvPr>
          <p:cNvCxnSpPr>
            <a:cxnSpLocks/>
            <a:stCxn id="9" idx="0"/>
            <a:endCxn id="12" idx="2"/>
          </p:cNvCxnSpPr>
          <p:nvPr/>
        </p:nvCxnSpPr>
        <p:spPr>
          <a:xfrm rot="16200000" flipV="1">
            <a:off x="6306200" y="-1001255"/>
            <a:ext cx="472137" cy="8513339"/>
          </a:xfrm>
          <a:prstGeom prst="bentConnector2">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9A0D6D-1AB1-4DA5-9363-7248424E2B9C}"/>
              </a:ext>
            </a:extLst>
          </p:cNvPr>
          <p:cNvSpPr txBox="1"/>
          <p:nvPr/>
        </p:nvSpPr>
        <p:spPr>
          <a:xfrm>
            <a:off x="8104033" y="2968263"/>
            <a:ext cx="2681311" cy="523220"/>
          </a:xfrm>
          <a:prstGeom prst="rect">
            <a:avLst/>
          </a:prstGeom>
          <a:noFill/>
        </p:spPr>
        <p:txBody>
          <a:bodyPr wrap="none" rtlCol="0">
            <a:spAutoFit/>
          </a:bodyPr>
          <a:lstStyle/>
          <a:p>
            <a:r>
              <a:rPr lang="en-IN" sz="2800" dirty="0"/>
              <a:t>Costly: 100 times</a:t>
            </a:r>
          </a:p>
        </p:txBody>
      </p:sp>
      <p:sp>
        <p:nvSpPr>
          <p:cNvPr id="12" name="Rounded Rectangle 31">
            <a:extLst>
              <a:ext uri="{FF2B5EF4-FFF2-40B4-BE49-F238E27FC236}">
                <a16:creationId xmlns:a16="http://schemas.microsoft.com/office/drawing/2014/main" id="{157C933D-95BD-4446-B51C-A5AE3B495003}"/>
              </a:ext>
            </a:extLst>
          </p:cNvPr>
          <p:cNvSpPr/>
          <p:nvPr/>
        </p:nvSpPr>
        <p:spPr>
          <a:xfrm rot="16200000">
            <a:off x="1296678" y="2676446"/>
            <a:ext cx="1292040" cy="685800"/>
          </a:xfrm>
          <a:prstGeom prst="roundRect">
            <a:avLst/>
          </a:prstGeom>
          <a:solidFill>
            <a:schemeClr val="tx1">
              <a:lumMod val="95000"/>
              <a:lumOff val="5000"/>
            </a:schemeClr>
          </a:solidFill>
          <a:ln w="57150" cmpd="sng">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b="1" dirty="0"/>
              <a:t>Core</a:t>
            </a:r>
          </a:p>
        </p:txBody>
      </p:sp>
      <p:sp>
        <p:nvSpPr>
          <p:cNvPr id="14" name="TextBox 13">
            <a:extLst>
              <a:ext uri="{FF2B5EF4-FFF2-40B4-BE49-F238E27FC236}">
                <a16:creationId xmlns:a16="http://schemas.microsoft.com/office/drawing/2014/main" id="{8D5DBB1A-0DAD-46AB-8B7A-3BD4EEFAD0DA}"/>
              </a:ext>
            </a:extLst>
          </p:cNvPr>
          <p:cNvSpPr txBox="1"/>
          <p:nvPr/>
        </p:nvSpPr>
        <p:spPr>
          <a:xfrm>
            <a:off x="9130114" y="6014903"/>
            <a:ext cx="2223686" cy="523220"/>
          </a:xfrm>
          <a:prstGeom prst="rect">
            <a:avLst/>
          </a:prstGeom>
          <a:noFill/>
        </p:spPr>
        <p:txBody>
          <a:bodyPr wrap="none" rtlCol="0">
            <a:spAutoFit/>
          </a:bodyPr>
          <a:lstStyle/>
          <a:p>
            <a:r>
              <a:rPr lang="en-IN" sz="2800" i="1" dirty="0"/>
              <a:t>South pole </a:t>
            </a:r>
            <a:r>
              <a:rPr lang="en-IN" sz="2800" i="1" dirty="0">
                <a:sym typeface="Wingdings" panose="05000000000000000000" pitchFamily="2" charset="2"/>
              </a:rPr>
              <a:t> </a:t>
            </a:r>
            <a:endParaRPr lang="en-IN" sz="2800" i="1" dirty="0"/>
          </a:p>
        </p:txBody>
      </p:sp>
      <p:sp>
        <p:nvSpPr>
          <p:cNvPr id="15" name="TextBox 14">
            <a:extLst>
              <a:ext uri="{FF2B5EF4-FFF2-40B4-BE49-F238E27FC236}">
                <a16:creationId xmlns:a16="http://schemas.microsoft.com/office/drawing/2014/main" id="{3374B34E-F6EF-409C-A3E2-7581AA375652}"/>
              </a:ext>
            </a:extLst>
          </p:cNvPr>
          <p:cNvSpPr txBox="1"/>
          <p:nvPr/>
        </p:nvSpPr>
        <p:spPr>
          <a:xfrm>
            <a:off x="4420919" y="2502626"/>
            <a:ext cx="2300694" cy="523220"/>
          </a:xfrm>
          <a:prstGeom prst="rect">
            <a:avLst/>
          </a:prstGeom>
          <a:noFill/>
        </p:spPr>
        <p:txBody>
          <a:bodyPr wrap="none" rtlCol="0">
            <a:spAutoFit/>
          </a:bodyPr>
          <a:lstStyle/>
          <a:p>
            <a:r>
              <a:rPr lang="en-IN" sz="2800" dirty="0"/>
              <a:t>32-bit Address</a:t>
            </a:r>
          </a:p>
        </p:txBody>
      </p:sp>
      <p:sp>
        <p:nvSpPr>
          <p:cNvPr id="16" name="TextBox 15">
            <a:extLst>
              <a:ext uri="{FF2B5EF4-FFF2-40B4-BE49-F238E27FC236}">
                <a16:creationId xmlns:a16="http://schemas.microsoft.com/office/drawing/2014/main" id="{12E14BEF-5045-4994-A9D5-733D6CD0DD4A}"/>
              </a:ext>
            </a:extLst>
          </p:cNvPr>
          <p:cNvSpPr txBox="1"/>
          <p:nvPr/>
        </p:nvSpPr>
        <p:spPr>
          <a:xfrm>
            <a:off x="4439870" y="3092633"/>
            <a:ext cx="861454" cy="523220"/>
          </a:xfrm>
          <a:prstGeom prst="rect">
            <a:avLst/>
          </a:prstGeom>
          <a:noFill/>
        </p:spPr>
        <p:txBody>
          <a:bodyPr wrap="none" rtlCol="0">
            <a:spAutoFit/>
          </a:bodyPr>
          <a:lstStyle/>
          <a:p>
            <a:r>
              <a:rPr lang="en-IN" sz="2800" dirty="0"/>
              <a:t>Data</a:t>
            </a:r>
          </a:p>
        </p:txBody>
      </p:sp>
      <p:sp>
        <p:nvSpPr>
          <p:cNvPr id="17" name="TextBox 16">
            <a:extLst>
              <a:ext uri="{FF2B5EF4-FFF2-40B4-BE49-F238E27FC236}">
                <a16:creationId xmlns:a16="http://schemas.microsoft.com/office/drawing/2014/main" id="{46AAB5E6-520E-4DD6-807D-40D228086CBE}"/>
              </a:ext>
            </a:extLst>
          </p:cNvPr>
          <p:cNvSpPr txBox="1"/>
          <p:nvPr/>
        </p:nvSpPr>
        <p:spPr>
          <a:xfrm>
            <a:off x="10795464" y="5614793"/>
            <a:ext cx="1308371" cy="400110"/>
          </a:xfrm>
          <a:prstGeom prst="rect">
            <a:avLst/>
          </a:prstGeom>
          <a:noFill/>
        </p:spPr>
        <p:txBody>
          <a:bodyPr wrap="none" rtlCol="0">
            <a:spAutoFit/>
          </a:bodyPr>
          <a:lstStyle/>
          <a:p>
            <a:r>
              <a:rPr lang="en-IN" sz="2000" i="1" dirty="0"/>
              <a:t>GBs DRAM</a:t>
            </a:r>
          </a:p>
        </p:txBody>
      </p:sp>
      <p:sp>
        <p:nvSpPr>
          <p:cNvPr id="18" name="Rectangle 17">
            <a:extLst>
              <a:ext uri="{FF2B5EF4-FFF2-40B4-BE49-F238E27FC236}">
                <a16:creationId xmlns:a16="http://schemas.microsoft.com/office/drawing/2014/main" id="{6BF39C12-D3AE-4090-80EE-45A6FD022B00}"/>
              </a:ext>
            </a:extLst>
          </p:cNvPr>
          <p:cNvSpPr/>
          <p:nvPr/>
        </p:nvSpPr>
        <p:spPr>
          <a:xfrm>
            <a:off x="2364305" y="2336708"/>
            <a:ext cx="1996857" cy="47443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Registers</a:t>
            </a:r>
            <a:endParaRPr lang="en-IN" sz="3600" dirty="0">
              <a:solidFill>
                <a:schemeClr val="tx1"/>
              </a:solidFill>
            </a:endParaRPr>
          </a:p>
        </p:txBody>
      </p:sp>
      <p:sp>
        <p:nvSpPr>
          <p:cNvPr id="19" name="TextBox 18">
            <a:extLst>
              <a:ext uri="{FF2B5EF4-FFF2-40B4-BE49-F238E27FC236}">
                <a16:creationId xmlns:a16="http://schemas.microsoft.com/office/drawing/2014/main" id="{E29521DB-F9C8-41E9-80A8-C0C4BFC587EF}"/>
              </a:ext>
            </a:extLst>
          </p:cNvPr>
          <p:cNvSpPr txBox="1"/>
          <p:nvPr/>
        </p:nvSpPr>
        <p:spPr>
          <a:xfrm>
            <a:off x="2586038" y="4548188"/>
            <a:ext cx="3986669" cy="646331"/>
          </a:xfrm>
          <a:prstGeom prst="rect">
            <a:avLst/>
          </a:prstGeom>
          <a:noFill/>
        </p:spPr>
        <p:txBody>
          <a:bodyPr wrap="none" rtlCol="0">
            <a:spAutoFit/>
          </a:bodyPr>
          <a:lstStyle/>
          <a:p>
            <a:r>
              <a:rPr lang="en-US" sz="3600" dirty="0"/>
              <a:t>Registers are limited</a:t>
            </a:r>
            <a:endParaRPr lang="en-IN" sz="3600" dirty="0"/>
          </a:p>
        </p:txBody>
      </p:sp>
    </p:spTree>
    <p:extLst>
      <p:ext uri="{BB962C8B-B14F-4D97-AF65-F5344CB8AC3E}">
        <p14:creationId xmlns:p14="http://schemas.microsoft.com/office/powerpoint/2010/main" val="3149261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22490</TotalTime>
  <Words>981</Words>
  <Application>Microsoft Office PowerPoint</Application>
  <PresentationFormat>Widescreen</PresentationFormat>
  <Paragraphs>229</Paragraphs>
  <Slides>30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Arial Rounded MT Bold</vt:lpstr>
      <vt:lpstr>Calbri body</vt:lpstr>
      <vt:lpstr>Calibri</vt:lpstr>
      <vt:lpstr>Calibri body</vt:lpstr>
      <vt:lpstr>Calibri body </vt:lpstr>
      <vt:lpstr>Calibri Light</vt:lpstr>
      <vt:lpstr>Office Theme</vt:lpstr>
      <vt:lpstr>CS230: Digital Logic Design and Computer Architecture</vt:lpstr>
      <vt:lpstr>Coffee Points Café closed  </vt:lpstr>
      <vt:lpstr>Architecture-101</vt:lpstr>
      <vt:lpstr>Next Few Lectures</vt:lpstr>
      <vt:lpstr>Why MIPS?</vt:lpstr>
      <vt:lpstr>ISA: Abstraction layer</vt:lpstr>
      <vt:lpstr>Abstraction Example: 101</vt:lpstr>
      <vt:lpstr>Abstraction Example: 101</vt:lpstr>
      <vt:lpstr>A bit detailed </vt:lpstr>
      <vt:lpstr>Instructions</vt:lpstr>
      <vt:lpstr>Why Instructions?</vt:lpstr>
      <vt:lpstr>World with no instructions</vt:lpstr>
      <vt:lpstr>Let’s Open the Processor Core </vt:lpstr>
      <vt:lpstr>Let’s Open the Processor Core </vt:lpstr>
      <vt:lpstr>Let’s put the Memory (not inside the core)</vt:lpstr>
      <vt:lpstr>Let’s put the Memory (not inside the core)</vt:lpstr>
      <vt:lpstr>MIPS Instructions: 101</vt:lpstr>
      <vt:lpstr>What to do for “a=b+c-d”?  </vt:lpstr>
      <vt:lpstr>What to do for “a=b+c-d”? </vt:lpstr>
      <vt:lpstr>Constants and Immediate </vt:lpstr>
      <vt:lpstr>Constants and Immediate </vt:lpstr>
      <vt:lpstr>Constants and Immediate </vt:lpstr>
      <vt:lpstr>Special treatment for zero</vt:lpstr>
      <vt:lpstr>Pseudo Instruction 101 </vt:lpstr>
      <vt:lpstr>Logical Operations</vt:lpstr>
      <vt:lpstr>How to store a 32-bit constant into a 32-bit register?  Remember 16-bit  </vt:lpstr>
      <vt:lpstr>Trivia? How to store a 32-bit constant into a 32-bit register? </vt:lpstr>
      <vt:lpstr>Trivia? How to store a 32-bit constant into a 32-bit register? </vt:lpstr>
      <vt:lpstr>Coffee Credits</vt:lpstr>
      <vt:lpstr>Congrats ISRO, Well Done India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Biswabandan</dc:creator>
  <cp:lastModifiedBy>Biswabandan</cp:lastModifiedBy>
  <cp:revision>522</cp:revision>
  <dcterms:created xsi:type="dcterms:W3CDTF">2021-05-31T06:57:48Z</dcterms:created>
  <dcterms:modified xsi:type="dcterms:W3CDTF">2023-08-23T14:00:27Z</dcterms:modified>
</cp:coreProperties>
</file>