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7148" r:id="rId2"/>
    <p:sldId id="7149" r:id="rId3"/>
    <p:sldId id="7144" r:id="rId4"/>
    <p:sldId id="319" r:id="rId5"/>
    <p:sldId id="316" r:id="rId6"/>
    <p:sldId id="7060" r:id="rId7"/>
    <p:sldId id="287" r:id="rId8"/>
    <p:sldId id="321" r:id="rId9"/>
    <p:sldId id="7061" r:id="rId10"/>
    <p:sldId id="7062" r:id="rId11"/>
    <p:sldId id="7063" r:id="rId12"/>
    <p:sldId id="7064" r:id="rId13"/>
    <p:sldId id="7065" r:id="rId14"/>
    <p:sldId id="320" r:id="rId15"/>
    <p:sldId id="290" r:id="rId16"/>
    <p:sldId id="7070" r:id="rId17"/>
    <p:sldId id="7071" r:id="rId18"/>
    <p:sldId id="7072" r:id="rId19"/>
    <p:sldId id="7073" r:id="rId20"/>
    <p:sldId id="7074" r:id="rId21"/>
    <p:sldId id="282" r:id="rId22"/>
    <p:sldId id="284" r:id="rId23"/>
    <p:sldId id="285" r:id="rId24"/>
    <p:sldId id="7152" r:id="rId25"/>
    <p:sldId id="715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00273-A75A-40C8-A1BF-43497AA16139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DD372-930E-48E8-B3B2-DE0E135E2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cse.iitb.ac.in/~biswa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4CB-0AC2-496D-B597-B1F243F5B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777" y="1122363"/>
            <a:ext cx="1020376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CS305: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45455-008C-4FEE-A9C6-8894363DC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90CD-44DD-4170-8E27-65C897B7F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8CE0C-3100-4BD4-A909-E56C192401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67446" y="71035"/>
            <a:ext cx="2841820" cy="865176"/>
          </a:xfrm>
          <a:prstGeom prst="rect">
            <a:avLst/>
          </a:prstGeom>
        </p:spPr>
      </p:pic>
      <p:pic>
        <p:nvPicPr>
          <p:cNvPr id="1026" name="Picture 2" descr="IIT Bombay | IIT Bombay">
            <a:extLst>
              <a:ext uri="{FF2B5EF4-FFF2-40B4-BE49-F238E27FC236}">
                <a16:creationId xmlns:a16="http://schemas.microsoft.com/office/drawing/2014/main" id="{17C6F939-4954-4EA5-BA91-2B9038A79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2" y="26560"/>
            <a:ext cx="1130218" cy="110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6242A2-99C7-43EF-9FF6-5F0AFFFDA1DF}"/>
              </a:ext>
            </a:extLst>
          </p:cNvPr>
          <p:cNvSpPr txBox="1"/>
          <p:nvPr userDrawn="1"/>
        </p:nvSpPr>
        <p:spPr>
          <a:xfrm>
            <a:off x="0" y="63543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i="1" dirty="0">
                <a:hlinkClick r:id="rId4"/>
              </a:rPr>
              <a:t>https://www.cse.iitb.ac.in/~biswa/</a:t>
            </a:r>
            <a:endParaRPr lang="en-IN" sz="2800" i="1" dirty="0"/>
          </a:p>
          <a:p>
            <a:endParaRPr lang="en-IN" sz="2800" i="1" dirty="0"/>
          </a:p>
        </p:txBody>
      </p:sp>
    </p:spTree>
    <p:extLst>
      <p:ext uri="{BB962C8B-B14F-4D97-AF65-F5344CB8AC3E}">
        <p14:creationId xmlns:p14="http://schemas.microsoft.com/office/powerpoint/2010/main" val="16792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7915-0F56-4288-8471-3449AA53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DA509-FC2C-413C-8D9B-6E84963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2D7E-424B-47EC-A6D1-6B6B1784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2FB26-2A3A-4BC7-9A52-336ED922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fld id="{B8651ABE-1138-46C6-9A43-7FCD4EB2550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43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D39DFA-22D9-4774-B6B2-CF85A485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A882D-3562-4909-BF1E-D5DED9766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A480-B9BD-4D87-8604-BB9D03C40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26BC3-8D20-4FAA-A821-14CAB47B0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480A1-8C5A-4D78-A697-18D4DCC3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1ABE-1138-46C6-9A43-7FCD4EB25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6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9D94-0FEA-4DBE-86DF-3FB8852D3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CS230: Digital Logic Design and Computer Architecture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76AF-9222-4BBF-BBA7-BED9C767C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Lecture 7: MIPS instructions contd.</a:t>
            </a:r>
          </a:p>
          <a:p>
            <a:r>
              <a:rPr lang="en-US" dirty="0">
                <a:solidFill>
                  <a:srgbClr val="C00000"/>
                </a:solidFill>
              </a:rPr>
              <a:t>https://www.cse.iitb.ac.in/~biswa/courses/CS230/autumn23/main.html</a:t>
            </a:r>
          </a:p>
          <a:p>
            <a:endParaRPr lang="en-IN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8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53928-276E-4BEE-A907-C099A671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5400"/>
              <a:t>Why Memory? Why Not Registers? </a:t>
            </a:r>
            <a:endParaRPr lang="en-IN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8E09-DC52-44A0-A2BB-2E927CA3D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400"/>
              <a:t>Registers are limited. More #registers, higher access time. 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/>
              <a:t>How? we will see sooner than later. </a:t>
            </a:r>
          </a:p>
          <a:p>
            <a:endParaRPr lang="en-US" sz="2400"/>
          </a:p>
          <a:p>
            <a:r>
              <a:rPr lang="en-US" sz="2400"/>
              <a:t>Let’s focus on the data part now. How to access data for our instructions? </a:t>
            </a:r>
            <a:endParaRPr lang="en-IN" sz="2400"/>
          </a:p>
        </p:txBody>
      </p:sp>
      <p:pic>
        <p:nvPicPr>
          <p:cNvPr id="7" name="Picture 6" descr="Calculator and folders">
            <a:extLst>
              <a:ext uri="{FF2B5EF4-FFF2-40B4-BE49-F238E27FC236}">
                <a16:creationId xmlns:a16="http://schemas.microsoft.com/office/drawing/2014/main" id="{89A0CEB3-23E3-42A1-24C6-B1095AC43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80" r="3751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30EA2-5B9C-4631-85F4-467D1D5A7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62F4D-D3B4-4E9C-992A-981F2976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60128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1B83-B9B5-47DE-86E9-83DDA59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Instructions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4FD97-A550-41C7-815B-0857775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F7E18-FAD1-48FA-9396-78300411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11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D2BE4D06-4951-41C8-A747-57D2C0A3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20951" y="2384862"/>
            <a:ext cx="2746642" cy="8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B46D91C9-F062-4DE0-89C6-4541816D7E2C}"/>
              </a:ext>
            </a:extLst>
          </p:cNvPr>
          <p:cNvSpPr/>
          <p:nvPr/>
        </p:nvSpPr>
        <p:spPr>
          <a:xfrm rot="16200000">
            <a:off x="958942" y="2440080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63DD0E-B05B-441F-AABD-69EDFF0D5D8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47862" y="2782980"/>
            <a:ext cx="5205413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7E97A2-703E-4531-8EFD-812A213D28E9}"/>
              </a:ext>
            </a:extLst>
          </p:cNvPr>
          <p:cNvSpPr txBox="1"/>
          <p:nvPr/>
        </p:nvSpPr>
        <p:spPr>
          <a:xfrm>
            <a:off x="938213" y="4569864"/>
            <a:ext cx="9963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lw</a:t>
            </a:r>
            <a:r>
              <a:rPr lang="en-US" sz="3600" dirty="0"/>
              <a:t> $t0, 1($a0)      # $t0 = Memory[$a0 + 1] 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sw</a:t>
            </a:r>
            <a:r>
              <a:rPr lang="en-US" sz="3600" dirty="0"/>
              <a:t> $t0, 1($a0)     # Memory[$a0 + 1] = $t0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F4D45-4F9C-41DD-A921-0992950CF976}"/>
              </a:ext>
            </a:extLst>
          </p:cNvPr>
          <p:cNvSpPr txBox="1"/>
          <p:nvPr/>
        </p:nvSpPr>
        <p:spPr>
          <a:xfrm>
            <a:off x="2867778" y="2198204"/>
            <a:ext cx="350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LOAD from memory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87E33A-997C-42E2-8AEB-FE24A2D9A8FB}"/>
              </a:ext>
            </a:extLst>
          </p:cNvPr>
          <p:cNvSpPr txBox="1"/>
          <p:nvPr/>
        </p:nvSpPr>
        <p:spPr>
          <a:xfrm>
            <a:off x="2589047" y="2813601"/>
            <a:ext cx="415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STORE into the memory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8596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25D6-26C8-4716-B2E9-4F6F166F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From the Memory (data-transfer </a:t>
            </a:r>
            <a:r>
              <a:rPr lang="en-US" dirty="0" err="1"/>
              <a:t>insts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1A842-0DC9-4AF9-B2DF-F832F1F7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0D89-E239-4F00-812A-7231B66E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12</a:t>
            </a:fld>
            <a:endParaRPr lang="en-IN" dirty="0"/>
          </a:p>
        </p:txBody>
      </p:sp>
      <p:pic>
        <p:nvPicPr>
          <p:cNvPr id="7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D3CE1C6D-892F-4321-AD48-3481578F7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94377" y="3244597"/>
            <a:ext cx="2746642" cy="8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31">
            <a:extLst>
              <a:ext uri="{FF2B5EF4-FFF2-40B4-BE49-F238E27FC236}">
                <a16:creationId xmlns:a16="http://schemas.microsoft.com/office/drawing/2014/main" id="{ADFBF9AB-BDE4-40C4-A533-9C5086CC72C3}"/>
              </a:ext>
            </a:extLst>
          </p:cNvPr>
          <p:cNvSpPr/>
          <p:nvPr/>
        </p:nvSpPr>
        <p:spPr>
          <a:xfrm rot="16200000">
            <a:off x="2032368" y="3299815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2304F3-9443-49CB-ACD9-EC1AF022BD2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021288" y="3642715"/>
            <a:ext cx="5205413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EE9DE-9AD7-4C33-A9A0-F5AB1FC05A97}"/>
              </a:ext>
            </a:extLst>
          </p:cNvPr>
          <p:cNvSpPr/>
          <p:nvPr/>
        </p:nvSpPr>
        <p:spPr>
          <a:xfrm>
            <a:off x="1333500" y="4500563"/>
            <a:ext cx="685800" cy="138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FE2FD3-1557-4FA0-A81E-6AC46A0F3E6F}"/>
              </a:ext>
            </a:extLst>
          </p:cNvPr>
          <p:cNvCxnSpPr>
            <a:cxnSpLocks/>
          </p:cNvCxnSpPr>
          <p:nvPr/>
        </p:nvCxnSpPr>
        <p:spPr>
          <a:xfrm>
            <a:off x="1333500" y="5014900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9414FD-AB97-4A9D-874F-6991D24B7B5D}"/>
              </a:ext>
            </a:extLst>
          </p:cNvPr>
          <p:cNvCxnSpPr/>
          <p:nvPr/>
        </p:nvCxnSpPr>
        <p:spPr>
          <a:xfrm>
            <a:off x="1333500" y="4772021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290019-A3C6-44F4-82BD-1562A342E1BF}"/>
              </a:ext>
            </a:extLst>
          </p:cNvPr>
          <p:cNvCxnSpPr/>
          <p:nvPr/>
        </p:nvCxnSpPr>
        <p:spPr>
          <a:xfrm>
            <a:off x="1333500" y="5543546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68DED8-9C0B-43DD-9412-9C3766DFF838}"/>
              </a:ext>
            </a:extLst>
          </p:cNvPr>
          <p:cNvSpPr txBox="1"/>
          <p:nvPr/>
        </p:nvSpPr>
        <p:spPr>
          <a:xfrm>
            <a:off x="1485482" y="442757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A887A8-954F-487F-A87B-956E86F65B87}"/>
              </a:ext>
            </a:extLst>
          </p:cNvPr>
          <p:cNvSpPr txBox="1"/>
          <p:nvPr/>
        </p:nvSpPr>
        <p:spPr>
          <a:xfrm>
            <a:off x="1456280" y="553723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r32</a:t>
            </a:r>
            <a:endParaRPr lang="en-I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64AED5-956D-46B6-B809-CEDE37130B4D}"/>
              </a:ext>
            </a:extLst>
          </p:cNvPr>
          <p:cNvCxnSpPr>
            <a:cxnSpLocks/>
          </p:cNvCxnSpPr>
          <p:nvPr/>
        </p:nvCxnSpPr>
        <p:spPr>
          <a:xfrm>
            <a:off x="1333500" y="5281600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CA8A53E-912A-4430-8C29-D55633060108}"/>
              </a:ext>
            </a:extLst>
          </p:cNvPr>
          <p:cNvSpPr txBox="1"/>
          <p:nvPr/>
        </p:nvSpPr>
        <p:spPr>
          <a:xfrm>
            <a:off x="1525557" y="443315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8BC5CD-B93F-4AAA-895A-4797D7049B81}"/>
              </a:ext>
            </a:extLst>
          </p:cNvPr>
          <p:cNvSpPr txBox="1"/>
          <p:nvPr/>
        </p:nvSpPr>
        <p:spPr>
          <a:xfrm>
            <a:off x="1525557" y="468878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B8BB79-3DBE-4029-A0CC-58D540EC76DF}"/>
              </a:ext>
            </a:extLst>
          </p:cNvPr>
          <p:cNvSpPr txBox="1"/>
          <p:nvPr/>
        </p:nvSpPr>
        <p:spPr>
          <a:xfrm>
            <a:off x="1525557" y="497035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2F36AE-65FE-4E6D-AA8F-E32BAFD8A9BC}"/>
              </a:ext>
            </a:extLst>
          </p:cNvPr>
          <p:cNvSpPr txBox="1"/>
          <p:nvPr/>
        </p:nvSpPr>
        <p:spPr>
          <a:xfrm flipH="1">
            <a:off x="9153935" y="2000525"/>
            <a:ext cx="1042578" cy="88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E2474-3A5D-490F-AAC5-12E61F4113A6}"/>
              </a:ext>
            </a:extLst>
          </p:cNvPr>
          <p:cNvSpPr txBox="1"/>
          <p:nvPr/>
        </p:nvSpPr>
        <p:spPr>
          <a:xfrm>
            <a:off x="8813205" y="230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0CEA55-FC98-48DD-9E78-453B7FD0B8BF}"/>
              </a:ext>
            </a:extLst>
          </p:cNvPr>
          <p:cNvSpPr txBox="1"/>
          <p:nvPr/>
        </p:nvSpPr>
        <p:spPr>
          <a:xfrm>
            <a:off x="8824829" y="2635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5137C9-4800-411A-A55C-D44366BBE3A4}"/>
              </a:ext>
            </a:extLst>
          </p:cNvPr>
          <p:cNvSpPr txBox="1"/>
          <p:nvPr/>
        </p:nvSpPr>
        <p:spPr>
          <a:xfrm>
            <a:off x="8874428" y="278506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4876C1-E3BC-4196-87F5-C0A3AFED64DA}"/>
              </a:ext>
            </a:extLst>
          </p:cNvPr>
          <p:cNvSpPr txBox="1"/>
          <p:nvPr/>
        </p:nvSpPr>
        <p:spPr>
          <a:xfrm>
            <a:off x="8882815" y="305517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800D3-DBA4-46C4-8879-A5038FB53461}"/>
              </a:ext>
            </a:extLst>
          </p:cNvPr>
          <p:cNvSpPr txBox="1"/>
          <p:nvPr/>
        </p:nvSpPr>
        <p:spPr>
          <a:xfrm>
            <a:off x="8882815" y="33445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436F1F-B815-4130-A008-25DEB39B2E36}"/>
              </a:ext>
            </a:extLst>
          </p:cNvPr>
          <p:cNvSpPr txBox="1"/>
          <p:nvPr/>
        </p:nvSpPr>
        <p:spPr>
          <a:xfrm>
            <a:off x="9400755" y="23005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C74BFA-4EC4-4443-98E1-9FB1A235B99F}"/>
              </a:ext>
            </a:extLst>
          </p:cNvPr>
          <p:cNvSpPr txBox="1"/>
          <p:nvPr/>
        </p:nvSpPr>
        <p:spPr>
          <a:xfrm>
            <a:off x="9412379" y="2633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C15BC3-7094-40A8-A760-7B4C0929E6EB}"/>
              </a:ext>
            </a:extLst>
          </p:cNvPr>
          <p:cNvSpPr txBox="1"/>
          <p:nvPr/>
        </p:nvSpPr>
        <p:spPr>
          <a:xfrm>
            <a:off x="9482082" y="278506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973937-327E-489F-88E1-77D991E90882}"/>
              </a:ext>
            </a:extLst>
          </p:cNvPr>
          <p:cNvSpPr txBox="1"/>
          <p:nvPr/>
        </p:nvSpPr>
        <p:spPr>
          <a:xfrm>
            <a:off x="9480943" y="305517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311FD6-3561-4B22-9F03-3C1D4AEBA1F4}"/>
              </a:ext>
            </a:extLst>
          </p:cNvPr>
          <p:cNvSpPr txBox="1"/>
          <p:nvPr/>
        </p:nvSpPr>
        <p:spPr>
          <a:xfrm>
            <a:off x="9480943" y="33445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E714BD-4D09-445B-B2BC-DD3F9D6C0D07}"/>
              </a:ext>
            </a:extLst>
          </p:cNvPr>
          <p:cNvSpPr txBox="1"/>
          <p:nvPr/>
        </p:nvSpPr>
        <p:spPr>
          <a:xfrm>
            <a:off x="8322801" y="197708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4F47E2-1E84-4E78-BB6B-46516BA38929}"/>
              </a:ext>
            </a:extLst>
          </p:cNvPr>
          <p:cNvSpPr txBox="1"/>
          <p:nvPr/>
        </p:nvSpPr>
        <p:spPr>
          <a:xfrm>
            <a:off x="9283682" y="19744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7791E0-FC66-4524-BA08-912EFF26CCC1}"/>
              </a:ext>
            </a:extLst>
          </p:cNvPr>
          <p:cNvSpPr txBox="1"/>
          <p:nvPr/>
        </p:nvSpPr>
        <p:spPr>
          <a:xfrm>
            <a:off x="3590925" y="30150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lw</a:t>
            </a:r>
            <a:r>
              <a:rPr lang="en-US" sz="3600" dirty="0"/>
              <a:t> $t0, 1($a0) </a:t>
            </a:r>
            <a:endParaRPr lang="en-IN" sz="3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95FE4A-D5E0-4CF7-84C4-23C67E0A13C8}"/>
              </a:ext>
            </a:extLst>
          </p:cNvPr>
          <p:cNvSpPr txBox="1"/>
          <p:nvPr/>
        </p:nvSpPr>
        <p:spPr>
          <a:xfrm>
            <a:off x="8575378" y="12420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Memory[$a0 + 1] </a:t>
            </a:r>
            <a:endParaRPr lang="en-IN" sz="36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D5AD259-AB74-4D1D-8700-0630A73F02EC}"/>
              </a:ext>
            </a:extLst>
          </p:cNvPr>
          <p:cNvCxnSpPr/>
          <p:nvPr/>
        </p:nvCxnSpPr>
        <p:spPr>
          <a:xfrm flipH="1">
            <a:off x="8899195" y="1690688"/>
            <a:ext cx="357067" cy="46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69F796D7-CE77-4F02-84A5-E8098AE8999C}"/>
              </a:ext>
            </a:extLst>
          </p:cNvPr>
          <p:cNvCxnSpPr>
            <a:cxnSpLocks/>
            <a:endCxn id="51" idx="1"/>
          </p:cNvCxnSpPr>
          <p:nvPr/>
        </p:nvCxnSpPr>
        <p:spPr>
          <a:xfrm rot="10800000" flipV="1">
            <a:off x="3590926" y="2243742"/>
            <a:ext cx="5888879" cy="1094480"/>
          </a:xfrm>
          <a:prstGeom prst="curvedConnector3">
            <a:avLst>
              <a:gd name="adj1" fmla="val 10388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F153525-8357-4D01-86F5-87F061E85AD5}"/>
              </a:ext>
            </a:extLst>
          </p:cNvPr>
          <p:cNvSpPr txBox="1"/>
          <p:nvPr/>
        </p:nvSpPr>
        <p:spPr>
          <a:xfrm>
            <a:off x="3058716" y="5263537"/>
            <a:ext cx="91332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body"/>
              </a:rPr>
              <a:t>Load immediate is not a load from memory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 body"/>
                <a:sym typeface="Wingdings" panose="05000000000000000000" pitchFamily="2" charset="2"/>
              </a:rPr>
              <a:t>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3708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E5EC-DC24-42C4-9442-DA979C00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51DE7-7BE3-4162-8C90-429E5A4F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65022-2BB0-45BC-94B9-B182EA5E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21D0230B-EB39-40F9-8768-BF2CEF8E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94377" y="3244597"/>
            <a:ext cx="2746642" cy="86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AAEDE21D-DBB5-493B-BF1B-D242F31DEACA}"/>
              </a:ext>
            </a:extLst>
          </p:cNvPr>
          <p:cNvSpPr/>
          <p:nvPr/>
        </p:nvSpPr>
        <p:spPr>
          <a:xfrm rot="16200000">
            <a:off x="2032368" y="3299815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CDF8FD-36D3-45FC-8EBE-0814AB962D7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021288" y="3642715"/>
            <a:ext cx="5205413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2AE9FCF-30B3-4AE6-8DC7-8D930372E179}"/>
              </a:ext>
            </a:extLst>
          </p:cNvPr>
          <p:cNvSpPr/>
          <p:nvPr/>
        </p:nvSpPr>
        <p:spPr>
          <a:xfrm>
            <a:off x="1333500" y="4500563"/>
            <a:ext cx="685800" cy="13811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C3B745-3214-43F9-BDDC-26C17BA377DC}"/>
              </a:ext>
            </a:extLst>
          </p:cNvPr>
          <p:cNvCxnSpPr>
            <a:cxnSpLocks/>
          </p:cNvCxnSpPr>
          <p:nvPr/>
        </p:nvCxnSpPr>
        <p:spPr>
          <a:xfrm>
            <a:off x="1333500" y="5014900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A1DE81-1785-4A10-8FBD-FE694CAF4131}"/>
              </a:ext>
            </a:extLst>
          </p:cNvPr>
          <p:cNvCxnSpPr/>
          <p:nvPr/>
        </p:nvCxnSpPr>
        <p:spPr>
          <a:xfrm>
            <a:off x="1333500" y="4772021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47E7A2-CBC5-47D9-AE1B-38302909EACB}"/>
              </a:ext>
            </a:extLst>
          </p:cNvPr>
          <p:cNvCxnSpPr/>
          <p:nvPr/>
        </p:nvCxnSpPr>
        <p:spPr>
          <a:xfrm>
            <a:off x="1333500" y="5543546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19C0D7-BD90-46B6-816B-60E22E8941C4}"/>
              </a:ext>
            </a:extLst>
          </p:cNvPr>
          <p:cNvSpPr txBox="1"/>
          <p:nvPr/>
        </p:nvSpPr>
        <p:spPr>
          <a:xfrm>
            <a:off x="1485482" y="442757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CB867-100B-4586-8E5F-88E57DF67BE4}"/>
              </a:ext>
            </a:extLst>
          </p:cNvPr>
          <p:cNvSpPr txBox="1"/>
          <p:nvPr/>
        </p:nvSpPr>
        <p:spPr>
          <a:xfrm>
            <a:off x="1456280" y="553723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r32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595D74-F2CB-4534-85BB-519F3037DC05}"/>
              </a:ext>
            </a:extLst>
          </p:cNvPr>
          <p:cNvCxnSpPr>
            <a:cxnSpLocks/>
          </p:cNvCxnSpPr>
          <p:nvPr/>
        </p:nvCxnSpPr>
        <p:spPr>
          <a:xfrm>
            <a:off x="1333500" y="5281600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A417E7-ECA5-48AF-93B1-38B720D7E385}"/>
              </a:ext>
            </a:extLst>
          </p:cNvPr>
          <p:cNvSpPr txBox="1"/>
          <p:nvPr/>
        </p:nvSpPr>
        <p:spPr>
          <a:xfrm>
            <a:off x="1525557" y="443315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2E1D6C-FBFE-4201-B3E1-A59F32DC40F4}"/>
              </a:ext>
            </a:extLst>
          </p:cNvPr>
          <p:cNvSpPr txBox="1"/>
          <p:nvPr/>
        </p:nvSpPr>
        <p:spPr>
          <a:xfrm>
            <a:off x="1525557" y="4688786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5DB1E7-CC39-4EC9-AE4C-436C838CA01B}"/>
              </a:ext>
            </a:extLst>
          </p:cNvPr>
          <p:cNvSpPr txBox="1"/>
          <p:nvPr/>
        </p:nvSpPr>
        <p:spPr>
          <a:xfrm>
            <a:off x="1525557" y="4970352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8EEB77-00AE-4089-A236-085401F50A98}"/>
              </a:ext>
            </a:extLst>
          </p:cNvPr>
          <p:cNvSpPr txBox="1"/>
          <p:nvPr/>
        </p:nvSpPr>
        <p:spPr>
          <a:xfrm flipH="1">
            <a:off x="9153935" y="2000525"/>
            <a:ext cx="1042578" cy="88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9A468-AF3A-4AD8-B4C4-07DCFCCB537B}"/>
              </a:ext>
            </a:extLst>
          </p:cNvPr>
          <p:cNvSpPr txBox="1"/>
          <p:nvPr/>
        </p:nvSpPr>
        <p:spPr>
          <a:xfrm>
            <a:off x="8813205" y="230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0E52F-37B4-4317-A0B0-E3E720CE31F8}"/>
              </a:ext>
            </a:extLst>
          </p:cNvPr>
          <p:cNvSpPr txBox="1"/>
          <p:nvPr/>
        </p:nvSpPr>
        <p:spPr>
          <a:xfrm>
            <a:off x="8824829" y="2635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C40F9-8A80-4EEE-BB0F-E712D0CD7F2E}"/>
              </a:ext>
            </a:extLst>
          </p:cNvPr>
          <p:cNvSpPr txBox="1"/>
          <p:nvPr/>
        </p:nvSpPr>
        <p:spPr>
          <a:xfrm>
            <a:off x="8874428" y="278506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3B1A68-AA92-4C02-86D2-857E8CCAE008}"/>
              </a:ext>
            </a:extLst>
          </p:cNvPr>
          <p:cNvSpPr txBox="1"/>
          <p:nvPr/>
        </p:nvSpPr>
        <p:spPr>
          <a:xfrm>
            <a:off x="8882815" y="305517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C17AAD-1CD7-4A23-8554-A52805A16E6B}"/>
              </a:ext>
            </a:extLst>
          </p:cNvPr>
          <p:cNvSpPr txBox="1"/>
          <p:nvPr/>
        </p:nvSpPr>
        <p:spPr>
          <a:xfrm>
            <a:off x="8882815" y="33445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9AE63E-6373-466D-9228-CA0E999B72B1}"/>
              </a:ext>
            </a:extLst>
          </p:cNvPr>
          <p:cNvSpPr txBox="1"/>
          <p:nvPr/>
        </p:nvSpPr>
        <p:spPr>
          <a:xfrm>
            <a:off x="9400755" y="23005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7D5B-5A6A-4E2B-8768-EE36F4A0DFED}"/>
              </a:ext>
            </a:extLst>
          </p:cNvPr>
          <p:cNvSpPr txBox="1"/>
          <p:nvPr/>
        </p:nvSpPr>
        <p:spPr>
          <a:xfrm>
            <a:off x="9412379" y="263307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98BA04-D7F7-4548-A6E0-6A73AE907E13}"/>
              </a:ext>
            </a:extLst>
          </p:cNvPr>
          <p:cNvSpPr txBox="1"/>
          <p:nvPr/>
        </p:nvSpPr>
        <p:spPr>
          <a:xfrm>
            <a:off x="9482082" y="2785060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8DD1A6-E501-424F-AE0E-F46D97EDE929}"/>
              </a:ext>
            </a:extLst>
          </p:cNvPr>
          <p:cNvSpPr txBox="1"/>
          <p:nvPr/>
        </p:nvSpPr>
        <p:spPr>
          <a:xfrm>
            <a:off x="9480943" y="305517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01F4F0-71B8-436A-A252-D863799A1EEA}"/>
              </a:ext>
            </a:extLst>
          </p:cNvPr>
          <p:cNvSpPr txBox="1"/>
          <p:nvPr/>
        </p:nvSpPr>
        <p:spPr>
          <a:xfrm>
            <a:off x="9480943" y="3344508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10B517-8D47-463F-A465-B7E285BED9EF}"/>
              </a:ext>
            </a:extLst>
          </p:cNvPr>
          <p:cNvSpPr txBox="1"/>
          <p:nvPr/>
        </p:nvSpPr>
        <p:spPr>
          <a:xfrm>
            <a:off x="8322801" y="1977087"/>
            <a:ext cx="93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4D90A0-E0E1-4FB7-8E52-0A844944A59D}"/>
              </a:ext>
            </a:extLst>
          </p:cNvPr>
          <p:cNvSpPr txBox="1"/>
          <p:nvPr/>
        </p:nvSpPr>
        <p:spPr>
          <a:xfrm>
            <a:off x="9283682" y="1974415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630EFF-CA4F-4E06-8262-302B5A17AAF4}"/>
              </a:ext>
            </a:extLst>
          </p:cNvPr>
          <p:cNvSpPr txBox="1"/>
          <p:nvPr/>
        </p:nvSpPr>
        <p:spPr>
          <a:xfrm>
            <a:off x="3590925" y="30150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sw</a:t>
            </a:r>
            <a:r>
              <a:rPr lang="en-US" sz="3600" dirty="0"/>
              <a:t> $t0, 1($a0) </a:t>
            </a:r>
            <a:endParaRPr lang="en-IN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CDCB6B-0DE4-4E9C-B035-2DEBBBEF540A}"/>
              </a:ext>
            </a:extLst>
          </p:cNvPr>
          <p:cNvSpPr txBox="1"/>
          <p:nvPr/>
        </p:nvSpPr>
        <p:spPr>
          <a:xfrm>
            <a:off x="8575378" y="12420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Memory[$a0 + 1] </a:t>
            </a:r>
            <a:endParaRPr lang="en-IN" sz="3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EFEFCC2-4322-4A56-BCF4-DAF0409E407E}"/>
              </a:ext>
            </a:extLst>
          </p:cNvPr>
          <p:cNvCxnSpPr/>
          <p:nvPr/>
        </p:nvCxnSpPr>
        <p:spPr>
          <a:xfrm flipH="1">
            <a:off x="8899195" y="1690688"/>
            <a:ext cx="357067" cy="4683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BB60FB0-4E4A-4E65-9564-B8BF73FCD097}"/>
              </a:ext>
            </a:extLst>
          </p:cNvPr>
          <p:cNvCxnSpPr>
            <a:cxnSpLocks/>
          </p:cNvCxnSpPr>
          <p:nvPr/>
        </p:nvCxnSpPr>
        <p:spPr>
          <a:xfrm flipV="1">
            <a:off x="4688247" y="2159081"/>
            <a:ext cx="4865328" cy="98376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C65B-2F3C-43D0-B9B1-B325DA68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instructions and data from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F840-5917-447F-B774-EE31D606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 = h + A [8];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PCX: </a:t>
            </a:r>
            <a:r>
              <a:rPr lang="en-US" dirty="0" err="1">
                <a:solidFill>
                  <a:srgbClr val="C00000"/>
                </a:solidFill>
              </a:rPr>
              <a:t>lw</a:t>
            </a:r>
            <a:r>
              <a:rPr lang="en-US" dirty="0"/>
              <a:t> $t0, 8($3)            # A[8]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PCY: add</a:t>
            </a:r>
            <a:r>
              <a:rPr lang="en-US" dirty="0"/>
              <a:t> $s1, $s2, $t0    # g = h + t0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PCY = PCX+4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047EF-1B5D-4024-AE29-279B2ADD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6E00B-6CCB-4228-9194-DF2C4E8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14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EE04A7DF-68F3-4BFA-A6C0-2215C4AA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90968" y="2849641"/>
            <a:ext cx="2746642" cy="13407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5177598-F996-4D4E-BBF3-9F971E0010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4875" y="2860879"/>
            <a:ext cx="8465240" cy="345078"/>
          </a:xfrm>
          <a:prstGeom prst="curvedConnector3">
            <a:avLst>
              <a:gd name="adj1" fmla="val 1027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7F0CDA23-58E1-4C4A-88FD-4DA964889C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76450" y="2950574"/>
            <a:ext cx="8465240" cy="345078"/>
          </a:xfrm>
          <a:prstGeom prst="curvedConnector3">
            <a:avLst>
              <a:gd name="adj1" fmla="val 1027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58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F9FC-0FC3-44AE-9C06-3BA374BB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A quick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2BC4-0B3D-4226-B327-1D3986B0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91" y="2136709"/>
            <a:ext cx="7445422" cy="378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/>
              <a:t>Von Neumann (stored program) concept 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As registers are limited, data can be there in the registers or in the memory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r>
              <a:rPr lang="en-US" sz="2800"/>
              <a:t>Register accesses are through register names/numbers</a:t>
            </a:r>
          </a:p>
          <a:p>
            <a:pPr marL="0" indent="0">
              <a:buNone/>
            </a:pPr>
            <a:r>
              <a:rPr lang="en-US" sz="2800"/>
              <a:t>Memory accesses are through addresses stored in registers </a:t>
            </a:r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IN" sz="2800"/>
          </a:p>
        </p:txBody>
      </p:sp>
      <p:pic>
        <p:nvPicPr>
          <p:cNvPr id="7" name="Picture 6" descr="Different coloured organisers">
            <a:extLst>
              <a:ext uri="{FF2B5EF4-FFF2-40B4-BE49-F238E27FC236}">
                <a16:creationId xmlns:a16="http://schemas.microsoft.com/office/drawing/2014/main" id="{3F9C6D01-F0F8-89BE-EB19-141734CA1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06" r="29500" b="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31E0C2-F29F-47A7-9811-26DFE51C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65430" y="6356350"/>
            <a:ext cx="4139134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D4EA3-4E97-4992-AD05-272D2A28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042" y="6356350"/>
            <a:ext cx="1186758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18312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4CA89-B056-41AF-9A2B-550156FF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Let’s move on: Decision Making Instructions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2F86-D3C8-4BA3-BD3C-49D61E1E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Decisions: if, else ….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instructions: </a:t>
            </a:r>
          </a:p>
          <a:p>
            <a:pPr marL="0" indent="0">
              <a:buNone/>
            </a:pPr>
            <a:r>
              <a:rPr lang="en-US" dirty="0" err="1"/>
              <a:t>beq</a:t>
            </a:r>
            <a:r>
              <a:rPr lang="en-US" dirty="0"/>
              <a:t> (branch equals to) and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(branch not equals to)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beq</a:t>
            </a:r>
            <a:r>
              <a:rPr lang="en-US" dirty="0"/>
              <a:t> $t0, $t1, </a:t>
            </a:r>
            <a:r>
              <a:rPr lang="en-US"/>
              <a:t>L1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bne</a:t>
            </a:r>
            <a:r>
              <a:rPr lang="en-US" dirty="0"/>
              <a:t> $t0, $t1, </a:t>
            </a:r>
            <a:r>
              <a:rPr lang="en-US"/>
              <a:t>L1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3F35D-5304-4630-AB00-488225EF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F820-7EEA-4032-A893-AAFFE8DC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025533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F195F-D1B8-4983-A5ED-5486E402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Instructions: Conditional branches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F959E-9062-420C-9E00-D4166A22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4225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beq</a:t>
            </a:r>
            <a:r>
              <a:rPr lang="en-US" dirty="0"/>
              <a:t> $t0, $t1, </a:t>
            </a:r>
            <a:r>
              <a:rPr lang="en-US" dirty="0">
                <a:solidFill>
                  <a:srgbClr val="C00000"/>
                </a:solidFill>
              </a:rPr>
              <a:t>L1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goto</a:t>
            </a:r>
            <a:r>
              <a:rPr lang="en-US" dirty="0"/>
              <a:t> L1 (statements labeled as L1) if $t0 equals $t1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bne</a:t>
            </a:r>
            <a:r>
              <a:rPr lang="en-US" dirty="0"/>
              <a:t> $t0, $t1, </a:t>
            </a:r>
            <a:r>
              <a:rPr lang="en-US" dirty="0">
                <a:solidFill>
                  <a:srgbClr val="C00000"/>
                </a:solidFill>
              </a:rPr>
              <a:t>L1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goto</a:t>
            </a:r>
            <a:r>
              <a:rPr lang="en-US" dirty="0"/>
              <a:t> L1 (statements labeled as L1) if $t0 does not equal to $t1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70E30-F2EA-4875-A908-649BD7DD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D0AC-A113-4DC5-9CEF-D54E1F9F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029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6682E-806D-4986-B8E6-A51A34C0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slt instruction (Set on less than)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F152-CA4E-4D47-A56E-0925FBFEF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300" dirty="0"/>
              <a:t>if (a &lt; b)  // </a:t>
            </a:r>
            <a:r>
              <a:rPr lang="en-US" sz="3300" dirty="0" err="1"/>
              <a:t>beq</a:t>
            </a:r>
            <a:r>
              <a:rPr lang="en-US" sz="3300" dirty="0"/>
              <a:t> and </a:t>
            </a:r>
            <a:r>
              <a:rPr lang="en-US" sz="3300" dirty="0" err="1"/>
              <a:t>bne</a:t>
            </a:r>
            <a:r>
              <a:rPr lang="en-US" sz="3300" dirty="0"/>
              <a:t> won’t work here</a:t>
            </a:r>
          </a:p>
          <a:p>
            <a:pPr marL="0" indent="0">
              <a:buNone/>
            </a:pPr>
            <a:r>
              <a:rPr lang="en-US" sz="3300" dirty="0"/>
              <a:t>  c=1</a:t>
            </a:r>
          </a:p>
          <a:p>
            <a:pPr marL="0" indent="0">
              <a:buNone/>
            </a:pPr>
            <a:r>
              <a:rPr lang="en-US" sz="3300" dirty="0"/>
              <a:t>else </a:t>
            </a:r>
          </a:p>
          <a:p>
            <a:pPr marL="0" indent="0">
              <a:buNone/>
            </a:pPr>
            <a:r>
              <a:rPr lang="en-US" sz="3300" dirty="0"/>
              <a:t>  c=0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 err="1"/>
              <a:t>slt</a:t>
            </a:r>
            <a:r>
              <a:rPr lang="en-US" sz="3300" dirty="0"/>
              <a:t> $t3, $t1, $t2  // t1 and t2 contain a and b</a:t>
            </a:r>
          </a:p>
          <a:p>
            <a:pPr marL="0" indent="0">
              <a:buNone/>
            </a:pPr>
            <a:r>
              <a:rPr lang="en-US" sz="3300" dirty="0"/>
              <a:t>We can </a:t>
            </a:r>
            <a:r>
              <a:rPr lang="en-US" sz="3300" dirty="0" err="1"/>
              <a:t>slti</a:t>
            </a:r>
            <a:r>
              <a:rPr lang="en-US" sz="3300" dirty="0"/>
              <a:t> too; one of the operand will be a constant</a:t>
            </a:r>
            <a:endParaRPr lang="en-IN" sz="3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13F15-EB12-46FC-B778-689037A2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1C84C-DFEF-480D-BA95-74F9CB7F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296310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F6599-2E08-4744-A4B0-23868A17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Loops: How to deal with it?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BA164-4F6B-4979-ACF2-0B2D1290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while(CS230[</a:t>
            </a:r>
            <a:r>
              <a:rPr lang="en-US" dirty="0" err="1"/>
              <a:t>i</a:t>
            </a:r>
            <a:r>
              <a:rPr lang="en-US" dirty="0"/>
              <a:t>] == k)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+=1;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say </a:t>
            </a:r>
            <a:r>
              <a:rPr lang="en-US" dirty="0" err="1"/>
              <a:t>i</a:t>
            </a:r>
            <a:r>
              <a:rPr lang="en-US" dirty="0"/>
              <a:t> and k are in $s3 and $s5, and the </a:t>
            </a:r>
          </a:p>
          <a:p>
            <a:pPr marL="0" indent="0">
              <a:buNone/>
            </a:pPr>
            <a:r>
              <a:rPr lang="en-US" dirty="0"/>
              <a:t>base of CS230 in $s6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666A2-07D3-44B3-8B5A-7844EBB6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FD8EE-CB6D-4E3D-89F5-0AD9FC79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45460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wo telephones communicating">
            <a:extLst>
              <a:ext uri="{FF2B5EF4-FFF2-40B4-BE49-F238E27FC236}">
                <a16:creationId xmlns:a16="http://schemas.microsoft.com/office/drawing/2014/main" id="{BF8FA6E8-E896-970B-E2D0-A1077ABF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6" r="9091" b="1978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FBACCB-376E-6474-291A-AA58E62C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/>
              <a:t>Phones (smart/non-smart) on silence plz, Thanks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428F2-7D7B-0C80-71CC-A3CE639AA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3615A-9C2B-A026-30D7-B4372A25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346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E0A7C-52A8-4210-A6D8-5BB85904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Loops continued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21FB-E824-4B47-8847-865026AA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while(CS230[</a:t>
            </a:r>
            <a:r>
              <a:rPr lang="en-US" dirty="0" err="1"/>
              <a:t>i</a:t>
            </a:r>
            <a:r>
              <a:rPr lang="en-US" dirty="0"/>
              <a:t>] == k)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+=1;</a:t>
            </a:r>
          </a:p>
          <a:p>
            <a:pPr marL="742950" indent="-742950">
              <a:buAutoNum type="arabicPeriod"/>
            </a:pPr>
            <a:r>
              <a:rPr lang="en-IN" dirty="0"/>
              <a:t>LOAD CS230[</a:t>
            </a:r>
            <a:r>
              <a:rPr lang="en-IN" dirty="0" err="1"/>
              <a:t>i</a:t>
            </a:r>
            <a:r>
              <a:rPr lang="en-IN" dirty="0"/>
              <a:t>], base address of CS230 is in $s6 </a:t>
            </a:r>
          </a:p>
          <a:p>
            <a:pPr marL="742950" indent="-742950">
              <a:buAutoNum type="arabicPeriod"/>
            </a:pPr>
            <a:r>
              <a:rPr lang="en-IN" dirty="0"/>
              <a:t>We need to go to CS230[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742950" indent="-742950">
              <a:buAutoNum type="arabicPeriod"/>
            </a:pPr>
            <a:r>
              <a:rPr lang="en-IN" dirty="0"/>
              <a:t>Assuming CS230 is an integer array, each index is of 4 bytes. We need to go to CS230 [</a:t>
            </a:r>
            <a:r>
              <a:rPr lang="en-IN" dirty="0" err="1"/>
              <a:t>i</a:t>
            </a:r>
            <a:r>
              <a:rPr lang="en-IN" dirty="0"/>
              <a:t>*4 bytes] </a:t>
            </a:r>
          </a:p>
          <a:p>
            <a:pPr marL="742950" indent="-742950"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D93D5-61D4-48C6-B9A0-4AC1460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7C109-90B7-48CE-A809-DB4572C3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52609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A86B-A179-48C4-AFB0-DD04B442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contd. ($s3=</a:t>
            </a:r>
            <a:r>
              <a:rPr lang="en-US" dirty="0" err="1"/>
              <a:t>i</a:t>
            </a:r>
            <a:r>
              <a:rPr lang="en-US" dirty="0"/>
              <a:t>, $s5=k, $s6=base address)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78B9-28F0-43DD-9829-5F25F423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sll</a:t>
            </a:r>
            <a:r>
              <a:rPr lang="en-US" dirty="0"/>
              <a:t> $t1, $s3, 2          // </a:t>
            </a:r>
            <a:r>
              <a:rPr lang="en-US" dirty="0" err="1"/>
              <a:t>i</a:t>
            </a:r>
            <a:r>
              <a:rPr lang="en-US" dirty="0"/>
              <a:t>*4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add</a:t>
            </a:r>
            <a:r>
              <a:rPr lang="en-US" dirty="0"/>
              <a:t> $t1, $t1, $s6   // address of CS230[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lw</a:t>
            </a:r>
            <a:r>
              <a:rPr lang="en-IN" dirty="0"/>
              <a:t> $t0, 0($t1)        // t0 = CS230[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bne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$t0, $s5, Exit // go to Exit if CS230[</a:t>
            </a:r>
            <a:r>
              <a:rPr lang="en-IN" dirty="0" err="1"/>
              <a:t>i</a:t>
            </a:r>
            <a:r>
              <a:rPr lang="en-IN" dirty="0"/>
              <a:t>] not equals to k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C00000"/>
                </a:solidFill>
              </a:rPr>
              <a:t>addi</a:t>
            </a:r>
            <a:r>
              <a:rPr lang="en-IN" dirty="0"/>
              <a:t> $s3, $s3,1     // </a:t>
            </a:r>
            <a:r>
              <a:rPr lang="en-IN" dirty="0" err="1"/>
              <a:t>i</a:t>
            </a:r>
            <a:r>
              <a:rPr lang="en-IN" dirty="0"/>
              <a:t>=i+1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Exit:                       // do nothing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A2875-040D-4B54-9A0C-8F97CE2B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4FAD7-47C7-4A73-8208-4EFDCC6C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21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EA8DF-49B0-43E0-B11C-2DCA25F85344}"/>
              </a:ext>
            </a:extLst>
          </p:cNvPr>
          <p:cNvSpPr txBox="1"/>
          <p:nvPr/>
        </p:nvSpPr>
        <p:spPr>
          <a:xfrm>
            <a:off x="8467726" y="1724710"/>
            <a:ext cx="312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while(CS230[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] == k)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 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+=1;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965030-1F03-4DF5-BC22-571639BBA280}"/>
              </a:ext>
            </a:extLst>
          </p:cNvPr>
          <p:cNvSpPr/>
          <p:nvPr/>
        </p:nvSpPr>
        <p:spPr>
          <a:xfrm>
            <a:off x="7300292" y="5210175"/>
            <a:ext cx="4548808" cy="966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Where is the Loop?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4137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A86B-A179-48C4-AFB0-DD04B442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78B9-28F0-43DD-9829-5F25F423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Loop: </a:t>
            </a:r>
            <a:r>
              <a:rPr lang="en-US" dirty="0" err="1">
                <a:solidFill>
                  <a:srgbClr val="C00000"/>
                </a:solidFill>
              </a:rPr>
              <a:t>sll</a:t>
            </a:r>
            <a:r>
              <a:rPr lang="en-US" dirty="0"/>
              <a:t> $t1, $s3, 2          // </a:t>
            </a:r>
            <a:r>
              <a:rPr lang="en-US" dirty="0" err="1"/>
              <a:t>i</a:t>
            </a:r>
            <a:r>
              <a:rPr lang="en-US" dirty="0"/>
              <a:t>*4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add</a:t>
            </a:r>
            <a:r>
              <a:rPr lang="en-US" dirty="0"/>
              <a:t> $t1, $t1, $s6   // address of CS230[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</a:t>
            </a:r>
            <a:r>
              <a:rPr lang="en-IN" dirty="0" err="1">
                <a:solidFill>
                  <a:srgbClr val="C00000"/>
                </a:solidFill>
              </a:rPr>
              <a:t>lw</a:t>
            </a:r>
            <a:r>
              <a:rPr lang="en-IN" dirty="0"/>
              <a:t> $t0, 0($t1)        // t0 = CS230[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</a:t>
            </a:r>
            <a:r>
              <a:rPr lang="en-IN" dirty="0" err="1">
                <a:solidFill>
                  <a:srgbClr val="C00000"/>
                </a:solidFill>
              </a:rPr>
              <a:t>bne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$t0, $s5, Exit // go to Exit if CS230[</a:t>
            </a:r>
            <a:r>
              <a:rPr lang="en-IN" dirty="0" err="1"/>
              <a:t>i</a:t>
            </a:r>
            <a:r>
              <a:rPr lang="en-IN" dirty="0"/>
              <a:t>] not equals to k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</a:t>
            </a:r>
            <a:r>
              <a:rPr lang="en-IN" dirty="0" err="1">
                <a:solidFill>
                  <a:srgbClr val="C00000"/>
                </a:solidFill>
              </a:rPr>
              <a:t>addi</a:t>
            </a:r>
            <a:r>
              <a:rPr lang="en-IN" dirty="0"/>
              <a:t> $s3, $s3,1     // </a:t>
            </a:r>
            <a:r>
              <a:rPr lang="en-IN" dirty="0" err="1"/>
              <a:t>i</a:t>
            </a:r>
            <a:r>
              <a:rPr lang="en-IN" dirty="0"/>
              <a:t>=i+1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Exit:                       // do nothing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A2875-040D-4B54-9A0C-8F97CE2B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4FAD7-47C7-4A73-8208-4EFDCC6C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22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EA8DF-49B0-43E0-B11C-2DCA25F85344}"/>
              </a:ext>
            </a:extLst>
          </p:cNvPr>
          <p:cNvSpPr txBox="1"/>
          <p:nvPr/>
        </p:nvSpPr>
        <p:spPr>
          <a:xfrm>
            <a:off x="8462964" y="1724710"/>
            <a:ext cx="3128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while(CS230[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] == k)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 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+=1;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9F3C0-D222-495F-A393-F99D269DA441}"/>
              </a:ext>
            </a:extLst>
          </p:cNvPr>
          <p:cNvSpPr/>
          <p:nvPr/>
        </p:nvSpPr>
        <p:spPr>
          <a:xfrm>
            <a:off x="7300292" y="5210175"/>
            <a:ext cx="4548808" cy="966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How to jump to the Loop?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8196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8A86B-A179-48C4-AFB0-DD04B4426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continued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78B9-28F0-43DD-9829-5F25F423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Loop: </a:t>
            </a:r>
            <a:r>
              <a:rPr lang="en-US" dirty="0" err="1">
                <a:solidFill>
                  <a:srgbClr val="C00000"/>
                </a:solidFill>
              </a:rPr>
              <a:t>sll</a:t>
            </a:r>
            <a:r>
              <a:rPr lang="en-US" dirty="0"/>
              <a:t> $t1, $s3, 2          // </a:t>
            </a:r>
            <a:r>
              <a:rPr lang="en-US" dirty="0" err="1"/>
              <a:t>i</a:t>
            </a:r>
            <a:r>
              <a:rPr lang="en-US" dirty="0"/>
              <a:t>*4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       add</a:t>
            </a:r>
            <a:r>
              <a:rPr lang="en-US" dirty="0"/>
              <a:t> $t1, $t1, $s6   // address of CS230[</a:t>
            </a:r>
            <a:r>
              <a:rPr lang="en-US" dirty="0" err="1"/>
              <a:t>i</a:t>
            </a:r>
            <a:r>
              <a:rPr lang="en-US" dirty="0"/>
              <a:t>]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</a:t>
            </a:r>
            <a:r>
              <a:rPr lang="en-IN" dirty="0" err="1">
                <a:solidFill>
                  <a:srgbClr val="C00000"/>
                </a:solidFill>
              </a:rPr>
              <a:t>lw</a:t>
            </a:r>
            <a:r>
              <a:rPr lang="en-IN" dirty="0"/>
              <a:t> $t0, 0($t1)        // t0 = CS230[</a:t>
            </a:r>
            <a:r>
              <a:rPr lang="en-IN" dirty="0" err="1"/>
              <a:t>i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</a:t>
            </a:r>
            <a:r>
              <a:rPr lang="en-IN" dirty="0" err="1">
                <a:solidFill>
                  <a:srgbClr val="C00000"/>
                </a:solidFill>
              </a:rPr>
              <a:t>bne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$t0, $s5, Exit // go to Exit if CS230[</a:t>
            </a:r>
            <a:r>
              <a:rPr lang="en-IN" dirty="0" err="1"/>
              <a:t>i</a:t>
            </a:r>
            <a:r>
              <a:rPr lang="en-IN" dirty="0"/>
              <a:t>] not equals to k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        </a:t>
            </a:r>
            <a:r>
              <a:rPr lang="en-IN" dirty="0" err="1">
                <a:solidFill>
                  <a:srgbClr val="C00000"/>
                </a:solidFill>
              </a:rPr>
              <a:t>addi</a:t>
            </a:r>
            <a:r>
              <a:rPr lang="en-IN" dirty="0"/>
              <a:t> $s3, $s3,1     // </a:t>
            </a:r>
            <a:r>
              <a:rPr lang="en-IN" dirty="0" err="1"/>
              <a:t>i</a:t>
            </a:r>
            <a:r>
              <a:rPr lang="en-IN" dirty="0"/>
              <a:t>=i+1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>
                <a:solidFill>
                  <a:srgbClr val="C00000"/>
                </a:solidFill>
              </a:rPr>
              <a:t>j </a:t>
            </a:r>
            <a:r>
              <a:rPr lang="en-IN" dirty="0"/>
              <a:t>      Loop              // go to loop. j here is jump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Exit:                       // do nothing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A2875-040D-4B54-9A0C-8F97CE2B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4FAD7-47C7-4A73-8208-4EFDCC6C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EA8DF-49B0-43E0-B11C-2DCA25F85344}"/>
              </a:ext>
            </a:extLst>
          </p:cNvPr>
          <p:cNvSpPr txBox="1"/>
          <p:nvPr/>
        </p:nvSpPr>
        <p:spPr>
          <a:xfrm>
            <a:off x="8505826" y="1724710"/>
            <a:ext cx="3086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while(CS230[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] == k)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   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+=1;</a:t>
            </a:r>
          </a:p>
        </p:txBody>
      </p:sp>
    </p:spTree>
    <p:extLst>
      <p:ext uri="{BB962C8B-B14F-4D97-AF65-F5344CB8AC3E}">
        <p14:creationId xmlns:p14="http://schemas.microsoft.com/office/powerpoint/2010/main" val="2168118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8A727-B73C-0D73-B20F-CBDC2368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15" y="2322864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Textbook Chapter 2 P&amp;H</a:t>
            </a:r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1C6E824C-E120-244C-5ABD-D122A73C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7733" y="654567"/>
            <a:ext cx="5169282" cy="516928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AE553-3607-5DBD-22EF-433A71D2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1E73-5313-3F2F-FDE2-A2FF36BD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112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6" descr="Eine kleine Statue in betender Pose mit Blumen drum herum">
            <a:extLst>
              <a:ext uri="{FF2B5EF4-FFF2-40B4-BE49-F238E27FC236}">
                <a16:creationId xmlns:a16="http://schemas.microsoft.com/office/drawing/2014/main" id="{BE40D4BB-D463-5522-1ABE-992EB5FC7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C49C-59CA-133B-5571-2CAB51B3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Namaste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1112-0ACF-D478-D723-1C8F6DA1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200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DBA5C-2008-0182-A70E-CFF625CD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651ABE-1138-46C6-9A43-7FCD4EB2550C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25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8147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FB720-7CE8-30A0-C449-B13C5B7FC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Recap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303A2-C13F-0ADA-20A5-AB22081BD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ISA</a:t>
            </a:r>
          </a:p>
          <a:p>
            <a:r>
              <a:rPr lang="en-US" dirty="0"/>
              <a:t>Assembly</a:t>
            </a:r>
          </a:p>
          <a:p>
            <a:r>
              <a:rPr lang="en-US" dirty="0"/>
              <a:t>Machine level</a:t>
            </a:r>
          </a:p>
          <a:p>
            <a:r>
              <a:rPr lang="en-US" dirty="0"/>
              <a:t>Instructions </a:t>
            </a:r>
          </a:p>
          <a:p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544DF-9590-DA34-A749-0C2E1915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F991B-182A-637D-E63E-533932CF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68381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1B83-B9B5-47DE-86E9-83DDA598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Instructions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4FD97-A550-41C7-815B-08577759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DF7E18-FAD1-48FA-9396-78300411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D2BE4D06-4951-41C8-A747-57D2C0A34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20951" y="2384862"/>
            <a:ext cx="2746642" cy="8629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31">
            <a:extLst>
              <a:ext uri="{FF2B5EF4-FFF2-40B4-BE49-F238E27FC236}">
                <a16:creationId xmlns:a16="http://schemas.microsoft.com/office/drawing/2014/main" id="{B46D91C9-F062-4DE0-89C6-4541816D7E2C}"/>
              </a:ext>
            </a:extLst>
          </p:cNvPr>
          <p:cNvSpPr/>
          <p:nvPr/>
        </p:nvSpPr>
        <p:spPr>
          <a:xfrm rot="16200000">
            <a:off x="958942" y="2440080"/>
            <a:ext cx="1292040" cy="685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5715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Core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63DD0E-B05B-441F-AABD-69EDFF0D5D88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47862" y="2782980"/>
            <a:ext cx="5205413" cy="0"/>
          </a:xfrm>
          <a:prstGeom prst="straightConnector1">
            <a:avLst/>
          </a:prstGeom>
          <a:ln w="57150" cmpd="sng">
            <a:solidFill>
              <a:srgbClr val="80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7E97A2-703E-4531-8EFD-812A213D28E9}"/>
              </a:ext>
            </a:extLst>
          </p:cNvPr>
          <p:cNvSpPr txBox="1"/>
          <p:nvPr/>
        </p:nvSpPr>
        <p:spPr>
          <a:xfrm>
            <a:off x="938213" y="4569864"/>
            <a:ext cx="99631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C00000"/>
                </a:solidFill>
              </a:rPr>
              <a:t>lw</a:t>
            </a:r>
            <a:r>
              <a:rPr lang="en-US" sz="3600" dirty="0"/>
              <a:t> $t0, 1($a0)      # $t0 = Memory[$a0 + 1] 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sw</a:t>
            </a:r>
            <a:r>
              <a:rPr lang="en-US" sz="3600" dirty="0"/>
              <a:t> $t0, 1($a0)     # Memory[$a0 + 1] = $t0</a:t>
            </a:r>
            <a:endParaRPr lang="en-IN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F4D45-4F9C-41DD-A921-0992950CF976}"/>
              </a:ext>
            </a:extLst>
          </p:cNvPr>
          <p:cNvSpPr txBox="1"/>
          <p:nvPr/>
        </p:nvSpPr>
        <p:spPr>
          <a:xfrm>
            <a:off x="2867778" y="2198204"/>
            <a:ext cx="3507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LOAD from memory</a:t>
            </a:r>
            <a:endParaRPr lang="en-IN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87E33A-997C-42E2-8AEB-FE24A2D9A8FB}"/>
              </a:ext>
            </a:extLst>
          </p:cNvPr>
          <p:cNvSpPr txBox="1"/>
          <p:nvPr/>
        </p:nvSpPr>
        <p:spPr>
          <a:xfrm>
            <a:off x="2589047" y="2813601"/>
            <a:ext cx="41574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STORE into the memory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9005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DBD2-831D-49F9-9757-A0ED91D8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Stored Program </a:t>
            </a:r>
          </a:p>
        </p:txBody>
      </p:sp>
      <p:pic>
        <p:nvPicPr>
          <p:cNvPr id="1026" name="Picture 2" descr="John von Neumann - Wikipedia">
            <a:extLst>
              <a:ext uri="{FF2B5EF4-FFF2-40B4-BE49-F238E27FC236}">
                <a16:creationId xmlns:a16="http://schemas.microsoft.com/office/drawing/2014/main" id="{AE4B153F-9F63-4CCD-ABC9-08A432508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2547" y="643466"/>
            <a:ext cx="4270238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9196E-75B0-47E6-A215-045450E8A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8700" y="6356350"/>
            <a:ext cx="62103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208C3-312C-45A8-A0E0-5B2DA91A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651ABE-1138-46C6-9A43-7FCD4EB2550C}" type="slidenum">
              <a:rPr lang="en-US" sz="120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2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BB498DA-3FD3-4AB4-A12B-94AF762A9478}"/>
              </a:ext>
            </a:extLst>
          </p:cNvPr>
          <p:cNvSpPr txBox="1">
            <a:spLocks/>
          </p:cNvSpPr>
          <p:nvPr/>
        </p:nvSpPr>
        <p:spPr>
          <a:xfrm>
            <a:off x="1181100" y="21196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C00000"/>
                </a:solidFill>
              </a:rPr>
              <a:t>Stored Program</a:t>
            </a: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&amp; </a:t>
            </a: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Von</a:t>
            </a: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Neumann </a:t>
            </a:r>
          </a:p>
        </p:txBody>
      </p:sp>
    </p:spTree>
    <p:extLst>
      <p:ext uri="{BB962C8B-B14F-4D97-AF65-F5344CB8AC3E}">
        <p14:creationId xmlns:p14="http://schemas.microsoft.com/office/powerpoint/2010/main" val="294673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02A27-B5C5-4C96-BF93-74A52A6B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50EEF-F5A2-4D9C-8D03-43812041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1C495-1348-4C4D-A2E8-8890A4B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53B3CE47-31F3-4906-9867-0F9CE3DA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76" y="2077278"/>
            <a:ext cx="4787853" cy="117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400E66-76C4-4422-B38E-4598103F9C07}"/>
              </a:ext>
            </a:extLst>
          </p:cNvPr>
          <p:cNvSpPr/>
          <p:nvPr/>
        </p:nvSpPr>
        <p:spPr>
          <a:xfrm>
            <a:off x="543754" y="3474142"/>
            <a:ext cx="4291633" cy="966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4GB of Memory (DRAM)</a:t>
            </a:r>
            <a:endParaRPr lang="en-I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1F56C5-21B4-40D0-93FC-472FA768C73F}"/>
              </a:ext>
            </a:extLst>
          </p:cNvPr>
          <p:cNvSpPr/>
          <p:nvPr/>
        </p:nvSpPr>
        <p:spPr>
          <a:xfrm>
            <a:off x="5879410" y="3474142"/>
            <a:ext cx="4291633" cy="9667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Say, a </a:t>
            </a:r>
            <a:r>
              <a:rPr lang="en-US" sz="3200" dirty="0">
                <a:solidFill>
                  <a:srgbClr val="C00000"/>
                </a:solidFill>
              </a:rPr>
              <a:t>word</a:t>
            </a:r>
            <a:r>
              <a:rPr lang="en-US" sz="3200" dirty="0"/>
              <a:t>: four bytes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7532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85D40-F2AC-4E52-A333-4FD77205D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access instructions: Program Counter (PC)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F7CB-09C4-4E01-BBB8-F7DC7EED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A register that stores the address of the instruction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32-bit processor: addresses are of width 32 bits (devil is in the details </a:t>
            </a:r>
            <a:r>
              <a:rPr lang="en-US" dirty="0">
                <a:sym typeface="Wingdings" panose="05000000000000000000" pitchFamily="2" charset="2"/>
              </a:rPr>
              <a:t> ) 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the processor fetches PC, PC+4, PC+8, ….. in a </a:t>
            </a:r>
            <a:r>
              <a:rPr lang="en-US"/>
              <a:t>sequential order 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BADA-E37D-417F-A88E-98451A9F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N" sz="1800"/>
              <a:t>Computer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EF748-FEC7-4F04-97DD-CFD8B1AC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8651ABE-1138-46C6-9A43-7FCD4EB2550C}" type="slidenum">
              <a:rPr lang="en-IN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137643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DE33-5990-4FE6-8472-867C6CFD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1946 onwards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14C07-16CF-4D72-8CDB-923FDFD3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81079-F053-4FB1-A80A-F48CC5A2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8</a:t>
            </a:fld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4710BC-3788-4F0B-82B7-4BA391D88266}"/>
              </a:ext>
            </a:extLst>
          </p:cNvPr>
          <p:cNvGrpSpPr/>
          <p:nvPr/>
        </p:nvGrpSpPr>
        <p:grpSpPr>
          <a:xfrm>
            <a:off x="552450" y="2131018"/>
            <a:ext cx="10972800" cy="3785002"/>
            <a:chOff x="2886075" y="1974850"/>
            <a:chExt cx="8191500" cy="4343400"/>
          </a:xfrm>
        </p:grpSpPr>
        <p:grpSp>
          <p:nvGrpSpPr>
            <p:cNvPr id="7" name="Group 1027">
              <a:extLst>
                <a:ext uri="{FF2B5EF4-FFF2-40B4-BE49-F238E27FC236}">
                  <a16:creationId xmlns:a16="http://schemas.microsoft.com/office/drawing/2014/main" id="{33B5E349-73FF-4048-AE16-610F66CB2D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8676" y="3630613"/>
              <a:ext cx="1490663" cy="1186150"/>
              <a:chOff x="1387" y="1496"/>
              <a:chExt cx="693" cy="501"/>
            </a:xfrm>
          </p:grpSpPr>
          <p:sp>
            <p:nvSpPr>
              <p:cNvPr id="20" name="Rectangle 1028">
                <a:extLst>
                  <a:ext uri="{FF2B5EF4-FFF2-40B4-BE49-F238E27FC236}">
                    <a16:creationId xmlns:a16="http://schemas.microsoft.com/office/drawing/2014/main" id="{62000BC8-2996-4C17-B507-DF457DA3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" y="1496"/>
                <a:ext cx="693" cy="4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800">
                  <a:latin typeface="Calibri body"/>
                </a:endParaRPr>
              </a:p>
            </p:txBody>
          </p:sp>
          <p:sp>
            <p:nvSpPr>
              <p:cNvPr id="21" name="Rectangle 1029">
                <a:extLst>
                  <a:ext uri="{FF2B5EF4-FFF2-40B4-BE49-F238E27FC236}">
                    <a16:creationId xmlns:a16="http://schemas.microsoft.com/office/drawing/2014/main" id="{D63ECA6B-3A5E-44CC-B7FF-93BC6B70D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1536"/>
                <a:ext cx="590" cy="4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800" b="1" dirty="0">
                    <a:solidFill>
                      <a:srgbClr val="C00000"/>
                    </a:solidFill>
                    <a:latin typeface="Calibri body"/>
                  </a:rPr>
                  <a:t>Registers, </a:t>
                </a:r>
              </a:p>
              <a:p>
                <a:r>
                  <a:rPr lang="en-US" altLang="en-US" sz="2800" b="1" dirty="0">
                    <a:solidFill>
                      <a:srgbClr val="C00000"/>
                    </a:solidFill>
                    <a:latin typeface="Calibri body"/>
                  </a:rPr>
                  <a:t>ALU, PC</a:t>
                </a:r>
              </a:p>
            </p:txBody>
          </p:sp>
        </p:grpSp>
        <p:grpSp>
          <p:nvGrpSpPr>
            <p:cNvPr id="8" name="Group 1030">
              <a:extLst>
                <a:ext uri="{FF2B5EF4-FFF2-40B4-BE49-F238E27FC236}">
                  <a16:creationId xmlns:a16="http://schemas.microsoft.com/office/drawing/2014/main" id="{FCA5C229-57B8-42BA-B947-0185DB426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8675" y="4994275"/>
              <a:ext cx="1490663" cy="1096963"/>
              <a:chOff x="1387" y="2072"/>
              <a:chExt cx="693" cy="464"/>
            </a:xfrm>
          </p:grpSpPr>
          <p:sp>
            <p:nvSpPr>
              <p:cNvPr id="18" name="Rectangle 1031">
                <a:extLst>
                  <a:ext uri="{FF2B5EF4-FFF2-40B4-BE49-F238E27FC236}">
                    <a16:creationId xmlns:a16="http://schemas.microsoft.com/office/drawing/2014/main" id="{698E4007-E391-42D8-96B7-00DC1FF74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" y="2072"/>
                <a:ext cx="693" cy="46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2800">
                  <a:latin typeface="Calibri body"/>
                </a:endParaRPr>
              </a:p>
            </p:txBody>
          </p:sp>
          <p:sp>
            <p:nvSpPr>
              <p:cNvPr id="19" name="Rectangle 1032">
                <a:extLst>
                  <a:ext uri="{FF2B5EF4-FFF2-40B4-BE49-F238E27FC236}">
                    <a16:creationId xmlns:a16="http://schemas.microsoft.com/office/drawing/2014/main" id="{578DE4A1-13F8-49F7-A576-10D8E91DC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189"/>
                <a:ext cx="544" cy="2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en-US" sz="2800" b="1">
                    <a:solidFill>
                      <a:schemeClr val="tx1"/>
                    </a:solidFill>
                    <a:latin typeface="Calibri body"/>
                  </a:rPr>
                  <a:t>Datapath</a:t>
                </a:r>
              </a:p>
            </p:txBody>
          </p:sp>
        </p:grpSp>
        <p:sp>
          <p:nvSpPr>
            <p:cNvPr id="9" name="Rectangle 1033">
              <a:extLst>
                <a:ext uri="{FF2B5EF4-FFF2-40B4-BE49-F238E27FC236}">
                  <a16:creationId xmlns:a16="http://schemas.microsoft.com/office/drawing/2014/main" id="{2B431B8A-0AE0-4D81-9E48-D08E2A0A3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863" y="3063875"/>
              <a:ext cx="1568662" cy="32543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10" name="Rectangle 1034">
              <a:extLst>
                <a:ext uri="{FF2B5EF4-FFF2-40B4-BE49-F238E27FC236}">
                  <a16:creationId xmlns:a16="http://schemas.microsoft.com/office/drawing/2014/main" id="{1B4657A2-2A6C-43E9-9C80-A570454BC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0634" y="4337050"/>
              <a:ext cx="1531137" cy="1586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800" b="1" dirty="0">
                  <a:solidFill>
                    <a:schemeClr val="tx1"/>
                  </a:solidFill>
                  <a:latin typeface="Calibri body"/>
                </a:rPr>
                <a:t>Memory</a:t>
              </a:r>
            </a:p>
            <a:p>
              <a:r>
                <a:rPr lang="en-US" altLang="en-US" sz="2800" b="1" dirty="0">
                  <a:solidFill>
                    <a:srgbClr val="C00000"/>
                  </a:solidFill>
                  <a:latin typeface="Calibri body"/>
                </a:rPr>
                <a:t>(instructions</a:t>
              </a:r>
            </a:p>
            <a:p>
              <a:r>
                <a:rPr lang="en-US" altLang="en-US" sz="2800" b="1" dirty="0">
                  <a:solidFill>
                    <a:srgbClr val="C00000"/>
                  </a:solidFill>
                  <a:latin typeface="Calibri body"/>
                </a:rPr>
                <a:t>+data)</a:t>
              </a:r>
            </a:p>
          </p:txBody>
        </p:sp>
        <p:sp>
          <p:nvSpPr>
            <p:cNvPr id="11" name="Rectangle 1035">
              <a:extLst>
                <a:ext uri="{FF2B5EF4-FFF2-40B4-BE49-F238E27FC236}">
                  <a16:creationId xmlns:a16="http://schemas.microsoft.com/office/drawing/2014/main" id="{F42FEB34-69A2-4F05-927A-CBE8D90B8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875" y="3063875"/>
              <a:ext cx="1846263" cy="32543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12" name="Rectangle 1036">
              <a:extLst>
                <a:ext uri="{FF2B5EF4-FFF2-40B4-BE49-F238E27FC236}">
                  <a16:creationId xmlns:a16="http://schemas.microsoft.com/office/drawing/2014/main" id="{2A731A8F-A68F-471C-84B5-4219852DC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3035299"/>
              <a:ext cx="1214972" cy="597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en-US" sz="2800" b="1">
                  <a:solidFill>
                    <a:schemeClr val="tx1"/>
                  </a:solidFill>
                  <a:latin typeface="Calibri body"/>
                </a:rPr>
                <a:t>Processor</a:t>
              </a:r>
            </a:p>
          </p:txBody>
        </p:sp>
        <p:sp>
          <p:nvSpPr>
            <p:cNvPr id="13" name="Rectangle 1037">
              <a:extLst>
                <a:ext uri="{FF2B5EF4-FFF2-40B4-BE49-F238E27FC236}">
                  <a16:creationId xmlns:a16="http://schemas.microsoft.com/office/drawing/2014/main" id="{0802B464-D602-45C6-9A06-F07C52854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8903" y="3063875"/>
              <a:ext cx="1219200" cy="1323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14" name="Rectangle 1038">
              <a:extLst>
                <a:ext uri="{FF2B5EF4-FFF2-40B4-BE49-F238E27FC236}">
                  <a16:creationId xmlns:a16="http://schemas.microsoft.com/office/drawing/2014/main" id="{5E252EB0-5491-4481-A862-C10EAD33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0395" y="3464322"/>
              <a:ext cx="732373" cy="597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800" b="1" dirty="0">
                  <a:solidFill>
                    <a:schemeClr val="tx1"/>
                  </a:solidFill>
                  <a:latin typeface="Calibri body"/>
                </a:rPr>
                <a:t>Input</a:t>
              </a:r>
            </a:p>
          </p:txBody>
        </p:sp>
        <p:sp>
          <p:nvSpPr>
            <p:cNvPr id="15" name="Rectangle 1039">
              <a:extLst>
                <a:ext uri="{FF2B5EF4-FFF2-40B4-BE49-F238E27FC236}">
                  <a16:creationId xmlns:a16="http://schemas.microsoft.com/office/drawing/2014/main" id="{BCAAC4CD-5BCC-4729-AAD2-D40C22DE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8903" y="4994275"/>
              <a:ext cx="1219200" cy="1323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2800">
                <a:latin typeface="Calibri body"/>
              </a:endParaRPr>
            </a:p>
          </p:txBody>
        </p:sp>
        <p:sp>
          <p:nvSpPr>
            <p:cNvPr id="16" name="Rectangle 1040">
              <a:extLst>
                <a:ext uri="{FF2B5EF4-FFF2-40B4-BE49-F238E27FC236}">
                  <a16:creationId xmlns:a16="http://schemas.microsoft.com/office/drawing/2014/main" id="{75F79652-68E6-4C7D-8063-F0AA12868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1196" y="5411220"/>
              <a:ext cx="934612" cy="597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en-US" sz="2800" b="1" dirty="0">
                  <a:solidFill>
                    <a:schemeClr val="tx1"/>
                  </a:solidFill>
                  <a:latin typeface="Calibri body"/>
                </a:rPr>
                <a:t>Output</a:t>
              </a:r>
            </a:p>
          </p:txBody>
        </p:sp>
        <p:sp>
          <p:nvSpPr>
            <p:cNvPr id="17" name="Rectangle 1041">
              <a:extLst>
                <a:ext uri="{FF2B5EF4-FFF2-40B4-BE49-F238E27FC236}">
                  <a16:creationId xmlns:a16="http://schemas.microsoft.com/office/drawing/2014/main" id="{CB5FC67D-CB3C-4D3A-B342-B0CDC629961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86075" y="1974850"/>
              <a:ext cx="8191500" cy="309563"/>
            </a:xfrm>
            <a:prstGeom prst="rect">
              <a:avLst/>
            </a:prstGeom>
            <a:noFill/>
            <a:ln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vert="horz" lIns="91440" tIns="45720" rIns="91440" bIns="45720" rtlCol="0">
              <a:noAutofit/>
            </a:bodyPr>
            <a:lstStyle>
              <a:lvl1pPr marL="257175" indent="-257175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57213" indent="-214313" algn="l" defTabSz="342900" rtl="0" eaLnBrk="1" latinLnBrk="0" hangingPunct="1">
                <a:spcBef>
                  <a:spcPct val="20000"/>
                </a:spcBef>
                <a:buFont typeface="Arial"/>
                <a:buChar char="–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342900" rtl="0" eaLnBrk="1" latinLnBrk="0" hangingPunct="1">
                <a:spcBef>
                  <a:spcPct val="20000"/>
                </a:spcBef>
                <a:buFont typeface="Arial"/>
                <a:buChar char="–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342900" rtl="0" eaLnBrk="1" latinLnBrk="0" hangingPunct="1">
                <a:spcBef>
                  <a:spcPct val="20000"/>
                </a:spcBef>
                <a:buFont typeface="Arial"/>
                <a:buChar char="»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342900" rtl="0" eaLnBrk="1" latinLnBrk="0" hangingPunct="1">
                <a:spcBef>
                  <a:spcPct val="20000"/>
                </a:spcBef>
                <a:buFont typeface="Arial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85000"/>
                </a:lnSpc>
                <a:spcBef>
                  <a:spcPct val="100000"/>
                </a:spcBef>
                <a:buNone/>
              </a:pPr>
              <a:r>
                <a:rPr lang="en-US" altLang="en-US" sz="3600" dirty="0">
                  <a:latin typeface="Calibri body"/>
                </a:rPr>
                <a:t>Since 1946 all computers have had 5 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0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C65B-2F3C-43D0-B9B1-B325DA68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(Remember PC for the time being)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F840-5917-447F-B774-EE31D606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PCX: </a:t>
            </a:r>
            <a:r>
              <a:rPr lang="en-US" dirty="0" err="1">
                <a:solidFill>
                  <a:srgbClr val="C00000"/>
                </a:solidFill>
              </a:rPr>
              <a:t>lw</a:t>
            </a:r>
            <a:r>
              <a:rPr lang="en-US" dirty="0"/>
              <a:t>   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PCY: add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PCZ: </a:t>
            </a:r>
            <a:r>
              <a:rPr lang="en-US" dirty="0" err="1">
                <a:solidFill>
                  <a:srgbClr val="C00000"/>
                </a:solidFill>
              </a:rPr>
              <a:t>lui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PCZ=PCY+4 and PCY = PCX+4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047EF-1B5D-4024-AE29-279B2ADD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Computer Architecture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6E00B-6CCB-4228-9194-DF2C4E86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1ABE-1138-46C6-9A43-7FCD4EB2550C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6" name="Picture 2" descr="Samsung 4GB DDR3-1600MHz ECC Registered CL11 DIMM Dual Rank Memory Module (M393B5273DH0-CK0)">
            <a:extLst>
              <a:ext uri="{FF2B5EF4-FFF2-40B4-BE49-F238E27FC236}">
                <a16:creationId xmlns:a16="http://schemas.microsoft.com/office/drawing/2014/main" id="{EE04A7DF-68F3-4BFA-A6C0-2215C4AA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590968" y="2849641"/>
            <a:ext cx="2746642" cy="134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5177598-F996-4D4E-BBF3-9F971E0010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4875" y="2860879"/>
            <a:ext cx="8465240" cy="345078"/>
          </a:xfrm>
          <a:prstGeom prst="curvedConnector3">
            <a:avLst>
              <a:gd name="adj1" fmla="val 1027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2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22106</TotalTime>
  <Words>1185</Words>
  <Application>Microsoft Office PowerPoint</Application>
  <PresentationFormat>Widescreen</PresentationFormat>
  <Paragraphs>241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body</vt:lpstr>
      <vt:lpstr>Calibri Light</vt:lpstr>
      <vt:lpstr>Office Theme</vt:lpstr>
      <vt:lpstr>CS230: Digital Logic Design and Computer Architecture</vt:lpstr>
      <vt:lpstr>Phones (smart/non-smart) on silence plz, Thanks </vt:lpstr>
      <vt:lpstr>Recap</vt:lpstr>
      <vt:lpstr>Memory Instructions</vt:lpstr>
      <vt:lpstr>Stored Program </vt:lpstr>
      <vt:lpstr>Memory</vt:lpstr>
      <vt:lpstr>How to access instructions: Program Counter (PC)</vt:lpstr>
      <vt:lpstr>1946 onwards </vt:lpstr>
      <vt:lpstr>Example (Remember PC for the time being)</vt:lpstr>
      <vt:lpstr>Why Memory? Why Not Registers? </vt:lpstr>
      <vt:lpstr>Memory Instructions</vt:lpstr>
      <vt:lpstr>LOAD From the Memory (data-transfer insts)</vt:lpstr>
      <vt:lpstr>STORE</vt:lpstr>
      <vt:lpstr>Both instructions and data from memory</vt:lpstr>
      <vt:lpstr>A quick recap</vt:lpstr>
      <vt:lpstr>Let’s move on: Decision Making Instructions</vt:lpstr>
      <vt:lpstr>Branch Instructions: Conditional branches</vt:lpstr>
      <vt:lpstr>The slt instruction (Set on less than)</vt:lpstr>
      <vt:lpstr>Loops: How to deal with it?</vt:lpstr>
      <vt:lpstr>Loops continued</vt:lpstr>
      <vt:lpstr>Loops contd. ($s3=i, $s5=k, $s6=base address)</vt:lpstr>
      <vt:lpstr>Loops continued</vt:lpstr>
      <vt:lpstr>Loops continued</vt:lpstr>
      <vt:lpstr>Textbook Chapter 2 P&amp;H</vt:lpstr>
      <vt:lpstr>Namaste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Biswabandan</dc:creator>
  <cp:lastModifiedBy>Biswabandan</cp:lastModifiedBy>
  <cp:revision>520</cp:revision>
  <dcterms:created xsi:type="dcterms:W3CDTF">2021-05-31T06:57:48Z</dcterms:created>
  <dcterms:modified xsi:type="dcterms:W3CDTF">2023-08-25T04:27:48Z</dcterms:modified>
</cp:coreProperties>
</file>