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7" r:id="rId2"/>
    <p:sldId id="7075" r:id="rId3"/>
    <p:sldId id="7079" r:id="rId4"/>
    <p:sldId id="7080" r:id="rId5"/>
    <p:sldId id="7081" r:id="rId6"/>
    <p:sldId id="7082" r:id="rId7"/>
    <p:sldId id="7083" r:id="rId8"/>
    <p:sldId id="7085" r:id="rId9"/>
    <p:sldId id="7086" r:id="rId10"/>
    <p:sldId id="7087" r:id="rId11"/>
    <p:sldId id="7088" r:id="rId12"/>
    <p:sldId id="7091" r:id="rId13"/>
    <p:sldId id="286" r:id="rId14"/>
    <p:sldId id="7092" r:id="rId15"/>
    <p:sldId id="7095" r:id="rId16"/>
    <p:sldId id="7096" r:id="rId17"/>
    <p:sldId id="7097" r:id="rId18"/>
    <p:sldId id="7098" r:id="rId19"/>
    <p:sldId id="7099" r:id="rId20"/>
    <p:sldId id="7100" r:id="rId21"/>
    <p:sldId id="7101" r:id="rId22"/>
    <p:sldId id="7102" r:id="rId23"/>
    <p:sldId id="7104" r:id="rId24"/>
    <p:sldId id="7107" r:id="rId25"/>
    <p:sldId id="7151" r:id="rId26"/>
    <p:sldId id="7109" r:id="rId27"/>
    <p:sldId id="7163" r:id="rId28"/>
    <p:sldId id="7112" r:id="rId29"/>
    <p:sldId id="7113" r:id="rId30"/>
    <p:sldId id="7114" r:id="rId31"/>
    <p:sldId id="7115" r:id="rId32"/>
    <p:sldId id="261" r:id="rId33"/>
    <p:sldId id="7116" r:id="rId34"/>
    <p:sldId id="294" r:id="rId35"/>
    <p:sldId id="7117" r:id="rId36"/>
    <p:sldId id="7118" r:id="rId37"/>
    <p:sldId id="7165" r:id="rId38"/>
    <p:sldId id="71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88DFD-3FD1-4589-8A99-CE8BF75D2B9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4E0E97-AA18-4D02-9A7B-70D825156BBD}">
      <dgm:prSet/>
      <dgm:spPr/>
      <dgm:t>
        <a:bodyPr/>
        <a:lstStyle/>
        <a:p>
          <a:r>
            <a:rPr lang="en-US"/>
            <a:t>PC+4 at the moment </a:t>
          </a:r>
        </a:p>
      </dgm:t>
    </dgm:pt>
    <dgm:pt modelId="{8797CB58-47EB-4F07-AB66-55A9E57EC212}" type="parTrans" cxnId="{1516CBC5-E88F-431A-BFE9-257F63FF525F}">
      <dgm:prSet/>
      <dgm:spPr/>
      <dgm:t>
        <a:bodyPr/>
        <a:lstStyle/>
        <a:p>
          <a:endParaRPr lang="en-US"/>
        </a:p>
      </dgm:t>
    </dgm:pt>
    <dgm:pt modelId="{5208F6FB-82FC-441A-A938-0A8C6D7D5E4D}" type="sibTrans" cxnId="{1516CBC5-E88F-431A-BFE9-257F63FF525F}">
      <dgm:prSet/>
      <dgm:spPr/>
      <dgm:t>
        <a:bodyPr/>
        <a:lstStyle/>
        <a:p>
          <a:endParaRPr lang="en-US"/>
        </a:p>
      </dgm:t>
    </dgm:pt>
    <dgm:pt modelId="{B16E1C55-20F5-4D56-9B5F-70CFCD1DBBD4}">
      <dgm:prSet/>
      <dgm:spPr/>
      <dgm:t>
        <a:bodyPr/>
        <a:lstStyle/>
        <a:p>
          <a:r>
            <a:rPr lang="en-US"/>
            <a:t>PC+8 after a month or so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7CA3F2AA-E178-404A-8E94-AF81165D2A53}" type="parTrans" cxnId="{65C2558B-B66B-4D63-8B85-73267B6BA8C5}">
      <dgm:prSet/>
      <dgm:spPr/>
      <dgm:t>
        <a:bodyPr/>
        <a:lstStyle/>
        <a:p>
          <a:endParaRPr lang="en-US"/>
        </a:p>
      </dgm:t>
    </dgm:pt>
    <dgm:pt modelId="{166527C9-DF40-4405-BC06-E8D98BCB0F0A}" type="sibTrans" cxnId="{65C2558B-B66B-4D63-8B85-73267B6BA8C5}">
      <dgm:prSet/>
      <dgm:spPr/>
      <dgm:t>
        <a:bodyPr/>
        <a:lstStyle/>
        <a:p>
          <a:endParaRPr lang="en-US"/>
        </a:p>
      </dgm:t>
    </dgm:pt>
    <dgm:pt modelId="{01259D6F-7CA4-41BE-BA66-AEBFF5F142F8}" type="pres">
      <dgm:prSet presAssocID="{61688DFD-3FD1-4589-8A99-CE8BF75D2B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B18F83-7962-433A-A7CC-520812D6D1B5}" type="pres">
      <dgm:prSet presAssocID="{964E0E97-AA18-4D02-9A7B-70D825156BBD}" presName="hierRoot1" presStyleCnt="0"/>
      <dgm:spPr/>
    </dgm:pt>
    <dgm:pt modelId="{882A86C4-8FAC-4E0E-8EFC-7D7A7DDA1319}" type="pres">
      <dgm:prSet presAssocID="{964E0E97-AA18-4D02-9A7B-70D825156BBD}" presName="composite" presStyleCnt="0"/>
      <dgm:spPr/>
    </dgm:pt>
    <dgm:pt modelId="{F644FB94-9BBE-4FB6-AD67-ED017B567A7B}" type="pres">
      <dgm:prSet presAssocID="{964E0E97-AA18-4D02-9A7B-70D825156BBD}" presName="background" presStyleLbl="node0" presStyleIdx="0" presStyleCnt="2"/>
      <dgm:spPr/>
    </dgm:pt>
    <dgm:pt modelId="{97F3BA26-8A75-4916-8FF9-51DB0B691840}" type="pres">
      <dgm:prSet presAssocID="{964E0E97-AA18-4D02-9A7B-70D825156BBD}" presName="text" presStyleLbl="fgAcc0" presStyleIdx="0" presStyleCnt="2">
        <dgm:presLayoutVars>
          <dgm:chPref val="3"/>
        </dgm:presLayoutVars>
      </dgm:prSet>
      <dgm:spPr/>
    </dgm:pt>
    <dgm:pt modelId="{F13CD98B-1DC5-42B1-A95C-F26A28A09642}" type="pres">
      <dgm:prSet presAssocID="{964E0E97-AA18-4D02-9A7B-70D825156BBD}" presName="hierChild2" presStyleCnt="0"/>
      <dgm:spPr/>
    </dgm:pt>
    <dgm:pt modelId="{B42AEADE-44ED-4DF5-9D80-310BA5C9619A}" type="pres">
      <dgm:prSet presAssocID="{B16E1C55-20F5-4D56-9B5F-70CFCD1DBBD4}" presName="hierRoot1" presStyleCnt="0"/>
      <dgm:spPr/>
    </dgm:pt>
    <dgm:pt modelId="{03191606-BEA2-493D-886A-F79D8D0021D0}" type="pres">
      <dgm:prSet presAssocID="{B16E1C55-20F5-4D56-9B5F-70CFCD1DBBD4}" presName="composite" presStyleCnt="0"/>
      <dgm:spPr/>
    </dgm:pt>
    <dgm:pt modelId="{DA72FF62-1E83-4E30-828A-48ACD0C0D03D}" type="pres">
      <dgm:prSet presAssocID="{B16E1C55-20F5-4D56-9B5F-70CFCD1DBBD4}" presName="background" presStyleLbl="node0" presStyleIdx="1" presStyleCnt="2"/>
      <dgm:spPr/>
    </dgm:pt>
    <dgm:pt modelId="{45C1E645-E1A2-4CDF-885F-7F86DB5138DA}" type="pres">
      <dgm:prSet presAssocID="{B16E1C55-20F5-4D56-9B5F-70CFCD1DBBD4}" presName="text" presStyleLbl="fgAcc0" presStyleIdx="1" presStyleCnt="2">
        <dgm:presLayoutVars>
          <dgm:chPref val="3"/>
        </dgm:presLayoutVars>
      </dgm:prSet>
      <dgm:spPr/>
    </dgm:pt>
    <dgm:pt modelId="{FA36AF0F-59E2-4573-B136-17123386964A}" type="pres">
      <dgm:prSet presAssocID="{B16E1C55-20F5-4D56-9B5F-70CFCD1DBBD4}" presName="hierChild2" presStyleCnt="0"/>
      <dgm:spPr/>
    </dgm:pt>
  </dgm:ptLst>
  <dgm:cxnLst>
    <dgm:cxn modelId="{82B5BD7E-65AE-4849-A283-E52173FBF9FC}" type="presOf" srcId="{964E0E97-AA18-4D02-9A7B-70D825156BBD}" destId="{97F3BA26-8A75-4916-8FF9-51DB0B691840}" srcOrd="0" destOrd="0" presId="urn:microsoft.com/office/officeart/2005/8/layout/hierarchy1"/>
    <dgm:cxn modelId="{65C2558B-B66B-4D63-8B85-73267B6BA8C5}" srcId="{61688DFD-3FD1-4589-8A99-CE8BF75D2B9D}" destId="{B16E1C55-20F5-4D56-9B5F-70CFCD1DBBD4}" srcOrd="1" destOrd="0" parTransId="{7CA3F2AA-E178-404A-8E94-AF81165D2A53}" sibTransId="{166527C9-DF40-4405-BC06-E8D98BCB0F0A}"/>
    <dgm:cxn modelId="{1516CBC5-E88F-431A-BFE9-257F63FF525F}" srcId="{61688DFD-3FD1-4589-8A99-CE8BF75D2B9D}" destId="{964E0E97-AA18-4D02-9A7B-70D825156BBD}" srcOrd="0" destOrd="0" parTransId="{8797CB58-47EB-4F07-AB66-55A9E57EC212}" sibTransId="{5208F6FB-82FC-441A-A938-0A8C6D7D5E4D}"/>
    <dgm:cxn modelId="{3F0F6FC7-D1EC-4BD7-BB9E-A9AFDF7C1B89}" type="presOf" srcId="{B16E1C55-20F5-4D56-9B5F-70CFCD1DBBD4}" destId="{45C1E645-E1A2-4CDF-885F-7F86DB5138DA}" srcOrd="0" destOrd="0" presId="urn:microsoft.com/office/officeart/2005/8/layout/hierarchy1"/>
    <dgm:cxn modelId="{A043DDE9-CDA0-47B0-9F7A-57261AEC60AF}" type="presOf" srcId="{61688DFD-3FD1-4589-8A99-CE8BF75D2B9D}" destId="{01259D6F-7CA4-41BE-BA66-AEBFF5F142F8}" srcOrd="0" destOrd="0" presId="urn:microsoft.com/office/officeart/2005/8/layout/hierarchy1"/>
    <dgm:cxn modelId="{FB1E7D57-6B96-41E0-8B3B-5AC10027746B}" type="presParOf" srcId="{01259D6F-7CA4-41BE-BA66-AEBFF5F142F8}" destId="{8FB18F83-7962-433A-A7CC-520812D6D1B5}" srcOrd="0" destOrd="0" presId="urn:microsoft.com/office/officeart/2005/8/layout/hierarchy1"/>
    <dgm:cxn modelId="{AC9D83F0-524C-478B-90BD-6DA0CB14061D}" type="presParOf" srcId="{8FB18F83-7962-433A-A7CC-520812D6D1B5}" destId="{882A86C4-8FAC-4E0E-8EFC-7D7A7DDA1319}" srcOrd="0" destOrd="0" presId="urn:microsoft.com/office/officeart/2005/8/layout/hierarchy1"/>
    <dgm:cxn modelId="{EF3CF53C-634B-447A-BC63-AB7739D28A55}" type="presParOf" srcId="{882A86C4-8FAC-4E0E-8EFC-7D7A7DDA1319}" destId="{F644FB94-9BBE-4FB6-AD67-ED017B567A7B}" srcOrd="0" destOrd="0" presId="urn:microsoft.com/office/officeart/2005/8/layout/hierarchy1"/>
    <dgm:cxn modelId="{62306CA4-9621-4FB7-B9E6-74E712C25DA5}" type="presParOf" srcId="{882A86C4-8FAC-4E0E-8EFC-7D7A7DDA1319}" destId="{97F3BA26-8A75-4916-8FF9-51DB0B691840}" srcOrd="1" destOrd="0" presId="urn:microsoft.com/office/officeart/2005/8/layout/hierarchy1"/>
    <dgm:cxn modelId="{CD52768D-FBDA-424F-8624-AA3765111F6C}" type="presParOf" srcId="{8FB18F83-7962-433A-A7CC-520812D6D1B5}" destId="{F13CD98B-1DC5-42B1-A95C-F26A28A09642}" srcOrd="1" destOrd="0" presId="urn:microsoft.com/office/officeart/2005/8/layout/hierarchy1"/>
    <dgm:cxn modelId="{85FDA8CE-0C22-4E05-8B6E-DB575275752D}" type="presParOf" srcId="{01259D6F-7CA4-41BE-BA66-AEBFF5F142F8}" destId="{B42AEADE-44ED-4DF5-9D80-310BA5C9619A}" srcOrd="1" destOrd="0" presId="urn:microsoft.com/office/officeart/2005/8/layout/hierarchy1"/>
    <dgm:cxn modelId="{86B8CF51-9655-49C8-B853-C73472055D35}" type="presParOf" srcId="{B42AEADE-44ED-4DF5-9D80-310BA5C9619A}" destId="{03191606-BEA2-493D-886A-F79D8D0021D0}" srcOrd="0" destOrd="0" presId="urn:microsoft.com/office/officeart/2005/8/layout/hierarchy1"/>
    <dgm:cxn modelId="{1668DAA6-C963-4E37-B0DA-219A3E3B63AB}" type="presParOf" srcId="{03191606-BEA2-493D-886A-F79D8D0021D0}" destId="{DA72FF62-1E83-4E30-828A-48ACD0C0D03D}" srcOrd="0" destOrd="0" presId="urn:microsoft.com/office/officeart/2005/8/layout/hierarchy1"/>
    <dgm:cxn modelId="{4EAF27A7-09F2-4DC8-87F9-58E74D7F59FD}" type="presParOf" srcId="{03191606-BEA2-493D-886A-F79D8D0021D0}" destId="{45C1E645-E1A2-4CDF-885F-7F86DB5138DA}" srcOrd="1" destOrd="0" presId="urn:microsoft.com/office/officeart/2005/8/layout/hierarchy1"/>
    <dgm:cxn modelId="{615993BD-062D-499D-A34B-45DAB9F85723}" type="presParOf" srcId="{B42AEADE-44ED-4DF5-9D80-310BA5C9619A}" destId="{FA36AF0F-59E2-4573-B136-1712338696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BC2B4D-7449-472F-992E-AC750D2FCAD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3CB81B-F03E-4A81-8FB5-D7D9DE096C01}">
      <dgm:prSet/>
      <dgm:spPr/>
      <dgm:t>
        <a:bodyPr/>
        <a:lstStyle/>
        <a:p>
          <a:r>
            <a:rPr lang="en-US"/>
            <a:t>Page no A-27 to A-29 P&amp;H </a:t>
          </a:r>
        </a:p>
      </dgm:t>
    </dgm:pt>
    <dgm:pt modelId="{711F4AB7-2303-472D-97E0-EA51DC78498C}" type="parTrans" cxnId="{00E7B60F-931F-4B75-882B-0309C13FED8E}">
      <dgm:prSet/>
      <dgm:spPr/>
      <dgm:t>
        <a:bodyPr/>
        <a:lstStyle/>
        <a:p>
          <a:endParaRPr lang="en-US"/>
        </a:p>
      </dgm:t>
    </dgm:pt>
    <dgm:pt modelId="{C06ADC41-DB99-436F-9007-11499BF1D884}" type="sibTrans" cxnId="{00E7B60F-931F-4B75-882B-0309C13FED8E}">
      <dgm:prSet/>
      <dgm:spPr/>
      <dgm:t>
        <a:bodyPr/>
        <a:lstStyle/>
        <a:p>
          <a:endParaRPr lang="en-US"/>
        </a:p>
      </dgm:t>
    </dgm:pt>
    <dgm:pt modelId="{479EEC75-F3D5-496E-B967-83D77D021EDE}">
      <dgm:prSet/>
      <dgm:spPr/>
      <dgm:t>
        <a:bodyPr/>
        <a:lstStyle/>
        <a:p>
          <a:r>
            <a:rPr lang="en-US"/>
            <a:t>Recursive function fact(n) </a:t>
          </a:r>
        </a:p>
      </dgm:t>
    </dgm:pt>
    <dgm:pt modelId="{2B7FFD30-D882-4471-9389-2201FEAC71D1}" type="parTrans" cxnId="{53433F78-5ADF-4929-874E-1D4252A533F4}">
      <dgm:prSet/>
      <dgm:spPr/>
      <dgm:t>
        <a:bodyPr/>
        <a:lstStyle/>
        <a:p>
          <a:endParaRPr lang="en-US"/>
        </a:p>
      </dgm:t>
    </dgm:pt>
    <dgm:pt modelId="{D7891076-CE8B-42C8-B908-BE01A1DA28A5}" type="sibTrans" cxnId="{53433F78-5ADF-4929-874E-1D4252A533F4}">
      <dgm:prSet/>
      <dgm:spPr/>
      <dgm:t>
        <a:bodyPr/>
        <a:lstStyle/>
        <a:p>
          <a:endParaRPr lang="en-US"/>
        </a:p>
      </dgm:t>
    </dgm:pt>
    <dgm:pt modelId="{77FCC0CB-900C-495D-9C28-68A2C5636348}">
      <dgm:prSet/>
      <dgm:spPr/>
      <dgm:t>
        <a:bodyPr/>
        <a:lstStyle/>
        <a:p>
          <a:r>
            <a:rPr lang="en-US"/>
            <a:t>Look for sp, fp, ra, jal, and jr</a:t>
          </a:r>
        </a:p>
      </dgm:t>
    </dgm:pt>
    <dgm:pt modelId="{59D3E1E2-1C88-44EC-BD16-97793DCDFE63}" type="parTrans" cxnId="{080C551D-ADD5-4CBE-A523-81C089A57D01}">
      <dgm:prSet/>
      <dgm:spPr/>
      <dgm:t>
        <a:bodyPr/>
        <a:lstStyle/>
        <a:p>
          <a:endParaRPr lang="en-US"/>
        </a:p>
      </dgm:t>
    </dgm:pt>
    <dgm:pt modelId="{C26B2845-4C30-4E5D-8E59-33A76217757E}" type="sibTrans" cxnId="{080C551D-ADD5-4CBE-A523-81C089A57D01}">
      <dgm:prSet/>
      <dgm:spPr/>
      <dgm:t>
        <a:bodyPr/>
        <a:lstStyle/>
        <a:p>
          <a:endParaRPr lang="en-US"/>
        </a:p>
      </dgm:t>
    </dgm:pt>
    <dgm:pt modelId="{E4563573-52A1-493E-8C19-C25F9E091CC6}" type="pres">
      <dgm:prSet presAssocID="{E6BC2B4D-7449-472F-992E-AC750D2FCAD3}" presName="outerComposite" presStyleCnt="0">
        <dgm:presLayoutVars>
          <dgm:chMax val="5"/>
          <dgm:dir/>
          <dgm:resizeHandles val="exact"/>
        </dgm:presLayoutVars>
      </dgm:prSet>
      <dgm:spPr/>
    </dgm:pt>
    <dgm:pt modelId="{B827AF43-97CE-42F0-8F21-A6AAC6AC0AFD}" type="pres">
      <dgm:prSet presAssocID="{E6BC2B4D-7449-472F-992E-AC750D2FCAD3}" presName="dummyMaxCanvas" presStyleCnt="0">
        <dgm:presLayoutVars/>
      </dgm:prSet>
      <dgm:spPr/>
    </dgm:pt>
    <dgm:pt modelId="{D19C6BBB-7AE3-471E-A5D7-A3DAAE88B8EC}" type="pres">
      <dgm:prSet presAssocID="{E6BC2B4D-7449-472F-992E-AC750D2FCAD3}" presName="ThreeNodes_1" presStyleLbl="node1" presStyleIdx="0" presStyleCnt="3">
        <dgm:presLayoutVars>
          <dgm:bulletEnabled val="1"/>
        </dgm:presLayoutVars>
      </dgm:prSet>
      <dgm:spPr/>
    </dgm:pt>
    <dgm:pt modelId="{844294C2-DAA6-4257-B658-DBDBF7B7D27B}" type="pres">
      <dgm:prSet presAssocID="{E6BC2B4D-7449-472F-992E-AC750D2FCAD3}" presName="ThreeNodes_2" presStyleLbl="node1" presStyleIdx="1" presStyleCnt="3">
        <dgm:presLayoutVars>
          <dgm:bulletEnabled val="1"/>
        </dgm:presLayoutVars>
      </dgm:prSet>
      <dgm:spPr/>
    </dgm:pt>
    <dgm:pt modelId="{523B30FE-FC13-422E-A814-9520D660B80A}" type="pres">
      <dgm:prSet presAssocID="{E6BC2B4D-7449-472F-992E-AC750D2FCAD3}" presName="ThreeNodes_3" presStyleLbl="node1" presStyleIdx="2" presStyleCnt="3">
        <dgm:presLayoutVars>
          <dgm:bulletEnabled val="1"/>
        </dgm:presLayoutVars>
      </dgm:prSet>
      <dgm:spPr/>
    </dgm:pt>
    <dgm:pt modelId="{CFD0B9AD-E59B-4178-84DB-595C253C330D}" type="pres">
      <dgm:prSet presAssocID="{E6BC2B4D-7449-472F-992E-AC750D2FCAD3}" presName="ThreeConn_1-2" presStyleLbl="fgAccFollowNode1" presStyleIdx="0" presStyleCnt="2">
        <dgm:presLayoutVars>
          <dgm:bulletEnabled val="1"/>
        </dgm:presLayoutVars>
      </dgm:prSet>
      <dgm:spPr/>
    </dgm:pt>
    <dgm:pt modelId="{FC807592-6C34-4F48-B911-CEDABE3F6344}" type="pres">
      <dgm:prSet presAssocID="{E6BC2B4D-7449-472F-992E-AC750D2FCAD3}" presName="ThreeConn_2-3" presStyleLbl="fgAccFollowNode1" presStyleIdx="1" presStyleCnt="2">
        <dgm:presLayoutVars>
          <dgm:bulletEnabled val="1"/>
        </dgm:presLayoutVars>
      </dgm:prSet>
      <dgm:spPr/>
    </dgm:pt>
    <dgm:pt modelId="{6DF39180-B548-4C24-AFA4-DB2A6D7D83FC}" type="pres">
      <dgm:prSet presAssocID="{E6BC2B4D-7449-472F-992E-AC750D2FCAD3}" presName="ThreeNodes_1_text" presStyleLbl="node1" presStyleIdx="2" presStyleCnt="3">
        <dgm:presLayoutVars>
          <dgm:bulletEnabled val="1"/>
        </dgm:presLayoutVars>
      </dgm:prSet>
      <dgm:spPr/>
    </dgm:pt>
    <dgm:pt modelId="{78D17B14-29B7-4113-97D1-3323BDE5C208}" type="pres">
      <dgm:prSet presAssocID="{E6BC2B4D-7449-472F-992E-AC750D2FCAD3}" presName="ThreeNodes_2_text" presStyleLbl="node1" presStyleIdx="2" presStyleCnt="3">
        <dgm:presLayoutVars>
          <dgm:bulletEnabled val="1"/>
        </dgm:presLayoutVars>
      </dgm:prSet>
      <dgm:spPr/>
    </dgm:pt>
    <dgm:pt modelId="{3E8A1528-CDAA-4C92-8E9F-1FD3CEE55801}" type="pres">
      <dgm:prSet presAssocID="{E6BC2B4D-7449-472F-992E-AC750D2FCAD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E7B60F-931F-4B75-882B-0309C13FED8E}" srcId="{E6BC2B4D-7449-472F-992E-AC750D2FCAD3}" destId="{253CB81B-F03E-4A81-8FB5-D7D9DE096C01}" srcOrd="0" destOrd="0" parTransId="{711F4AB7-2303-472D-97E0-EA51DC78498C}" sibTransId="{C06ADC41-DB99-436F-9007-11499BF1D884}"/>
    <dgm:cxn modelId="{080C551D-ADD5-4CBE-A523-81C089A57D01}" srcId="{E6BC2B4D-7449-472F-992E-AC750D2FCAD3}" destId="{77FCC0CB-900C-495D-9C28-68A2C5636348}" srcOrd="2" destOrd="0" parTransId="{59D3E1E2-1C88-44EC-BD16-97793DCDFE63}" sibTransId="{C26B2845-4C30-4E5D-8E59-33A76217757E}"/>
    <dgm:cxn modelId="{A693ED20-0823-46F8-B43A-DF2DEAA203B1}" type="presOf" srcId="{C06ADC41-DB99-436F-9007-11499BF1D884}" destId="{CFD0B9AD-E59B-4178-84DB-595C253C330D}" srcOrd="0" destOrd="0" presId="urn:microsoft.com/office/officeart/2005/8/layout/vProcess5"/>
    <dgm:cxn modelId="{DFB2AA34-FA8B-452E-998B-A309A9EFE644}" type="presOf" srcId="{479EEC75-F3D5-496E-B967-83D77D021EDE}" destId="{78D17B14-29B7-4113-97D1-3323BDE5C208}" srcOrd="1" destOrd="0" presId="urn:microsoft.com/office/officeart/2005/8/layout/vProcess5"/>
    <dgm:cxn modelId="{3FEE1463-6FBF-4FCE-BBD6-B6593E83257C}" type="presOf" srcId="{E6BC2B4D-7449-472F-992E-AC750D2FCAD3}" destId="{E4563573-52A1-493E-8C19-C25F9E091CC6}" srcOrd="0" destOrd="0" presId="urn:microsoft.com/office/officeart/2005/8/layout/vProcess5"/>
    <dgm:cxn modelId="{6224B268-E86F-4695-AAB1-44AB391AC204}" type="presOf" srcId="{253CB81B-F03E-4A81-8FB5-D7D9DE096C01}" destId="{D19C6BBB-7AE3-471E-A5D7-A3DAAE88B8EC}" srcOrd="0" destOrd="0" presId="urn:microsoft.com/office/officeart/2005/8/layout/vProcess5"/>
    <dgm:cxn modelId="{D977D654-5C99-4849-9BF9-3ADF23014EDC}" type="presOf" srcId="{77FCC0CB-900C-495D-9C28-68A2C5636348}" destId="{3E8A1528-CDAA-4C92-8E9F-1FD3CEE55801}" srcOrd="1" destOrd="0" presId="urn:microsoft.com/office/officeart/2005/8/layout/vProcess5"/>
    <dgm:cxn modelId="{53433F78-5ADF-4929-874E-1D4252A533F4}" srcId="{E6BC2B4D-7449-472F-992E-AC750D2FCAD3}" destId="{479EEC75-F3D5-496E-B967-83D77D021EDE}" srcOrd="1" destOrd="0" parTransId="{2B7FFD30-D882-4471-9389-2201FEAC71D1}" sibTransId="{D7891076-CE8B-42C8-B908-BE01A1DA28A5}"/>
    <dgm:cxn modelId="{2569AEA5-0032-4523-84EA-08F5B97E65B9}" type="presOf" srcId="{253CB81B-F03E-4A81-8FB5-D7D9DE096C01}" destId="{6DF39180-B548-4C24-AFA4-DB2A6D7D83FC}" srcOrd="1" destOrd="0" presId="urn:microsoft.com/office/officeart/2005/8/layout/vProcess5"/>
    <dgm:cxn modelId="{05B820BA-160C-41EF-BD84-425B870744D6}" type="presOf" srcId="{479EEC75-F3D5-496E-B967-83D77D021EDE}" destId="{844294C2-DAA6-4257-B658-DBDBF7B7D27B}" srcOrd="0" destOrd="0" presId="urn:microsoft.com/office/officeart/2005/8/layout/vProcess5"/>
    <dgm:cxn modelId="{E8D01ACE-CE66-4D99-B46D-B085BF3C181D}" type="presOf" srcId="{D7891076-CE8B-42C8-B908-BE01A1DA28A5}" destId="{FC807592-6C34-4F48-B911-CEDABE3F6344}" srcOrd="0" destOrd="0" presId="urn:microsoft.com/office/officeart/2005/8/layout/vProcess5"/>
    <dgm:cxn modelId="{7DD611FB-A0A0-48A2-BEB2-25C48C8B2852}" type="presOf" srcId="{77FCC0CB-900C-495D-9C28-68A2C5636348}" destId="{523B30FE-FC13-422E-A814-9520D660B80A}" srcOrd="0" destOrd="0" presId="urn:microsoft.com/office/officeart/2005/8/layout/vProcess5"/>
    <dgm:cxn modelId="{B348AB8E-92DE-46DC-AE4B-728C4E09C223}" type="presParOf" srcId="{E4563573-52A1-493E-8C19-C25F9E091CC6}" destId="{B827AF43-97CE-42F0-8F21-A6AAC6AC0AFD}" srcOrd="0" destOrd="0" presId="urn:microsoft.com/office/officeart/2005/8/layout/vProcess5"/>
    <dgm:cxn modelId="{D3F81716-6A2C-4BA2-AC0F-F40FE677D095}" type="presParOf" srcId="{E4563573-52A1-493E-8C19-C25F9E091CC6}" destId="{D19C6BBB-7AE3-471E-A5D7-A3DAAE88B8EC}" srcOrd="1" destOrd="0" presId="urn:microsoft.com/office/officeart/2005/8/layout/vProcess5"/>
    <dgm:cxn modelId="{DFE1AE07-77D2-4AF2-85F8-473B57FE9296}" type="presParOf" srcId="{E4563573-52A1-493E-8C19-C25F9E091CC6}" destId="{844294C2-DAA6-4257-B658-DBDBF7B7D27B}" srcOrd="2" destOrd="0" presId="urn:microsoft.com/office/officeart/2005/8/layout/vProcess5"/>
    <dgm:cxn modelId="{FF0D269B-BCA7-44C6-A231-9D362ED8A055}" type="presParOf" srcId="{E4563573-52A1-493E-8C19-C25F9E091CC6}" destId="{523B30FE-FC13-422E-A814-9520D660B80A}" srcOrd="3" destOrd="0" presId="urn:microsoft.com/office/officeart/2005/8/layout/vProcess5"/>
    <dgm:cxn modelId="{8FF43518-D2AB-432D-8D80-F6DAB22CCD62}" type="presParOf" srcId="{E4563573-52A1-493E-8C19-C25F9E091CC6}" destId="{CFD0B9AD-E59B-4178-84DB-595C253C330D}" srcOrd="4" destOrd="0" presId="urn:microsoft.com/office/officeart/2005/8/layout/vProcess5"/>
    <dgm:cxn modelId="{BA2D1A72-5B00-472D-9762-687312AA6AE3}" type="presParOf" srcId="{E4563573-52A1-493E-8C19-C25F9E091CC6}" destId="{FC807592-6C34-4F48-B911-CEDABE3F6344}" srcOrd="5" destOrd="0" presId="urn:microsoft.com/office/officeart/2005/8/layout/vProcess5"/>
    <dgm:cxn modelId="{95701B80-241B-41CE-9307-A6B4C38D2755}" type="presParOf" srcId="{E4563573-52A1-493E-8C19-C25F9E091CC6}" destId="{6DF39180-B548-4C24-AFA4-DB2A6D7D83FC}" srcOrd="6" destOrd="0" presId="urn:microsoft.com/office/officeart/2005/8/layout/vProcess5"/>
    <dgm:cxn modelId="{868CCB76-D541-4B8C-8D2A-EAD3D8D2D48D}" type="presParOf" srcId="{E4563573-52A1-493E-8C19-C25F9E091CC6}" destId="{78D17B14-29B7-4113-97D1-3323BDE5C208}" srcOrd="7" destOrd="0" presId="urn:microsoft.com/office/officeart/2005/8/layout/vProcess5"/>
    <dgm:cxn modelId="{88DDE4EA-68A5-48DD-A175-94F7BB57BF14}" type="presParOf" srcId="{E4563573-52A1-493E-8C19-C25F9E091CC6}" destId="{3E8A1528-CDAA-4C92-8E9F-1FD3CEE5580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4FB94-9BBE-4FB6-AD67-ED017B567A7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3BA26-8A75-4916-8FF9-51DB0B69184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PC+4 at the moment </a:t>
          </a:r>
        </a:p>
      </dsp:txBody>
      <dsp:txXfrm>
        <a:off x="696297" y="538547"/>
        <a:ext cx="4171627" cy="2590157"/>
      </dsp:txXfrm>
    </dsp:sp>
    <dsp:sp modelId="{DA72FF62-1E83-4E30-828A-48ACD0C0D03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1E645-E1A2-4CDF-885F-7F86DB5138DA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PC+8 after a month or so </a:t>
          </a:r>
          <a:r>
            <a:rPr lang="en-US" sz="5200" kern="1200">
              <a:sym typeface="Wingdings" panose="05000000000000000000" pitchFamily="2" charset="2"/>
            </a:rPr>
            <a:t></a:t>
          </a:r>
          <a:r>
            <a:rPr lang="en-US" sz="5200" kern="1200"/>
            <a:t> 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C6BBB-7AE3-471E-A5D7-A3DAAE88B8EC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Page no A-27 to A-29 P&amp;H </a:t>
          </a:r>
        </a:p>
      </dsp:txBody>
      <dsp:txXfrm>
        <a:off x="32418" y="32418"/>
        <a:ext cx="8094307" cy="1041985"/>
      </dsp:txXfrm>
    </dsp:sp>
    <dsp:sp modelId="{844294C2-DAA6-4257-B658-DBDBF7B7D27B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Recursive function fact(n) </a:t>
          </a:r>
        </a:p>
      </dsp:txBody>
      <dsp:txXfrm>
        <a:off x="852005" y="1323709"/>
        <a:ext cx="7684797" cy="1041985"/>
      </dsp:txXfrm>
    </dsp:sp>
    <dsp:sp modelId="{523B30FE-FC13-422E-A814-9520D660B80A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Look for sp, fp, ra, jal, and jr</a:t>
          </a:r>
        </a:p>
      </dsp:txBody>
      <dsp:txXfrm>
        <a:off x="1671592" y="2615001"/>
        <a:ext cx="7684797" cy="1041985"/>
      </dsp:txXfrm>
    </dsp:sp>
    <dsp:sp modelId="{CFD0B9AD-E59B-4178-84DB-595C253C330D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FC807592-6C34-4F48-B911-CEDABE3F6344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CC04-1677-2188-C216-CAE9157D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F63F-9027-D154-CD81-2FCD966D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27A4-49B8-4E9C-CE9D-8F474478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BFB7-9F22-8BCF-4080-67C0E6E0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57016-9D22-79FC-3261-D1F96C80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F097-ECFA-FBC8-A1C0-B97737D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6ADD8-A321-5E65-EF5C-6CDE51A34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FBED-749A-4CF3-C433-6FEE304F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9092-9EC9-B5C2-46DC-ACD4039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4C50-8C74-D6D9-D8B9-CA795063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49C63-C083-95E6-BD8D-0014E834E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A5266-0D05-39E3-7A46-F155A2FE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9562-EE7F-E4E6-08F0-D2EF7A4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8E5B-47A4-01C4-7A23-2BFB3F65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C75C9-BCC2-98DA-EAB7-3FB6C0F5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1785-90C5-2778-D714-BA1354FA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D141-AAFF-0EA5-5EB0-B3335A2A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1949-F0CA-66C1-2449-D600FA2B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4C10F-1ABD-095E-97E1-9A7DFAD2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F2BE-ABF8-802A-2A68-691A2A3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0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1C42-5AB3-1319-2FF3-FF8DBDEE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C9044-DC69-9279-BBA7-90B10538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E337-8C4F-AEE4-5E2E-C3BFE66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885A-2A41-BABE-87A2-03215C1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75F5-7207-6DD6-945A-33F86E45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100A-9374-690D-6C6F-DC34B7E7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C0089-F1A1-3B0D-90F4-BFF7C3EC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85DD1-0E9C-B1B5-FB2D-59F3613C2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F330B-4FC4-7704-EA1C-7BE9417B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77EF4-5451-2F9C-2C0C-69B937FB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7C0D-2AF0-BB1B-590B-5A508DF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4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92A2-0B1A-1368-28F9-DFDB06DC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5269-B28D-4AAC-4976-E2E21FDF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2FDD1-6590-B754-73D4-0B645CB6A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C4AE-D2B0-B1CF-15AC-360BFCA87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349A3-AF8A-A525-21D1-56730313B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93E20-E171-A9AD-DD35-5E94E55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193B8-9A7F-1C1D-0B41-6A1950A7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F0B30-B9E9-7BBF-2AED-0160CD38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583B-AB8E-CF01-9D51-BA620C7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96E8-77A2-AFBC-32B3-CE943CAC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42512-9F14-5F99-0B84-33398222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E4B05-DE20-D732-5D9F-6D7F5AC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3A384-F845-463B-5441-B999760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869A-46BC-8483-4A2A-867CAFF7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10DE-B730-29F9-4E89-832D664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27E8-95F0-A466-26D4-D19F9221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D2-0FF7-B573-8CE3-5002792D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F836-7CAE-058B-7F7A-B4CE3FA06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E9D5E-1613-7CB5-8F83-D820BD7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3DF0-95C5-8FC1-F2F6-DF4F7077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82904-67A6-692F-0325-3FCFD0F7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0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D75-8274-5184-BAF0-7B305319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83138-06F9-6C58-E21C-60B9329A5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2E09-A5DB-C399-45CB-CAE14AD0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1951-F751-60F4-264F-8CB73030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7307-C012-D3F0-647C-2DE0B389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031C-E45F-482F-A176-724446D1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CD06D-EBD2-F8F4-CE56-11F7A240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E163-8839-E5ED-41F1-1C8D3298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9081-4BAB-D18A-116B-DB544172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E21CD-1489-41CA-BF04-021A92275C16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F5F7-0E76-6A8A-1846-D1D3084A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1072-D2F0-41D0-8E23-FAAC41D3E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03C8-1C9F-4E2A-B2FA-83B66DAC6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ack_buffer_overflow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Lecture-8: MIPS Instructions-III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6FB-2C9D-4419-A147-DBE28F2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Complete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C6A0-6D1D-4DFC-97D2-909BE6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PC+4           </a:t>
            </a:r>
            <a:r>
              <a:rPr lang="en-US" dirty="0" err="1"/>
              <a:t>addi</a:t>
            </a:r>
            <a:r>
              <a:rPr lang="en-US" dirty="0"/>
              <a:t> $R1, $R0, 2               // R0 = R3 = 0, R1=2</a:t>
            </a:r>
          </a:p>
          <a:p>
            <a:pPr marL="0" indent="0">
              <a:buNone/>
            </a:pPr>
            <a:r>
              <a:rPr lang="en-US" dirty="0"/>
              <a:t>PC+8           </a:t>
            </a:r>
            <a:r>
              <a:rPr lang="en-US" dirty="0" err="1"/>
              <a:t>jal</a:t>
            </a:r>
            <a:r>
              <a:rPr lang="en-US" dirty="0"/>
              <a:t> sum                              // R31 = PC+12  (ra)</a:t>
            </a:r>
          </a:p>
          <a:p>
            <a:pPr marL="0" indent="0">
              <a:buNone/>
            </a:pPr>
            <a:r>
              <a:rPr lang="en-US" dirty="0"/>
              <a:t>PC+12         add $R0, $R3, $R3          // R0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sum: </a:t>
            </a:r>
          </a:p>
          <a:p>
            <a:pPr marL="0" indent="0">
              <a:buNone/>
            </a:pPr>
            <a:r>
              <a:rPr lang="en-US" dirty="0"/>
              <a:t>PC+100      </a:t>
            </a:r>
            <a:r>
              <a:rPr lang="en-US" dirty="0" err="1"/>
              <a:t>addi</a:t>
            </a:r>
            <a:r>
              <a:rPr lang="en-US" dirty="0"/>
              <a:t> $R2, $R1, 4             // R2 =6 </a:t>
            </a:r>
          </a:p>
          <a:p>
            <a:pPr marL="0" indent="0">
              <a:buNone/>
            </a:pPr>
            <a:r>
              <a:rPr lang="en-US" dirty="0"/>
              <a:t>PC+104     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>
                <a:solidFill>
                  <a:srgbClr val="C00000"/>
                </a:solidFill>
              </a:rPr>
              <a:t>  $R31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A41B-3258-4387-AE3B-8BCB419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C905-7A4D-4FF5-B097-052CB6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98AB37F-0823-496B-B350-B56E919B6940}"/>
              </a:ext>
            </a:extLst>
          </p:cNvPr>
          <p:cNvCxnSpPr>
            <a:cxnSpLocks/>
          </p:cNvCxnSpPr>
          <p:nvPr/>
        </p:nvCxnSpPr>
        <p:spPr>
          <a:xfrm flipV="1">
            <a:off x="4481513" y="2814639"/>
            <a:ext cx="4581525" cy="3076574"/>
          </a:xfrm>
          <a:prstGeom prst="curved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0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6FB-2C9D-4419-A147-DBE28F2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Complete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C6A0-6D1D-4DFC-97D2-909BE6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PC+4           </a:t>
            </a:r>
            <a:r>
              <a:rPr lang="en-US" dirty="0" err="1"/>
              <a:t>addi</a:t>
            </a:r>
            <a:r>
              <a:rPr lang="en-US" dirty="0"/>
              <a:t> $R1, $R0, 2               // R0 = R3 = 0, R1=2</a:t>
            </a:r>
          </a:p>
          <a:p>
            <a:pPr marL="0" indent="0">
              <a:buNone/>
            </a:pPr>
            <a:r>
              <a:rPr lang="en-US" dirty="0"/>
              <a:t>PC+8           </a:t>
            </a:r>
            <a:r>
              <a:rPr lang="en-US" dirty="0" err="1"/>
              <a:t>jal</a:t>
            </a:r>
            <a:r>
              <a:rPr lang="en-US" dirty="0"/>
              <a:t> sum                              // R31 = PC+12  (ra)</a:t>
            </a:r>
          </a:p>
          <a:p>
            <a:pPr marL="0" indent="0">
              <a:buNone/>
            </a:pPr>
            <a:r>
              <a:rPr lang="en-US" dirty="0"/>
              <a:t>PC+12         </a:t>
            </a:r>
            <a:r>
              <a:rPr lang="en-US" dirty="0">
                <a:solidFill>
                  <a:srgbClr val="C00000"/>
                </a:solidFill>
              </a:rPr>
              <a:t>add $R0, $R2, $R2          </a:t>
            </a:r>
            <a:r>
              <a:rPr lang="en-US" dirty="0"/>
              <a:t>// R0 =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sum: </a:t>
            </a:r>
          </a:p>
          <a:p>
            <a:pPr marL="0" indent="0">
              <a:buNone/>
            </a:pPr>
            <a:r>
              <a:rPr lang="en-US" dirty="0"/>
              <a:t>PC+100      </a:t>
            </a:r>
            <a:r>
              <a:rPr lang="en-US" dirty="0" err="1"/>
              <a:t>addi</a:t>
            </a:r>
            <a:r>
              <a:rPr lang="en-US" dirty="0"/>
              <a:t> $R2, $R1, 4             // R2 =6 </a:t>
            </a:r>
          </a:p>
          <a:p>
            <a:pPr marL="0" indent="0">
              <a:buNone/>
            </a:pPr>
            <a:r>
              <a:rPr lang="en-US" dirty="0"/>
              <a:t>PC+104     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>
                <a:solidFill>
                  <a:srgbClr val="C00000"/>
                </a:solidFill>
              </a:rPr>
              <a:t>  $R31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A41B-3258-4387-AE3B-8BCB419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C905-7A4D-4FF5-B097-052CB6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98AB37F-0823-496B-B350-B56E919B6940}"/>
              </a:ext>
            </a:extLst>
          </p:cNvPr>
          <p:cNvCxnSpPr>
            <a:cxnSpLocks/>
          </p:cNvCxnSpPr>
          <p:nvPr/>
        </p:nvCxnSpPr>
        <p:spPr>
          <a:xfrm flipV="1">
            <a:off x="4481513" y="2814639"/>
            <a:ext cx="4581525" cy="3076574"/>
          </a:xfrm>
          <a:prstGeom prst="curved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8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6FB-2C9D-4419-A147-DBE28F2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JAL: Jump and Link, What’s wrong?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C6A0-6D1D-4DFC-97D2-909BE6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PC+4           </a:t>
            </a:r>
            <a:r>
              <a:rPr lang="en-US" dirty="0" err="1"/>
              <a:t>addi</a:t>
            </a:r>
            <a:r>
              <a:rPr lang="en-US" dirty="0"/>
              <a:t> $R1, $R0, 2</a:t>
            </a:r>
          </a:p>
          <a:p>
            <a:pPr marL="0" indent="0">
              <a:buNone/>
            </a:pPr>
            <a:r>
              <a:rPr lang="en-US" dirty="0"/>
              <a:t>PC+8           </a:t>
            </a:r>
            <a:r>
              <a:rPr lang="en-US" dirty="0" err="1"/>
              <a:t>jal</a:t>
            </a:r>
            <a:r>
              <a:rPr lang="en-US" dirty="0"/>
              <a:t> sum                              </a:t>
            </a:r>
            <a:r>
              <a:rPr lang="en-US" dirty="0">
                <a:solidFill>
                  <a:srgbClr val="C00000"/>
                </a:solidFill>
              </a:rPr>
              <a:t>// R31 = PC+12  (ra)</a:t>
            </a:r>
          </a:p>
          <a:p>
            <a:pPr marL="0" indent="0">
              <a:buNone/>
            </a:pPr>
            <a:r>
              <a:rPr lang="en-US" dirty="0"/>
              <a:t>PC+12         add $R0, $R2, $R2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A41B-3258-4387-AE3B-8BCB419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C905-7A4D-4FF5-B097-052CB6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75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6A55-8FE5-4311-A7FE-152504C5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>
            <a:normAutofit/>
          </a:bodyPr>
          <a:lstStyle/>
          <a:p>
            <a:r>
              <a:rPr lang="en-US"/>
              <a:t>Well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48B6-D51C-47A7-A852-4ACBDD021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0824"/>
            <a:ext cx="5076090" cy="4151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As per MIPS specification, Check P&amp;H MIPS sheet </a:t>
            </a:r>
            <a:r>
              <a:rPr lang="en-US" sz="2000">
                <a:sym typeface="Wingdings" panose="05000000000000000000" pitchFamily="2" charset="2"/>
              </a:rPr>
              <a:t> </a:t>
            </a:r>
            <a:r>
              <a:rPr lang="en-US" sz="2000"/>
              <a:t> 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PC: jal label                        ra = PC + 8 </a:t>
            </a:r>
          </a:p>
          <a:p>
            <a:pPr marL="0" indent="0">
              <a:buNone/>
            </a:pPr>
            <a:r>
              <a:rPr lang="en-US" sz="2000"/>
              <a:t>PC+4: </a:t>
            </a:r>
          </a:p>
          <a:p>
            <a:pPr marL="0" indent="0">
              <a:buNone/>
            </a:pPr>
            <a:r>
              <a:rPr lang="en-US" sz="2000"/>
              <a:t>PC+8: </a:t>
            </a:r>
            <a:endParaRPr lang="en-IN" sz="200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1A146E3-9788-49F7-9393-9E3CE3A5C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375626"/>
            <a:ext cx="4772455" cy="799386"/>
          </a:xfrm>
          <a:prstGeom prst="rect">
            <a:avLst/>
          </a:prstGeom>
        </p:spPr>
      </p:pic>
      <p:pic>
        <p:nvPicPr>
          <p:cNvPr id="1026" name="Picture 2" descr="Confused Smiley | Emoticons emojis, Funny emoticons, Funny faces pictures">
            <a:extLst>
              <a:ext uri="{FF2B5EF4-FFF2-40B4-BE49-F238E27FC236}">
                <a16:creationId xmlns:a16="http://schemas.microsoft.com/office/drawing/2014/main" id="{C4928D39-9A3C-4B06-8D45-475DD965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5241" y="3429000"/>
            <a:ext cx="2414016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E03A8-0372-4075-90BB-12AFEF07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9563" y="6356350"/>
            <a:ext cx="45502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>
                <a:solidFill>
                  <a:schemeClr val="tx1">
                    <a:alpha val="80000"/>
                  </a:schemeClr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08F3-DA29-4E52-9FAD-AEC84317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456" y="6356350"/>
            <a:ext cx="111034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>
                <a:solidFill>
                  <a:schemeClr val="bg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IN" sz="18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9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9E4-8131-444A-B583-6E415238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PC+4 or PC+8? Why this </a:t>
            </a:r>
            <a:endParaRPr lang="en-IN" sz="4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9657-1F33-41DB-A3ED-DC6A5405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022A-1B79-4534-A620-E6E92591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IN" sz="18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FE75B6F-757D-4570-8248-AC6CCBCD90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47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PAUSE: Quick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Usage of j,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jal</a:t>
            </a:r>
            <a:r>
              <a:rPr lang="en-US" dirty="0">
                <a:solidFill>
                  <a:srgbClr val="C00000"/>
                </a:solidFill>
              </a:rPr>
              <a:t>, and $ra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78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3B2-8018-4851-9FB2-46A3FB16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provides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B93E-9933-41D4-8EEC-CB43DAE72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Upto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four </a:t>
            </a:r>
            <a:r>
              <a:rPr lang="en-US" dirty="0"/>
              <a:t>arguments can be passed from the caller to the callee while using </a:t>
            </a:r>
            <a:r>
              <a:rPr lang="en-US" dirty="0" err="1">
                <a:solidFill>
                  <a:srgbClr val="C00000"/>
                </a:solidFill>
              </a:rPr>
              <a:t>jal</a:t>
            </a:r>
            <a:r>
              <a:rPr lang="en-US" dirty="0"/>
              <a:t>. It uses registers $a0 to $a3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callee can return </a:t>
            </a:r>
            <a:r>
              <a:rPr lang="en-US" dirty="0" err="1"/>
              <a:t>upto</a:t>
            </a:r>
            <a:r>
              <a:rPr lang="en-US" dirty="0"/>
              <a:t> two values to the caller. It uses registers $v0 and $v1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BB797-7BF3-415E-8B7B-449FE7AA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4D9F3-40B4-4D6B-A413-A37902E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53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main(){</a:t>
            </a:r>
          </a:p>
          <a:p>
            <a:pPr marL="0" indent="0">
              <a:buNone/>
            </a:pPr>
            <a:r>
              <a:rPr lang="en-IN" dirty="0"/>
              <a:t>a = a + f1(a);</a:t>
            </a:r>
          </a:p>
          <a:p>
            <a:pPr marL="0" indent="0">
              <a:buNone/>
            </a:pPr>
            <a:r>
              <a:rPr lang="en-IN" dirty="0"/>
              <a:t>}                                                       f1:</a:t>
            </a:r>
          </a:p>
          <a:p>
            <a:pPr marL="0" indent="0">
              <a:buNone/>
            </a:pPr>
            <a:r>
              <a:rPr lang="en-IN" dirty="0"/>
              <a:t>f1(a) {                                                     f2’s argument in $a0 to $a3 </a:t>
            </a:r>
          </a:p>
          <a:p>
            <a:pPr marL="0" indent="0">
              <a:buNone/>
            </a:pPr>
            <a:r>
              <a:rPr lang="en-IN" dirty="0"/>
              <a:t>              a = a -  f2(a);  return a;}                        </a:t>
            </a:r>
            <a:r>
              <a:rPr lang="en-IN" dirty="0" err="1"/>
              <a:t>jal</a:t>
            </a:r>
            <a:r>
              <a:rPr lang="en-IN" dirty="0"/>
              <a:t> f2  </a:t>
            </a:r>
          </a:p>
          <a:p>
            <a:pPr marL="0" indent="0">
              <a:buNone/>
            </a:pPr>
            <a:r>
              <a:rPr lang="en-IN" dirty="0"/>
              <a:t>f2(a) {</a:t>
            </a:r>
          </a:p>
          <a:p>
            <a:pPr marL="0" indent="0">
              <a:buNone/>
            </a:pPr>
            <a:r>
              <a:rPr lang="en-IN" dirty="0"/>
              <a:t>              a = a + f3(a); return a;}</a:t>
            </a:r>
          </a:p>
          <a:p>
            <a:pPr marL="0" indent="0">
              <a:buNone/>
            </a:pPr>
            <a:r>
              <a:rPr lang="en-IN" dirty="0"/>
              <a:t>f3(a) {</a:t>
            </a:r>
          </a:p>
          <a:p>
            <a:pPr marL="0" indent="0">
              <a:buNone/>
            </a:pPr>
            <a:r>
              <a:rPr lang="en-IN" dirty="0"/>
              <a:t>              a = a + 1;       return a;}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28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f1:</a:t>
            </a:r>
          </a:p>
          <a:p>
            <a:pPr marL="0" indent="0">
              <a:buNone/>
            </a:pPr>
            <a:r>
              <a:rPr lang="en-IN" dirty="0"/>
              <a:t>     f2’s argument in $a0 to $a3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jal</a:t>
            </a:r>
            <a:r>
              <a:rPr lang="en-IN" dirty="0"/>
              <a:t> f2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f2:</a:t>
            </a:r>
          </a:p>
          <a:p>
            <a:pPr marL="0" indent="0">
              <a:buNone/>
            </a:pPr>
            <a:r>
              <a:rPr lang="en-IN" dirty="0"/>
              <a:t>     f3’s argument in $a0 to $a3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jal</a:t>
            </a:r>
            <a:r>
              <a:rPr lang="en-IN" dirty="0"/>
              <a:t> f3 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33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deal?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f1:</a:t>
            </a:r>
          </a:p>
          <a:p>
            <a:pPr marL="0" indent="0">
              <a:buNone/>
            </a:pPr>
            <a:r>
              <a:rPr lang="en-IN" dirty="0"/>
              <a:t>     f2’s argument in $a0 to $a3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jal</a:t>
            </a:r>
            <a:r>
              <a:rPr lang="en-IN" dirty="0"/>
              <a:t> f2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f2:</a:t>
            </a:r>
          </a:p>
          <a:p>
            <a:pPr marL="0" indent="0">
              <a:buNone/>
            </a:pPr>
            <a:r>
              <a:rPr lang="en-IN" dirty="0"/>
              <a:t>     f3’s argument in $a0 to $a3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jal</a:t>
            </a:r>
            <a:r>
              <a:rPr lang="en-IN" dirty="0"/>
              <a:t> f3  </a:t>
            </a:r>
          </a:p>
          <a:p>
            <a:pPr marL="0" indent="0">
              <a:buNone/>
            </a:pPr>
            <a:r>
              <a:rPr lang="en-IN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3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7EBA-DFB2-4BA7-A3F7-AA9FD602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execution and jumps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6E6-CAE4-4EF9-94B0-A71F689D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PC, PC+4, PC+8, …………….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PC, PC+4, {if condition here, TRUE} PC+32, ………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  instruction loads an immediate into the PC. It can be either specified as an offset or the label (assembler will convert this label into an offset).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6BA9-C942-4049-9AFC-B3684758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626A6-5B90-4305-902C-BF856C1D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99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deal? Oh no!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f1:</a:t>
            </a:r>
          </a:p>
          <a:p>
            <a:pPr marL="0" indent="0">
              <a:buNone/>
            </a:pPr>
            <a:r>
              <a:rPr lang="en-IN" dirty="0"/>
              <a:t>  PC:   f2’s argument in $a0 to $a3 </a:t>
            </a:r>
          </a:p>
          <a:p>
            <a:pPr marL="0" indent="0">
              <a:buNone/>
            </a:pPr>
            <a:r>
              <a:rPr lang="en-IN" dirty="0"/>
              <a:t>  PC+4: </a:t>
            </a:r>
            <a:r>
              <a:rPr lang="en-IN" dirty="0" err="1"/>
              <a:t>jal</a:t>
            </a:r>
            <a:r>
              <a:rPr lang="en-IN" dirty="0"/>
              <a:t> f2                     // $</a:t>
            </a:r>
            <a:r>
              <a:rPr lang="en-IN" dirty="0" err="1"/>
              <a:t>ra</a:t>
            </a:r>
            <a:r>
              <a:rPr lang="en-IN" dirty="0"/>
              <a:t> = PC+8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f2:</a:t>
            </a:r>
          </a:p>
          <a:p>
            <a:pPr marL="0" indent="0">
              <a:buNone/>
            </a:pPr>
            <a:r>
              <a:rPr lang="en-IN" dirty="0"/>
              <a:t>  PC+100: </a:t>
            </a:r>
            <a:r>
              <a:rPr lang="en-IN" dirty="0">
                <a:solidFill>
                  <a:srgbClr val="C00000"/>
                </a:solidFill>
              </a:rPr>
              <a:t>f3’s argument in $a0 to $a3 </a:t>
            </a:r>
          </a:p>
          <a:p>
            <a:pPr marL="0" indent="0">
              <a:buNone/>
            </a:pPr>
            <a:r>
              <a:rPr lang="en-IN" dirty="0"/>
              <a:t>  PC+104: </a:t>
            </a:r>
            <a:r>
              <a:rPr lang="en-IN" dirty="0" err="1"/>
              <a:t>jal</a:t>
            </a:r>
            <a:r>
              <a:rPr lang="en-IN" dirty="0"/>
              <a:t> f3              // </a:t>
            </a:r>
            <a:r>
              <a:rPr lang="en-IN" dirty="0">
                <a:solidFill>
                  <a:srgbClr val="C00000"/>
                </a:solidFill>
              </a:rPr>
              <a:t>$</a:t>
            </a:r>
            <a:r>
              <a:rPr lang="en-IN" dirty="0" err="1">
                <a:solidFill>
                  <a:srgbClr val="C00000"/>
                </a:solidFill>
              </a:rPr>
              <a:t>ra</a:t>
            </a:r>
            <a:r>
              <a:rPr lang="en-IN" dirty="0">
                <a:solidFill>
                  <a:srgbClr val="C00000"/>
                </a:solidFill>
              </a:rPr>
              <a:t> = PC+108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                                           f3: …                 </a:t>
            </a:r>
          </a:p>
          <a:p>
            <a:pPr marL="0" indent="0">
              <a:buNone/>
            </a:pPr>
            <a:r>
              <a:rPr lang="en-IN" dirty="0"/>
              <a:t>...                                                                                </a:t>
            </a:r>
            <a:r>
              <a:rPr lang="en-IN" dirty="0" err="1"/>
              <a:t>jr</a:t>
            </a:r>
            <a:r>
              <a:rPr lang="en-IN" dirty="0"/>
              <a:t> $</a:t>
            </a:r>
            <a:r>
              <a:rPr lang="en-IN" dirty="0" err="1"/>
              <a:t>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56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 deal? Oh no!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f1:</a:t>
            </a:r>
          </a:p>
          <a:p>
            <a:pPr marL="0" indent="0">
              <a:buNone/>
            </a:pPr>
            <a:r>
              <a:rPr lang="en-IN" dirty="0"/>
              <a:t>  PC:   f2’s argument in $a0 to $a3 </a:t>
            </a:r>
          </a:p>
          <a:p>
            <a:pPr marL="0" indent="0">
              <a:buNone/>
            </a:pPr>
            <a:r>
              <a:rPr lang="en-IN" dirty="0"/>
              <a:t>  PC+4: </a:t>
            </a:r>
            <a:r>
              <a:rPr lang="en-IN" dirty="0" err="1"/>
              <a:t>jal</a:t>
            </a:r>
            <a:r>
              <a:rPr lang="en-IN" dirty="0"/>
              <a:t> f2                     // $</a:t>
            </a:r>
            <a:r>
              <a:rPr lang="en-IN" dirty="0" err="1"/>
              <a:t>ra</a:t>
            </a:r>
            <a:r>
              <a:rPr lang="en-IN" dirty="0"/>
              <a:t> = PC+8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pPr marL="0" indent="0">
              <a:buNone/>
            </a:pPr>
            <a:r>
              <a:rPr lang="en-IN" dirty="0"/>
              <a:t>f2:</a:t>
            </a:r>
          </a:p>
          <a:p>
            <a:pPr marL="0" indent="0">
              <a:buNone/>
            </a:pPr>
            <a:r>
              <a:rPr lang="en-IN" dirty="0"/>
              <a:t>  PC+100: </a:t>
            </a:r>
            <a:r>
              <a:rPr lang="en-IN" dirty="0">
                <a:solidFill>
                  <a:srgbClr val="C00000"/>
                </a:solidFill>
              </a:rPr>
              <a:t>f3’s argument in $a0 to $a3 </a:t>
            </a:r>
          </a:p>
          <a:p>
            <a:pPr marL="0" indent="0">
              <a:buNone/>
            </a:pPr>
            <a:r>
              <a:rPr lang="en-IN" dirty="0"/>
              <a:t>  PC+104: </a:t>
            </a:r>
            <a:r>
              <a:rPr lang="en-IN" dirty="0" err="1"/>
              <a:t>jal</a:t>
            </a:r>
            <a:r>
              <a:rPr lang="en-IN" dirty="0"/>
              <a:t> f3              // </a:t>
            </a:r>
            <a:r>
              <a:rPr lang="en-IN" dirty="0">
                <a:solidFill>
                  <a:srgbClr val="C00000"/>
                </a:solidFill>
              </a:rPr>
              <a:t>$</a:t>
            </a:r>
            <a:r>
              <a:rPr lang="en-IN" dirty="0" err="1">
                <a:solidFill>
                  <a:srgbClr val="C00000"/>
                </a:solidFill>
              </a:rPr>
              <a:t>ra</a:t>
            </a:r>
            <a:r>
              <a:rPr lang="en-IN" dirty="0">
                <a:solidFill>
                  <a:srgbClr val="C00000"/>
                </a:solidFill>
              </a:rPr>
              <a:t> = PC+108 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err="1">
                <a:solidFill>
                  <a:srgbClr val="C00000"/>
                </a:solidFill>
              </a:rPr>
              <a:t>jr</a:t>
            </a:r>
            <a:r>
              <a:rPr lang="en-IN" dirty="0">
                <a:solidFill>
                  <a:srgbClr val="C00000"/>
                </a:solidFill>
              </a:rPr>
              <a:t> $</a:t>
            </a:r>
            <a:r>
              <a:rPr lang="en-IN" dirty="0" err="1">
                <a:solidFill>
                  <a:srgbClr val="C00000"/>
                </a:solidFill>
              </a:rPr>
              <a:t>ra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IN" dirty="0">
                <a:solidFill>
                  <a:srgbClr val="C00000"/>
                </a:solidFill>
              </a:rPr>
              <a:t>     Oh no!!                                           f3: …                 </a:t>
            </a:r>
          </a:p>
          <a:p>
            <a:pPr marL="0" indent="0">
              <a:buNone/>
            </a:pPr>
            <a:r>
              <a:rPr lang="en-IN" dirty="0"/>
              <a:t>...                                                                                </a:t>
            </a:r>
            <a:r>
              <a:rPr lang="en-IN" dirty="0" err="1"/>
              <a:t>jr</a:t>
            </a:r>
            <a:r>
              <a:rPr lang="en-IN" dirty="0"/>
              <a:t> $</a:t>
            </a:r>
            <a:r>
              <a:rPr lang="en-IN" dirty="0" err="1"/>
              <a:t>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841C-05F7-4CA2-A445-5B3ADB74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Restoring Registers (limited)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8B07-5827-45EB-AF2C-89224099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caller </a:t>
            </a:r>
            <a:r>
              <a:rPr lang="en-US" dirty="0"/>
              <a:t>registers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callee </a:t>
            </a:r>
            <a:r>
              <a:rPr lang="en-US" dirty="0"/>
              <a:t>registers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Callee</a:t>
            </a:r>
            <a:r>
              <a:rPr lang="en-US" dirty="0"/>
              <a:t> does not know, registers used by callers, can be many callers too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Caller</a:t>
            </a:r>
            <a:r>
              <a:rPr lang="en-US" dirty="0"/>
              <a:t> does not know the callee’s plan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5AA56-47E7-4724-89C8-E2391B09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11531-70FD-403D-A9CA-B3C370A9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95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38A-FA30-4B85-A4CE-29F52E73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153" y="3190346"/>
            <a:ext cx="5121463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Do not forget 32 MIPS registers only</a:t>
            </a:r>
            <a:br>
              <a:rPr lang="en-US" sz="5400" dirty="0"/>
            </a:br>
            <a:r>
              <a:rPr lang="en-US" sz="5400" dirty="0"/>
              <a:t>Register spilling </a:t>
            </a:r>
            <a:r>
              <a:rPr lang="en-US" sz="5400" dirty="0">
                <a:sym typeface="Wingdings" panose="05000000000000000000" pitchFamily="2" charset="2"/>
              </a:rPr>
              <a:t></a:t>
            </a:r>
            <a:r>
              <a:rPr lang="en-US" sz="5400" dirty="0"/>
              <a:t> </a:t>
            </a:r>
          </a:p>
        </p:txBody>
      </p:sp>
      <p:pic>
        <p:nvPicPr>
          <p:cNvPr id="1026" name="Picture 2" descr="Water Spill Images | Free Vectors, Stock Photos &amp;amp; PSD">
            <a:extLst>
              <a:ext uri="{FF2B5EF4-FFF2-40B4-BE49-F238E27FC236}">
                <a16:creationId xmlns:a16="http://schemas.microsoft.com/office/drawing/2014/main" id="{45A596A6-0C7F-431C-90C3-38101CFBF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8" r="-2" b="-2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9BF10-C436-451D-9225-844FF31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fld id="{B8651ABE-1138-46C6-9A43-7FCD4EB2550C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 algn="ctr">
                <a:spcAft>
                  <a:spcPts val="600"/>
                </a:spcAft>
                <a:defRPr/>
              </a:pPr>
              <a:t>23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0009-B569-435C-8F48-BD063FA4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610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7645-1A7C-4EE9-8A76-552F572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21E-3E0E-49EF-B175-349B357A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Register spilling, 32 MIPS registers, nested functions,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oh no!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Spilled registers: Where else can we store?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7FFBB-C710-4662-9270-59B517DC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51F8-872C-4F6A-8039-6E48767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78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DD22-3E30-FF19-9025-567BFAB1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The loaded program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B931-3BC3-54A2-3925-8B813AC2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System program that loads the executable into the memory.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Every executable has a  text, heap/stack data segments</a:t>
            </a:r>
            <a:endParaRPr lang="en-IN" sz="3200" dirty="0"/>
          </a:p>
        </p:txBody>
      </p:sp>
      <p:pic>
        <p:nvPicPr>
          <p:cNvPr id="1026" name="Picture 2" descr="Memory Layout in C++. Memory Management In OS | by Vivek Kumar | Medium">
            <a:extLst>
              <a:ext uri="{FF2B5EF4-FFF2-40B4-BE49-F238E27FC236}">
                <a16:creationId xmlns:a16="http://schemas.microsoft.com/office/drawing/2014/main" id="{9A715872-78A6-4206-0540-FD68981CAD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983AE-1E8A-F158-C6F6-9D88EFC0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1C0D4-696B-2629-1528-27664D7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3360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AFD-F10B-4C2F-ABEA-BCCB7E20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way of handling it: </a:t>
            </a:r>
            <a:br>
              <a:rPr lang="en-US" dirty="0"/>
            </a:br>
            <a:r>
              <a:rPr lang="en-US" dirty="0"/>
              <a:t>The Stack (part of DRAM, for each function call)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F651-3096-4BF3-9270-F69E004E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A87E-2CDA-495D-8B13-7B9AC41A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AE1B5AF0-3DA5-43FF-B027-DB5F945F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126" y="2997503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CE84D-9E14-4311-8D21-52A6CE9C6BB7}"/>
              </a:ext>
            </a:extLst>
          </p:cNvPr>
          <p:cNvSpPr/>
          <p:nvPr/>
        </p:nvSpPr>
        <p:spPr>
          <a:xfrm>
            <a:off x="3126581" y="215741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E67C-CF2E-4528-A710-067A464CBA3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126581" y="2947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74ACF-6F48-4D19-9966-DC80447BFA88}"/>
              </a:ext>
            </a:extLst>
          </p:cNvPr>
          <p:cNvCxnSpPr/>
          <p:nvPr/>
        </p:nvCxnSpPr>
        <p:spPr>
          <a:xfrm>
            <a:off x="3126581" y="25098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8907E-5D5A-4D1C-A6D1-72A711816FCE}"/>
              </a:ext>
            </a:extLst>
          </p:cNvPr>
          <p:cNvCxnSpPr/>
          <p:nvPr/>
        </p:nvCxnSpPr>
        <p:spPr>
          <a:xfrm>
            <a:off x="3126581" y="336232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5F3B-CFA1-4732-86C1-11BAA36A8519}"/>
              </a:ext>
            </a:extLst>
          </p:cNvPr>
          <p:cNvCxnSpPr>
            <a:cxnSpLocks/>
          </p:cNvCxnSpPr>
          <p:nvPr/>
        </p:nvCxnSpPr>
        <p:spPr>
          <a:xfrm flipV="1">
            <a:off x="2276475" y="2243138"/>
            <a:ext cx="795338" cy="657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189695-D819-4E93-A939-A6527A96DEDA}"/>
              </a:ext>
            </a:extLst>
          </p:cNvPr>
          <p:cNvCxnSpPr>
            <a:cxnSpLocks/>
          </p:cNvCxnSpPr>
          <p:nvPr/>
        </p:nvCxnSpPr>
        <p:spPr>
          <a:xfrm flipH="1" flipV="1">
            <a:off x="3714751" y="2245519"/>
            <a:ext cx="1347787" cy="202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9E6C40-5B83-4EBA-B9CB-DDD3B81DB73A}"/>
              </a:ext>
            </a:extLst>
          </p:cNvPr>
          <p:cNvCxnSpPr>
            <a:cxnSpLocks/>
          </p:cNvCxnSpPr>
          <p:nvPr/>
        </p:nvCxnSpPr>
        <p:spPr>
          <a:xfrm>
            <a:off x="2276475" y="3087822"/>
            <a:ext cx="795338" cy="650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8241A7-2840-456E-88F4-947AC342CFCA}"/>
              </a:ext>
            </a:extLst>
          </p:cNvPr>
          <p:cNvSpPr txBox="1"/>
          <p:nvPr/>
        </p:nvSpPr>
        <p:spPr>
          <a:xfrm>
            <a:off x="5062538" y="2351365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Stores caller data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234B51-6196-40A2-82BD-89E39FD9B1EA}"/>
              </a:ext>
            </a:extLst>
          </p:cNvPr>
          <p:cNvSpPr txBox="1"/>
          <p:nvPr/>
        </p:nvSpPr>
        <p:spPr>
          <a:xfrm>
            <a:off x="414338" y="5170105"/>
            <a:ext cx="11339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$</a:t>
            </a:r>
            <a:r>
              <a:rPr lang="en-US" sz="3600" dirty="0" err="1">
                <a:solidFill>
                  <a:srgbClr val="C00000"/>
                </a:solidFill>
              </a:rPr>
              <a:t>sp</a:t>
            </a:r>
            <a:r>
              <a:rPr lang="en-US" sz="3600" dirty="0">
                <a:solidFill>
                  <a:srgbClr val="C00000"/>
                </a:solidFill>
              </a:rPr>
              <a:t> (stack pointer) </a:t>
            </a:r>
            <a:r>
              <a:rPr lang="en-US" sz="3600" dirty="0"/>
              <a:t>points to the address where stack ends</a:t>
            </a:r>
          </a:p>
          <a:p>
            <a:pPr marL="0" indent="0">
              <a:buNone/>
            </a:pPr>
            <a:r>
              <a:rPr lang="en-US" sz="3600" dirty="0"/>
              <a:t>One per function, private memory area, else the same problem </a:t>
            </a:r>
            <a:r>
              <a:rPr lang="en-US" sz="3600" dirty="0">
                <a:sym typeface="Wingdings" panose="05000000000000000000" pitchFamily="2" charset="2"/>
              </a:rPr>
              <a:t> </a:t>
            </a:r>
            <a:r>
              <a:rPr lang="en-US" sz="3600" dirty="0"/>
              <a:t> 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6B03CA4-7CFA-4CC6-9430-C242DD404731}"/>
              </a:ext>
            </a:extLst>
          </p:cNvPr>
          <p:cNvSpPr/>
          <p:nvPr/>
        </p:nvSpPr>
        <p:spPr>
          <a:xfrm>
            <a:off x="4146328" y="27601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0338B2-0020-478A-A2B5-68C6DFD918B1}"/>
              </a:ext>
            </a:extLst>
          </p:cNvPr>
          <p:cNvSpPr txBox="1"/>
          <p:nvPr/>
        </p:nvSpPr>
        <p:spPr>
          <a:xfrm>
            <a:off x="4529138" y="2969505"/>
            <a:ext cx="18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grows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44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3898EAA9-48AC-2DD9-97FF-7F6F5F5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F6968-801B-C527-8B31-16FD1947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B47AE-F8E6-9E71-03DF-23F980CD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14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AFD-F10B-4C2F-ABEA-BCCB7E20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way of handling it: Before function call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F651-3096-4BF3-9270-F69E004E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A87E-2CDA-495D-8B13-7B9AC41A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CE84D-9E14-4311-8D21-52A6CE9C6BB7}"/>
              </a:ext>
            </a:extLst>
          </p:cNvPr>
          <p:cNvSpPr/>
          <p:nvPr/>
        </p:nvSpPr>
        <p:spPr>
          <a:xfrm>
            <a:off x="3126581" y="215741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E67C-CF2E-4528-A710-067A464CBA3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126581" y="2947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74ACF-6F48-4D19-9966-DC80447BFA88}"/>
              </a:ext>
            </a:extLst>
          </p:cNvPr>
          <p:cNvCxnSpPr/>
          <p:nvPr/>
        </p:nvCxnSpPr>
        <p:spPr>
          <a:xfrm>
            <a:off x="3126581" y="25098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8907E-5D5A-4D1C-A6D1-72A711816FCE}"/>
              </a:ext>
            </a:extLst>
          </p:cNvPr>
          <p:cNvCxnSpPr/>
          <p:nvPr/>
        </p:nvCxnSpPr>
        <p:spPr>
          <a:xfrm>
            <a:off x="3126581" y="336232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9E6C40-5B83-4EBA-B9CB-DDD3B81DB73A}"/>
              </a:ext>
            </a:extLst>
          </p:cNvPr>
          <p:cNvCxnSpPr>
            <a:cxnSpLocks/>
          </p:cNvCxnSpPr>
          <p:nvPr/>
        </p:nvCxnSpPr>
        <p:spPr>
          <a:xfrm>
            <a:off x="2559843" y="2333925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6B03CA4-7CFA-4CC6-9430-C242DD404731}"/>
              </a:ext>
            </a:extLst>
          </p:cNvPr>
          <p:cNvSpPr/>
          <p:nvPr/>
        </p:nvSpPr>
        <p:spPr>
          <a:xfrm>
            <a:off x="3320034" y="38284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1908D-2BC3-4EEB-A377-1A49F16449BB}"/>
              </a:ext>
            </a:extLst>
          </p:cNvPr>
          <p:cNvSpPr txBox="1"/>
          <p:nvPr/>
        </p:nvSpPr>
        <p:spPr>
          <a:xfrm>
            <a:off x="1897216" y="1949233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68BCB-45B4-4440-9FB4-313D2B147BE2}"/>
              </a:ext>
            </a:extLst>
          </p:cNvPr>
          <p:cNvSpPr txBox="1"/>
          <p:nvPr/>
        </p:nvSpPr>
        <p:spPr>
          <a:xfrm>
            <a:off x="3202315" y="215878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76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AFD-F10B-4C2F-ABEA-BCCB7E20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way of handling it: Function call is 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F651-3096-4BF3-9270-F69E004E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A87E-2CDA-495D-8B13-7B9AC41A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CE84D-9E14-4311-8D21-52A6CE9C6BB7}"/>
              </a:ext>
            </a:extLst>
          </p:cNvPr>
          <p:cNvSpPr/>
          <p:nvPr/>
        </p:nvSpPr>
        <p:spPr>
          <a:xfrm>
            <a:off x="3126581" y="215741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E67C-CF2E-4528-A710-067A464CBA3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126581" y="2947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74ACF-6F48-4D19-9966-DC80447BFA88}"/>
              </a:ext>
            </a:extLst>
          </p:cNvPr>
          <p:cNvCxnSpPr/>
          <p:nvPr/>
        </p:nvCxnSpPr>
        <p:spPr>
          <a:xfrm>
            <a:off x="3126581" y="25098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8907E-5D5A-4D1C-A6D1-72A711816FCE}"/>
              </a:ext>
            </a:extLst>
          </p:cNvPr>
          <p:cNvCxnSpPr/>
          <p:nvPr/>
        </p:nvCxnSpPr>
        <p:spPr>
          <a:xfrm>
            <a:off x="3126581" y="336232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9E6C40-5B83-4EBA-B9CB-DDD3B81DB73A}"/>
              </a:ext>
            </a:extLst>
          </p:cNvPr>
          <p:cNvCxnSpPr>
            <a:cxnSpLocks/>
          </p:cNvCxnSpPr>
          <p:nvPr/>
        </p:nvCxnSpPr>
        <p:spPr>
          <a:xfrm>
            <a:off x="2505075" y="3114676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6B03CA4-7CFA-4CC6-9430-C242DD404731}"/>
              </a:ext>
            </a:extLst>
          </p:cNvPr>
          <p:cNvSpPr/>
          <p:nvPr/>
        </p:nvSpPr>
        <p:spPr>
          <a:xfrm>
            <a:off x="3320034" y="38284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1908D-2BC3-4EEB-A377-1A49F16449BB}"/>
              </a:ext>
            </a:extLst>
          </p:cNvPr>
          <p:cNvSpPr txBox="1"/>
          <p:nvPr/>
        </p:nvSpPr>
        <p:spPr>
          <a:xfrm>
            <a:off x="1897216" y="27159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68BCB-45B4-4440-9FB4-313D2B147BE2}"/>
              </a:ext>
            </a:extLst>
          </p:cNvPr>
          <p:cNvSpPr txBox="1"/>
          <p:nvPr/>
        </p:nvSpPr>
        <p:spPr>
          <a:xfrm>
            <a:off x="3064196" y="215878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R1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0A34E-D81C-47AE-BD2E-7CF7FF4A7EE4}"/>
              </a:ext>
            </a:extLst>
          </p:cNvPr>
          <p:cNvSpPr txBox="1"/>
          <p:nvPr/>
        </p:nvSpPr>
        <p:spPr>
          <a:xfrm>
            <a:off x="3048000" y="257312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Callee R2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D732B-B4B0-45A5-9580-504A3C7D8D5B}"/>
              </a:ext>
            </a:extLst>
          </p:cNvPr>
          <p:cNvSpPr txBox="1"/>
          <p:nvPr/>
        </p:nvSpPr>
        <p:spPr>
          <a:xfrm>
            <a:off x="3047998" y="29732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Callee R4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519B5-660A-4CBF-9443-5F30BBDF2D7A}"/>
              </a:ext>
            </a:extLst>
          </p:cNvPr>
          <p:cNvSpPr txBox="1"/>
          <p:nvPr/>
        </p:nvSpPr>
        <p:spPr>
          <a:xfrm>
            <a:off x="4052887" y="2973222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1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928-276E-4BEE-A907-C099A671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(Procedures)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E09-DC52-44A0-A2BB-2E927CA3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sum(int a, int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</a:t>
            </a:r>
          </a:p>
          <a:p>
            <a:pPr marL="0" indent="0">
              <a:buNone/>
            </a:pPr>
            <a:r>
              <a:rPr lang="en-US" dirty="0"/>
              <a:t>    int j=2;</a:t>
            </a:r>
          </a:p>
          <a:p>
            <a:pPr marL="0" indent="0">
              <a:buNone/>
            </a:pPr>
            <a:r>
              <a:rPr lang="en-US" dirty="0"/>
              <a:t>    int k = sum(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// 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0EA2-5B9C-4631-85F4-467D1D5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62F4D-D3B4-4E9C-992A-981F297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82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CAFD-F10B-4C2F-ABEA-BCCB7E20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way of handling it: After the function call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4F651-3096-4BF3-9270-F69E004E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2A87E-2CDA-495D-8B13-7B9AC41A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CE84D-9E14-4311-8D21-52A6CE9C6BB7}"/>
              </a:ext>
            </a:extLst>
          </p:cNvPr>
          <p:cNvSpPr/>
          <p:nvPr/>
        </p:nvSpPr>
        <p:spPr>
          <a:xfrm>
            <a:off x="3126581" y="215741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E67C-CF2E-4528-A710-067A464CBA3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3126581" y="2947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274ACF-6F48-4D19-9966-DC80447BFA88}"/>
              </a:ext>
            </a:extLst>
          </p:cNvPr>
          <p:cNvCxnSpPr/>
          <p:nvPr/>
        </p:nvCxnSpPr>
        <p:spPr>
          <a:xfrm>
            <a:off x="3126581" y="25098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F8907E-5D5A-4D1C-A6D1-72A711816FCE}"/>
              </a:ext>
            </a:extLst>
          </p:cNvPr>
          <p:cNvCxnSpPr/>
          <p:nvPr/>
        </p:nvCxnSpPr>
        <p:spPr>
          <a:xfrm>
            <a:off x="3126581" y="336232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9E6C40-5B83-4EBA-B9CB-DDD3B81DB73A}"/>
              </a:ext>
            </a:extLst>
          </p:cNvPr>
          <p:cNvCxnSpPr>
            <a:cxnSpLocks/>
          </p:cNvCxnSpPr>
          <p:nvPr/>
        </p:nvCxnSpPr>
        <p:spPr>
          <a:xfrm>
            <a:off x="2505075" y="2407470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6B03CA4-7CFA-4CC6-9430-C242DD404731}"/>
              </a:ext>
            </a:extLst>
          </p:cNvPr>
          <p:cNvSpPr/>
          <p:nvPr/>
        </p:nvSpPr>
        <p:spPr>
          <a:xfrm>
            <a:off x="3320034" y="38284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1908D-2BC3-4EEB-A377-1A49F16449BB}"/>
              </a:ext>
            </a:extLst>
          </p:cNvPr>
          <p:cNvSpPr txBox="1"/>
          <p:nvPr/>
        </p:nvSpPr>
        <p:spPr>
          <a:xfrm>
            <a:off x="1897216" y="20087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887BB-D0BC-4296-B108-801FAF4FC749}"/>
              </a:ext>
            </a:extLst>
          </p:cNvPr>
          <p:cNvSpPr txBox="1"/>
          <p:nvPr/>
        </p:nvSpPr>
        <p:spPr>
          <a:xfrm>
            <a:off x="3064196" y="215878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81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B0C7-4642-4093-99EE-8FB9CC41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and restore?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F9C8-D77B-4175-AD41-CED139E2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Save: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-4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sw</a:t>
            </a:r>
            <a:r>
              <a:rPr lang="en-US" dirty="0"/>
              <a:t> R4, 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Restore: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lw</a:t>
            </a:r>
            <a:r>
              <a:rPr lang="en-US" dirty="0"/>
              <a:t> R4, ($</a:t>
            </a:r>
            <a:r>
              <a:rPr lang="en-US" dirty="0" err="1"/>
              <a:t>sp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addi</a:t>
            </a:r>
            <a:r>
              <a:rPr lang="en-US" dirty="0"/>
              <a:t> $</a:t>
            </a:r>
            <a:r>
              <a:rPr lang="en-US" dirty="0" err="1"/>
              <a:t>sp</a:t>
            </a:r>
            <a:r>
              <a:rPr lang="en-US" dirty="0"/>
              <a:t>, $</a:t>
            </a:r>
            <a:r>
              <a:rPr lang="en-US" dirty="0" err="1"/>
              <a:t>sp</a:t>
            </a:r>
            <a:r>
              <a:rPr lang="en-US" dirty="0"/>
              <a:t>,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1BEB0-07EB-42ED-9DBE-FE5F7DF1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A977-1B5D-401E-972B-353984E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2402F-FCAD-4A14-A819-06AB5C259A97}"/>
              </a:ext>
            </a:extLst>
          </p:cNvPr>
          <p:cNvCxnSpPr>
            <a:cxnSpLocks/>
          </p:cNvCxnSpPr>
          <p:nvPr/>
        </p:nvCxnSpPr>
        <p:spPr>
          <a:xfrm>
            <a:off x="3990975" y="2762250"/>
            <a:ext cx="695325" cy="104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6A942-929F-473A-9537-35FF17C91920}"/>
              </a:ext>
            </a:extLst>
          </p:cNvPr>
          <p:cNvSpPr txBox="1"/>
          <p:nvPr/>
        </p:nvSpPr>
        <p:spPr>
          <a:xfrm>
            <a:off x="4876800" y="2682359"/>
            <a:ext cx="447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 registers, 4 bytes, one word, remember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7589-BE8D-4CFD-8DE4-5FF8C3EA3A09}"/>
              </a:ext>
            </a:extLst>
          </p:cNvPr>
          <p:cNvSpPr/>
          <p:nvPr/>
        </p:nvSpPr>
        <p:spPr>
          <a:xfrm>
            <a:off x="10327481" y="1538288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500E22-7F3F-4D9F-8640-A846FA6AD389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10327481" y="2328863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401CD3-6D49-47A7-8A50-753B8A667128}"/>
              </a:ext>
            </a:extLst>
          </p:cNvPr>
          <p:cNvCxnSpPr/>
          <p:nvPr/>
        </p:nvCxnSpPr>
        <p:spPr>
          <a:xfrm>
            <a:off x="10327481" y="1890713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7ECC69-A80A-4D4B-B7D9-AF955EA5A75B}"/>
              </a:ext>
            </a:extLst>
          </p:cNvPr>
          <p:cNvCxnSpPr/>
          <p:nvPr/>
        </p:nvCxnSpPr>
        <p:spPr>
          <a:xfrm>
            <a:off x="10327481" y="2743201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0DC06F-FB2C-44B4-A62C-D639FAEE652D}"/>
              </a:ext>
            </a:extLst>
          </p:cNvPr>
          <p:cNvCxnSpPr>
            <a:cxnSpLocks/>
          </p:cNvCxnSpPr>
          <p:nvPr/>
        </p:nvCxnSpPr>
        <p:spPr>
          <a:xfrm>
            <a:off x="9705975" y="2219326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2ECB8D-8613-4E4C-8AE6-6C4B68F73654}"/>
              </a:ext>
            </a:extLst>
          </p:cNvPr>
          <p:cNvSpPr txBox="1"/>
          <p:nvPr/>
        </p:nvSpPr>
        <p:spPr>
          <a:xfrm>
            <a:off x="9098116" y="18154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89E5F-5DB6-4BFC-BD5C-BFC3B923F41E}"/>
              </a:ext>
            </a:extLst>
          </p:cNvPr>
          <p:cNvSpPr txBox="1"/>
          <p:nvPr/>
        </p:nvSpPr>
        <p:spPr>
          <a:xfrm>
            <a:off x="10248900" y="195399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Callee R4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75A7C-80AF-4583-ADA0-FFB546B8B8F0}"/>
              </a:ext>
            </a:extLst>
          </p:cNvPr>
          <p:cNvSpPr txBox="1"/>
          <p:nvPr/>
        </p:nvSpPr>
        <p:spPr>
          <a:xfrm>
            <a:off x="11253787" y="2354097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6259F1-1C5F-40C3-BE73-08B5F0C68A72}"/>
              </a:ext>
            </a:extLst>
          </p:cNvPr>
          <p:cNvSpPr/>
          <p:nvPr/>
        </p:nvSpPr>
        <p:spPr>
          <a:xfrm>
            <a:off x="10327481" y="3907055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29E696-544C-40C0-BDEA-EBFAE74821C6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10327481" y="4697630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3B4344-B211-4A28-9A18-4DF2CE25215B}"/>
              </a:ext>
            </a:extLst>
          </p:cNvPr>
          <p:cNvCxnSpPr/>
          <p:nvPr/>
        </p:nvCxnSpPr>
        <p:spPr>
          <a:xfrm>
            <a:off x="10327481" y="4259480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2DA267-F153-4C7C-8484-6ADF6C9EA0E5}"/>
              </a:ext>
            </a:extLst>
          </p:cNvPr>
          <p:cNvCxnSpPr/>
          <p:nvPr/>
        </p:nvCxnSpPr>
        <p:spPr>
          <a:xfrm>
            <a:off x="10327481" y="511196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C6EC91-35BE-4953-AC32-7F37B815DE59}"/>
              </a:ext>
            </a:extLst>
          </p:cNvPr>
          <p:cNvCxnSpPr>
            <a:cxnSpLocks/>
          </p:cNvCxnSpPr>
          <p:nvPr/>
        </p:nvCxnSpPr>
        <p:spPr>
          <a:xfrm>
            <a:off x="9705975" y="4184262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3C0506-69CE-4F90-8ADB-A530A6ADABA1}"/>
              </a:ext>
            </a:extLst>
          </p:cNvPr>
          <p:cNvSpPr txBox="1"/>
          <p:nvPr/>
        </p:nvSpPr>
        <p:spPr>
          <a:xfrm>
            <a:off x="9098116" y="38063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2AD39-A8ED-4572-915F-FC050D649DEE}"/>
              </a:ext>
            </a:extLst>
          </p:cNvPr>
          <p:cNvSpPr txBox="1"/>
          <p:nvPr/>
        </p:nvSpPr>
        <p:spPr>
          <a:xfrm>
            <a:off x="11199019" y="4720133"/>
            <a:ext cx="101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Restored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AB99E-2E11-49A4-B6C2-EE79A20775A4}"/>
              </a:ext>
            </a:extLst>
          </p:cNvPr>
          <p:cNvSpPr txBox="1"/>
          <p:nvPr/>
        </p:nvSpPr>
        <p:spPr>
          <a:xfrm>
            <a:off x="10272713" y="152683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R1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85F55-FAFA-4A00-99F3-130E57D8AEC6}"/>
              </a:ext>
            </a:extLst>
          </p:cNvPr>
          <p:cNvSpPr txBox="1"/>
          <p:nvPr/>
        </p:nvSpPr>
        <p:spPr>
          <a:xfrm>
            <a:off x="10272713" y="390284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BDCD-B45E-48D1-813E-5B83DDDE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 (Remember main()  is a function too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03CB-533A-4CAE-8BA8-30A656DB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CS230 // </a:t>
            </a:r>
            <a:r>
              <a:rPr lang="en-US" dirty="0" err="1"/>
              <a:t>jal</a:t>
            </a:r>
            <a:r>
              <a:rPr lang="en-US" dirty="0"/>
              <a:t> cs230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CS330 // </a:t>
            </a:r>
            <a:r>
              <a:rPr lang="en-US" dirty="0" err="1"/>
              <a:t>jal</a:t>
            </a:r>
            <a:r>
              <a:rPr lang="en-US" dirty="0"/>
              <a:t> cs330</a:t>
            </a:r>
          </a:p>
          <a:p>
            <a:pPr marL="0" indent="0">
              <a:buNone/>
            </a:pPr>
            <a:r>
              <a:rPr lang="en-US" dirty="0"/>
              <a:t>       { </a:t>
            </a:r>
          </a:p>
          <a:p>
            <a:pPr marL="0" indent="0">
              <a:buNone/>
            </a:pPr>
            <a:r>
              <a:rPr lang="en-US" dirty="0"/>
              <a:t>           CS430 // </a:t>
            </a:r>
            <a:r>
              <a:rPr lang="en-US" dirty="0" err="1"/>
              <a:t>jal</a:t>
            </a:r>
            <a:r>
              <a:rPr lang="en-US" dirty="0"/>
              <a:t> cs430 </a:t>
            </a:r>
          </a:p>
          <a:p>
            <a:pPr marL="0" indent="0">
              <a:buNone/>
            </a:pPr>
            <a:r>
              <a:rPr lang="en-IN" dirty="0"/>
              <a:t>            {</a:t>
            </a:r>
          </a:p>
          <a:p>
            <a:pPr marL="0" indent="0">
              <a:buNone/>
            </a:pPr>
            <a:r>
              <a:rPr lang="en-IN" dirty="0"/>
              <a:t>            } //</a:t>
            </a:r>
            <a:r>
              <a:rPr lang="en-IN" dirty="0" err="1"/>
              <a:t>jr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} //</a:t>
            </a:r>
            <a:r>
              <a:rPr lang="en-IN" dirty="0" err="1"/>
              <a:t>jr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 // </a:t>
            </a:r>
            <a:r>
              <a:rPr lang="en-IN" dirty="0" err="1"/>
              <a:t>jr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6DB1D-F4A9-4D97-9A29-6F5BC729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131CC-B87F-4895-B8B2-7D5113F9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7361E-23B2-43C2-858B-918B4B28B36A}"/>
              </a:ext>
            </a:extLst>
          </p:cNvPr>
          <p:cNvSpPr/>
          <p:nvPr/>
        </p:nvSpPr>
        <p:spPr>
          <a:xfrm>
            <a:off x="5473920" y="1690687"/>
            <a:ext cx="871538" cy="107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8EDA7D7-FB5B-4D4B-BFEF-F15175677645}"/>
              </a:ext>
            </a:extLst>
          </p:cNvPr>
          <p:cNvSpPr/>
          <p:nvPr/>
        </p:nvSpPr>
        <p:spPr>
          <a:xfrm rot="18909537">
            <a:off x="6699495" y="299665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EE9D1-EBD1-4BC1-BD36-77B892B09CED}"/>
              </a:ext>
            </a:extLst>
          </p:cNvPr>
          <p:cNvSpPr/>
          <p:nvPr/>
        </p:nvSpPr>
        <p:spPr>
          <a:xfrm>
            <a:off x="5477340" y="2766569"/>
            <a:ext cx="871538" cy="91304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DA992-BF7C-472F-999D-8DA8D567C9E1}"/>
              </a:ext>
            </a:extLst>
          </p:cNvPr>
          <p:cNvSpPr/>
          <p:nvPr/>
        </p:nvSpPr>
        <p:spPr>
          <a:xfrm>
            <a:off x="5477340" y="3690040"/>
            <a:ext cx="871538" cy="3848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7D76E-F6F1-4EB9-ADC8-3EE44EA4B542}"/>
              </a:ext>
            </a:extLst>
          </p:cNvPr>
          <p:cNvSpPr/>
          <p:nvPr/>
        </p:nvSpPr>
        <p:spPr>
          <a:xfrm>
            <a:off x="7602425" y="4061969"/>
            <a:ext cx="871538" cy="91304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2B36E9-FA37-45E4-9FDA-0E529BEB3B80}"/>
              </a:ext>
            </a:extLst>
          </p:cNvPr>
          <p:cNvSpPr/>
          <p:nvPr/>
        </p:nvSpPr>
        <p:spPr>
          <a:xfrm>
            <a:off x="7602425" y="2969959"/>
            <a:ext cx="871538" cy="107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F3E56D-5B5A-4DCA-AA50-A36B44837A8D}"/>
              </a:ext>
            </a:extLst>
          </p:cNvPr>
          <p:cNvSpPr/>
          <p:nvPr/>
        </p:nvSpPr>
        <p:spPr>
          <a:xfrm>
            <a:off x="9241058" y="4605337"/>
            <a:ext cx="871538" cy="1075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60625CB-213B-4A1E-ADBE-E4750633C825}"/>
              </a:ext>
            </a:extLst>
          </p:cNvPr>
          <p:cNvSpPr/>
          <p:nvPr/>
        </p:nvSpPr>
        <p:spPr>
          <a:xfrm rot="18909537">
            <a:off x="8714033" y="36915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B920DFE-5934-40E5-BB1D-072D84557485}"/>
              </a:ext>
            </a:extLst>
          </p:cNvPr>
          <p:cNvSpPr/>
          <p:nvPr/>
        </p:nvSpPr>
        <p:spPr>
          <a:xfrm rot="18909537">
            <a:off x="10387057" y="48488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1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0D5-4DBA-4E15-B490-E2B5DEA2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one: Frame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0843-E776-4355-AD28-5BF8324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 also stores local variables and data structures (local arrays and structures) for a function along with the </a:t>
            </a:r>
            <a:r>
              <a:rPr lang="en-US" dirty="0">
                <a:solidFill>
                  <a:srgbClr val="C00000"/>
                </a:solidFill>
              </a:rPr>
              <a:t>return address(es)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 pointer will get incremented and decremented based on the local arguments used.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FD68-BBC9-4D77-9D1D-EE2E4D7B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37A5F-40D2-450F-AC02-A7A29E8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41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0D5-4DBA-4E15-B490-E2B5DEA2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one: Frame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0843-E776-4355-AD28-5BF8324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 pointer: Points to local variables and saved registers. Points to the </a:t>
            </a:r>
            <a:r>
              <a:rPr lang="en-US" dirty="0">
                <a:solidFill>
                  <a:srgbClr val="C00000"/>
                </a:solidFill>
              </a:rPr>
              <a:t>highest address </a:t>
            </a:r>
            <a:r>
              <a:rPr lang="en-US" dirty="0"/>
              <a:t>in the </a:t>
            </a:r>
            <a:r>
              <a:rPr lang="en-US" dirty="0">
                <a:solidFill>
                  <a:srgbClr val="C00000"/>
                </a:solidFill>
              </a:rPr>
              <a:t>procedure frame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Stays there </a:t>
            </a:r>
            <a:r>
              <a:rPr lang="en-US" dirty="0"/>
              <a:t>throughout the procedure. Stack pointer, </a:t>
            </a:r>
            <a:r>
              <a:rPr lang="en-US" dirty="0">
                <a:solidFill>
                  <a:srgbClr val="C00000"/>
                </a:solidFill>
              </a:rPr>
              <a:t>moves</a:t>
            </a:r>
            <a:r>
              <a:rPr lang="en-US" dirty="0"/>
              <a:t> around.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FD68-BBC9-4D77-9D1D-EE2E4D7B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37A5F-40D2-450F-AC02-A7A29E8B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114A7-3C5B-4098-BDC1-9AF3F05F9CB9}"/>
              </a:ext>
            </a:extLst>
          </p:cNvPr>
          <p:cNvSpPr/>
          <p:nvPr/>
        </p:nvSpPr>
        <p:spPr>
          <a:xfrm>
            <a:off x="5917681" y="411956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2D1855-2D51-4285-A919-0AF21B4CC06E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917681" y="49101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B3DF5B-3642-4F28-86D5-C118E333E012}"/>
              </a:ext>
            </a:extLst>
          </p:cNvPr>
          <p:cNvCxnSpPr/>
          <p:nvPr/>
        </p:nvCxnSpPr>
        <p:spPr>
          <a:xfrm>
            <a:off x="5917681" y="4471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91DC29-3923-4F82-8626-10357C6411D2}"/>
              </a:ext>
            </a:extLst>
          </p:cNvPr>
          <p:cNvCxnSpPr/>
          <p:nvPr/>
        </p:nvCxnSpPr>
        <p:spPr>
          <a:xfrm>
            <a:off x="5917681" y="532447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E4AC9-9391-4CBA-BFC5-9521806EC950}"/>
              </a:ext>
            </a:extLst>
          </p:cNvPr>
          <p:cNvCxnSpPr>
            <a:cxnSpLocks/>
          </p:cNvCxnSpPr>
          <p:nvPr/>
        </p:nvCxnSpPr>
        <p:spPr>
          <a:xfrm>
            <a:off x="5279201" y="5207367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13A55B-6925-4EF2-BBCB-9C85C97ACC19}"/>
              </a:ext>
            </a:extLst>
          </p:cNvPr>
          <p:cNvSpPr txBox="1"/>
          <p:nvPr/>
        </p:nvSpPr>
        <p:spPr>
          <a:xfrm>
            <a:off x="4631791" y="477554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93F500-D9A2-4652-8513-9ACA01C7B3BE}"/>
              </a:ext>
            </a:extLst>
          </p:cNvPr>
          <p:cNvSpPr txBox="1"/>
          <p:nvPr/>
        </p:nvSpPr>
        <p:spPr>
          <a:xfrm>
            <a:off x="5957756" y="4562464"/>
            <a:ext cx="79085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regs.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7F5F5-BF25-4C95-A1FF-BBEE90EF428C}"/>
              </a:ext>
            </a:extLst>
          </p:cNvPr>
          <p:cNvSpPr txBox="1"/>
          <p:nvPr/>
        </p:nvSpPr>
        <p:spPr>
          <a:xfrm>
            <a:off x="4653232" y="4014451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fp</a:t>
            </a:r>
            <a:endParaRPr lang="en-IN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3C9CCC-6927-4184-9C3D-8860A19691F8}"/>
              </a:ext>
            </a:extLst>
          </p:cNvPr>
          <p:cNvCxnSpPr>
            <a:cxnSpLocks/>
          </p:cNvCxnSpPr>
          <p:nvPr/>
        </p:nvCxnSpPr>
        <p:spPr>
          <a:xfrm>
            <a:off x="5279201" y="4363518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ABE4A9-17C6-4537-B0C8-45A6E5A3C5C7}"/>
              </a:ext>
            </a:extLst>
          </p:cNvPr>
          <p:cNvSpPr txBox="1"/>
          <p:nvPr/>
        </p:nvSpPr>
        <p:spPr>
          <a:xfrm>
            <a:off x="5957756" y="4139627"/>
            <a:ext cx="86651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returns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19715B-9CF9-469E-AD01-F48AB219811C}"/>
              </a:ext>
            </a:extLst>
          </p:cNvPr>
          <p:cNvSpPr/>
          <p:nvPr/>
        </p:nvSpPr>
        <p:spPr>
          <a:xfrm>
            <a:off x="2222604" y="411956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02159-55DC-424D-94DD-6991C8BB1E29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2222604" y="49101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4BD0A8-1516-4E7A-8BEC-4CFC0AA89FF3}"/>
              </a:ext>
            </a:extLst>
          </p:cNvPr>
          <p:cNvCxnSpPr/>
          <p:nvPr/>
        </p:nvCxnSpPr>
        <p:spPr>
          <a:xfrm>
            <a:off x="2222604" y="4471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74C5B4-DD61-4E8A-A484-FD4596DB038F}"/>
              </a:ext>
            </a:extLst>
          </p:cNvPr>
          <p:cNvCxnSpPr/>
          <p:nvPr/>
        </p:nvCxnSpPr>
        <p:spPr>
          <a:xfrm>
            <a:off x="2222604" y="532447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149EBA-488B-4748-8012-D2C6FF629F79}"/>
              </a:ext>
            </a:extLst>
          </p:cNvPr>
          <p:cNvCxnSpPr>
            <a:cxnSpLocks/>
          </p:cNvCxnSpPr>
          <p:nvPr/>
        </p:nvCxnSpPr>
        <p:spPr>
          <a:xfrm flipV="1">
            <a:off x="1584124" y="4371975"/>
            <a:ext cx="520901" cy="76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DC5D89-DC3D-40E6-B61B-42D5A33EB0AF}"/>
              </a:ext>
            </a:extLst>
          </p:cNvPr>
          <p:cNvSpPr txBox="1"/>
          <p:nvPr/>
        </p:nvSpPr>
        <p:spPr>
          <a:xfrm>
            <a:off x="955705" y="47646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4684E-995A-4BF7-8F3A-519D69B858F7}"/>
              </a:ext>
            </a:extLst>
          </p:cNvPr>
          <p:cNvSpPr txBox="1"/>
          <p:nvPr/>
        </p:nvSpPr>
        <p:spPr>
          <a:xfrm>
            <a:off x="955705" y="3858995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fp</a:t>
            </a:r>
            <a:endParaRPr lang="en-IN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CC9D66-4FA5-49A5-A7E8-CF3A4502DF76}"/>
              </a:ext>
            </a:extLst>
          </p:cNvPr>
          <p:cNvCxnSpPr>
            <a:cxnSpLocks/>
          </p:cNvCxnSpPr>
          <p:nvPr/>
        </p:nvCxnSpPr>
        <p:spPr>
          <a:xfrm>
            <a:off x="1584124" y="4258748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A01EA1-F2F5-4333-803C-0B01C18ECF71}"/>
              </a:ext>
            </a:extLst>
          </p:cNvPr>
          <p:cNvSpPr/>
          <p:nvPr/>
        </p:nvSpPr>
        <p:spPr>
          <a:xfrm>
            <a:off x="9776146" y="4119563"/>
            <a:ext cx="871538" cy="1581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6CDEB-9CFD-45E5-8F97-294215519A65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9776146" y="491013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53BDB0-B365-44DF-83C6-8832DB7D394D}"/>
              </a:ext>
            </a:extLst>
          </p:cNvPr>
          <p:cNvCxnSpPr/>
          <p:nvPr/>
        </p:nvCxnSpPr>
        <p:spPr>
          <a:xfrm>
            <a:off x="9776146" y="4471988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82A4D2-CBC3-4EF0-9FAB-1E46A436B74D}"/>
              </a:ext>
            </a:extLst>
          </p:cNvPr>
          <p:cNvCxnSpPr/>
          <p:nvPr/>
        </p:nvCxnSpPr>
        <p:spPr>
          <a:xfrm>
            <a:off x="9776146" y="5324476"/>
            <a:ext cx="8715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A10B7F-1B9F-4096-BA55-69626160A22F}"/>
              </a:ext>
            </a:extLst>
          </p:cNvPr>
          <p:cNvCxnSpPr>
            <a:cxnSpLocks/>
          </p:cNvCxnSpPr>
          <p:nvPr/>
        </p:nvCxnSpPr>
        <p:spPr>
          <a:xfrm flipV="1">
            <a:off x="9137666" y="4371975"/>
            <a:ext cx="520901" cy="767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251055-3647-4FD2-AD99-1753683E1755}"/>
              </a:ext>
            </a:extLst>
          </p:cNvPr>
          <p:cNvSpPr txBox="1"/>
          <p:nvPr/>
        </p:nvSpPr>
        <p:spPr>
          <a:xfrm>
            <a:off x="8509247" y="47646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sp</a:t>
            </a:r>
            <a:endParaRPr lang="en-IN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30D99-071C-43A8-9428-8C1D3861B3F8}"/>
              </a:ext>
            </a:extLst>
          </p:cNvPr>
          <p:cNvSpPr txBox="1"/>
          <p:nvPr/>
        </p:nvSpPr>
        <p:spPr>
          <a:xfrm>
            <a:off x="8509247" y="3858995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fp</a:t>
            </a:r>
            <a:endParaRPr lang="en-IN" sz="3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90901A-1DFC-499F-9E52-CC09540D3BD5}"/>
              </a:ext>
            </a:extLst>
          </p:cNvPr>
          <p:cNvCxnSpPr>
            <a:cxnSpLocks/>
          </p:cNvCxnSpPr>
          <p:nvPr/>
        </p:nvCxnSpPr>
        <p:spPr>
          <a:xfrm>
            <a:off x="9137666" y="4258748"/>
            <a:ext cx="566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F7AF213-E127-46FA-9D4D-F16351FEA49A}"/>
              </a:ext>
            </a:extLst>
          </p:cNvPr>
          <p:cNvSpPr/>
          <p:nvPr/>
        </p:nvSpPr>
        <p:spPr>
          <a:xfrm rot="16200000">
            <a:off x="3631371" y="428152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8A2324C-7224-4257-9729-2FE150F13508}"/>
              </a:ext>
            </a:extLst>
          </p:cNvPr>
          <p:cNvSpPr/>
          <p:nvPr/>
        </p:nvSpPr>
        <p:spPr>
          <a:xfrm rot="16200000">
            <a:off x="7364772" y="42251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A0F06-C058-4368-AF26-0B568FC2F876}"/>
              </a:ext>
            </a:extLst>
          </p:cNvPr>
          <p:cNvSpPr txBox="1"/>
          <p:nvPr/>
        </p:nvSpPr>
        <p:spPr>
          <a:xfrm>
            <a:off x="4107329" y="5803507"/>
            <a:ext cx="761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Awesomeness: You can access any using </a:t>
            </a:r>
            <a:r>
              <a:rPr lang="en-US" sz="2400" dirty="0" err="1"/>
              <a:t>fp</a:t>
            </a:r>
            <a:r>
              <a:rPr lang="en-US" sz="2400" dirty="0"/>
              <a:t>/</a:t>
            </a:r>
            <a:r>
              <a:rPr lang="en-US" sz="2400" dirty="0" err="1"/>
              <a:t>sp</a:t>
            </a:r>
            <a:r>
              <a:rPr lang="en-US" sz="2400" dirty="0"/>
              <a:t> and an offset</a:t>
            </a:r>
            <a:endParaRPr lang="en-IN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89EE76-8325-439C-852E-E823E352326C}"/>
              </a:ext>
            </a:extLst>
          </p:cNvPr>
          <p:cNvSpPr txBox="1"/>
          <p:nvPr/>
        </p:nvSpPr>
        <p:spPr>
          <a:xfrm>
            <a:off x="5957756" y="4979580"/>
            <a:ext cx="79243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748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35A7-F849-48E0-9C28-ED429E37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Try This Out! Discuss on Piazza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328CB-2475-4F7F-8181-8EC239F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C692C-5D5E-41A7-B8CE-FC567921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841FFC-A30E-1B37-F967-5CF4055A61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226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F2E3-CB6E-4E1B-BEAC-6F5A3C6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Curious Ones (Beyond CS230)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8983-F4CF-42EA-8BD8-09F2EF24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 buffer overflow - 101: </a:t>
            </a:r>
            <a:r>
              <a:rPr lang="en-US" dirty="0">
                <a:hlinkClick r:id="rId2"/>
              </a:rPr>
              <a:t>https://en.wikipedia.org/wiki/Stack_buffer_overflow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F6D9-6B2D-4F1C-9E55-D1ADDBB1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532B5-6256-4EC7-96E8-D049D80C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872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dark coffee on a mug">
            <a:extLst>
              <a:ext uri="{FF2B5EF4-FFF2-40B4-BE49-F238E27FC236}">
                <a16:creationId xmlns:a16="http://schemas.microsoft.com/office/drawing/2014/main" id="{82CC6917-03A6-B736-935D-6067A9AF2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102F6-6EAD-06E3-A035-1E305E54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Coffee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950C-3062-1420-72BD-FCCC9F85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Ankeet +5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30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303E-6C78-96EF-B7AD-1B4E1DC5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0" i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ਸਤਿ ਸ੍ਰੀ ਅਕਾਲ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10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928-276E-4BEE-A907-C099A671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E09-DC52-44A0-A2BB-2E927CA3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sum(int a, int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</a:t>
            </a:r>
          </a:p>
          <a:p>
            <a:pPr marL="0" indent="0">
              <a:buNone/>
            </a:pPr>
            <a:r>
              <a:rPr lang="en-US" dirty="0"/>
              <a:t>    int j=2;</a:t>
            </a:r>
          </a:p>
          <a:p>
            <a:pPr marL="0" indent="0">
              <a:buNone/>
            </a:pPr>
            <a:r>
              <a:rPr lang="en-US" dirty="0"/>
              <a:t>    int k = sum 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 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0EA2-5B9C-4631-85F4-467D1D5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62F4D-D3B4-4E9C-992A-981F297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958F-E82D-4846-85CF-6B6C06309CF2}"/>
              </a:ext>
            </a:extLst>
          </p:cNvPr>
          <p:cNvSpPr txBox="1"/>
          <p:nvPr/>
        </p:nvSpPr>
        <p:spPr>
          <a:xfrm>
            <a:off x="3898726" y="4906577"/>
            <a:ext cx="411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//jump to function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470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928-276E-4BEE-A907-C099A671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E09-DC52-44A0-A2BB-2E927CA3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sum(int a, int b)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main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=1; </a:t>
            </a:r>
          </a:p>
          <a:p>
            <a:pPr marL="0" indent="0">
              <a:buNone/>
            </a:pPr>
            <a:r>
              <a:rPr lang="en-US" dirty="0"/>
              <a:t>    int j=2;</a:t>
            </a:r>
          </a:p>
          <a:p>
            <a:pPr marL="0" indent="0">
              <a:buNone/>
            </a:pPr>
            <a:r>
              <a:rPr lang="en-US" dirty="0"/>
              <a:t>    int k = sum(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// 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0EA2-5B9C-4631-85F4-467D1D5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62F4D-D3B4-4E9C-992A-981F297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958F-E82D-4846-85CF-6B6C06309CF2}"/>
              </a:ext>
            </a:extLst>
          </p:cNvPr>
          <p:cNvSpPr txBox="1"/>
          <p:nvPr/>
        </p:nvSpPr>
        <p:spPr>
          <a:xfrm>
            <a:off x="3886200" y="48940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j</a:t>
            </a:r>
            <a:r>
              <a:rPr lang="en-US" sz="3600" dirty="0"/>
              <a:t> sum </a:t>
            </a:r>
            <a:endParaRPr lang="en-I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E2C6E-D420-4614-96C6-2F06BD4570FE}"/>
              </a:ext>
            </a:extLst>
          </p:cNvPr>
          <p:cNvSpPr/>
          <p:nvPr/>
        </p:nvSpPr>
        <p:spPr>
          <a:xfrm>
            <a:off x="5187192" y="2216842"/>
            <a:ext cx="4291633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do you return? </a:t>
            </a:r>
            <a:r>
              <a:rPr lang="en-US" sz="3200" dirty="0">
                <a:sym typeface="Wingdings" panose="05000000000000000000" pitchFamily="2" charset="2"/>
              </a:rPr>
              <a:t> </a:t>
            </a:r>
            <a:r>
              <a:rPr lang="en-US" sz="3200" dirty="0"/>
              <a:t>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761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9C41-2A92-418B-B384-8648886F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56A9-E864-4202-9AB8-7032AF22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jal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Jump and Link      and         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/>
              <a:t> $ra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jal</a:t>
            </a:r>
            <a:r>
              <a:rPr lang="en-IN" dirty="0"/>
              <a:t> L1: </a:t>
            </a:r>
          </a:p>
          <a:p>
            <a:pPr marL="0" indent="0">
              <a:buNone/>
            </a:pPr>
            <a:r>
              <a:rPr lang="en-IN" dirty="0"/>
              <a:t>go to L1, the instruction that has to be </a:t>
            </a:r>
            <a:r>
              <a:rPr lang="en-IN" dirty="0">
                <a:solidFill>
                  <a:srgbClr val="C00000"/>
                </a:solidFill>
              </a:rPr>
              <a:t>executed next </a:t>
            </a:r>
            <a:r>
              <a:rPr lang="en-IN" dirty="0"/>
              <a:t>is in L1. </a:t>
            </a:r>
          </a:p>
          <a:p>
            <a:pPr marL="0" indent="0">
              <a:buNone/>
            </a:pPr>
            <a:r>
              <a:rPr lang="en-IN" dirty="0"/>
              <a:t>and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save the address </a:t>
            </a:r>
            <a:r>
              <a:rPr lang="en-IN" dirty="0"/>
              <a:t>of the next instruction in $ra. </a:t>
            </a:r>
            <a:r>
              <a:rPr lang="en-IN" dirty="0" err="1"/>
              <a:t>ra</a:t>
            </a:r>
            <a:r>
              <a:rPr lang="en-IN" dirty="0"/>
              <a:t> is an awesome register that stores the return address.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E084-CF88-4CA2-BC60-1DE69749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5FD1-8E41-4B29-A61A-F236FA4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6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9C41-2A92-418B-B384-8648886F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Awesome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56A9-E864-4202-9AB8-7032AF22B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jal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Jump and Link      and         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/>
              <a:t> $ra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 err="1"/>
              <a:t>jal</a:t>
            </a:r>
            <a:r>
              <a:rPr lang="en-IN" dirty="0"/>
              <a:t> L1: </a:t>
            </a:r>
          </a:p>
          <a:p>
            <a:pPr marL="0" indent="0">
              <a:buNone/>
            </a:pPr>
            <a:r>
              <a:rPr lang="en-IN" dirty="0"/>
              <a:t>go to L1, the instruction that has to be </a:t>
            </a:r>
            <a:r>
              <a:rPr lang="en-IN" dirty="0">
                <a:solidFill>
                  <a:srgbClr val="C00000"/>
                </a:solidFill>
              </a:rPr>
              <a:t>executed next </a:t>
            </a:r>
            <a:r>
              <a:rPr lang="en-IN" dirty="0"/>
              <a:t>is in L1. </a:t>
            </a:r>
          </a:p>
          <a:p>
            <a:pPr marL="0" indent="0">
              <a:buNone/>
            </a:pPr>
            <a:r>
              <a:rPr lang="en-IN" dirty="0"/>
              <a:t>and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save the address </a:t>
            </a:r>
            <a:r>
              <a:rPr lang="en-IN" dirty="0"/>
              <a:t>of the next instruction in $ra. </a:t>
            </a:r>
            <a:r>
              <a:rPr lang="en-IN" dirty="0" err="1"/>
              <a:t>ra</a:t>
            </a:r>
            <a:r>
              <a:rPr lang="en-IN" dirty="0"/>
              <a:t> is an awesome register that stores the return address (</a:t>
            </a:r>
            <a:r>
              <a:rPr lang="en-IN" dirty="0" err="1"/>
              <a:t>ra</a:t>
            </a:r>
            <a:r>
              <a:rPr lang="en-IN" dirty="0"/>
              <a:t>).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EE084-CF88-4CA2-BC60-1DE69749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45FD1-8E41-4B29-A61A-F236FA4F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FB116-1D10-49B3-8DDB-F214E98D49A6}"/>
              </a:ext>
            </a:extLst>
          </p:cNvPr>
          <p:cNvSpPr/>
          <p:nvPr/>
        </p:nvSpPr>
        <p:spPr>
          <a:xfrm>
            <a:off x="6157913" y="2326379"/>
            <a:ext cx="5044937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ym typeface="Wingdings" panose="05000000000000000000" pitchFamily="2" charset="2"/>
              </a:rPr>
              <a:t>Go to instruction whose address is stored in ra </a:t>
            </a:r>
            <a:r>
              <a:rPr lang="en-US" sz="3200" dirty="0">
                <a:solidFill>
                  <a:srgbClr val="C00000"/>
                </a:solidFill>
                <a:sym typeface="Wingdings" panose="05000000000000000000" pitchFamily="2" charset="2"/>
              </a:rPr>
              <a:t>(PC+4) 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0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6FB-2C9D-4419-A147-DBE28F2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Complete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C6A0-6D1D-4DFC-97D2-909BE6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PC+4           </a:t>
            </a:r>
            <a:r>
              <a:rPr lang="en-US" dirty="0" err="1"/>
              <a:t>addi</a:t>
            </a:r>
            <a:r>
              <a:rPr lang="en-US" dirty="0"/>
              <a:t> $R1, $R0, 2               // R0 = 0, R1=2</a:t>
            </a:r>
          </a:p>
          <a:p>
            <a:pPr marL="0" indent="0">
              <a:buNone/>
            </a:pPr>
            <a:r>
              <a:rPr lang="en-US" dirty="0"/>
              <a:t>PC+8           </a:t>
            </a:r>
            <a:r>
              <a:rPr lang="en-US" dirty="0" err="1">
                <a:solidFill>
                  <a:srgbClr val="C00000"/>
                </a:solidFill>
              </a:rPr>
              <a:t>jal</a:t>
            </a:r>
            <a:r>
              <a:rPr lang="en-US" dirty="0">
                <a:solidFill>
                  <a:srgbClr val="C00000"/>
                </a:solidFill>
              </a:rPr>
              <a:t> sum                              </a:t>
            </a:r>
            <a:r>
              <a:rPr lang="en-US" dirty="0"/>
              <a:t>// </a:t>
            </a:r>
            <a:r>
              <a:rPr lang="en-US" dirty="0">
                <a:solidFill>
                  <a:srgbClr val="C00000"/>
                </a:solidFill>
              </a:rPr>
              <a:t>R31 (ra) = PC+12</a:t>
            </a:r>
          </a:p>
          <a:p>
            <a:pPr marL="0" indent="0">
              <a:buNone/>
            </a:pPr>
            <a:r>
              <a:rPr lang="en-US" dirty="0"/>
              <a:t>PC+12         add $R0, $R3, $R3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sum: </a:t>
            </a:r>
          </a:p>
          <a:p>
            <a:pPr marL="0" indent="0">
              <a:buNone/>
            </a:pPr>
            <a:r>
              <a:rPr lang="en-US" dirty="0"/>
              <a:t>PC+100      </a:t>
            </a:r>
            <a:r>
              <a:rPr lang="en-US" dirty="0" err="1"/>
              <a:t>addi</a:t>
            </a:r>
            <a:r>
              <a:rPr lang="en-US" dirty="0"/>
              <a:t> $R2, $R1, 4 </a:t>
            </a:r>
          </a:p>
          <a:p>
            <a:pPr marL="0" indent="0">
              <a:buNone/>
            </a:pPr>
            <a:r>
              <a:rPr lang="en-US" dirty="0"/>
              <a:t>PC+104      </a:t>
            </a:r>
            <a:r>
              <a:rPr lang="en-US" dirty="0" err="1"/>
              <a:t>jr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A41B-3258-4387-AE3B-8BCB419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C905-7A4D-4FF5-B097-052CB6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99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6FB-2C9D-4419-A147-DBE28F2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Complete Picture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C6A0-6D1D-4DFC-97D2-909BE60C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PC+4           </a:t>
            </a:r>
            <a:r>
              <a:rPr lang="en-US" dirty="0" err="1"/>
              <a:t>addi</a:t>
            </a:r>
            <a:r>
              <a:rPr lang="en-US" dirty="0"/>
              <a:t> $R1, $R0, 2               // R0 = 0, R1=2</a:t>
            </a:r>
          </a:p>
          <a:p>
            <a:pPr marL="0" indent="0">
              <a:buNone/>
            </a:pPr>
            <a:r>
              <a:rPr lang="en-US" dirty="0"/>
              <a:t>PC+8           </a:t>
            </a:r>
            <a:r>
              <a:rPr lang="en-US" dirty="0" err="1"/>
              <a:t>jal</a:t>
            </a:r>
            <a:r>
              <a:rPr lang="en-US" dirty="0"/>
              <a:t> sum                              // R31 = PC+12  (ra)</a:t>
            </a:r>
          </a:p>
          <a:p>
            <a:pPr marL="0" indent="0">
              <a:buNone/>
            </a:pPr>
            <a:r>
              <a:rPr lang="en-US" dirty="0"/>
              <a:t>PC+12         add $R0, $R3, $R3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sum: </a:t>
            </a:r>
          </a:p>
          <a:p>
            <a:pPr marL="0" indent="0">
              <a:buNone/>
            </a:pPr>
            <a:r>
              <a:rPr lang="en-US" dirty="0"/>
              <a:t>PC+100      </a:t>
            </a:r>
            <a:r>
              <a:rPr lang="en-US" dirty="0" err="1"/>
              <a:t>addi</a:t>
            </a:r>
            <a:r>
              <a:rPr lang="en-US" dirty="0"/>
              <a:t> $R2, $R1, 4             // R2 =6 </a:t>
            </a:r>
          </a:p>
          <a:p>
            <a:pPr marL="0" indent="0">
              <a:buNone/>
            </a:pPr>
            <a:r>
              <a:rPr lang="en-US" dirty="0"/>
              <a:t>PC+104      </a:t>
            </a:r>
            <a:r>
              <a:rPr lang="en-US" dirty="0" err="1">
                <a:solidFill>
                  <a:srgbClr val="C00000"/>
                </a:solidFill>
              </a:rPr>
              <a:t>jr</a:t>
            </a:r>
            <a:r>
              <a:rPr lang="en-US" dirty="0">
                <a:solidFill>
                  <a:srgbClr val="C00000"/>
                </a:solidFill>
              </a:rPr>
              <a:t>  $R31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AA41B-3258-4387-AE3B-8BCB4197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C905-7A4D-4FF5-B097-052CB68C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98AB37F-0823-496B-B350-B56E919B6940}"/>
              </a:ext>
            </a:extLst>
          </p:cNvPr>
          <p:cNvCxnSpPr>
            <a:cxnSpLocks/>
          </p:cNvCxnSpPr>
          <p:nvPr/>
        </p:nvCxnSpPr>
        <p:spPr>
          <a:xfrm flipV="1">
            <a:off x="4481513" y="2814639"/>
            <a:ext cx="4581525" cy="3076574"/>
          </a:xfrm>
          <a:prstGeom prst="curved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6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1731</Words>
  <Application>Microsoft Office PowerPoint</Application>
  <PresentationFormat>Widescreen</PresentationFormat>
  <Paragraphs>326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CS230: Digital Logic Design and Computer Architecture</vt:lpstr>
      <vt:lpstr>Sequential execution and jumps</vt:lpstr>
      <vt:lpstr>Functions (Procedures) </vt:lpstr>
      <vt:lpstr>Simple  </vt:lpstr>
      <vt:lpstr>Simple  </vt:lpstr>
      <vt:lpstr>Awesome Instructions</vt:lpstr>
      <vt:lpstr>Awesome Instructions</vt:lpstr>
      <vt:lpstr>Let’s Have a Complete Picture</vt:lpstr>
      <vt:lpstr>Let’s Have a Complete Picture</vt:lpstr>
      <vt:lpstr>Let’s Have a Complete Picture</vt:lpstr>
      <vt:lpstr>Let’s Have a Complete Picture</vt:lpstr>
      <vt:lpstr>JAL: Jump and Link, What’s wrong?</vt:lpstr>
      <vt:lpstr>Well </vt:lpstr>
      <vt:lpstr>PC+4 or PC+8? Why this </vt:lpstr>
      <vt:lpstr>PAUSE: Quick recap</vt:lpstr>
      <vt:lpstr>MIPS provides</vt:lpstr>
      <vt:lpstr>What if?</vt:lpstr>
      <vt:lpstr>What if?</vt:lpstr>
      <vt:lpstr>What is the big deal?</vt:lpstr>
      <vt:lpstr>What is the big deal? Oh no!</vt:lpstr>
      <vt:lpstr>What is the big deal? Oh no!</vt:lpstr>
      <vt:lpstr>Saving and Restoring Registers (limited)</vt:lpstr>
      <vt:lpstr>Do not forget 32 MIPS registers only Register spilling  </vt:lpstr>
      <vt:lpstr>Quick recap</vt:lpstr>
      <vt:lpstr>The loaded program </vt:lpstr>
      <vt:lpstr>MIPS way of handling it:  The Stack (part of DRAM, for each function call) </vt:lpstr>
      <vt:lpstr>PowerPoint Presentation</vt:lpstr>
      <vt:lpstr>MIPS way of handling it: Before function call </vt:lpstr>
      <vt:lpstr>MIPS way of handling it: Function call is ON</vt:lpstr>
      <vt:lpstr>MIPS way of handling it: After the function call</vt:lpstr>
      <vt:lpstr>How to save and restore?</vt:lpstr>
      <vt:lpstr>Nested Functions (Remember main()  is a function too  )</vt:lpstr>
      <vt:lpstr>The final one: Frame pointer</vt:lpstr>
      <vt:lpstr>The final one: Frame pointer</vt:lpstr>
      <vt:lpstr>Try This Out! Discuss on Piazza</vt:lpstr>
      <vt:lpstr>For the Curious Ones (Beyond CS230)</vt:lpstr>
      <vt:lpstr>Coffee credits</vt:lpstr>
      <vt:lpstr>ਸਤਿ ਸ੍ਰੀ ਅਕਾਲ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CS230: Digital Logic Design and Computer Architecture</dc:title>
  <dc:creator>Biswabandan Panda</dc:creator>
  <cp:lastModifiedBy>Biswabandan</cp:lastModifiedBy>
  <cp:revision>14</cp:revision>
  <dcterms:created xsi:type="dcterms:W3CDTF">2023-01-25T05:11:46Z</dcterms:created>
  <dcterms:modified xsi:type="dcterms:W3CDTF">2023-08-31T04:14:51Z</dcterms:modified>
</cp:coreProperties>
</file>