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165" r:id="rId2"/>
    <p:sldId id="7121" r:id="rId3"/>
    <p:sldId id="7122" r:id="rId4"/>
    <p:sldId id="7123" r:id="rId5"/>
    <p:sldId id="7126" r:id="rId6"/>
    <p:sldId id="7124" r:id="rId7"/>
    <p:sldId id="7125" r:id="rId8"/>
    <p:sldId id="7127" r:id="rId9"/>
    <p:sldId id="268" r:id="rId10"/>
    <p:sldId id="7191" r:id="rId11"/>
    <p:sldId id="7160" r:id="rId12"/>
    <p:sldId id="7161" r:id="rId13"/>
    <p:sldId id="259" r:id="rId14"/>
    <p:sldId id="260" r:id="rId15"/>
    <p:sldId id="7162" r:id="rId16"/>
    <p:sldId id="7197" r:id="rId17"/>
    <p:sldId id="7218" r:id="rId18"/>
    <p:sldId id="7219" r:id="rId19"/>
    <p:sldId id="7221" r:id="rId20"/>
    <p:sldId id="722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BC7E-BA59-6FE5-4AF7-DC1E887AA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66C2F-BBCD-F71A-9829-CCB0B5A3E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D85B7-8FB9-1102-FF49-67075133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5A38-B5AB-479F-88D3-01B3678B6DA7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42131-7569-3276-E123-EAD76978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AACA1-5724-2E19-6354-A77FF1AA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054E-052A-4B7F-A1AF-233540A53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78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A316-E276-DAF1-5E15-66219DB8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B8F29-339B-771E-D879-6080078B4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A181B-7A14-EE51-AF7E-A63EF621D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5A38-B5AB-479F-88D3-01B3678B6DA7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929A1-44C4-3D38-0ED7-92094058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B5E21-8971-C02B-3F2A-96E3505C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054E-052A-4B7F-A1AF-233540A53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12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93494-8853-6AC8-4731-2BB48963D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42140-72D9-6786-1000-E9A7FA03A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89B82-4F4E-05FB-21A2-B6C2E019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5A38-B5AB-479F-88D3-01B3678B6DA7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83F9C-8F44-C325-C17D-BE28FCF26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66B8D-CB05-C014-B6DD-79E72C898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054E-052A-4B7F-A1AF-233540A53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3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D8E15-3481-E540-756A-E4A4B789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C9EBA-68C6-76B0-F3D1-3F1B40170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9E1CF-DFE7-36E0-6A8B-95F94B5D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5A38-B5AB-479F-88D3-01B3678B6DA7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48E80-55CF-3CB1-BD16-6A208D717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12D42-B83A-75C5-2C0A-B8CD9F9F2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054E-052A-4B7F-A1AF-233540A53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72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99F32-C7BA-1725-BBBA-D9CB2DADE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5D536-F402-1F4A-2D69-2917DD4A5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0DF69-B5FD-1363-0942-E7DA54D05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5A38-B5AB-479F-88D3-01B3678B6DA7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31FE4-F1BA-3DF2-3176-86336953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717D5-B3D7-96F6-D6B5-F84A60B8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054E-052A-4B7F-A1AF-233540A53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90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200B-931F-E80C-FC0F-1BBE9AF3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4A68-6EE5-9F1C-681E-566A5D2FB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E8198-8543-5D56-E84D-6FB439655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6AD1E-F2A9-C10E-F73B-A3F43D2F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5A38-B5AB-479F-88D3-01B3678B6DA7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43B09-D7F4-7BD2-EA91-CC509FE7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58DC6-119E-4568-A8FB-E427EC45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054E-052A-4B7F-A1AF-233540A53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08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A45F-E4A9-8AF9-D0ED-28A9BEB1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17840-15FE-B18E-FC41-65548A05D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844A8-CCD8-9E79-AC91-081C0EDE4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89B6F-5E03-A2DD-C635-CEE7C3F09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7A4A5-3A73-E696-7471-F28295913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540538-A991-5855-F736-FB90DD6C0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5A38-B5AB-479F-88D3-01B3678B6DA7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C22316-D767-492F-AEF6-6FCE52AA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7B596B-9632-4A6D-6638-44CD9DFD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054E-052A-4B7F-A1AF-233540A53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0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D503-2CB0-C26D-0FE6-27CC4106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715EB-310F-6361-43AA-FF7003F13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5A38-B5AB-479F-88D3-01B3678B6DA7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E4F1A-6DE7-E2A7-9323-2B33EB4F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62E9B-A12A-F04B-04F2-31164531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054E-052A-4B7F-A1AF-233540A53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02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C8C38-400B-BFE6-4917-EE9338962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5A38-B5AB-479F-88D3-01B3678B6DA7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7AB81F-E02B-D3FD-9FB1-60A0435E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7CEC5-61C2-12CF-E03B-10ECBECA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054E-052A-4B7F-A1AF-233540A53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12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1CAA-4653-0380-9CA9-AD609AC5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4603-ECE3-0E2D-73EA-CFC226745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92F1E-413E-E85E-76F1-2322246D3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49B42-CB8C-7F48-8EDD-451A5A44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5A38-B5AB-479F-88D3-01B3678B6DA7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319FB-1DCC-406B-F659-02A81163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94FC1-D45D-C4DC-EF9F-68760177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054E-052A-4B7F-A1AF-233540A53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24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4B44-1CD5-1B69-9DE3-F95DFB49A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0435A3-3A82-B083-7933-DB1AFEDFC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91690-74FA-4E4D-2B02-F536C3452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5CF9B-91BA-9476-4038-8026B7BE3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5A38-B5AB-479F-88D3-01B3678B6DA7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A86DF-D885-9320-7ADE-E705A4C4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9BF54-4B99-DE63-DDFC-22C64B6C0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054E-052A-4B7F-A1AF-233540A53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30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5FE2D8-9F7F-EE16-A2E6-81477A07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E8FC9-93EC-983B-3BAB-840B30528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1EF8A-D734-C3DE-2EF6-240ED87CC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F5A38-B5AB-479F-88D3-01B3678B6DA7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0B0FE-4441-A6F6-CD07-6073EB2D3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7327D-02B6-C646-9754-DC9AB2C91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0054E-052A-4B7F-A1AF-233540A53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94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9D94-0FEA-4DBE-86DF-3FB8852D3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CS230: Digital Logic Design and Computer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676AF-9222-4BBF-BBA7-BED9C767C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375726" cy="16557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Lecture 9: Instruction Decoding and addressing modes</a:t>
            </a:r>
          </a:p>
          <a:p>
            <a:r>
              <a:rPr lang="en-US" dirty="0">
                <a:solidFill>
                  <a:srgbClr val="C00000"/>
                </a:solidFill>
              </a:rPr>
              <a:t>https://www.cse.iitb.ac.in/~biswa/courses/CS230/autumn23/main.html</a:t>
            </a:r>
          </a:p>
          <a:p>
            <a:endParaRPr lang="en-IN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78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BFC79-106C-EB06-066D-7E6108DF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Addressing Modes</a:t>
            </a:r>
            <a:b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(How and where to find the data)</a:t>
            </a:r>
            <a:b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sz="540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501B8-8446-0464-EA85-507AC5AD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0596B-8AFE-17A8-9B6A-51CEEF90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B8651ABE-1138-46C6-9A43-7FCD4EB2550C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10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000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841C-05F7-4CA2-A445-5B3ADB74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Common Addressing Modes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8B07-5827-45EB-AF2C-89224099F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Immediate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addi</a:t>
            </a:r>
            <a:r>
              <a:rPr lang="en-IN" dirty="0"/>
              <a:t> $t0, $t1, </a:t>
            </a:r>
            <a:r>
              <a:rPr lang="en-IN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5AA56-47E7-4724-89C8-E2391B09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11531-70FD-403D-A9CA-B3C370A9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3AE25A-BA91-44B4-BCCD-B2AA925C2AB9}"/>
              </a:ext>
            </a:extLst>
          </p:cNvPr>
          <p:cNvSpPr/>
          <p:nvPr/>
        </p:nvSpPr>
        <p:spPr>
          <a:xfrm>
            <a:off x="1600200" y="2905125"/>
            <a:ext cx="7100888" cy="804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E156-1111-46D3-A774-E0572EA0CBDA}"/>
              </a:ext>
            </a:extLst>
          </p:cNvPr>
          <p:cNvSpPr txBox="1"/>
          <p:nvPr/>
        </p:nvSpPr>
        <p:spPr>
          <a:xfrm>
            <a:off x="1838325" y="2984390"/>
            <a:ext cx="67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op</a:t>
            </a:r>
            <a:endParaRPr lang="en-IN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D241E-C187-40AE-B8A6-16A2227D6243}"/>
              </a:ext>
            </a:extLst>
          </p:cNvPr>
          <p:cNvSpPr txBox="1"/>
          <p:nvPr/>
        </p:nvSpPr>
        <p:spPr>
          <a:xfrm>
            <a:off x="2886075" y="2984389"/>
            <a:ext cx="518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rs</a:t>
            </a:r>
            <a:endParaRPr lang="en-IN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F7DC6D-E758-4C0C-B41F-7937D6CD388E}"/>
              </a:ext>
            </a:extLst>
          </p:cNvPr>
          <p:cNvSpPr txBox="1"/>
          <p:nvPr/>
        </p:nvSpPr>
        <p:spPr>
          <a:xfrm>
            <a:off x="3907184" y="2984388"/>
            <a:ext cx="498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rt</a:t>
            </a:r>
            <a:endParaRPr lang="en-IN" sz="3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C31DC5-810A-4E8F-87F2-68A54EE7963B}"/>
              </a:ext>
            </a:extLst>
          </p:cNvPr>
          <p:cNvCxnSpPr>
            <a:cxnSpLocks/>
          </p:cNvCxnSpPr>
          <p:nvPr/>
        </p:nvCxnSpPr>
        <p:spPr>
          <a:xfrm>
            <a:off x="2683669" y="2905125"/>
            <a:ext cx="0" cy="8048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72B811-46CE-4E64-9A55-6B7071831F0C}"/>
              </a:ext>
            </a:extLst>
          </p:cNvPr>
          <p:cNvCxnSpPr>
            <a:cxnSpLocks/>
          </p:cNvCxnSpPr>
          <p:nvPr/>
        </p:nvCxnSpPr>
        <p:spPr>
          <a:xfrm>
            <a:off x="3683794" y="2905125"/>
            <a:ext cx="0" cy="8048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FB54E7-655A-4A1F-8A7D-6C9666B5E0C6}"/>
              </a:ext>
            </a:extLst>
          </p:cNvPr>
          <p:cNvCxnSpPr>
            <a:cxnSpLocks/>
          </p:cNvCxnSpPr>
          <p:nvPr/>
        </p:nvCxnSpPr>
        <p:spPr>
          <a:xfrm>
            <a:off x="4679157" y="2905125"/>
            <a:ext cx="0" cy="8048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07F1C85-0975-4BB9-8165-618DE5AC48AA}"/>
              </a:ext>
            </a:extLst>
          </p:cNvPr>
          <p:cNvSpPr txBox="1"/>
          <p:nvPr/>
        </p:nvSpPr>
        <p:spPr>
          <a:xfrm>
            <a:off x="4834542" y="2984388"/>
            <a:ext cx="221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Immediate</a:t>
            </a:r>
            <a:endParaRPr lang="en-IN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912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ABC-0283-4035-A88E-C23D2FA7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Common Addressing Modes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A8A0-979F-4788-B848-DE708BD3F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Register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add $t0, $t1, </a:t>
            </a:r>
            <a:r>
              <a:rPr lang="en-IN" dirty="0">
                <a:solidFill>
                  <a:srgbClr val="C00000"/>
                </a:solidFill>
              </a:rPr>
              <a:t>$t2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8187A-48F7-48B9-8D27-F6158FBF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B602-11BF-4692-A6C6-43B84EFC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D5727B-8CAB-46F2-89CC-D62CBFBBC7B3}"/>
              </a:ext>
            </a:extLst>
          </p:cNvPr>
          <p:cNvSpPr/>
          <p:nvPr/>
        </p:nvSpPr>
        <p:spPr>
          <a:xfrm>
            <a:off x="1600200" y="2905125"/>
            <a:ext cx="7100888" cy="804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359469-8965-4527-ACE4-AAA6A838E4CD}"/>
              </a:ext>
            </a:extLst>
          </p:cNvPr>
          <p:cNvSpPr txBox="1"/>
          <p:nvPr/>
        </p:nvSpPr>
        <p:spPr>
          <a:xfrm>
            <a:off x="2886075" y="2984389"/>
            <a:ext cx="518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rs</a:t>
            </a:r>
            <a:endParaRPr lang="en-IN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A40BB-E85B-4805-91EB-0F6E97638AFF}"/>
              </a:ext>
            </a:extLst>
          </p:cNvPr>
          <p:cNvSpPr txBox="1"/>
          <p:nvPr/>
        </p:nvSpPr>
        <p:spPr>
          <a:xfrm>
            <a:off x="3907184" y="2984388"/>
            <a:ext cx="498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rt</a:t>
            </a:r>
            <a:endParaRPr lang="en-IN" sz="3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D86746-BE51-4974-BBDF-5AF377FD169B}"/>
              </a:ext>
            </a:extLst>
          </p:cNvPr>
          <p:cNvCxnSpPr>
            <a:cxnSpLocks/>
          </p:cNvCxnSpPr>
          <p:nvPr/>
        </p:nvCxnSpPr>
        <p:spPr>
          <a:xfrm>
            <a:off x="2683669" y="2905125"/>
            <a:ext cx="0" cy="8048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E20D67-F442-4ED2-B214-0EA34733CC54}"/>
              </a:ext>
            </a:extLst>
          </p:cNvPr>
          <p:cNvCxnSpPr>
            <a:cxnSpLocks/>
          </p:cNvCxnSpPr>
          <p:nvPr/>
        </p:nvCxnSpPr>
        <p:spPr>
          <a:xfrm>
            <a:off x="3683794" y="2905125"/>
            <a:ext cx="0" cy="8048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D68D2C-373B-46BA-94E7-DC1B497537C8}"/>
              </a:ext>
            </a:extLst>
          </p:cNvPr>
          <p:cNvCxnSpPr>
            <a:cxnSpLocks/>
          </p:cNvCxnSpPr>
          <p:nvPr/>
        </p:nvCxnSpPr>
        <p:spPr>
          <a:xfrm>
            <a:off x="4679157" y="2905125"/>
            <a:ext cx="0" cy="8048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4239DA-601D-4B68-A4E2-AB0166B8396F}"/>
              </a:ext>
            </a:extLst>
          </p:cNvPr>
          <p:cNvSpPr txBox="1"/>
          <p:nvPr/>
        </p:nvSpPr>
        <p:spPr>
          <a:xfrm>
            <a:off x="5847161" y="2982688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funct</a:t>
            </a:r>
            <a:endParaRPr lang="en-IN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561EA4-A382-459F-8E63-A671A70B12D9}"/>
              </a:ext>
            </a:extLst>
          </p:cNvPr>
          <p:cNvSpPr txBox="1"/>
          <p:nvPr/>
        </p:nvSpPr>
        <p:spPr>
          <a:xfrm>
            <a:off x="1838325" y="2984390"/>
            <a:ext cx="67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op</a:t>
            </a:r>
            <a:endParaRPr lang="en-IN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7249F0-BE6B-4AB2-A2A4-150AB90BA50D}"/>
              </a:ext>
            </a:extLst>
          </p:cNvPr>
          <p:cNvSpPr txBox="1"/>
          <p:nvPr/>
        </p:nvSpPr>
        <p:spPr>
          <a:xfrm>
            <a:off x="4820665" y="2982688"/>
            <a:ext cx="580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rd</a:t>
            </a:r>
            <a:endParaRPr lang="en-IN" sz="3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58C8E5-0346-4E25-968D-7D32EA38691B}"/>
              </a:ext>
            </a:extLst>
          </p:cNvPr>
          <p:cNvCxnSpPr>
            <a:cxnSpLocks/>
          </p:cNvCxnSpPr>
          <p:nvPr/>
        </p:nvCxnSpPr>
        <p:spPr>
          <a:xfrm>
            <a:off x="5598320" y="2903421"/>
            <a:ext cx="0" cy="8048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10EFD4F-ACC4-4DB1-8AA5-916DA5AAD0AF}"/>
              </a:ext>
            </a:extLst>
          </p:cNvPr>
          <p:cNvSpPr/>
          <p:nvPr/>
        </p:nvSpPr>
        <p:spPr>
          <a:xfrm>
            <a:off x="10222627" y="3833810"/>
            <a:ext cx="1584667" cy="8048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71B6E5-D540-4E86-80B5-A103EBC906B0}"/>
              </a:ext>
            </a:extLst>
          </p:cNvPr>
          <p:cNvSpPr txBox="1"/>
          <p:nvPr/>
        </p:nvSpPr>
        <p:spPr>
          <a:xfrm>
            <a:off x="10167935" y="3913077"/>
            <a:ext cx="1694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Register</a:t>
            </a:r>
            <a:endParaRPr lang="en-IN" sz="36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6ADCDFC-DACC-4627-8051-51E147610D6E}"/>
              </a:ext>
            </a:extLst>
          </p:cNvPr>
          <p:cNvCxnSpPr>
            <a:cxnSpLocks/>
          </p:cNvCxnSpPr>
          <p:nvPr/>
        </p:nvCxnSpPr>
        <p:spPr>
          <a:xfrm rot="10800000">
            <a:off x="3145185" y="3616432"/>
            <a:ext cx="7060852" cy="605523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489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ABC-0283-4035-A88E-C23D2FA7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Common Addressing Modes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A8A0-979F-4788-B848-DE708BD3F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 (Arrays, structures, pointers)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lw</a:t>
            </a:r>
            <a:r>
              <a:rPr lang="en-IN" dirty="0"/>
              <a:t> $t1, </a:t>
            </a:r>
            <a:r>
              <a:rPr lang="en-IN" dirty="0">
                <a:solidFill>
                  <a:srgbClr val="C00000"/>
                </a:solidFill>
              </a:rPr>
              <a:t>4($s2)</a:t>
            </a:r>
          </a:p>
          <a:p>
            <a:pPr marL="0" indent="0">
              <a:buNone/>
            </a:pPr>
            <a:r>
              <a:rPr lang="en-IN" dirty="0" err="1"/>
              <a:t>lw</a:t>
            </a:r>
            <a:r>
              <a:rPr lang="en-IN" dirty="0"/>
              <a:t> $t1, </a:t>
            </a:r>
            <a:r>
              <a:rPr lang="en-IN" dirty="0">
                <a:solidFill>
                  <a:srgbClr val="C00000"/>
                </a:solidFill>
              </a:rPr>
              <a:t>($s2) #indirect addressing</a:t>
            </a: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8187A-48F7-48B9-8D27-F6158FBF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B602-11BF-4692-A6C6-43B84EFC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D5727B-8CAB-46F2-89CC-D62CBFBBC7B3}"/>
              </a:ext>
            </a:extLst>
          </p:cNvPr>
          <p:cNvSpPr/>
          <p:nvPr/>
        </p:nvSpPr>
        <p:spPr>
          <a:xfrm>
            <a:off x="1600200" y="2905125"/>
            <a:ext cx="7100888" cy="804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359469-8965-4527-ACE4-AAA6A838E4CD}"/>
              </a:ext>
            </a:extLst>
          </p:cNvPr>
          <p:cNvSpPr txBox="1"/>
          <p:nvPr/>
        </p:nvSpPr>
        <p:spPr>
          <a:xfrm>
            <a:off x="2886075" y="2984389"/>
            <a:ext cx="518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rs</a:t>
            </a:r>
            <a:endParaRPr lang="en-IN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A40BB-E85B-4805-91EB-0F6E97638AFF}"/>
              </a:ext>
            </a:extLst>
          </p:cNvPr>
          <p:cNvSpPr txBox="1"/>
          <p:nvPr/>
        </p:nvSpPr>
        <p:spPr>
          <a:xfrm>
            <a:off x="3907184" y="2984388"/>
            <a:ext cx="498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rt</a:t>
            </a:r>
            <a:endParaRPr lang="en-IN" sz="3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D86746-BE51-4974-BBDF-5AF377FD169B}"/>
              </a:ext>
            </a:extLst>
          </p:cNvPr>
          <p:cNvCxnSpPr>
            <a:cxnSpLocks/>
          </p:cNvCxnSpPr>
          <p:nvPr/>
        </p:nvCxnSpPr>
        <p:spPr>
          <a:xfrm>
            <a:off x="2683669" y="2905125"/>
            <a:ext cx="0" cy="8048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E20D67-F442-4ED2-B214-0EA34733CC54}"/>
              </a:ext>
            </a:extLst>
          </p:cNvPr>
          <p:cNvCxnSpPr>
            <a:cxnSpLocks/>
          </p:cNvCxnSpPr>
          <p:nvPr/>
        </p:nvCxnSpPr>
        <p:spPr>
          <a:xfrm>
            <a:off x="3683794" y="2905125"/>
            <a:ext cx="0" cy="8048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D68D2C-373B-46BA-94E7-DC1B497537C8}"/>
              </a:ext>
            </a:extLst>
          </p:cNvPr>
          <p:cNvCxnSpPr>
            <a:cxnSpLocks/>
          </p:cNvCxnSpPr>
          <p:nvPr/>
        </p:nvCxnSpPr>
        <p:spPr>
          <a:xfrm>
            <a:off x="4679157" y="2905125"/>
            <a:ext cx="0" cy="8048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4239DA-601D-4B68-A4E2-AB0166B8396F}"/>
              </a:ext>
            </a:extLst>
          </p:cNvPr>
          <p:cNvSpPr txBox="1"/>
          <p:nvPr/>
        </p:nvSpPr>
        <p:spPr>
          <a:xfrm>
            <a:off x="5847161" y="2982688"/>
            <a:ext cx="1682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Address</a:t>
            </a:r>
            <a:endParaRPr lang="en-IN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561EA4-A382-459F-8E63-A671A70B12D9}"/>
              </a:ext>
            </a:extLst>
          </p:cNvPr>
          <p:cNvSpPr txBox="1"/>
          <p:nvPr/>
        </p:nvSpPr>
        <p:spPr>
          <a:xfrm>
            <a:off x="1838325" y="2984390"/>
            <a:ext cx="67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op</a:t>
            </a:r>
            <a:endParaRPr lang="en-IN" sz="3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0EFD4F-ACC4-4DB1-8AA5-916DA5AAD0AF}"/>
              </a:ext>
            </a:extLst>
          </p:cNvPr>
          <p:cNvSpPr/>
          <p:nvPr/>
        </p:nvSpPr>
        <p:spPr>
          <a:xfrm>
            <a:off x="10246442" y="3871914"/>
            <a:ext cx="1584667" cy="8048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71B6E5-D540-4E86-80B5-A103EBC906B0}"/>
              </a:ext>
            </a:extLst>
          </p:cNvPr>
          <p:cNvSpPr txBox="1"/>
          <p:nvPr/>
        </p:nvSpPr>
        <p:spPr>
          <a:xfrm>
            <a:off x="10191750" y="3951181"/>
            <a:ext cx="1694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Register</a:t>
            </a:r>
            <a:endParaRPr lang="en-IN" sz="36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84AFE4F-016A-44B2-BDAB-A97D29054AA9}"/>
              </a:ext>
            </a:extLst>
          </p:cNvPr>
          <p:cNvCxnSpPr>
            <a:cxnSpLocks/>
          </p:cNvCxnSpPr>
          <p:nvPr/>
        </p:nvCxnSpPr>
        <p:spPr>
          <a:xfrm>
            <a:off x="8882063" y="4325882"/>
            <a:ext cx="2313873" cy="352423"/>
          </a:xfrm>
          <a:prstGeom prst="bentConnector4">
            <a:avLst>
              <a:gd name="adj1" fmla="val 32879"/>
              <a:gd name="adj2" fmla="val 164865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A44F36E-1B7B-46D8-A4D9-06E7700C58A3}"/>
              </a:ext>
            </a:extLst>
          </p:cNvPr>
          <p:cNvSpPr/>
          <p:nvPr/>
        </p:nvSpPr>
        <p:spPr>
          <a:xfrm>
            <a:off x="7881407" y="5067300"/>
            <a:ext cx="1639361" cy="8048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539497-8022-4582-AD6C-EF417139927F}"/>
              </a:ext>
            </a:extLst>
          </p:cNvPr>
          <p:cNvSpPr txBox="1"/>
          <p:nvPr/>
        </p:nvSpPr>
        <p:spPr>
          <a:xfrm>
            <a:off x="7826715" y="5146565"/>
            <a:ext cx="1791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Memory</a:t>
            </a:r>
            <a:endParaRPr lang="en-IN" sz="36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233CAB7-7CD9-4517-A8C0-1A8F9C32B335}"/>
              </a:ext>
            </a:extLst>
          </p:cNvPr>
          <p:cNvCxnSpPr>
            <a:cxnSpLocks/>
            <a:endCxn id="12" idx="2"/>
          </p:cNvCxnSpPr>
          <p:nvPr/>
        </p:nvCxnSpPr>
        <p:spPr>
          <a:xfrm rot="10800000">
            <a:off x="6688257" y="3629020"/>
            <a:ext cx="1679458" cy="714385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417F911-2574-4D1A-B8A6-D6E2E959D460}"/>
              </a:ext>
            </a:extLst>
          </p:cNvPr>
          <p:cNvSpPr txBox="1"/>
          <p:nvPr/>
        </p:nvSpPr>
        <p:spPr>
          <a:xfrm>
            <a:off x="8413473" y="3961144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±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DFEFE0E-4F6E-48EB-8D6F-A5BC9205D406}"/>
              </a:ext>
            </a:extLst>
          </p:cNvPr>
          <p:cNvCxnSpPr>
            <a:cxnSpLocks/>
            <a:stCxn id="21" idx="1"/>
            <a:endCxn id="26" idx="2"/>
          </p:cNvCxnSpPr>
          <p:nvPr/>
        </p:nvCxnSpPr>
        <p:spPr>
          <a:xfrm rot="10800000" flipH="1">
            <a:off x="7826715" y="4607475"/>
            <a:ext cx="793706" cy="862256"/>
          </a:xfrm>
          <a:prstGeom prst="bentConnector4">
            <a:avLst>
              <a:gd name="adj1" fmla="val -28802"/>
              <a:gd name="adj2" fmla="val 68740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702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ABC-0283-4035-A88E-C23D2FA7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Common Addressing Modes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A8A0-979F-4788-B848-DE708BD3F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PC-relative (e.g., conditional branches, need an offset)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beqz</a:t>
            </a:r>
            <a:r>
              <a:rPr lang="en-IN" dirty="0"/>
              <a:t> $t0, </a:t>
            </a:r>
            <a:r>
              <a:rPr lang="en-IN" dirty="0" err="1">
                <a:solidFill>
                  <a:srgbClr val="C00000"/>
                </a:solidFill>
              </a:rPr>
              <a:t>goEnd</a:t>
            </a:r>
            <a:endParaRPr lang="en-IN" dirty="0">
              <a:solidFill>
                <a:srgbClr val="C00000"/>
              </a:solidFill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8187A-48F7-48B9-8D27-F6158FBF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B602-11BF-4692-A6C6-43B84EFC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D5727B-8CAB-46F2-89CC-D62CBFBBC7B3}"/>
              </a:ext>
            </a:extLst>
          </p:cNvPr>
          <p:cNvSpPr/>
          <p:nvPr/>
        </p:nvSpPr>
        <p:spPr>
          <a:xfrm>
            <a:off x="1600200" y="2905125"/>
            <a:ext cx="7100888" cy="804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359469-8965-4527-ACE4-AAA6A838E4CD}"/>
              </a:ext>
            </a:extLst>
          </p:cNvPr>
          <p:cNvSpPr txBox="1"/>
          <p:nvPr/>
        </p:nvSpPr>
        <p:spPr>
          <a:xfrm>
            <a:off x="2886075" y="2984389"/>
            <a:ext cx="518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rs</a:t>
            </a:r>
            <a:endParaRPr lang="en-IN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A40BB-E85B-4805-91EB-0F6E97638AFF}"/>
              </a:ext>
            </a:extLst>
          </p:cNvPr>
          <p:cNvSpPr txBox="1"/>
          <p:nvPr/>
        </p:nvSpPr>
        <p:spPr>
          <a:xfrm>
            <a:off x="3907184" y="2984388"/>
            <a:ext cx="498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rt</a:t>
            </a:r>
            <a:endParaRPr lang="en-IN" sz="3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D86746-BE51-4974-BBDF-5AF377FD169B}"/>
              </a:ext>
            </a:extLst>
          </p:cNvPr>
          <p:cNvCxnSpPr>
            <a:cxnSpLocks/>
          </p:cNvCxnSpPr>
          <p:nvPr/>
        </p:nvCxnSpPr>
        <p:spPr>
          <a:xfrm>
            <a:off x="2683669" y="2905125"/>
            <a:ext cx="0" cy="8048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E20D67-F442-4ED2-B214-0EA34733CC54}"/>
              </a:ext>
            </a:extLst>
          </p:cNvPr>
          <p:cNvCxnSpPr>
            <a:cxnSpLocks/>
          </p:cNvCxnSpPr>
          <p:nvPr/>
        </p:nvCxnSpPr>
        <p:spPr>
          <a:xfrm>
            <a:off x="3683794" y="2905125"/>
            <a:ext cx="0" cy="8048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D68D2C-373B-46BA-94E7-DC1B497537C8}"/>
              </a:ext>
            </a:extLst>
          </p:cNvPr>
          <p:cNvCxnSpPr>
            <a:cxnSpLocks/>
          </p:cNvCxnSpPr>
          <p:nvPr/>
        </p:nvCxnSpPr>
        <p:spPr>
          <a:xfrm>
            <a:off x="4679157" y="2905125"/>
            <a:ext cx="0" cy="8048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4239DA-601D-4B68-A4E2-AB0166B8396F}"/>
              </a:ext>
            </a:extLst>
          </p:cNvPr>
          <p:cNvSpPr txBox="1"/>
          <p:nvPr/>
        </p:nvSpPr>
        <p:spPr>
          <a:xfrm>
            <a:off x="5441158" y="3006120"/>
            <a:ext cx="3142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Address (offset)</a:t>
            </a:r>
            <a:endParaRPr lang="en-IN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561EA4-A382-459F-8E63-A671A70B12D9}"/>
              </a:ext>
            </a:extLst>
          </p:cNvPr>
          <p:cNvSpPr txBox="1"/>
          <p:nvPr/>
        </p:nvSpPr>
        <p:spPr>
          <a:xfrm>
            <a:off x="1838325" y="2984390"/>
            <a:ext cx="67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op</a:t>
            </a:r>
            <a:endParaRPr lang="en-IN" sz="3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0EFD4F-ACC4-4DB1-8AA5-916DA5AAD0AF}"/>
              </a:ext>
            </a:extLst>
          </p:cNvPr>
          <p:cNvSpPr/>
          <p:nvPr/>
        </p:nvSpPr>
        <p:spPr>
          <a:xfrm>
            <a:off x="10246442" y="3871914"/>
            <a:ext cx="1584667" cy="8048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71B6E5-D540-4E86-80B5-A103EBC906B0}"/>
              </a:ext>
            </a:extLst>
          </p:cNvPr>
          <p:cNvSpPr txBox="1"/>
          <p:nvPr/>
        </p:nvSpPr>
        <p:spPr>
          <a:xfrm>
            <a:off x="10604492" y="3951179"/>
            <a:ext cx="67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PC</a:t>
            </a:r>
            <a:endParaRPr lang="en-IN" sz="36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84AFE4F-016A-44B2-BDAB-A97D29054AA9}"/>
              </a:ext>
            </a:extLst>
          </p:cNvPr>
          <p:cNvCxnSpPr>
            <a:cxnSpLocks/>
          </p:cNvCxnSpPr>
          <p:nvPr/>
        </p:nvCxnSpPr>
        <p:spPr>
          <a:xfrm>
            <a:off x="8882063" y="4325882"/>
            <a:ext cx="2313873" cy="352423"/>
          </a:xfrm>
          <a:prstGeom prst="bentConnector4">
            <a:avLst>
              <a:gd name="adj1" fmla="val 32879"/>
              <a:gd name="adj2" fmla="val 164865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A44F36E-1B7B-46D8-A4D9-06E7700C58A3}"/>
              </a:ext>
            </a:extLst>
          </p:cNvPr>
          <p:cNvSpPr/>
          <p:nvPr/>
        </p:nvSpPr>
        <p:spPr>
          <a:xfrm>
            <a:off x="7881407" y="5067300"/>
            <a:ext cx="1639361" cy="8048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539497-8022-4582-AD6C-EF417139927F}"/>
              </a:ext>
            </a:extLst>
          </p:cNvPr>
          <p:cNvSpPr txBox="1"/>
          <p:nvPr/>
        </p:nvSpPr>
        <p:spPr>
          <a:xfrm>
            <a:off x="7826715" y="5146565"/>
            <a:ext cx="1791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Memory</a:t>
            </a:r>
            <a:endParaRPr lang="en-IN" sz="36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233CAB7-7CD9-4517-A8C0-1A8F9C32B335}"/>
              </a:ext>
            </a:extLst>
          </p:cNvPr>
          <p:cNvCxnSpPr>
            <a:cxnSpLocks/>
            <a:endCxn id="12" idx="2"/>
          </p:cNvCxnSpPr>
          <p:nvPr/>
        </p:nvCxnSpPr>
        <p:spPr>
          <a:xfrm rot="10800000">
            <a:off x="7012294" y="3652452"/>
            <a:ext cx="949433" cy="714403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417F911-2574-4D1A-B8A6-D6E2E959D460}"/>
              </a:ext>
            </a:extLst>
          </p:cNvPr>
          <p:cNvSpPr txBox="1"/>
          <p:nvPr/>
        </p:nvSpPr>
        <p:spPr>
          <a:xfrm>
            <a:off x="8413473" y="3961144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±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DFEFE0E-4F6E-48EB-8D6F-A5BC9205D406}"/>
              </a:ext>
            </a:extLst>
          </p:cNvPr>
          <p:cNvCxnSpPr>
            <a:cxnSpLocks/>
            <a:stCxn id="21" idx="1"/>
            <a:endCxn id="26" idx="2"/>
          </p:cNvCxnSpPr>
          <p:nvPr/>
        </p:nvCxnSpPr>
        <p:spPr>
          <a:xfrm rot="10800000" flipH="1">
            <a:off x="7826715" y="4607475"/>
            <a:ext cx="793706" cy="862256"/>
          </a:xfrm>
          <a:prstGeom prst="bentConnector4">
            <a:avLst>
              <a:gd name="adj1" fmla="val -28802"/>
              <a:gd name="adj2" fmla="val 68740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652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ABC-0283-4035-A88E-C23D2FA7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Common Addressing Modes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A8A0-979F-4788-B848-DE708BD3F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Pseudodirect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8187A-48F7-48B9-8D27-F6158FBF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B602-11BF-4692-A6C6-43B84EFC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D5727B-8CAB-46F2-89CC-D62CBFBBC7B3}"/>
              </a:ext>
            </a:extLst>
          </p:cNvPr>
          <p:cNvSpPr/>
          <p:nvPr/>
        </p:nvSpPr>
        <p:spPr>
          <a:xfrm>
            <a:off x="1600200" y="2905125"/>
            <a:ext cx="7100888" cy="804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D86746-BE51-4974-BBDF-5AF377FD169B}"/>
              </a:ext>
            </a:extLst>
          </p:cNvPr>
          <p:cNvCxnSpPr>
            <a:cxnSpLocks/>
          </p:cNvCxnSpPr>
          <p:nvPr/>
        </p:nvCxnSpPr>
        <p:spPr>
          <a:xfrm>
            <a:off x="2683669" y="2905125"/>
            <a:ext cx="0" cy="8048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4239DA-601D-4B68-A4E2-AB0166B8396F}"/>
              </a:ext>
            </a:extLst>
          </p:cNvPr>
          <p:cNvSpPr txBox="1"/>
          <p:nvPr/>
        </p:nvSpPr>
        <p:spPr>
          <a:xfrm>
            <a:off x="5847161" y="2982688"/>
            <a:ext cx="1682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Address</a:t>
            </a:r>
            <a:endParaRPr lang="en-IN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561EA4-A382-459F-8E63-A671A70B12D9}"/>
              </a:ext>
            </a:extLst>
          </p:cNvPr>
          <p:cNvSpPr txBox="1"/>
          <p:nvPr/>
        </p:nvSpPr>
        <p:spPr>
          <a:xfrm>
            <a:off x="1838325" y="2984390"/>
            <a:ext cx="67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op</a:t>
            </a:r>
            <a:endParaRPr lang="en-IN" sz="3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0EFD4F-ACC4-4DB1-8AA5-916DA5AAD0AF}"/>
              </a:ext>
            </a:extLst>
          </p:cNvPr>
          <p:cNvSpPr/>
          <p:nvPr/>
        </p:nvSpPr>
        <p:spPr>
          <a:xfrm>
            <a:off x="10246442" y="3871914"/>
            <a:ext cx="1584667" cy="8048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71B6E5-D540-4E86-80B5-A103EBC906B0}"/>
              </a:ext>
            </a:extLst>
          </p:cNvPr>
          <p:cNvSpPr txBox="1"/>
          <p:nvPr/>
        </p:nvSpPr>
        <p:spPr>
          <a:xfrm>
            <a:off x="10604492" y="3951179"/>
            <a:ext cx="67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PC</a:t>
            </a:r>
            <a:endParaRPr lang="en-IN" sz="36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84AFE4F-016A-44B2-BDAB-A97D29054AA9}"/>
              </a:ext>
            </a:extLst>
          </p:cNvPr>
          <p:cNvCxnSpPr>
            <a:cxnSpLocks/>
            <a:stCxn id="26" idx="3"/>
            <a:endCxn id="16" idx="2"/>
          </p:cNvCxnSpPr>
          <p:nvPr/>
        </p:nvCxnSpPr>
        <p:spPr>
          <a:xfrm>
            <a:off x="9103825" y="4311139"/>
            <a:ext cx="1934951" cy="365638"/>
          </a:xfrm>
          <a:prstGeom prst="bentConnector4">
            <a:avLst>
              <a:gd name="adj1" fmla="val 29526"/>
              <a:gd name="adj2" fmla="val 162521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A44F36E-1B7B-46D8-A4D9-06E7700C58A3}"/>
              </a:ext>
            </a:extLst>
          </p:cNvPr>
          <p:cNvSpPr/>
          <p:nvPr/>
        </p:nvSpPr>
        <p:spPr>
          <a:xfrm>
            <a:off x="7881407" y="5067300"/>
            <a:ext cx="1639361" cy="8048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539497-8022-4582-AD6C-EF417139927F}"/>
              </a:ext>
            </a:extLst>
          </p:cNvPr>
          <p:cNvSpPr txBox="1"/>
          <p:nvPr/>
        </p:nvSpPr>
        <p:spPr>
          <a:xfrm>
            <a:off x="7826715" y="5146565"/>
            <a:ext cx="1791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Memory</a:t>
            </a:r>
            <a:endParaRPr lang="en-IN" sz="36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233CAB7-7CD9-4517-A8C0-1A8F9C32B335}"/>
              </a:ext>
            </a:extLst>
          </p:cNvPr>
          <p:cNvCxnSpPr>
            <a:cxnSpLocks/>
            <a:endCxn id="12" idx="2"/>
          </p:cNvCxnSpPr>
          <p:nvPr/>
        </p:nvCxnSpPr>
        <p:spPr>
          <a:xfrm rot="10800000">
            <a:off x="6688257" y="3629020"/>
            <a:ext cx="1679458" cy="714385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417F911-2574-4D1A-B8A6-D6E2E959D460}"/>
              </a:ext>
            </a:extLst>
          </p:cNvPr>
          <p:cNvSpPr txBox="1"/>
          <p:nvPr/>
        </p:nvSpPr>
        <p:spPr>
          <a:xfrm>
            <a:off x="8298348" y="4126473"/>
            <a:ext cx="80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IN" dirty="0" err="1"/>
              <a:t>oncat</a:t>
            </a:r>
            <a:endParaRPr lang="en-IN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DFEFE0E-4F6E-48EB-8D6F-A5BC9205D406}"/>
              </a:ext>
            </a:extLst>
          </p:cNvPr>
          <p:cNvCxnSpPr>
            <a:cxnSpLocks/>
            <a:stCxn id="21" idx="1"/>
            <a:endCxn id="26" idx="2"/>
          </p:cNvCxnSpPr>
          <p:nvPr/>
        </p:nvCxnSpPr>
        <p:spPr>
          <a:xfrm rot="10800000" flipH="1">
            <a:off x="7826715" y="4495805"/>
            <a:ext cx="874372" cy="973926"/>
          </a:xfrm>
          <a:prstGeom prst="bentConnector4">
            <a:avLst>
              <a:gd name="adj1" fmla="val -26144"/>
              <a:gd name="adj2" fmla="val 66591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597BE03-D858-4351-B435-411AC4E520F9}"/>
              </a:ext>
            </a:extLst>
          </p:cNvPr>
          <p:cNvSpPr txBox="1"/>
          <p:nvPr/>
        </p:nvSpPr>
        <p:spPr>
          <a:xfrm>
            <a:off x="1062037" y="467677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err="1">
                <a:solidFill>
                  <a:srgbClr val="C00000"/>
                </a:solidFill>
              </a:rPr>
              <a:t>jal</a:t>
            </a:r>
            <a:r>
              <a:rPr lang="en-US" sz="3200" dirty="0">
                <a:solidFill>
                  <a:srgbClr val="C00000"/>
                </a:solidFill>
              </a:rPr>
              <a:t>  </a:t>
            </a:r>
            <a:endParaRPr lang="en-IN" sz="32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E56447-D96A-3D00-6D3C-A6B5E06B0249}"/>
              </a:ext>
            </a:extLst>
          </p:cNvPr>
          <p:cNvSpPr txBox="1"/>
          <p:nvPr/>
        </p:nvSpPr>
        <p:spPr>
          <a:xfrm>
            <a:off x="-74747" y="5780003"/>
            <a:ext cx="101460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Takes upper four bits of PC and concatenate 26 bits from address field and then </a:t>
            </a:r>
          </a:p>
          <a:p>
            <a:r>
              <a:rPr lang="en-US" sz="2400" dirty="0"/>
              <a:t>add two zeros at the </a:t>
            </a:r>
            <a:r>
              <a:rPr lang="en-US" sz="2400" dirty="0" err="1"/>
              <a:t>lsb</a:t>
            </a:r>
            <a:r>
              <a:rPr lang="en-US" sz="2400" dirty="0"/>
              <a:t>. PS: It is for unconditional jumps.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20854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1933-AA1E-4896-B31A-7BB8EEF9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Endianness (Byte ordering within a word)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4667C-3385-47C5-8C8D-E3101D69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AB88E-2818-4255-8EF8-7CE660B3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227D704-6CA0-48B6-81BB-CC4E84B01B2A}"/>
              </a:ext>
            </a:extLst>
          </p:cNvPr>
          <p:cNvSpPr txBox="1">
            <a:spLocks noChangeArrowheads="1"/>
          </p:cNvSpPr>
          <p:nvPr/>
        </p:nvSpPr>
        <p:spPr>
          <a:xfrm>
            <a:off x="142875" y="1454064"/>
            <a:ext cx="12192000" cy="24003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dirty="0">
                <a:solidFill>
                  <a:srgbClr val="C00000"/>
                </a:solidFill>
                <a:latin typeface="Calbri body"/>
              </a:rPr>
              <a:t>Big Endian:  </a:t>
            </a:r>
            <a:r>
              <a:rPr lang="en-US" altLang="en-US" sz="3600" dirty="0">
                <a:latin typeface="Calbri body"/>
              </a:rPr>
              <a:t>address of most significant byte = word address </a:t>
            </a:r>
            <a:br>
              <a:rPr lang="en-US" altLang="en-US" sz="3600" dirty="0">
                <a:latin typeface="Calbri body"/>
              </a:rPr>
            </a:br>
            <a:r>
              <a:rPr lang="en-US" altLang="en-US" sz="3600" dirty="0">
                <a:latin typeface="Calbri body"/>
              </a:rPr>
              <a:t>(</a:t>
            </a:r>
            <a:r>
              <a:rPr lang="en-US" altLang="en-US" sz="3600" dirty="0">
                <a:solidFill>
                  <a:srgbClr val="C00000"/>
                </a:solidFill>
                <a:latin typeface="Calbri body"/>
              </a:rPr>
              <a:t>xx</a:t>
            </a:r>
            <a:r>
              <a:rPr lang="en-US" altLang="en-US" sz="3600" dirty="0">
                <a:latin typeface="Calbri body"/>
              </a:rPr>
              <a:t>00 = Big end of word), MIPS</a:t>
            </a:r>
          </a:p>
          <a:p>
            <a:r>
              <a:rPr lang="en-US" altLang="en-US" sz="3600" dirty="0">
                <a:solidFill>
                  <a:srgbClr val="C00000"/>
                </a:solidFill>
                <a:latin typeface="Calbri body"/>
              </a:rPr>
              <a:t>Little Endian:</a:t>
            </a:r>
            <a:r>
              <a:rPr lang="en-US" altLang="en-US" sz="3600" dirty="0">
                <a:latin typeface="Calbri body"/>
              </a:rPr>
              <a:t>	address of least significant byte = word address</a:t>
            </a:r>
            <a:br>
              <a:rPr lang="en-US" altLang="en-US" sz="3600" dirty="0">
                <a:latin typeface="Calbri body"/>
              </a:rPr>
            </a:br>
            <a:r>
              <a:rPr lang="en-US" altLang="en-US" sz="3600" dirty="0">
                <a:latin typeface="Calbri body"/>
              </a:rPr>
              <a:t>(xx</a:t>
            </a:r>
            <a:r>
              <a:rPr lang="en-US" altLang="en-US" sz="3600" dirty="0">
                <a:solidFill>
                  <a:srgbClr val="C00000"/>
                </a:solidFill>
                <a:latin typeface="Calbri body"/>
              </a:rPr>
              <a:t>00</a:t>
            </a:r>
            <a:r>
              <a:rPr lang="en-US" altLang="en-US" sz="3600" dirty="0">
                <a:latin typeface="Calbri body"/>
              </a:rPr>
              <a:t> = Little end of word), x86</a:t>
            </a:r>
          </a:p>
          <a:p>
            <a:pPr marL="0" indent="0">
              <a:buNone/>
            </a:pPr>
            <a:r>
              <a:rPr lang="en-US" altLang="en-US" sz="3600" dirty="0">
                <a:latin typeface="Calbri body"/>
              </a:rPr>
              <a:t> Think about an egg </a:t>
            </a:r>
            <a:r>
              <a:rPr lang="en-US" altLang="en-US" sz="3600" dirty="0">
                <a:latin typeface="Calbri body"/>
                <a:sym typeface="Wingdings" panose="05000000000000000000" pitchFamily="2" charset="2"/>
              </a:rPr>
              <a:t> </a:t>
            </a:r>
            <a:endParaRPr lang="en-US" altLang="en-US" sz="3600" dirty="0">
              <a:latin typeface="Calbri body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91809F6-70A1-4265-87DF-2F6C0FAD2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7650" y="5276850"/>
            <a:ext cx="3111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3600">
              <a:latin typeface="Calbri body"/>
            </a:endParaRPr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3158B01A-B42E-4A9C-8691-34A5E61F0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5300" y="52705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3600">
              <a:latin typeface="Calbri body"/>
            </a:endParaRP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04565507-822F-4418-8665-232534FB06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3300" y="52705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3600">
              <a:latin typeface="Calbri body"/>
            </a:endParaRPr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93B9B26C-F95C-41A0-8B83-FD355ED5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7300" y="52705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3600">
              <a:latin typeface="Calbri body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F8E64BAA-D60A-47A7-88EE-423CD3959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924" y="5242891"/>
            <a:ext cx="936154" cy="52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sz="3600" b="1" dirty="0" err="1">
                <a:latin typeface="Calbri body"/>
              </a:rPr>
              <a:t>msb</a:t>
            </a:r>
            <a:endParaRPr lang="en-US" altLang="en-US" sz="3600" b="1" dirty="0">
              <a:latin typeface="Calbri body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101146C1-0165-4802-B516-D61EE5FB0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068" y="5294076"/>
            <a:ext cx="674865" cy="52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sz="3600" b="1" dirty="0" err="1">
                <a:latin typeface="Calbri body"/>
              </a:rPr>
              <a:t>lsb</a:t>
            </a:r>
            <a:endParaRPr lang="en-US" altLang="en-US" sz="3600" b="1" dirty="0">
              <a:latin typeface="Calbri body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57873616-76F3-4FC7-BF95-46A3EDF84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1954" y="4839151"/>
            <a:ext cx="2835713" cy="52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sz="3600" b="1" dirty="0">
                <a:solidFill>
                  <a:schemeClr val="accent1"/>
                </a:solidFill>
                <a:latin typeface="Calbri body"/>
              </a:rPr>
              <a:t>3     2      1     0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E0C78539-F69B-4FDF-AB6B-A33EAB0A8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1" y="4516781"/>
            <a:ext cx="3716980" cy="52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sz="3600" b="1" i="1" dirty="0">
                <a:solidFill>
                  <a:schemeClr val="accent1"/>
                </a:solidFill>
                <a:latin typeface="Calbri body"/>
              </a:rPr>
              <a:t>little endian byte 0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07FD6030-72FF-402E-858B-BB5D13653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2788" y="5756790"/>
            <a:ext cx="2835713" cy="52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sz="3600" b="1" dirty="0">
                <a:solidFill>
                  <a:srgbClr val="00B7A5"/>
                </a:solidFill>
                <a:latin typeface="Calbri body"/>
              </a:rPr>
              <a:t>0     1      2     3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B741C669-15FA-416A-AFEF-1F43A3D75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925" y="6305893"/>
            <a:ext cx="3432543" cy="52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sz="3600" b="1" i="1" dirty="0">
                <a:solidFill>
                  <a:srgbClr val="00B7A5"/>
                </a:solidFill>
                <a:latin typeface="Calbri body"/>
              </a:rPr>
              <a:t>big endian byte 0</a:t>
            </a:r>
          </a:p>
        </p:txBody>
      </p:sp>
    </p:spTree>
    <p:extLst>
      <p:ext uri="{BB962C8B-B14F-4D97-AF65-F5344CB8AC3E}">
        <p14:creationId xmlns:p14="http://schemas.microsoft.com/office/powerpoint/2010/main" val="370571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F27FE-1C49-4B47-A0F8-7FA0AA36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3" y="365125"/>
            <a:ext cx="11025187" cy="1325563"/>
          </a:xfrm>
        </p:spPr>
        <p:txBody>
          <a:bodyPr/>
          <a:lstStyle/>
          <a:p>
            <a:r>
              <a:rPr lang="en-US" dirty="0"/>
              <a:t>Just for an example, do not take it for granted …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DE165-CA42-4363-B95A-06F1BE5B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A6252-5946-4A73-92C1-360EB42D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361BBC7-4B79-4C38-BBD6-C3CD1B74EC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9137" y="1491248"/>
            <a:ext cx="10130979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unsigned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*c = 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*)&amp;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 // reading the LSB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(“%d”, *c);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AF34FB3-37A2-4858-9FE4-9CDA4F7A3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7" y="3784798"/>
            <a:ext cx="6585136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unsigned </a:t>
            </a:r>
            <a:r>
              <a:rPr lang="en-US" alt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12345678;</a:t>
            </a:r>
            <a:endParaRPr lang="en-US" altLang="en-US" dirty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*c = (</a:t>
            </a:r>
            <a:r>
              <a:rPr lang="en-US" alt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*)&amp;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(“%d”, *c);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425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F27FE-1C49-4B47-A0F8-7FA0AA36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DE165-CA42-4363-B95A-06F1BE5B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A6252-5946-4A73-92C1-360EB42D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18</a:t>
            </a:fld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361BBC7-4B79-4C38-BBD6-C3CD1B74EC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9137" y="620038"/>
            <a:ext cx="10130979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unsigned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*c = 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*)&amp;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 // reading the LSB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(“%d”, *c);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Little endian: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Big endian: 0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AF34FB3-37A2-4858-9FE4-9CDA4F7A3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1574" y="3032363"/>
            <a:ext cx="6585136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unsigned </a:t>
            </a:r>
            <a:r>
              <a:rPr lang="en-US" alt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12345678;</a:t>
            </a:r>
            <a:endParaRPr lang="en-US" altLang="en-US" dirty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*c = (</a:t>
            </a:r>
            <a:r>
              <a:rPr lang="en-US" alt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*)&amp;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(“%d”, *c);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Little endian: 78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Big endian: 12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7926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ups of coffee">
            <a:extLst>
              <a:ext uri="{FF2B5EF4-FFF2-40B4-BE49-F238E27FC236}">
                <a16:creationId xmlns:a16="http://schemas.microsoft.com/office/drawing/2014/main" id="{5586C5B6-95F6-AD29-225C-DE83A9C222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393" b="233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E7F59B-48FD-7C2D-D40F-111464A7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Coffee 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F325A-C807-83A7-0515-38BF0B04A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rgbClr val="FFFFFF"/>
                </a:solidFill>
              </a:rPr>
              <a:t>Hari: +1 </a:t>
            </a:r>
          </a:p>
        </p:txBody>
      </p:sp>
    </p:spTree>
    <p:extLst>
      <p:ext uri="{BB962C8B-B14F-4D97-AF65-F5344CB8AC3E}">
        <p14:creationId xmlns:p14="http://schemas.microsoft.com/office/powerpoint/2010/main" val="1065795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9CEB-9A84-4D91-B63A-92D85410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instruction decoding?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4D2A6-2B37-4C70-888B-EE9F6289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E6242-A7FA-4CDC-B430-BCD71696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</a:t>
            </a:fld>
            <a:endParaRPr lang="en-IN" dirty="0"/>
          </a:p>
        </p:txBody>
      </p:sp>
      <p:pic>
        <p:nvPicPr>
          <p:cNvPr id="6" name="Picture 2" descr="Samsung 4GB DDR3-1600MHz ECC Registered CL11 DIMM Dual Rank Memory Module (M393B5273DH0-CK0)">
            <a:extLst>
              <a:ext uri="{FF2B5EF4-FFF2-40B4-BE49-F238E27FC236}">
                <a16:creationId xmlns:a16="http://schemas.microsoft.com/office/drawing/2014/main" id="{20DA404B-F249-421F-A25D-CBE4853FF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01989" y="3866000"/>
            <a:ext cx="2746642" cy="8629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31">
            <a:extLst>
              <a:ext uri="{FF2B5EF4-FFF2-40B4-BE49-F238E27FC236}">
                <a16:creationId xmlns:a16="http://schemas.microsoft.com/office/drawing/2014/main" id="{9D729AE4-C5C0-4C57-B54F-37605EFE47CB}"/>
              </a:ext>
            </a:extLst>
          </p:cNvPr>
          <p:cNvSpPr/>
          <p:nvPr/>
        </p:nvSpPr>
        <p:spPr>
          <a:xfrm rot="16200000">
            <a:off x="1639980" y="3921218"/>
            <a:ext cx="1292040" cy="6858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Core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D31549-8AED-4A02-8F0A-213617C7CF7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628900" y="4264118"/>
            <a:ext cx="5205413" cy="0"/>
          </a:xfrm>
          <a:prstGeom prst="straightConnector1">
            <a:avLst/>
          </a:prstGeom>
          <a:ln w="57150" cmpd="sng">
            <a:solidFill>
              <a:srgbClr val="8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D2C4E6-A4F4-4EB8-8C7C-B606B7F0709D}"/>
              </a:ext>
            </a:extLst>
          </p:cNvPr>
          <p:cNvSpPr txBox="1"/>
          <p:nvPr/>
        </p:nvSpPr>
        <p:spPr>
          <a:xfrm>
            <a:off x="4018903" y="3648721"/>
            <a:ext cx="2234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Based on PC</a:t>
            </a:r>
            <a:endParaRPr lang="en-IN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3BE46A-4A04-4955-9A31-8AAB7FB04681}"/>
              </a:ext>
            </a:extLst>
          </p:cNvPr>
          <p:cNvSpPr txBox="1"/>
          <p:nvPr/>
        </p:nvSpPr>
        <p:spPr>
          <a:xfrm>
            <a:off x="3211921" y="4294741"/>
            <a:ext cx="4308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LOAD inst. from memory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49783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E77E5-6066-D6B4-DE4C-DB6AC2297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নমস্কার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217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E133-50E6-4DE6-AAE7-AB93CB45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received then what?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591EC-661D-4654-9F05-C16D4379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93729-DD17-45E4-AC9F-D52A485A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6" name="Rounded Rectangle 31">
            <a:extLst>
              <a:ext uri="{FF2B5EF4-FFF2-40B4-BE49-F238E27FC236}">
                <a16:creationId xmlns:a16="http://schemas.microsoft.com/office/drawing/2014/main" id="{908CF475-89CA-482C-9F1F-D87F4DC52E56}"/>
              </a:ext>
            </a:extLst>
          </p:cNvPr>
          <p:cNvSpPr/>
          <p:nvPr/>
        </p:nvSpPr>
        <p:spPr>
          <a:xfrm rot="16200000">
            <a:off x="1510771" y="2718583"/>
            <a:ext cx="1292040" cy="6858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FFA26E-4990-4A58-9C1E-F140A5248931}"/>
              </a:ext>
            </a:extLst>
          </p:cNvPr>
          <p:cNvSpPr txBox="1"/>
          <p:nvPr/>
        </p:nvSpPr>
        <p:spPr>
          <a:xfrm>
            <a:off x="2499691" y="2799872"/>
            <a:ext cx="87342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Remember instructions are of 32-bit size (in MIPS), </a:t>
            </a:r>
          </a:p>
          <a:p>
            <a:r>
              <a:rPr lang="en-US" sz="3200" dirty="0"/>
              <a:t>so PC+4</a:t>
            </a:r>
            <a:endParaRPr lang="en-IN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FACDEF-6750-4509-8F6D-B86132C25CDA}"/>
              </a:ext>
            </a:extLst>
          </p:cNvPr>
          <p:cNvSpPr txBox="1"/>
          <p:nvPr/>
        </p:nvSpPr>
        <p:spPr>
          <a:xfrm>
            <a:off x="685862" y="4693886"/>
            <a:ext cx="105480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will the processor know what to infer from these 32 bits?</a:t>
            </a:r>
          </a:p>
          <a:p>
            <a:r>
              <a:rPr lang="en-US" sz="3200" dirty="0"/>
              <a:t>Simple: Have a decoder </a:t>
            </a:r>
            <a:r>
              <a:rPr lang="en-US" sz="3200" dirty="0">
                <a:sym typeface="Wingdings" panose="05000000000000000000" pitchFamily="2" charset="2"/>
              </a:rPr>
              <a:t>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1626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CB89-C15F-4718-9EE6-BE676A86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Decoding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E852A-F9DB-443B-83E8-82B5E033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DB75A-30E3-4061-B3CD-0F9C3A27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266A10-2D44-4D78-9ADC-953EE825FA74}"/>
              </a:ext>
            </a:extLst>
          </p:cNvPr>
          <p:cNvSpPr/>
          <p:nvPr/>
        </p:nvSpPr>
        <p:spPr>
          <a:xfrm>
            <a:off x="1762125" y="2128837"/>
            <a:ext cx="7100888" cy="804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F4F105-13F7-4D16-8DA6-7A3A70591BD4}"/>
              </a:ext>
            </a:extLst>
          </p:cNvPr>
          <p:cNvSpPr txBox="1"/>
          <p:nvPr/>
        </p:nvSpPr>
        <p:spPr>
          <a:xfrm>
            <a:off x="2000250" y="2208102"/>
            <a:ext cx="67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op</a:t>
            </a:r>
            <a:endParaRPr lang="en-IN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B07B48-2139-4EFE-BFA9-66B25FB607F8}"/>
              </a:ext>
            </a:extLst>
          </p:cNvPr>
          <p:cNvSpPr txBox="1"/>
          <p:nvPr/>
        </p:nvSpPr>
        <p:spPr>
          <a:xfrm>
            <a:off x="3048000" y="2208101"/>
            <a:ext cx="518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rs</a:t>
            </a:r>
            <a:endParaRPr lang="en-IN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E5A63F-85A2-4F09-AAEE-D7AD34C79E9A}"/>
              </a:ext>
            </a:extLst>
          </p:cNvPr>
          <p:cNvSpPr txBox="1"/>
          <p:nvPr/>
        </p:nvSpPr>
        <p:spPr>
          <a:xfrm>
            <a:off x="4069109" y="2208100"/>
            <a:ext cx="498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rt</a:t>
            </a:r>
            <a:endParaRPr lang="en-IN" sz="3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C5B7EF6-15B6-41AB-99C3-B5730135987C}"/>
              </a:ext>
            </a:extLst>
          </p:cNvPr>
          <p:cNvCxnSpPr>
            <a:cxnSpLocks/>
          </p:cNvCxnSpPr>
          <p:nvPr/>
        </p:nvCxnSpPr>
        <p:spPr>
          <a:xfrm>
            <a:off x="2845594" y="2128837"/>
            <a:ext cx="0" cy="8048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6FCCA9-F00E-4F96-9524-0520A467D400}"/>
              </a:ext>
            </a:extLst>
          </p:cNvPr>
          <p:cNvCxnSpPr>
            <a:cxnSpLocks/>
          </p:cNvCxnSpPr>
          <p:nvPr/>
        </p:nvCxnSpPr>
        <p:spPr>
          <a:xfrm>
            <a:off x="3845719" y="2128837"/>
            <a:ext cx="0" cy="8048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9D6ACA-A631-4FDD-BC2A-707F014B59FC}"/>
              </a:ext>
            </a:extLst>
          </p:cNvPr>
          <p:cNvCxnSpPr>
            <a:cxnSpLocks/>
          </p:cNvCxnSpPr>
          <p:nvPr/>
        </p:nvCxnSpPr>
        <p:spPr>
          <a:xfrm>
            <a:off x="4841082" y="2128837"/>
            <a:ext cx="0" cy="8048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C6AB2E-1322-461A-8844-DD82916A7F8A}"/>
              </a:ext>
            </a:extLst>
          </p:cNvPr>
          <p:cNvSpPr txBox="1"/>
          <p:nvPr/>
        </p:nvSpPr>
        <p:spPr>
          <a:xfrm>
            <a:off x="4996467" y="2208100"/>
            <a:ext cx="221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Immediate</a:t>
            </a:r>
            <a:endParaRPr lang="en-IN" sz="36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633310-4616-42D9-AA8C-60983116E7E1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1627302" y="2854431"/>
            <a:ext cx="658708" cy="19539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212D2F-0092-4318-9051-F8EC81DE279C}"/>
              </a:ext>
            </a:extLst>
          </p:cNvPr>
          <p:cNvCxnSpPr>
            <a:cxnSpLocks/>
          </p:cNvCxnSpPr>
          <p:nvPr/>
        </p:nvCxnSpPr>
        <p:spPr>
          <a:xfrm>
            <a:off x="3253307" y="2749656"/>
            <a:ext cx="17527" cy="11889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58759F-04A3-4484-B3EB-BF50AF01ABC0}"/>
              </a:ext>
            </a:extLst>
          </p:cNvPr>
          <p:cNvCxnSpPr>
            <a:cxnSpLocks/>
          </p:cNvCxnSpPr>
          <p:nvPr/>
        </p:nvCxnSpPr>
        <p:spPr>
          <a:xfrm>
            <a:off x="4374303" y="2749656"/>
            <a:ext cx="622164" cy="20991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2698B0-B6E6-4CDD-A4B6-1CB5CA4C9DF9}"/>
              </a:ext>
            </a:extLst>
          </p:cNvPr>
          <p:cNvCxnSpPr>
            <a:cxnSpLocks/>
          </p:cNvCxnSpPr>
          <p:nvPr/>
        </p:nvCxnSpPr>
        <p:spPr>
          <a:xfrm>
            <a:off x="6096000" y="2802043"/>
            <a:ext cx="428548" cy="11365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A47F492-A82E-4871-9F70-7964D8C61F50}"/>
              </a:ext>
            </a:extLst>
          </p:cNvPr>
          <p:cNvSpPr txBox="1"/>
          <p:nvPr/>
        </p:nvSpPr>
        <p:spPr>
          <a:xfrm>
            <a:off x="729716" y="4808404"/>
            <a:ext cx="17951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bits, maximum </a:t>
            </a:r>
          </a:p>
          <a:p>
            <a:r>
              <a:rPr lang="en-US" dirty="0"/>
              <a:t>64 operations</a:t>
            </a:r>
          </a:p>
          <a:p>
            <a:r>
              <a:rPr lang="en-US" dirty="0"/>
              <a:t>add</a:t>
            </a:r>
          </a:p>
          <a:p>
            <a:r>
              <a:rPr lang="en-US" dirty="0"/>
              <a:t>sub</a:t>
            </a:r>
            <a:endParaRPr lang="en-IN" dirty="0"/>
          </a:p>
          <a:p>
            <a:r>
              <a:rPr lang="en-IN" dirty="0" err="1"/>
              <a:t>mul</a:t>
            </a:r>
            <a:endParaRPr lang="en-IN" dirty="0"/>
          </a:p>
          <a:p>
            <a:r>
              <a:rPr lang="en-IN" dirty="0" err="1"/>
              <a:t>lw</a:t>
            </a:r>
            <a:endParaRPr lang="en-IN" dirty="0"/>
          </a:p>
          <a:p>
            <a:r>
              <a:rPr lang="en-US" dirty="0" err="1"/>
              <a:t>bne</a:t>
            </a:r>
            <a:r>
              <a:rPr lang="en-US" dirty="0"/>
              <a:t> …….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F954F5-D9CC-4923-8E55-BC73C46B82A5}"/>
              </a:ext>
            </a:extLst>
          </p:cNvPr>
          <p:cNvSpPr txBox="1"/>
          <p:nvPr/>
        </p:nvSpPr>
        <p:spPr>
          <a:xfrm>
            <a:off x="2591195" y="4019297"/>
            <a:ext cx="1891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bits, 32 registers</a:t>
            </a:r>
          </a:p>
          <a:p>
            <a:r>
              <a:rPr lang="en-US" dirty="0"/>
              <a:t>(R0 to R31)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52256F-A63B-471E-9DBC-74662F4A778B}"/>
              </a:ext>
            </a:extLst>
          </p:cNvPr>
          <p:cNvSpPr txBox="1"/>
          <p:nvPr/>
        </p:nvSpPr>
        <p:spPr>
          <a:xfrm>
            <a:off x="6310274" y="3934633"/>
            <a:ext cx="163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 constant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E311E-08EF-453E-9960-503437E9568C}"/>
              </a:ext>
            </a:extLst>
          </p:cNvPr>
          <p:cNvSpPr txBox="1"/>
          <p:nvPr/>
        </p:nvSpPr>
        <p:spPr>
          <a:xfrm>
            <a:off x="8556004" y="153051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  <a:endParaRPr lang="en-IN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04AB1A-53D4-4B84-BA4F-0DF34FAE7F03}"/>
              </a:ext>
            </a:extLst>
          </p:cNvPr>
          <p:cNvSpPr txBox="1"/>
          <p:nvPr/>
        </p:nvSpPr>
        <p:spPr>
          <a:xfrm>
            <a:off x="1636620" y="156176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31</a:t>
            </a:r>
            <a:endParaRPr lang="en-IN" sz="3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F12192-DDA2-4CC0-897D-E546A18C93C0}"/>
              </a:ext>
            </a:extLst>
          </p:cNvPr>
          <p:cNvSpPr txBox="1"/>
          <p:nvPr/>
        </p:nvSpPr>
        <p:spPr>
          <a:xfrm>
            <a:off x="4318536" y="4778136"/>
            <a:ext cx="298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bits, 32 registers (R0 to R31)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72B7E4-1CBE-4E3F-9BBB-82FF5447E1A4}"/>
              </a:ext>
            </a:extLst>
          </p:cNvPr>
          <p:cNvSpPr txBox="1"/>
          <p:nvPr/>
        </p:nvSpPr>
        <p:spPr>
          <a:xfrm>
            <a:off x="3498337" y="156176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21</a:t>
            </a:r>
            <a:endParaRPr lang="en-IN" sz="3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586C87-6983-4D0B-97B6-309472D54721}"/>
              </a:ext>
            </a:extLst>
          </p:cNvPr>
          <p:cNvSpPr txBox="1"/>
          <p:nvPr/>
        </p:nvSpPr>
        <p:spPr>
          <a:xfrm>
            <a:off x="2584190" y="1551913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26</a:t>
            </a:r>
            <a:endParaRPr lang="en-IN" sz="3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51E0DF-F6CD-4CB7-8838-A70B3593A4F9}"/>
              </a:ext>
            </a:extLst>
          </p:cNvPr>
          <p:cNvSpPr txBox="1"/>
          <p:nvPr/>
        </p:nvSpPr>
        <p:spPr>
          <a:xfrm>
            <a:off x="4514710" y="156682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16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50606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397F5-DC74-4B51-9DD4-33FD88AC6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have a look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536D2-2001-4D41-BEC8-4D084017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D931E-6137-46F7-9502-163DF269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D41E66-706D-4A6E-9046-69A876E0267E}"/>
              </a:ext>
            </a:extLst>
          </p:cNvPr>
          <p:cNvSpPr/>
          <p:nvPr/>
        </p:nvSpPr>
        <p:spPr>
          <a:xfrm>
            <a:off x="877269" y="1962150"/>
            <a:ext cx="7100888" cy="804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923F75-3B90-4DE2-9B5B-06F344C0E1A7}"/>
              </a:ext>
            </a:extLst>
          </p:cNvPr>
          <p:cNvSpPr txBox="1"/>
          <p:nvPr/>
        </p:nvSpPr>
        <p:spPr>
          <a:xfrm>
            <a:off x="2163144" y="2041414"/>
            <a:ext cx="518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rs</a:t>
            </a:r>
            <a:endParaRPr lang="en-IN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37759-06E2-4251-9189-065A3DAAAB34}"/>
              </a:ext>
            </a:extLst>
          </p:cNvPr>
          <p:cNvSpPr txBox="1"/>
          <p:nvPr/>
        </p:nvSpPr>
        <p:spPr>
          <a:xfrm>
            <a:off x="3184253" y="2041413"/>
            <a:ext cx="498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rt</a:t>
            </a:r>
            <a:endParaRPr lang="en-IN" sz="3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BED341-8C6C-4893-9A00-00C81379A459}"/>
              </a:ext>
            </a:extLst>
          </p:cNvPr>
          <p:cNvCxnSpPr>
            <a:cxnSpLocks/>
          </p:cNvCxnSpPr>
          <p:nvPr/>
        </p:nvCxnSpPr>
        <p:spPr>
          <a:xfrm>
            <a:off x="1960738" y="1962150"/>
            <a:ext cx="0" cy="8048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DF9747-8D25-4BA7-BFA4-CA5EED0D4170}"/>
              </a:ext>
            </a:extLst>
          </p:cNvPr>
          <p:cNvCxnSpPr>
            <a:cxnSpLocks/>
          </p:cNvCxnSpPr>
          <p:nvPr/>
        </p:nvCxnSpPr>
        <p:spPr>
          <a:xfrm>
            <a:off x="2960863" y="1962150"/>
            <a:ext cx="0" cy="8048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88D71C-D993-4E83-AFCC-0BCA7AA1DD24}"/>
              </a:ext>
            </a:extLst>
          </p:cNvPr>
          <p:cNvCxnSpPr>
            <a:cxnSpLocks/>
          </p:cNvCxnSpPr>
          <p:nvPr/>
        </p:nvCxnSpPr>
        <p:spPr>
          <a:xfrm>
            <a:off x="3956226" y="1962150"/>
            <a:ext cx="0" cy="8048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0EFB7B-75D7-4520-82F1-9ABFE0FEE162}"/>
              </a:ext>
            </a:extLst>
          </p:cNvPr>
          <p:cNvSpPr txBox="1"/>
          <p:nvPr/>
        </p:nvSpPr>
        <p:spPr>
          <a:xfrm>
            <a:off x="6769776" y="2039711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funct</a:t>
            </a:r>
            <a:endParaRPr lang="en-IN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8121A2-1FDE-4341-88B8-F8770D18DEAE}"/>
              </a:ext>
            </a:extLst>
          </p:cNvPr>
          <p:cNvSpPr txBox="1"/>
          <p:nvPr/>
        </p:nvSpPr>
        <p:spPr>
          <a:xfrm>
            <a:off x="1115394" y="2041415"/>
            <a:ext cx="67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op</a:t>
            </a:r>
            <a:endParaRPr lang="en-IN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C366DC-4345-4371-AB7C-844512AB63F9}"/>
              </a:ext>
            </a:extLst>
          </p:cNvPr>
          <p:cNvSpPr txBox="1"/>
          <p:nvPr/>
        </p:nvSpPr>
        <p:spPr>
          <a:xfrm>
            <a:off x="4097734" y="2039713"/>
            <a:ext cx="580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rd</a:t>
            </a:r>
            <a:endParaRPr lang="en-IN" sz="3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460C84-8BAC-4417-90D0-48D9F92721F8}"/>
              </a:ext>
            </a:extLst>
          </p:cNvPr>
          <p:cNvCxnSpPr>
            <a:cxnSpLocks/>
          </p:cNvCxnSpPr>
          <p:nvPr/>
        </p:nvCxnSpPr>
        <p:spPr>
          <a:xfrm>
            <a:off x="4875389" y="1960446"/>
            <a:ext cx="0" cy="8048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60F5DF-8F54-4B1A-8C21-DDE65E460D73}"/>
              </a:ext>
            </a:extLst>
          </p:cNvPr>
          <p:cNvCxnSpPr>
            <a:cxnSpLocks/>
          </p:cNvCxnSpPr>
          <p:nvPr/>
        </p:nvCxnSpPr>
        <p:spPr>
          <a:xfrm>
            <a:off x="6366052" y="1960446"/>
            <a:ext cx="0" cy="8048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276C8E0-87FB-4761-BFDF-6E2AA6CA6C42}"/>
              </a:ext>
            </a:extLst>
          </p:cNvPr>
          <p:cNvSpPr txBox="1"/>
          <p:nvPr/>
        </p:nvSpPr>
        <p:spPr>
          <a:xfrm>
            <a:off x="5043093" y="2039711"/>
            <a:ext cx="1347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shamt</a:t>
            </a:r>
            <a:endParaRPr lang="en-IN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31C6D7-1F89-40EE-942C-817810643ADA}"/>
              </a:ext>
            </a:extLst>
          </p:cNvPr>
          <p:cNvSpPr txBox="1"/>
          <p:nvPr/>
        </p:nvSpPr>
        <p:spPr>
          <a:xfrm>
            <a:off x="7756372" y="145506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  <a:endParaRPr lang="en-IN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B70DDE-9D92-4A72-AB30-5A09E485228D}"/>
              </a:ext>
            </a:extLst>
          </p:cNvPr>
          <p:cNvSpPr txBox="1"/>
          <p:nvPr/>
        </p:nvSpPr>
        <p:spPr>
          <a:xfrm>
            <a:off x="838200" y="145223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31</a:t>
            </a:r>
            <a:endParaRPr lang="en-IN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160AC6-EF2C-4032-B02F-17D05063591C}"/>
              </a:ext>
            </a:extLst>
          </p:cNvPr>
          <p:cNvSpPr txBox="1"/>
          <p:nvPr/>
        </p:nvSpPr>
        <p:spPr>
          <a:xfrm>
            <a:off x="2699917" y="145223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21</a:t>
            </a:r>
            <a:endParaRPr lang="en-IN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5114C8-DFAE-4038-9D0B-6D7460A405C7}"/>
              </a:ext>
            </a:extLst>
          </p:cNvPr>
          <p:cNvSpPr txBox="1"/>
          <p:nvPr/>
        </p:nvSpPr>
        <p:spPr>
          <a:xfrm>
            <a:off x="1785770" y="144237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26</a:t>
            </a:r>
            <a:endParaRPr lang="en-IN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3AD7EF-57F7-4DA8-AD59-4C7B5C1E6BFB}"/>
              </a:ext>
            </a:extLst>
          </p:cNvPr>
          <p:cNvSpPr txBox="1"/>
          <p:nvPr/>
        </p:nvSpPr>
        <p:spPr>
          <a:xfrm>
            <a:off x="3716290" y="145728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16</a:t>
            </a:r>
            <a:endParaRPr lang="en-IN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83FD1F-4671-4DF2-BB4A-6C182EA79A68}"/>
              </a:ext>
            </a:extLst>
          </p:cNvPr>
          <p:cNvSpPr txBox="1"/>
          <p:nvPr/>
        </p:nvSpPr>
        <p:spPr>
          <a:xfrm>
            <a:off x="6146096" y="143936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6</a:t>
            </a:r>
            <a:endParaRPr lang="en-IN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3A71E5-BA0B-461D-9199-AE1E59E7F5A2}"/>
              </a:ext>
            </a:extLst>
          </p:cNvPr>
          <p:cNvSpPr txBox="1"/>
          <p:nvPr/>
        </p:nvSpPr>
        <p:spPr>
          <a:xfrm>
            <a:off x="4675460" y="144921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11</a:t>
            </a:r>
            <a:endParaRPr lang="en-IN" sz="3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652FAC-8605-4387-A4D8-9E861713322D}"/>
              </a:ext>
            </a:extLst>
          </p:cNvPr>
          <p:cNvSpPr/>
          <p:nvPr/>
        </p:nvSpPr>
        <p:spPr>
          <a:xfrm>
            <a:off x="888535" y="3557857"/>
            <a:ext cx="7100888" cy="804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1FF84F-4070-4194-BE87-B8E948F82846}"/>
              </a:ext>
            </a:extLst>
          </p:cNvPr>
          <p:cNvSpPr txBox="1"/>
          <p:nvPr/>
        </p:nvSpPr>
        <p:spPr>
          <a:xfrm>
            <a:off x="2174410" y="3637121"/>
            <a:ext cx="518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rs</a:t>
            </a:r>
            <a:endParaRPr lang="en-IN" sz="3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FECEE4-3FEB-42A9-B703-ADBDCF62E09B}"/>
              </a:ext>
            </a:extLst>
          </p:cNvPr>
          <p:cNvSpPr txBox="1"/>
          <p:nvPr/>
        </p:nvSpPr>
        <p:spPr>
          <a:xfrm>
            <a:off x="3195519" y="3637120"/>
            <a:ext cx="498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rt</a:t>
            </a:r>
            <a:endParaRPr lang="en-IN"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6405DE-0ADA-4FD5-90D7-173E7DC0CE95}"/>
              </a:ext>
            </a:extLst>
          </p:cNvPr>
          <p:cNvCxnSpPr>
            <a:cxnSpLocks/>
          </p:cNvCxnSpPr>
          <p:nvPr/>
        </p:nvCxnSpPr>
        <p:spPr>
          <a:xfrm>
            <a:off x="1972004" y="3557857"/>
            <a:ext cx="0" cy="8048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0CEDB75-E2F6-4A3D-9FB0-F53D5FEDB64F}"/>
              </a:ext>
            </a:extLst>
          </p:cNvPr>
          <p:cNvCxnSpPr>
            <a:cxnSpLocks/>
          </p:cNvCxnSpPr>
          <p:nvPr/>
        </p:nvCxnSpPr>
        <p:spPr>
          <a:xfrm>
            <a:off x="2972129" y="3557857"/>
            <a:ext cx="0" cy="8048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88A4A9B-7DAC-4B38-A916-C48B443B21E5}"/>
              </a:ext>
            </a:extLst>
          </p:cNvPr>
          <p:cNvCxnSpPr>
            <a:cxnSpLocks/>
          </p:cNvCxnSpPr>
          <p:nvPr/>
        </p:nvCxnSpPr>
        <p:spPr>
          <a:xfrm>
            <a:off x="3967492" y="3557857"/>
            <a:ext cx="0" cy="8048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AA0B4F8-6D9A-408D-85EC-358E02DAD849}"/>
              </a:ext>
            </a:extLst>
          </p:cNvPr>
          <p:cNvSpPr txBox="1"/>
          <p:nvPr/>
        </p:nvSpPr>
        <p:spPr>
          <a:xfrm>
            <a:off x="4642245" y="3638750"/>
            <a:ext cx="221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Immediate</a:t>
            </a:r>
            <a:endParaRPr lang="en-IN" sz="3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4B96A7-432E-4ECF-A3A5-F6854EB828FA}"/>
              </a:ext>
            </a:extLst>
          </p:cNvPr>
          <p:cNvSpPr txBox="1"/>
          <p:nvPr/>
        </p:nvSpPr>
        <p:spPr>
          <a:xfrm>
            <a:off x="1126660" y="3637122"/>
            <a:ext cx="67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op</a:t>
            </a:r>
            <a:endParaRPr lang="en-IN" sz="3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F23B86-52F9-4238-9697-33AD7D6DB6FE}"/>
              </a:ext>
            </a:extLst>
          </p:cNvPr>
          <p:cNvSpPr txBox="1"/>
          <p:nvPr/>
        </p:nvSpPr>
        <p:spPr>
          <a:xfrm>
            <a:off x="7767638" y="30507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  <a:endParaRPr lang="en-IN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06A6B0-34A5-42CF-9F15-7FF0054764AC}"/>
              </a:ext>
            </a:extLst>
          </p:cNvPr>
          <p:cNvSpPr txBox="1"/>
          <p:nvPr/>
        </p:nvSpPr>
        <p:spPr>
          <a:xfrm>
            <a:off x="849466" y="304793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31</a:t>
            </a:r>
            <a:endParaRPr lang="en-IN" sz="3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64BC0A-A717-47C6-8DFA-5DAB780513EF}"/>
              </a:ext>
            </a:extLst>
          </p:cNvPr>
          <p:cNvSpPr txBox="1"/>
          <p:nvPr/>
        </p:nvSpPr>
        <p:spPr>
          <a:xfrm>
            <a:off x="2711183" y="304793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21</a:t>
            </a:r>
            <a:endParaRPr lang="en-IN" sz="3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6E9B9E-C9A6-484D-9B0F-462DA529654E}"/>
              </a:ext>
            </a:extLst>
          </p:cNvPr>
          <p:cNvSpPr txBox="1"/>
          <p:nvPr/>
        </p:nvSpPr>
        <p:spPr>
          <a:xfrm>
            <a:off x="1797036" y="303808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26</a:t>
            </a:r>
            <a:endParaRPr lang="en-IN" sz="3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12A249-2FC0-4D6B-A419-42D394ABEAFD}"/>
              </a:ext>
            </a:extLst>
          </p:cNvPr>
          <p:cNvSpPr txBox="1"/>
          <p:nvPr/>
        </p:nvSpPr>
        <p:spPr>
          <a:xfrm>
            <a:off x="3727556" y="305299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16</a:t>
            </a:r>
            <a:endParaRPr lang="en-IN" sz="36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CD0F94D-0C04-4F37-AB2C-AC449EFA4664}"/>
              </a:ext>
            </a:extLst>
          </p:cNvPr>
          <p:cNvSpPr/>
          <p:nvPr/>
        </p:nvSpPr>
        <p:spPr>
          <a:xfrm>
            <a:off x="903624" y="5163420"/>
            <a:ext cx="7100888" cy="804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CC390D-FFCA-46A5-9F6E-22D250BAEF0E}"/>
              </a:ext>
            </a:extLst>
          </p:cNvPr>
          <p:cNvCxnSpPr>
            <a:cxnSpLocks/>
          </p:cNvCxnSpPr>
          <p:nvPr/>
        </p:nvCxnSpPr>
        <p:spPr>
          <a:xfrm>
            <a:off x="1987093" y="5163420"/>
            <a:ext cx="0" cy="8048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0B27F7E-F240-4495-B7FE-295CFFBB56A5}"/>
              </a:ext>
            </a:extLst>
          </p:cNvPr>
          <p:cNvSpPr txBox="1"/>
          <p:nvPr/>
        </p:nvSpPr>
        <p:spPr>
          <a:xfrm>
            <a:off x="2869328" y="5242684"/>
            <a:ext cx="3965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Target jump address</a:t>
            </a:r>
            <a:endParaRPr lang="en-IN" sz="3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2C60710-86D3-44BE-AEA9-0AA964E592F6}"/>
              </a:ext>
            </a:extLst>
          </p:cNvPr>
          <p:cNvSpPr txBox="1"/>
          <p:nvPr/>
        </p:nvSpPr>
        <p:spPr>
          <a:xfrm>
            <a:off x="1141749" y="5242685"/>
            <a:ext cx="67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op</a:t>
            </a:r>
            <a:endParaRPr lang="en-IN" sz="3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6EE0265-9A53-4FEA-AFB7-FBF8D130BE46}"/>
              </a:ext>
            </a:extLst>
          </p:cNvPr>
          <p:cNvSpPr txBox="1"/>
          <p:nvPr/>
        </p:nvSpPr>
        <p:spPr>
          <a:xfrm>
            <a:off x="7782727" y="465633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  <a:endParaRPr lang="en-IN" sz="3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E338CF-139E-4346-BFE7-C97CEE4E741F}"/>
              </a:ext>
            </a:extLst>
          </p:cNvPr>
          <p:cNvSpPr txBox="1"/>
          <p:nvPr/>
        </p:nvSpPr>
        <p:spPr>
          <a:xfrm>
            <a:off x="864555" y="465350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31</a:t>
            </a:r>
            <a:endParaRPr lang="en-IN" sz="3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5B7F20-4C39-4E7D-9D9C-4B22EDBFE43E}"/>
              </a:ext>
            </a:extLst>
          </p:cNvPr>
          <p:cNvSpPr txBox="1"/>
          <p:nvPr/>
        </p:nvSpPr>
        <p:spPr>
          <a:xfrm>
            <a:off x="1812125" y="464364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26</a:t>
            </a:r>
            <a:endParaRPr lang="en-IN" sz="3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7288DE-A5DE-4D5C-81F4-8445DE403B7C}"/>
              </a:ext>
            </a:extLst>
          </p:cNvPr>
          <p:cNvSpPr txBox="1"/>
          <p:nvPr/>
        </p:nvSpPr>
        <p:spPr>
          <a:xfrm>
            <a:off x="9358236" y="1960446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R-type</a:t>
            </a:r>
            <a:endParaRPr lang="en-IN" sz="3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8BC0A0-ED76-44F0-AF07-36A9FC2D9092}"/>
              </a:ext>
            </a:extLst>
          </p:cNvPr>
          <p:cNvSpPr txBox="1"/>
          <p:nvPr/>
        </p:nvSpPr>
        <p:spPr>
          <a:xfrm>
            <a:off x="9434436" y="3512067"/>
            <a:ext cx="127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I-type</a:t>
            </a:r>
            <a:endParaRPr lang="en-IN" sz="3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31351AD-B161-4906-8DA5-369189F09C87}"/>
              </a:ext>
            </a:extLst>
          </p:cNvPr>
          <p:cNvSpPr txBox="1"/>
          <p:nvPr/>
        </p:nvSpPr>
        <p:spPr>
          <a:xfrm>
            <a:off x="9434436" y="5170146"/>
            <a:ext cx="1306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J-type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11705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CB89-C15F-4718-9EE6-BE676A86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10K Feet View of MIPS encoding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E852A-F9DB-443B-83E8-82B5E033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DB75A-30E3-4061-B3CD-0F9C3A27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BBC7F6-51CC-4FFE-B423-E372266C7C60}"/>
              </a:ext>
            </a:extLst>
          </p:cNvPr>
          <p:cNvSpPr/>
          <p:nvPr/>
        </p:nvSpPr>
        <p:spPr>
          <a:xfrm>
            <a:off x="2081213" y="2324100"/>
            <a:ext cx="7100888" cy="804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4E222E-06B4-4081-8C3F-A5F6B92115FB}"/>
              </a:ext>
            </a:extLst>
          </p:cNvPr>
          <p:cNvSpPr txBox="1"/>
          <p:nvPr/>
        </p:nvSpPr>
        <p:spPr>
          <a:xfrm>
            <a:off x="3367088" y="2403364"/>
            <a:ext cx="518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rs</a:t>
            </a:r>
            <a:endParaRPr lang="en-IN" sz="3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09909B-93A0-4F22-8ED2-2E7A783FD933}"/>
              </a:ext>
            </a:extLst>
          </p:cNvPr>
          <p:cNvSpPr txBox="1"/>
          <p:nvPr/>
        </p:nvSpPr>
        <p:spPr>
          <a:xfrm>
            <a:off x="4388197" y="2403363"/>
            <a:ext cx="498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rt</a:t>
            </a:r>
            <a:endParaRPr lang="en-IN" sz="36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DD09ADE-76DC-4140-AC9D-A5574B0DA232}"/>
              </a:ext>
            </a:extLst>
          </p:cNvPr>
          <p:cNvCxnSpPr>
            <a:cxnSpLocks/>
          </p:cNvCxnSpPr>
          <p:nvPr/>
        </p:nvCxnSpPr>
        <p:spPr>
          <a:xfrm>
            <a:off x="3164682" y="2324100"/>
            <a:ext cx="0" cy="8048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2AE3EF9-82EF-4B7A-A2F5-EC2CAEA67DC7}"/>
              </a:ext>
            </a:extLst>
          </p:cNvPr>
          <p:cNvCxnSpPr>
            <a:cxnSpLocks/>
          </p:cNvCxnSpPr>
          <p:nvPr/>
        </p:nvCxnSpPr>
        <p:spPr>
          <a:xfrm>
            <a:off x="4164807" y="2324100"/>
            <a:ext cx="0" cy="8048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ADFD35-1BA6-47A8-9263-6A5EF0011AB4}"/>
              </a:ext>
            </a:extLst>
          </p:cNvPr>
          <p:cNvCxnSpPr>
            <a:cxnSpLocks/>
          </p:cNvCxnSpPr>
          <p:nvPr/>
        </p:nvCxnSpPr>
        <p:spPr>
          <a:xfrm>
            <a:off x="5160170" y="2324100"/>
            <a:ext cx="0" cy="8048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F50A36D-DC5D-49F1-ACBE-94FCD9F66AA9}"/>
              </a:ext>
            </a:extLst>
          </p:cNvPr>
          <p:cNvSpPr txBox="1"/>
          <p:nvPr/>
        </p:nvSpPr>
        <p:spPr>
          <a:xfrm>
            <a:off x="7973720" y="2401661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funct</a:t>
            </a:r>
            <a:endParaRPr lang="en-IN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63AED0-933F-404C-AC40-E9BB68622F01}"/>
              </a:ext>
            </a:extLst>
          </p:cNvPr>
          <p:cNvSpPr txBox="1"/>
          <p:nvPr/>
        </p:nvSpPr>
        <p:spPr>
          <a:xfrm>
            <a:off x="2319338" y="2403365"/>
            <a:ext cx="67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op</a:t>
            </a:r>
            <a:endParaRPr lang="en-IN" sz="3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1A37C9-8D0D-40FA-B435-71374761B9F6}"/>
              </a:ext>
            </a:extLst>
          </p:cNvPr>
          <p:cNvSpPr txBox="1"/>
          <p:nvPr/>
        </p:nvSpPr>
        <p:spPr>
          <a:xfrm>
            <a:off x="5301678" y="2401663"/>
            <a:ext cx="580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rd</a:t>
            </a:r>
            <a:endParaRPr lang="en-IN" sz="36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AD2CD64-D4B8-4685-88BB-E7330588D8BE}"/>
              </a:ext>
            </a:extLst>
          </p:cNvPr>
          <p:cNvCxnSpPr>
            <a:cxnSpLocks/>
          </p:cNvCxnSpPr>
          <p:nvPr/>
        </p:nvCxnSpPr>
        <p:spPr>
          <a:xfrm>
            <a:off x="6079333" y="2322396"/>
            <a:ext cx="0" cy="8048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3FDB549-ED0E-4ED2-81BF-CBC3C0337ADB}"/>
              </a:ext>
            </a:extLst>
          </p:cNvPr>
          <p:cNvCxnSpPr>
            <a:cxnSpLocks/>
          </p:cNvCxnSpPr>
          <p:nvPr/>
        </p:nvCxnSpPr>
        <p:spPr>
          <a:xfrm>
            <a:off x="7569996" y="2322396"/>
            <a:ext cx="0" cy="8048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5630D14-8F73-4702-9EAF-392B28BF3CD3}"/>
              </a:ext>
            </a:extLst>
          </p:cNvPr>
          <p:cNvSpPr txBox="1"/>
          <p:nvPr/>
        </p:nvSpPr>
        <p:spPr>
          <a:xfrm>
            <a:off x="6247037" y="2401661"/>
            <a:ext cx="1347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shamt</a:t>
            </a:r>
            <a:endParaRPr lang="en-IN" sz="36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400D4E-D9E3-440E-927E-8A3C4A393BC1}"/>
              </a:ext>
            </a:extLst>
          </p:cNvPr>
          <p:cNvCxnSpPr>
            <a:cxnSpLocks/>
          </p:cNvCxnSpPr>
          <p:nvPr/>
        </p:nvCxnSpPr>
        <p:spPr>
          <a:xfrm>
            <a:off x="8396326" y="3037840"/>
            <a:ext cx="428548" cy="11365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03A0D2-0F36-4878-BACA-27BB0BE230FB}"/>
              </a:ext>
            </a:extLst>
          </p:cNvPr>
          <p:cNvSpPr txBox="1"/>
          <p:nvPr/>
        </p:nvSpPr>
        <p:spPr>
          <a:xfrm>
            <a:off x="7502890" y="4163717"/>
            <a:ext cx="40492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Why this field? </a:t>
            </a:r>
          </a:p>
          <a:p>
            <a:r>
              <a:rPr lang="en-US" sz="3600" dirty="0"/>
              <a:t>Wastage of space </a:t>
            </a:r>
            <a:r>
              <a:rPr lang="en-US" sz="3600" dirty="0">
                <a:sym typeface="Wingdings" panose="05000000000000000000" pitchFamily="2" charset="2"/>
              </a:rPr>
              <a:t>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062939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0B64-A40B-48C4-815A-120CA367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design demands good compromises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EBCE4-95F1-45BB-997C-0B9A00D2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85D0E-6655-4088-98B9-B0D04B88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7</a:t>
            </a:fld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22197F7-4AE4-4C5F-9FA0-47937DDD868D}"/>
              </a:ext>
            </a:extLst>
          </p:cNvPr>
          <p:cNvGraphicFramePr>
            <a:graphicFrameLocks noGrp="1"/>
          </p:cNvGraphicFramePr>
          <p:nvPr/>
        </p:nvGraphicFramePr>
        <p:xfrm>
          <a:off x="123825" y="2049991"/>
          <a:ext cx="11961307" cy="3108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9567">
                  <a:extLst>
                    <a:ext uri="{9D8B030D-6E8A-4147-A177-3AD203B41FA5}">
                      <a16:colId xmlns:a16="http://schemas.microsoft.com/office/drawing/2014/main" val="2659276270"/>
                    </a:ext>
                  </a:extLst>
                </a:gridCol>
                <a:gridCol w="1492758">
                  <a:extLst>
                    <a:ext uri="{9D8B030D-6E8A-4147-A177-3AD203B41FA5}">
                      <a16:colId xmlns:a16="http://schemas.microsoft.com/office/drawing/2014/main" val="3948414321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178071634"/>
                    </a:ext>
                  </a:extLst>
                </a:gridCol>
                <a:gridCol w="1147784">
                  <a:extLst>
                    <a:ext uri="{9D8B030D-6E8A-4147-A177-3AD203B41FA5}">
                      <a16:colId xmlns:a16="http://schemas.microsoft.com/office/drawing/2014/main" val="3700878479"/>
                    </a:ext>
                  </a:extLst>
                </a:gridCol>
                <a:gridCol w="933428">
                  <a:extLst>
                    <a:ext uri="{9D8B030D-6E8A-4147-A177-3AD203B41FA5}">
                      <a16:colId xmlns:a16="http://schemas.microsoft.com/office/drawing/2014/main" val="38070768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130450278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12925689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773344479"/>
                    </a:ext>
                  </a:extLst>
                </a:gridCol>
                <a:gridCol w="1769557">
                  <a:extLst>
                    <a:ext uri="{9D8B030D-6E8A-4147-A177-3AD203B41FA5}">
                      <a16:colId xmlns:a16="http://schemas.microsoft.com/office/drawing/2014/main" val="28039477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Instruction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Format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op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rs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rt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rd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shamt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funct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address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76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add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2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reg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reg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reg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32</a:t>
                      </a:r>
                      <a:endParaRPr lang="en-IN" sz="2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rgbClr val="C00000"/>
                          </a:solidFill>
                        </a:rPr>
                        <a:t>n.a.</a:t>
                      </a:r>
                      <a:endParaRPr lang="en-IN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9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sub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2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reg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reg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reg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34</a:t>
                      </a:r>
                      <a:endParaRPr lang="en-IN" sz="2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rgbClr val="C00000"/>
                          </a:solidFill>
                        </a:rPr>
                        <a:t>n.a.</a:t>
                      </a:r>
                      <a:endParaRPr lang="en-IN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91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/>
                        <a:t>addi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reg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reg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rgbClr val="C00000"/>
                          </a:solidFill>
                        </a:rPr>
                        <a:t>n.a.</a:t>
                      </a:r>
                      <a:endParaRPr lang="en-IN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rgbClr val="C00000"/>
                          </a:solidFill>
                        </a:rPr>
                        <a:t>n.a.</a:t>
                      </a:r>
                      <a:endParaRPr lang="en-IN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rgbClr val="C00000"/>
                          </a:solidFill>
                        </a:rPr>
                        <a:t>n.a.</a:t>
                      </a:r>
                      <a:endParaRPr lang="en-IN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constant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62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/>
                        <a:t>lw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35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reg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reg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rgbClr val="C00000"/>
                          </a:solidFill>
                        </a:rPr>
                        <a:t>n.a.</a:t>
                      </a:r>
                      <a:endParaRPr lang="en-IN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rgbClr val="C00000"/>
                          </a:solidFill>
                        </a:rPr>
                        <a:t>n.a.</a:t>
                      </a:r>
                      <a:endParaRPr lang="en-IN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rgbClr val="C00000"/>
                          </a:solidFill>
                        </a:rPr>
                        <a:t>n.a.</a:t>
                      </a:r>
                      <a:endParaRPr lang="en-IN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address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401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/>
                        <a:t>sw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reg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reg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rgbClr val="C00000"/>
                          </a:solidFill>
                        </a:rPr>
                        <a:t>n.a.</a:t>
                      </a:r>
                      <a:endParaRPr lang="en-IN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rgbClr val="C00000"/>
                          </a:solidFill>
                        </a:rPr>
                        <a:t>n.a.</a:t>
                      </a:r>
                      <a:endParaRPr lang="en-IN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rgbClr val="C00000"/>
                          </a:solidFill>
                        </a:rPr>
                        <a:t>n.a.</a:t>
                      </a:r>
                      <a:endParaRPr lang="en-IN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address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377698"/>
                  </a:ext>
                </a:extLst>
              </a:tr>
            </a:tbl>
          </a:graphicData>
        </a:graphic>
      </p:graphicFrame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4A72F62-16F9-41AC-B6BF-033620D5325C}"/>
              </a:ext>
            </a:extLst>
          </p:cNvPr>
          <p:cNvCxnSpPr>
            <a:cxnSpLocks/>
          </p:cNvCxnSpPr>
          <p:nvPr/>
        </p:nvCxnSpPr>
        <p:spPr>
          <a:xfrm rot="10800000">
            <a:off x="3825995" y="5158951"/>
            <a:ext cx="1679458" cy="714385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BFB3240-5C32-4364-914A-D819AB48C521}"/>
              </a:ext>
            </a:extLst>
          </p:cNvPr>
          <p:cNvSpPr txBox="1"/>
          <p:nvPr/>
        </p:nvSpPr>
        <p:spPr>
          <a:xfrm>
            <a:off x="5562600" y="5457838"/>
            <a:ext cx="53154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tells how to treat the last set of fields: </a:t>
            </a:r>
          </a:p>
          <a:p>
            <a:r>
              <a:rPr lang="en-US" sz="2400" dirty="0"/>
              <a:t>three fields or one field, still why </a:t>
            </a:r>
            <a:r>
              <a:rPr lang="en-US" sz="2400" dirty="0" err="1"/>
              <a:t>funct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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2485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397F5-DC74-4B51-9DD4-33FD88AC6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not?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536D2-2001-4D41-BEC8-4D084017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D931E-6137-46F7-9502-163DF269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D41E66-706D-4A6E-9046-69A876E0267E}"/>
              </a:ext>
            </a:extLst>
          </p:cNvPr>
          <p:cNvSpPr/>
          <p:nvPr/>
        </p:nvSpPr>
        <p:spPr>
          <a:xfrm>
            <a:off x="877269" y="1962150"/>
            <a:ext cx="7100888" cy="804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923F75-3B90-4DE2-9B5B-06F344C0E1A7}"/>
              </a:ext>
            </a:extLst>
          </p:cNvPr>
          <p:cNvSpPr txBox="1"/>
          <p:nvPr/>
        </p:nvSpPr>
        <p:spPr>
          <a:xfrm>
            <a:off x="3172382" y="2009810"/>
            <a:ext cx="518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rs</a:t>
            </a:r>
            <a:endParaRPr lang="en-IN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37759-06E2-4251-9189-065A3DAAAB34}"/>
              </a:ext>
            </a:extLst>
          </p:cNvPr>
          <p:cNvSpPr txBox="1"/>
          <p:nvPr/>
        </p:nvSpPr>
        <p:spPr>
          <a:xfrm>
            <a:off x="4173567" y="2051911"/>
            <a:ext cx="498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rt</a:t>
            </a:r>
            <a:endParaRPr lang="en-IN" sz="3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DF9747-8D25-4BA7-BFA4-CA5EED0D4170}"/>
              </a:ext>
            </a:extLst>
          </p:cNvPr>
          <p:cNvCxnSpPr>
            <a:cxnSpLocks/>
          </p:cNvCxnSpPr>
          <p:nvPr/>
        </p:nvCxnSpPr>
        <p:spPr>
          <a:xfrm>
            <a:off x="2960863" y="1962150"/>
            <a:ext cx="0" cy="8048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88D71C-D993-4E83-AFCC-0BCA7AA1DD24}"/>
              </a:ext>
            </a:extLst>
          </p:cNvPr>
          <p:cNvCxnSpPr>
            <a:cxnSpLocks/>
          </p:cNvCxnSpPr>
          <p:nvPr/>
        </p:nvCxnSpPr>
        <p:spPr>
          <a:xfrm>
            <a:off x="3956226" y="1962150"/>
            <a:ext cx="0" cy="8048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8121A2-1FDE-4341-88B8-F8770D18DEAE}"/>
              </a:ext>
            </a:extLst>
          </p:cNvPr>
          <p:cNvSpPr txBox="1"/>
          <p:nvPr/>
        </p:nvSpPr>
        <p:spPr>
          <a:xfrm>
            <a:off x="1036976" y="2050698"/>
            <a:ext cx="1874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rgbClr val="C00000"/>
                </a:solidFill>
              </a:rPr>
              <a:t>op+funct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C366DC-4345-4371-AB7C-844512AB63F9}"/>
              </a:ext>
            </a:extLst>
          </p:cNvPr>
          <p:cNvSpPr txBox="1"/>
          <p:nvPr/>
        </p:nvSpPr>
        <p:spPr>
          <a:xfrm>
            <a:off x="5360033" y="2041412"/>
            <a:ext cx="580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rd</a:t>
            </a:r>
            <a:endParaRPr lang="en-IN" sz="3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460C84-8BAC-4417-90D0-48D9F92721F8}"/>
              </a:ext>
            </a:extLst>
          </p:cNvPr>
          <p:cNvCxnSpPr>
            <a:cxnSpLocks/>
          </p:cNvCxnSpPr>
          <p:nvPr/>
        </p:nvCxnSpPr>
        <p:spPr>
          <a:xfrm>
            <a:off x="4875389" y="1960446"/>
            <a:ext cx="0" cy="8048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60F5DF-8F54-4B1A-8C21-DDE65E460D73}"/>
              </a:ext>
            </a:extLst>
          </p:cNvPr>
          <p:cNvCxnSpPr>
            <a:cxnSpLocks/>
          </p:cNvCxnSpPr>
          <p:nvPr/>
        </p:nvCxnSpPr>
        <p:spPr>
          <a:xfrm>
            <a:off x="6366052" y="1960446"/>
            <a:ext cx="0" cy="8048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276C8E0-87FB-4761-BFDF-6E2AA6CA6C42}"/>
              </a:ext>
            </a:extLst>
          </p:cNvPr>
          <p:cNvSpPr txBox="1"/>
          <p:nvPr/>
        </p:nvSpPr>
        <p:spPr>
          <a:xfrm>
            <a:off x="6454803" y="2033987"/>
            <a:ext cx="1347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shamt</a:t>
            </a:r>
            <a:endParaRPr lang="en-IN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31C6D7-1F89-40EE-942C-817810643ADA}"/>
              </a:ext>
            </a:extLst>
          </p:cNvPr>
          <p:cNvSpPr txBox="1"/>
          <p:nvPr/>
        </p:nvSpPr>
        <p:spPr>
          <a:xfrm>
            <a:off x="7756372" y="145506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  <a:endParaRPr lang="en-IN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B70DDE-9D92-4A72-AB30-5A09E485228D}"/>
              </a:ext>
            </a:extLst>
          </p:cNvPr>
          <p:cNvSpPr txBox="1"/>
          <p:nvPr/>
        </p:nvSpPr>
        <p:spPr>
          <a:xfrm>
            <a:off x="838200" y="145223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31</a:t>
            </a:r>
            <a:endParaRPr lang="en-IN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160AC6-EF2C-4032-B02F-17D05063591C}"/>
              </a:ext>
            </a:extLst>
          </p:cNvPr>
          <p:cNvSpPr txBox="1"/>
          <p:nvPr/>
        </p:nvSpPr>
        <p:spPr>
          <a:xfrm>
            <a:off x="2699917" y="145223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20</a:t>
            </a:r>
            <a:endParaRPr lang="en-IN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3AD7EF-57F7-4DA8-AD59-4C7B5C1E6BFB}"/>
              </a:ext>
            </a:extLst>
          </p:cNvPr>
          <p:cNvSpPr txBox="1"/>
          <p:nvPr/>
        </p:nvSpPr>
        <p:spPr>
          <a:xfrm>
            <a:off x="3716290" y="145728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15</a:t>
            </a:r>
            <a:endParaRPr lang="en-IN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83FD1F-4671-4DF2-BB4A-6C182EA79A68}"/>
              </a:ext>
            </a:extLst>
          </p:cNvPr>
          <p:cNvSpPr txBox="1"/>
          <p:nvPr/>
        </p:nvSpPr>
        <p:spPr>
          <a:xfrm>
            <a:off x="6146096" y="143936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5</a:t>
            </a:r>
            <a:endParaRPr lang="en-IN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3A71E5-BA0B-461D-9199-AE1E59E7F5A2}"/>
              </a:ext>
            </a:extLst>
          </p:cNvPr>
          <p:cNvSpPr txBox="1"/>
          <p:nvPr/>
        </p:nvSpPr>
        <p:spPr>
          <a:xfrm>
            <a:off x="4675460" y="144921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10</a:t>
            </a:r>
            <a:endParaRPr lang="en-IN" sz="3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652FAC-8605-4387-A4D8-9E861713322D}"/>
              </a:ext>
            </a:extLst>
          </p:cNvPr>
          <p:cNvSpPr/>
          <p:nvPr/>
        </p:nvSpPr>
        <p:spPr>
          <a:xfrm>
            <a:off x="888535" y="3557857"/>
            <a:ext cx="7100888" cy="804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1FF84F-4070-4194-BE87-B8E948F82846}"/>
              </a:ext>
            </a:extLst>
          </p:cNvPr>
          <p:cNvSpPr txBox="1"/>
          <p:nvPr/>
        </p:nvSpPr>
        <p:spPr>
          <a:xfrm>
            <a:off x="2174410" y="3637121"/>
            <a:ext cx="518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rs</a:t>
            </a:r>
            <a:endParaRPr lang="en-IN" sz="3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FECEE4-3FEB-42A9-B703-ADBDCF62E09B}"/>
              </a:ext>
            </a:extLst>
          </p:cNvPr>
          <p:cNvSpPr txBox="1"/>
          <p:nvPr/>
        </p:nvSpPr>
        <p:spPr>
          <a:xfrm>
            <a:off x="3195519" y="3637120"/>
            <a:ext cx="498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rt</a:t>
            </a:r>
            <a:endParaRPr lang="en-IN"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6405DE-0ADA-4FD5-90D7-173E7DC0CE95}"/>
              </a:ext>
            </a:extLst>
          </p:cNvPr>
          <p:cNvCxnSpPr>
            <a:cxnSpLocks/>
          </p:cNvCxnSpPr>
          <p:nvPr/>
        </p:nvCxnSpPr>
        <p:spPr>
          <a:xfrm>
            <a:off x="1972004" y="3557857"/>
            <a:ext cx="0" cy="8048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0CEDB75-E2F6-4A3D-9FB0-F53D5FEDB64F}"/>
              </a:ext>
            </a:extLst>
          </p:cNvPr>
          <p:cNvCxnSpPr>
            <a:cxnSpLocks/>
          </p:cNvCxnSpPr>
          <p:nvPr/>
        </p:nvCxnSpPr>
        <p:spPr>
          <a:xfrm>
            <a:off x="2972129" y="3557857"/>
            <a:ext cx="0" cy="8048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88A4A9B-7DAC-4B38-A916-C48B443B21E5}"/>
              </a:ext>
            </a:extLst>
          </p:cNvPr>
          <p:cNvCxnSpPr>
            <a:cxnSpLocks/>
          </p:cNvCxnSpPr>
          <p:nvPr/>
        </p:nvCxnSpPr>
        <p:spPr>
          <a:xfrm>
            <a:off x="3967492" y="3557857"/>
            <a:ext cx="0" cy="8048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AA0B4F8-6D9A-408D-85EC-358E02DAD849}"/>
              </a:ext>
            </a:extLst>
          </p:cNvPr>
          <p:cNvSpPr txBox="1"/>
          <p:nvPr/>
        </p:nvSpPr>
        <p:spPr>
          <a:xfrm>
            <a:off x="4642245" y="3638750"/>
            <a:ext cx="221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Immediate</a:t>
            </a:r>
            <a:endParaRPr lang="en-IN" sz="3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4B96A7-432E-4ECF-A3A5-F6854EB828FA}"/>
              </a:ext>
            </a:extLst>
          </p:cNvPr>
          <p:cNvSpPr txBox="1"/>
          <p:nvPr/>
        </p:nvSpPr>
        <p:spPr>
          <a:xfrm>
            <a:off x="1126660" y="3637122"/>
            <a:ext cx="67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op</a:t>
            </a:r>
            <a:endParaRPr lang="en-IN" sz="3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F23B86-52F9-4238-9697-33AD7D6DB6FE}"/>
              </a:ext>
            </a:extLst>
          </p:cNvPr>
          <p:cNvSpPr txBox="1"/>
          <p:nvPr/>
        </p:nvSpPr>
        <p:spPr>
          <a:xfrm>
            <a:off x="7767638" y="30507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  <a:endParaRPr lang="en-IN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06A6B0-34A5-42CF-9F15-7FF0054764AC}"/>
              </a:ext>
            </a:extLst>
          </p:cNvPr>
          <p:cNvSpPr txBox="1"/>
          <p:nvPr/>
        </p:nvSpPr>
        <p:spPr>
          <a:xfrm>
            <a:off x="849466" y="304793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31</a:t>
            </a:r>
            <a:endParaRPr lang="en-IN" sz="3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64BC0A-A717-47C6-8DFA-5DAB780513EF}"/>
              </a:ext>
            </a:extLst>
          </p:cNvPr>
          <p:cNvSpPr txBox="1"/>
          <p:nvPr/>
        </p:nvSpPr>
        <p:spPr>
          <a:xfrm>
            <a:off x="2711183" y="304793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21</a:t>
            </a:r>
            <a:endParaRPr lang="en-IN" sz="3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6E9B9E-C9A6-484D-9B0F-462DA529654E}"/>
              </a:ext>
            </a:extLst>
          </p:cNvPr>
          <p:cNvSpPr txBox="1"/>
          <p:nvPr/>
        </p:nvSpPr>
        <p:spPr>
          <a:xfrm>
            <a:off x="1797036" y="303808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26</a:t>
            </a:r>
            <a:endParaRPr lang="en-IN" sz="3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12A249-2FC0-4D6B-A419-42D394ABEAFD}"/>
              </a:ext>
            </a:extLst>
          </p:cNvPr>
          <p:cNvSpPr txBox="1"/>
          <p:nvPr/>
        </p:nvSpPr>
        <p:spPr>
          <a:xfrm>
            <a:off x="3727556" y="305299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16</a:t>
            </a:r>
            <a:endParaRPr lang="en-IN" sz="36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CD0F94D-0C04-4F37-AB2C-AC449EFA4664}"/>
              </a:ext>
            </a:extLst>
          </p:cNvPr>
          <p:cNvSpPr/>
          <p:nvPr/>
        </p:nvSpPr>
        <p:spPr>
          <a:xfrm>
            <a:off x="903624" y="5163420"/>
            <a:ext cx="7100888" cy="804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CC390D-FFCA-46A5-9F6E-22D250BAEF0E}"/>
              </a:ext>
            </a:extLst>
          </p:cNvPr>
          <p:cNvCxnSpPr>
            <a:cxnSpLocks/>
          </p:cNvCxnSpPr>
          <p:nvPr/>
        </p:nvCxnSpPr>
        <p:spPr>
          <a:xfrm>
            <a:off x="1987093" y="5163420"/>
            <a:ext cx="0" cy="8048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0B27F7E-F240-4495-B7FE-295CFFBB56A5}"/>
              </a:ext>
            </a:extLst>
          </p:cNvPr>
          <p:cNvSpPr txBox="1"/>
          <p:nvPr/>
        </p:nvSpPr>
        <p:spPr>
          <a:xfrm>
            <a:off x="2869328" y="5242684"/>
            <a:ext cx="3965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Target jump address</a:t>
            </a:r>
            <a:endParaRPr lang="en-IN" sz="3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2C60710-86D3-44BE-AEA9-0AA964E592F6}"/>
              </a:ext>
            </a:extLst>
          </p:cNvPr>
          <p:cNvSpPr txBox="1"/>
          <p:nvPr/>
        </p:nvSpPr>
        <p:spPr>
          <a:xfrm>
            <a:off x="1141749" y="5242685"/>
            <a:ext cx="67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op</a:t>
            </a:r>
            <a:endParaRPr lang="en-IN" sz="3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6EE0265-9A53-4FEA-AFB7-FBF8D130BE46}"/>
              </a:ext>
            </a:extLst>
          </p:cNvPr>
          <p:cNvSpPr txBox="1"/>
          <p:nvPr/>
        </p:nvSpPr>
        <p:spPr>
          <a:xfrm>
            <a:off x="7782727" y="465633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  <a:endParaRPr lang="en-IN" sz="3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E338CF-139E-4346-BFE7-C97CEE4E741F}"/>
              </a:ext>
            </a:extLst>
          </p:cNvPr>
          <p:cNvSpPr txBox="1"/>
          <p:nvPr/>
        </p:nvSpPr>
        <p:spPr>
          <a:xfrm>
            <a:off x="864555" y="465350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31</a:t>
            </a:r>
            <a:endParaRPr lang="en-IN" sz="3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5B7F20-4C39-4E7D-9D9C-4B22EDBFE43E}"/>
              </a:ext>
            </a:extLst>
          </p:cNvPr>
          <p:cNvSpPr txBox="1"/>
          <p:nvPr/>
        </p:nvSpPr>
        <p:spPr>
          <a:xfrm>
            <a:off x="1812125" y="464364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26</a:t>
            </a:r>
            <a:endParaRPr lang="en-IN" sz="3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7288DE-A5DE-4D5C-81F4-8445DE403B7C}"/>
              </a:ext>
            </a:extLst>
          </p:cNvPr>
          <p:cNvSpPr txBox="1"/>
          <p:nvPr/>
        </p:nvSpPr>
        <p:spPr>
          <a:xfrm>
            <a:off x="9358236" y="1960446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R-type</a:t>
            </a:r>
            <a:endParaRPr lang="en-IN" sz="3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8BC0A0-ED76-44F0-AF07-36A9FC2D9092}"/>
              </a:ext>
            </a:extLst>
          </p:cNvPr>
          <p:cNvSpPr txBox="1"/>
          <p:nvPr/>
        </p:nvSpPr>
        <p:spPr>
          <a:xfrm>
            <a:off x="9434436" y="3512067"/>
            <a:ext cx="127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I-type</a:t>
            </a:r>
            <a:endParaRPr lang="en-IN" sz="3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31351AD-B161-4906-8DA5-369189F09C87}"/>
              </a:ext>
            </a:extLst>
          </p:cNvPr>
          <p:cNvSpPr txBox="1"/>
          <p:nvPr/>
        </p:nvSpPr>
        <p:spPr>
          <a:xfrm>
            <a:off x="9434436" y="5170146"/>
            <a:ext cx="1306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J-type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03468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30DC6-453A-45B4-A4ED-2EBAB39B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What is a good compromise? </a:t>
            </a:r>
            <a:endParaRPr lang="en-IN" sz="540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F391A-39DB-4FD3-B2CC-C63B02FA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Fixed length instructions </a:t>
            </a:r>
            <a:r>
              <a:rPr lang="en-US" sz="2200">
                <a:sym typeface="Wingdings" panose="05000000000000000000" pitchFamily="2" charset="2"/>
              </a:rPr>
              <a:t> 32-bit irrespective of ops</a:t>
            </a:r>
          </a:p>
          <a:p>
            <a:pPr marL="0" indent="0">
              <a:buNone/>
            </a:pPr>
            <a:endParaRPr lang="en-US" sz="2200">
              <a:sym typeface="Wingdings" panose="05000000000000000000" pitchFamily="2" charset="2"/>
            </a:endParaRPr>
          </a:p>
          <a:p>
            <a:r>
              <a:rPr lang="en-US" sz="2200">
                <a:sym typeface="Wingdings" panose="05000000000000000000" pitchFamily="2" charset="2"/>
              </a:rPr>
              <a:t>Fields are at the </a:t>
            </a:r>
            <a:r>
              <a:rPr lang="en-US" sz="2200" i="1">
                <a:sym typeface="Wingdings" panose="05000000000000000000" pitchFamily="2" charset="2"/>
              </a:rPr>
              <a:t>same</a:t>
            </a:r>
            <a:r>
              <a:rPr lang="en-US" sz="2200">
                <a:sym typeface="Wingdings" panose="05000000000000000000" pitchFamily="2" charset="2"/>
              </a:rPr>
              <a:t> or almost same location</a:t>
            </a:r>
          </a:p>
          <a:p>
            <a:endParaRPr lang="en-US" sz="2200">
              <a:sym typeface="Wingdings" panose="05000000000000000000" pitchFamily="2" charset="2"/>
            </a:endParaRPr>
          </a:p>
          <a:p>
            <a:r>
              <a:rPr lang="en-US" sz="2200">
                <a:sym typeface="Wingdings" panose="05000000000000000000" pitchFamily="2" charset="2"/>
              </a:rPr>
              <a:t>All formats look </a:t>
            </a:r>
            <a:r>
              <a:rPr lang="en-US" sz="2200" i="1">
                <a:sym typeface="Wingdings" panose="05000000000000000000" pitchFamily="2" charset="2"/>
              </a:rPr>
              <a:t>similar </a:t>
            </a:r>
            <a:endParaRPr lang="en-IN" sz="2200" i="1"/>
          </a:p>
        </p:txBody>
      </p:sp>
      <p:pic>
        <p:nvPicPr>
          <p:cNvPr id="7" name="Picture 6" descr="Plants in a field">
            <a:extLst>
              <a:ext uri="{FF2B5EF4-FFF2-40B4-BE49-F238E27FC236}">
                <a16:creationId xmlns:a16="http://schemas.microsoft.com/office/drawing/2014/main" id="{1C9570C9-D599-431D-E808-C03C58F2AC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15" r="2433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8E7A8-A11C-4875-9A6A-214005C8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IN">
                <a:solidFill>
                  <a:srgbClr val="FFFFFF"/>
                </a:solidFill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64E95-C46E-4921-AEFD-BC737336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651ABE-1138-46C6-9A43-7FCD4EB2550C}" type="slidenum">
              <a:rPr lang="en-IN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47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789</Words>
  <Application>Microsoft Office PowerPoint</Application>
  <PresentationFormat>Widescreen</PresentationFormat>
  <Paragraphs>296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Calbri body</vt:lpstr>
      <vt:lpstr>Calibri</vt:lpstr>
      <vt:lpstr>Calibri Light</vt:lpstr>
      <vt:lpstr>Consolas</vt:lpstr>
      <vt:lpstr>Office Theme</vt:lpstr>
      <vt:lpstr>CS230: Digital Logic Design and Computer Architecture</vt:lpstr>
      <vt:lpstr>Why instruction decoding?</vt:lpstr>
      <vt:lpstr>Instruction received then what?</vt:lpstr>
      <vt:lpstr>Instruction Decoding</vt:lpstr>
      <vt:lpstr>Let’s have a look</vt:lpstr>
      <vt:lpstr>10K Feet View of MIPS encoding</vt:lpstr>
      <vt:lpstr>Good design demands good compromises</vt:lpstr>
      <vt:lpstr>Why not?</vt:lpstr>
      <vt:lpstr>What is a good compromise? </vt:lpstr>
      <vt:lpstr>Addressing Modes  (How and where to find the data) </vt:lpstr>
      <vt:lpstr>Five Common Addressing Modes</vt:lpstr>
      <vt:lpstr>Five Common Addressing Modes</vt:lpstr>
      <vt:lpstr>Five Common Addressing Modes</vt:lpstr>
      <vt:lpstr>Five Common Addressing Modes</vt:lpstr>
      <vt:lpstr>Five Common Addressing Modes</vt:lpstr>
      <vt:lpstr>Endianness (Byte ordering within a word)</vt:lpstr>
      <vt:lpstr>Just for an example, do not take it for granted …</vt:lpstr>
      <vt:lpstr>Example</vt:lpstr>
      <vt:lpstr>Coffee credits</vt:lpstr>
      <vt:lpstr>নমস্কার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CS230: Digital Logic Design and Computer Architecture</dc:title>
  <dc:creator>Biswabandan Panda</dc:creator>
  <cp:lastModifiedBy>Biswabandan</cp:lastModifiedBy>
  <cp:revision>23</cp:revision>
  <dcterms:created xsi:type="dcterms:W3CDTF">2023-02-01T04:54:54Z</dcterms:created>
  <dcterms:modified xsi:type="dcterms:W3CDTF">2023-09-01T13:12:50Z</dcterms:modified>
</cp:coreProperties>
</file>